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8"/>
  </p:notesMasterIdLst>
  <p:sldIdLst>
    <p:sldId id="256" r:id="rId2"/>
    <p:sldId id="257" r:id="rId3"/>
    <p:sldId id="259"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8"/>
    <p:restoredTop sz="69830" autoAdjust="0"/>
  </p:normalViewPr>
  <p:slideViewPr>
    <p:cSldViewPr snapToGrid="0" snapToObjects="1">
      <p:cViewPr varScale="1">
        <p:scale>
          <a:sx n="77" d="100"/>
          <a:sy n="77" d="100"/>
        </p:scale>
        <p:origin x="10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C4216-7901-6B49-A12C-422E86E21E14}"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E21B8-6D4D-F242-A803-96509103FAC3}" type="slidenum">
              <a:rPr lang="en-US" smtClean="0"/>
              <a:t>‹#›</a:t>
            </a:fld>
            <a:endParaRPr lang="en-US"/>
          </a:p>
        </p:txBody>
      </p:sp>
    </p:spTree>
    <p:extLst>
      <p:ext uri="{BB962C8B-B14F-4D97-AF65-F5344CB8AC3E}">
        <p14:creationId xmlns:p14="http://schemas.microsoft.com/office/powerpoint/2010/main" val="398498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FE21B8-6D4D-F242-A803-96509103FAC3}" type="slidenum">
              <a:rPr lang="en-US" smtClean="0"/>
              <a:t>1</a:t>
            </a:fld>
            <a:endParaRPr lang="en-US"/>
          </a:p>
        </p:txBody>
      </p:sp>
    </p:spTree>
    <p:extLst>
      <p:ext uri="{BB962C8B-B14F-4D97-AF65-F5344CB8AC3E}">
        <p14:creationId xmlns:p14="http://schemas.microsoft.com/office/powerpoint/2010/main" val="1902887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Define the core message or hypothesis of your project.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We are the Acme Corp Data Analyst Team and have been hired by Coyote Inc to help them find a location for their newest factory. Based on our analysis of this data, we will ultimately decide in what state Coyote Inc should build their newest factory.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Describe the questions you asked, and </a:t>
            </a:r>
            <a:r>
              <a:rPr lang="en-US" b="1" i="1" dirty="0"/>
              <a:t>why</a:t>
            </a:r>
            <a:r>
              <a:rPr lang="en-US" b="1" dirty="0"/>
              <a:t> you asked them </a:t>
            </a:r>
          </a:p>
          <a:p>
            <a:r>
              <a:rPr lang="en-US" b="0" dirty="0"/>
              <a:t>We asked ourselves, if we were starting a business, how would we figure out where to base it? Why does location matter? What factors about the location of a business are important? </a:t>
            </a:r>
          </a:p>
          <a:p>
            <a:r>
              <a:rPr lang="en-US" b="0" dirty="0"/>
              <a:t>Questions we asked: Which states would it cost Coyote Inc the least amount of money to have and run their factory? Which states have the highest productivity with the highest value for their product? (Basically, where can you get the most bang for your buck?)</a:t>
            </a:r>
          </a:p>
          <a:p>
            <a:endParaRPr lang="en-US" b="1" dirty="0"/>
          </a:p>
          <a:p>
            <a:r>
              <a:rPr lang="en-US" b="1" dirty="0"/>
              <a:t>Describe whether you were able to answer these questions to your satisfaction, and briefly summarize your findings</a:t>
            </a:r>
          </a:p>
          <a:p>
            <a:endParaRPr lang="en-US" b="1" dirty="0"/>
          </a:p>
          <a:p>
            <a:endParaRPr lang="en-US" b="1" dirty="0"/>
          </a:p>
          <a:p>
            <a:r>
              <a:rPr lang="en-US" b="1" dirty="0"/>
              <a:t>Elaborate on the questions you asked, describing what kinds of data you needed to answer them, and where you found it</a:t>
            </a:r>
          </a:p>
          <a:p>
            <a:r>
              <a:rPr lang="en-US" sz="1200" dirty="0">
                <a:latin typeface="Arial" panose="020B0604020202020204" pitchFamily="34" charset="0"/>
                <a:cs typeface="Arial" panose="020B0604020202020204" pitchFamily="34" charset="0"/>
              </a:rPr>
              <a:t>We analyzed the Labor and Productivity data from the U.S. Bureau of Labor Statistics looking at the last five years of data (2015-2019).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scenario, we had the possibility to locate the new factory in any state in the US, so we compared the data across all 50 states. </a:t>
            </a:r>
          </a:p>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5FE21B8-6D4D-F242-A803-96509103FAC3}" type="slidenum">
              <a:rPr lang="en-US" smtClean="0"/>
              <a:t>2</a:t>
            </a:fld>
            <a:endParaRPr lang="en-US"/>
          </a:p>
        </p:txBody>
      </p:sp>
    </p:spTree>
    <p:extLst>
      <p:ext uri="{BB962C8B-B14F-4D97-AF65-F5344CB8AC3E}">
        <p14:creationId xmlns:p14="http://schemas.microsoft.com/office/powerpoint/2010/main" val="217870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Describe the exploration and cleanup process  </a:t>
            </a:r>
          </a:p>
          <a:p>
            <a:r>
              <a:rPr lang="en-US" b="1" dirty="0"/>
              <a:t>Discuss insights you had while exploring the data that you didn't anticipate </a:t>
            </a:r>
          </a:p>
          <a:p>
            <a:r>
              <a:rPr lang="en-US" b="1" dirty="0"/>
              <a:t>Discuss any problems that arose after exploring the data, and how you resolved them </a:t>
            </a:r>
          </a:p>
          <a:p>
            <a:r>
              <a:rPr lang="en-US" b="1" dirty="0"/>
              <a:t>Present and discuss interesting figures developed during exploration</a:t>
            </a:r>
          </a:p>
          <a:p>
            <a:endParaRPr lang="en-US" b="1" dirty="0"/>
          </a:p>
          <a:p>
            <a:r>
              <a:rPr lang="en-US" sz="1200" b="0" i="0" kern="1200" dirty="0">
                <a:solidFill>
                  <a:schemeClr val="tx1"/>
                </a:solidFill>
                <a:effectLst/>
                <a:latin typeface="+mn-lt"/>
                <a:ea typeface="+mn-ea"/>
                <a:cs typeface="+mn-cs"/>
              </a:rPr>
              <a:t>In total there were about 35 columns in our data. We spent a large amount of time discussing the data, deciding which columns were going to help answer our questions.</a:t>
            </a:r>
          </a:p>
          <a:p>
            <a:r>
              <a:rPr lang="en-US" sz="1200" b="0" i="0" kern="1200" dirty="0">
                <a:solidFill>
                  <a:schemeClr val="tx1"/>
                </a:solidFill>
                <a:effectLst/>
                <a:latin typeface="+mn-lt"/>
                <a:ea typeface="+mn-ea"/>
                <a:cs typeface="+mn-cs"/>
              </a:rPr>
              <a:t>There ended up being several columns that did not pertain to our questions and were removed from our copy of the data, such as number of employees and number of hours worked. We also spent a large amount of time trying to decipher what many of the columns meant and how they related to each other. We cleaned the data to remove missing values, and only kept the data from the last 5 years as to have the most current information.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Upon exploring the data, we discovered other pieces of information that could be useful in determining which states to recommend such as value of production and output per employee. We measured correlations between several combinations of variables to look for any patterns that would be important to note in our data. While visually it appears in the scatter plot pictured that there is a strong correlation between labor productivity and hourly labor compensation, the Pearson correlation coefficient was only 0.41. This was good news for us, as we were interested in finding a state with low compensation and high productivity. Our many comparisons did not reveal any significant correlations to be considered when moving forward with out analysis. We came to the conclusion that the factors we would mainly focus on to pick our state would be labor productivity and labor compensation.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55FE21B8-6D4D-F242-A803-96509103FAC3}" type="slidenum">
              <a:rPr lang="en-US" smtClean="0"/>
              <a:t>3</a:t>
            </a:fld>
            <a:endParaRPr lang="en-US"/>
          </a:p>
        </p:txBody>
      </p:sp>
    </p:spTree>
    <p:extLst>
      <p:ext uri="{BB962C8B-B14F-4D97-AF65-F5344CB8AC3E}">
        <p14:creationId xmlns:p14="http://schemas.microsoft.com/office/powerpoint/2010/main" val="200175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 the steps you took to analyze the data and answer each question you asked in your proposal </a:t>
            </a:r>
          </a:p>
          <a:p>
            <a:r>
              <a:rPr lang="en-US" b="1" dirty="0"/>
              <a:t>Present and discuss interesting figures developed during analysis</a:t>
            </a:r>
          </a:p>
          <a:p>
            <a:endParaRPr lang="en-US" b="0" dirty="0"/>
          </a:p>
          <a:p>
            <a:r>
              <a:rPr lang="en-US" b="0" dirty="0"/>
              <a:t> We made bar charts to measure the states with the highest average productivity and the states with the lowest average labor compensation. We then picked out the values of the top 15 states for these variables. Of the states in the top 15 for highest productivity and lowest compensation, there were 3 states in common on these lists: Hawaii, New Mexico, and Wyoming.</a:t>
            </a:r>
          </a:p>
          <a:p>
            <a:r>
              <a:rPr lang="en-US" b="0" dirty="0"/>
              <a:t>We would then do further evaluation of these 3 states considering other variables to make our final choice.</a:t>
            </a:r>
          </a:p>
        </p:txBody>
      </p:sp>
      <p:sp>
        <p:nvSpPr>
          <p:cNvPr id="4" name="Slide Number Placeholder 3"/>
          <p:cNvSpPr>
            <a:spLocks noGrp="1"/>
          </p:cNvSpPr>
          <p:nvPr>
            <p:ph type="sldNum" sz="quarter" idx="5"/>
          </p:nvPr>
        </p:nvSpPr>
        <p:spPr/>
        <p:txBody>
          <a:bodyPr/>
          <a:lstStyle/>
          <a:p>
            <a:fld id="{55FE21B8-6D4D-F242-A803-96509103FAC3}" type="slidenum">
              <a:rPr lang="en-US" smtClean="0"/>
              <a:t>4</a:t>
            </a:fld>
            <a:endParaRPr lang="en-US"/>
          </a:p>
        </p:txBody>
      </p:sp>
    </p:spTree>
    <p:extLst>
      <p:ext uri="{BB962C8B-B14F-4D97-AF65-F5344CB8AC3E}">
        <p14:creationId xmlns:p14="http://schemas.microsoft.com/office/powerpoint/2010/main" val="181040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had determined our top 3 states, we did further evaluation to narrow it down to our top choice.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wanted to recommend a state that had a high value of production, so we looked to see which of our 3 states had the largest positive change over the last 5 years. </a:t>
            </a:r>
          </a:p>
          <a:p>
            <a:r>
              <a:rPr lang="en-US" sz="1200" b="0" i="0" kern="1200" dirty="0">
                <a:solidFill>
                  <a:schemeClr val="tx1"/>
                </a:solidFill>
                <a:effectLst/>
                <a:latin typeface="+mn-lt"/>
                <a:ea typeface="+mn-ea"/>
                <a:cs typeface="+mn-cs"/>
              </a:rPr>
              <a:t>All 3 states showed positive change, Hawaii having the greatest value of change. However, New Mexico’s value of change was only slightly less than that of Hawaii and had an overall higher number for value of production.</a:t>
            </a:r>
            <a:endParaRPr lang="en-US" dirty="0"/>
          </a:p>
          <a:p>
            <a:endParaRPr lang="en-US" dirty="0"/>
          </a:p>
          <a:p>
            <a:r>
              <a:rPr lang="en-US" dirty="0"/>
              <a:t>We also measured the trend of labor productivity over the past 5 years. Hawaii’s trend showed little (but negative) change over the past 5 years. Wyoming showed a dramatic drop in labor productivity from 2015 to 2017, and recovered about 50% of that by 2019. New Mexico also showed a drop from 2015 to 2017, but recovered fully by 2019. </a:t>
            </a:r>
          </a:p>
          <a:p>
            <a:endParaRPr lang="en-US" dirty="0"/>
          </a:p>
          <a:p>
            <a:r>
              <a:rPr lang="en-US" dirty="0"/>
              <a:t>Additionally, we created a bar chart to show the states with the lowest unit labor cost. New Mexico was the 3rd state with the lowest unit labor cost, Wyoming was the 4</a:t>
            </a:r>
            <a:r>
              <a:rPr lang="en-US" baseline="30000" dirty="0"/>
              <a:t>th</a:t>
            </a:r>
            <a:r>
              <a:rPr lang="en-US" dirty="0"/>
              <a:t>. Hawaii was much further down the chart. </a:t>
            </a:r>
          </a:p>
        </p:txBody>
      </p:sp>
      <p:sp>
        <p:nvSpPr>
          <p:cNvPr id="4" name="Slide Number Placeholder 3"/>
          <p:cNvSpPr>
            <a:spLocks noGrp="1"/>
          </p:cNvSpPr>
          <p:nvPr>
            <p:ph type="sldNum" sz="quarter" idx="5"/>
          </p:nvPr>
        </p:nvSpPr>
        <p:spPr/>
        <p:txBody>
          <a:bodyPr/>
          <a:lstStyle/>
          <a:p>
            <a:fld id="{55FE21B8-6D4D-F242-A803-96509103FAC3}" type="slidenum">
              <a:rPr lang="en-US" smtClean="0"/>
              <a:t>5</a:t>
            </a:fld>
            <a:endParaRPr lang="en-US"/>
          </a:p>
        </p:txBody>
      </p:sp>
    </p:spTree>
    <p:extLst>
      <p:ext uri="{BB962C8B-B14F-4D97-AF65-F5344CB8AC3E}">
        <p14:creationId xmlns:p14="http://schemas.microsoft.com/office/powerpoint/2010/main" val="648413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Discuss your findings. Did you find what you expected to find? If not, why not? What inferences or general conclusions can you draw from your analysis?</a:t>
            </a:r>
          </a:p>
          <a:p>
            <a:r>
              <a:rPr lang="en-US" b="1" dirty="0"/>
              <a:t>Discuss any difficulties that arose, and how you dealt with them </a:t>
            </a:r>
          </a:p>
          <a:p>
            <a:r>
              <a:rPr lang="en-US" b="1" dirty="0"/>
              <a:t>Discuss any additional questions that came up, but which you didn't have time to answer: What would you research next, if you had two more weeks?</a:t>
            </a:r>
          </a:p>
          <a:p>
            <a:r>
              <a:rPr lang="en-US" b="1" dirty="0"/>
              <a:t>Questions?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Ultimately, we decided on New Mexico for our recommendation to Coyote Inc as the location of their newest factory. This was based on the conclusions we drew from the data that New Mexico had: the highest average labor productivity in comparison with the lowest average labor compensation. New Mexico also showed to have the highest value of production (in both raw value and value of change over the past five years). Additionally, New Mexico appeared to have the highest value of positive change in labor productivity over the past 5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Difficulties included defining terms used in the data set. Using logic and research, we had to interpret some of columns as best we could to use them as accurately as possible in our data. Some definitions were provided from the </a:t>
            </a:r>
            <a:r>
              <a:rPr lang="en-US" sz="1200" dirty="0">
                <a:latin typeface="Arial" panose="020B0604020202020204" pitchFamily="34" charset="0"/>
                <a:cs typeface="Arial" panose="020B0604020202020204" pitchFamily="34" charset="0"/>
              </a:rPr>
              <a:t>U.S. Bureau of Labor Statistics website, but not all. </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Other factors we would have liked to consider but didn't have time for: cost of living, tax incentives, population size. What was the product they were selling? What kind of materials are available/cheapest in which areas for what we will be constructing in the factory? Will we be selling locally, or shipping nationwide/worldwide? Where are jobs needed? We also could’ve narrowed it down more (specific city to build in, instead of just state). We had a long list of other questions that we wanted to ask, but would’ve required additional time and additional data. </a:t>
            </a:r>
          </a:p>
          <a:p>
            <a:endParaRPr lang="en-US" b="1" dirty="0"/>
          </a:p>
        </p:txBody>
      </p:sp>
      <p:sp>
        <p:nvSpPr>
          <p:cNvPr id="4" name="Slide Number Placeholder 3"/>
          <p:cNvSpPr>
            <a:spLocks noGrp="1"/>
          </p:cNvSpPr>
          <p:nvPr>
            <p:ph type="sldNum" sz="quarter" idx="5"/>
          </p:nvPr>
        </p:nvSpPr>
        <p:spPr/>
        <p:txBody>
          <a:bodyPr/>
          <a:lstStyle/>
          <a:p>
            <a:fld id="{55FE21B8-6D4D-F242-A803-96509103FAC3}" type="slidenum">
              <a:rPr lang="en-US" smtClean="0"/>
              <a:t>6</a:t>
            </a:fld>
            <a:endParaRPr lang="en-US"/>
          </a:p>
        </p:txBody>
      </p:sp>
    </p:spTree>
    <p:extLst>
      <p:ext uri="{BB962C8B-B14F-4D97-AF65-F5344CB8AC3E}">
        <p14:creationId xmlns:p14="http://schemas.microsoft.com/office/powerpoint/2010/main" val="71425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11/9/2020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86444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11/9/2020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5837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11/9/2020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1952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11/9/2020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2195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11/9/2020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636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11/9/2020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3099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11/9/2020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4757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11/9/2020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1004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11/9/2020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971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11/9/2020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0872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11/9/2020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7718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11/9/2020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70976116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6"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E31B8F9-0528-4589-A359-B273274F964F}"/>
              </a:ext>
            </a:extLst>
          </p:cNvPr>
          <p:cNvPicPr>
            <a:picLocks noChangeAspect="1"/>
          </p:cNvPicPr>
          <p:nvPr/>
        </p:nvPicPr>
        <p:blipFill rotWithShape="1">
          <a:blip r:embed="rId3"/>
          <a:srcRect r="1" b="15728"/>
          <a:stretch/>
        </p:blipFill>
        <p:spPr>
          <a:xfrm>
            <a:off x="565" y="20673"/>
            <a:ext cx="12191435" cy="6857989"/>
          </a:xfrm>
          <a:prstGeom prst="rect">
            <a:avLst/>
          </a:prstGeom>
        </p:spPr>
      </p:pic>
      <p:sp>
        <p:nvSpPr>
          <p:cNvPr id="44" name="Rectangle 43">
            <a:extLst>
              <a:ext uri="{FF2B5EF4-FFF2-40B4-BE49-F238E27FC236}">
                <a16:creationId xmlns:a16="http://schemas.microsoft.com/office/drawing/2014/main" id="{A5761B15-C433-40FE-BB67-ECF17E50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33486"/>
            <a:ext cx="12192001" cy="3062512"/>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07D39-E5AC-2647-BE83-6ADFFBFDED8D}"/>
              </a:ext>
            </a:extLst>
          </p:cNvPr>
          <p:cNvSpPr>
            <a:spLocks noGrp="1"/>
          </p:cNvSpPr>
          <p:nvPr>
            <p:ph type="ctrTitle"/>
          </p:nvPr>
        </p:nvSpPr>
        <p:spPr>
          <a:xfrm>
            <a:off x="483030" y="1443037"/>
            <a:ext cx="10668000" cy="1985963"/>
          </a:xfrm>
        </p:spPr>
        <p:txBody>
          <a:bodyPr>
            <a:normAutofit/>
          </a:bodyPr>
          <a:lstStyle/>
          <a:p>
            <a:r>
              <a:rPr lang="en-US" sz="6800">
                <a:solidFill>
                  <a:srgbClr val="FFFFFF"/>
                </a:solidFill>
                <a:latin typeface="Arial" panose="020B0604020202020204" pitchFamily="34" charset="0"/>
                <a:cs typeface="Arial" panose="020B0604020202020204" pitchFamily="34" charset="0"/>
              </a:rPr>
              <a:t>Acme Corp Data Analyst Team</a:t>
            </a:r>
            <a:endParaRPr lang="en-US" sz="6800"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158F935-D63F-FD46-8315-638680696C80}"/>
              </a:ext>
            </a:extLst>
          </p:cNvPr>
          <p:cNvSpPr>
            <a:spLocks noGrp="1"/>
          </p:cNvSpPr>
          <p:nvPr>
            <p:ph type="subTitle" idx="1"/>
          </p:nvPr>
        </p:nvSpPr>
        <p:spPr>
          <a:xfrm>
            <a:off x="762000" y="5176433"/>
            <a:ext cx="10668000" cy="816863"/>
          </a:xfrm>
        </p:spPr>
        <p:txBody>
          <a:bodyPr>
            <a:normAutofit fontScale="40000" lnSpcReduction="20000"/>
          </a:bodyPr>
          <a:lstStyle/>
          <a:p>
            <a:endParaRPr lang="en-US" sz="600">
              <a:solidFill>
                <a:srgbClr val="FFFFFF"/>
              </a:solidFill>
              <a:latin typeface="Arial" panose="020B0604020202020204" pitchFamily="34" charset="0"/>
              <a:cs typeface="Arial" panose="020B0604020202020204" pitchFamily="34" charset="0"/>
            </a:endParaRPr>
          </a:p>
          <a:p>
            <a:endParaRPr lang="en-US" sz="600">
              <a:solidFill>
                <a:srgbClr val="FFFFFF"/>
              </a:solidFill>
              <a:latin typeface="Arial" panose="020B0604020202020204" pitchFamily="34" charset="0"/>
              <a:cs typeface="Arial" panose="020B0604020202020204" pitchFamily="34" charset="0"/>
            </a:endParaRPr>
          </a:p>
          <a:p>
            <a:r>
              <a:rPr lang="en-US" sz="5600">
                <a:solidFill>
                  <a:srgbClr val="FFFFFF"/>
                </a:solidFill>
                <a:latin typeface="Arial" panose="020B0604020202020204" pitchFamily="34" charset="0"/>
                <a:cs typeface="Arial" panose="020B0604020202020204" pitchFamily="34" charset="0"/>
              </a:rPr>
              <a:t>Blake Ashford, Courtney Robison, Ryan Simpson, Lucy Kaplan, Savannah Cordry</a:t>
            </a:r>
          </a:p>
          <a:p>
            <a:endParaRPr lang="en-US" sz="600" dirty="0">
              <a:solidFill>
                <a:srgbClr val="FFFFFF"/>
              </a:solidFill>
            </a:endParaRPr>
          </a:p>
        </p:txBody>
      </p:sp>
    </p:spTree>
    <p:extLst>
      <p:ext uri="{BB962C8B-B14F-4D97-AF65-F5344CB8AC3E}">
        <p14:creationId xmlns:p14="http://schemas.microsoft.com/office/powerpoint/2010/main" val="71697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Map&#10;&#10;Description automatically generated">
            <a:extLst>
              <a:ext uri="{FF2B5EF4-FFF2-40B4-BE49-F238E27FC236}">
                <a16:creationId xmlns:a16="http://schemas.microsoft.com/office/drawing/2014/main" id="{E8B3D133-6D7C-9340-8D98-C78983DCB11C}"/>
              </a:ext>
            </a:extLst>
          </p:cNvPr>
          <p:cNvPicPr>
            <a:picLocks noChangeAspect="1"/>
          </p:cNvPicPr>
          <p:nvPr/>
        </p:nvPicPr>
        <p:blipFill rotWithShape="1">
          <a:blip r:embed="rId3"/>
          <a:srcRect l="360" r="1559" b="3"/>
          <a:stretch/>
        </p:blipFill>
        <p:spPr>
          <a:xfrm>
            <a:off x="5334476" y="762001"/>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21" name="Content Placeholder 20">
            <a:extLst>
              <a:ext uri="{FF2B5EF4-FFF2-40B4-BE49-F238E27FC236}">
                <a16:creationId xmlns:a16="http://schemas.microsoft.com/office/drawing/2014/main" id="{F4418702-1CDB-4FA7-BECA-CEF1C5EBF6E7}"/>
              </a:ext>
            </a:extLst>
          </p:cNvPr>
          <p:cNvSpPr>
            <a:spLocks noGrp="1"/>
          </p:cNvSpPr>
          <p:nvPr>
            <p:ph idx="1"/>
          </p:nvPr>
        </p:nvSpPr>
        <p:spPr>
          <a:xfrm>
            <a:off x="762001" y="3047999"/>
            <a:ext cx="3810000" cy="3048001"/>
          </a:xfrm>
        </p:spPr>
        <p:txBody>
          <a:bodyPr>
            <a:normAutofit/>
          </a:bodyPr>
          <a:lstStyle/>
          <a:p>
            <a:r>
              <a:rPr lang="en-US"/>
              <a:t>Where should Coyote Inc. build their new factory? The Acme Corp Data Analyst Team is here to find out!</a:t>
            </a:r>
          </a:p>
        </p:txBody>
      </p:sp>
      <p:sp>
        <p:nvSpPr>
          <p:cNvPr id="35" name="Freeform: Shape 34">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476"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476"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0749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6382-0985-3C42-BED1-038DF04E724C}"/>
              </a:ext>
            </a:extLst>
          </p:cNvPr>
          <p:cNvSpPr>
            <a:spLocks noGrp="1"/>
          </p:cNvSpPr>
          <p:nvPr>
            <p:ph type="title"/>
          </p:nvPr>
        </p:nvSpPr>
        <p:spPr>
          <a:xfrm>
            <a:off x="661145" y="788893"/>
            <a:ext cx="5338482" cy="1662953"/>
          </a:xfrm>
        </p:spPr>
        <p:txBody>
          <a:bodyPr/>
          <a:lstStyle/>
          <a:p>
            <a:r>
              <a:rPr lang="en-US" dirty="0">
                <a:solidFill>
                  <a:schemeClr val="bg2"/>
                </a:solidFill>
                <a:cs typeface="Arial" panose="020B0604020202020204" pitchFamily="34" charset="0"/>
              </a:rPr>
              <a:t>Data Cleanup and Exploration</a:t>
            </a:r>
          </a:p>
        </p:txBody>
      </p:sp>
      <p:pic>
        <p:nvPicPr>
          <p:cNvPr id="5" name="Content Placeholder 4" descr="Chart, scatter chart&#10;&#10;Description automatically generated">
            <a:extLst>
              <a:ext uri="{FF2B5EF4-FFF2-40B4-BE49-F238E27FC236}">
                <a16:creationId xmlns:a16="http://schemas.microsoft.com/office/drawing/2014/main" id="{0DC00C5A-3040-C34C-964B-9F5CD19FC8D4}"/>
              </a:ext>
            </a:extLst>
          </p:cNvPr>
          <p:cNvPicPr>
            <a:picLocks noGrp="1" noChangeAspect="1"/>
          </p:cNvPicPr>
          <p:nvPr>
            <p:ph idx="1"/>
          </p:nvPr>
        </p:nvPicPr>
        <p:blipFill>
          <a:blip r:embed="rId3"/>
          <a:stretch>
            <a:fillRect/>
          </a:stretch>
        </p:blipFill>
        <p:spPr>
          <a:xfrm>
            <a:off x="5875286" y="43768"/>
            <a:ext cx="5853251" cy="3902167"/>
          </a:xfrm>
        </p:spPr>
      </p:pic>
      <p:pic>
        <p:nvPicPr>
          <p:cNvPr id="7" name="Picture 6" descr="A picture containing chart&#10;&#10;Description automatically generated">
            <a:extLst>
              <a:ext uri="{FF2B5EF4-FFF2-40B4-BE49-F238E27FC236}">
                <a16:creationId xmlns:a16="http://schemas.microsoft.com/office/drawing/2014/main" id="{4AEECF5F-A021-0A40-A8D4-52D1E7F2D5E2}"/>
              </a:ext>
            </a:extLst>
          </p:cNvPr>
          <p:cNvPicPr>
            <a:picLocks noChangeAspect="1"/>
          </p:cNvPicPr>
          <p:nvPr/>
        </p:nvPicPr>
        <p:blipFill>
          <a:blip r:embed="rId4"/>
          <a:stretch>
            <a:fillRect/>
          </a:stretch>
        </p:blipFill>
        <p:spPr>
          <a:xfrm>
            <a:off x="94503" y="3137780"/>
            <a:ext cx="6669368" cy="2931327"/>
          </a:xfrm>
          <a:prstGeom prst="rect">
            <a:avLst/>
          </a:prstGeom>
        </p:spPr>
      </p:pic>
      <p:pic>
        <p:nvPicPr>
          <p:cNvPr id="4" name="Picture 3" descr="Chart, scatter chart&#10;&#10;Description automatically generated">
            <a:extLst>
              <a:ext uri="{FF2B5EF4-FFF2-40B4-BE49-F238E27FC236}">
                <a16:creationId xmlns:a16="http://schemas.microsoft.com/office/drawing/2014/main" id="{9E97B399-2A8E-4000-A0DB-94EB801A82E6}"/>
              </a:ext>
            </a:extLst>
          </p:cNvPr>
          <p:cNvPicPr>
            <a:picLocks noChangeAspect="1"/>
          </p:cNvPicPr>
          <p:nvPr/>
        </p:nvPicPr>
        <p:blipFill>
          <a:blip r:embed="rId5"/>
          <a:stretch>
            <a:fillRect/>
          </a:stretch>
        </p:blipFill>
        <p:spPr>
          <a:xfrm>
            <a:off x="6958731" y="3682422"/>
            <a:ext cx="4561664" cy="3041109"/>
          </a:xfrm>
          <a:prstGeom prst="rect">
            <a:avLst/>
          </a:prstGeom>
        </p:spPr>
      </p:pic>
    </p:spTree>
    <p:extLst>
      <p:ext uri="{BB962C8B-B14F-4D97-AF65-F5344CB8AC3E}">
        <p14:creationId xmlns:p14="http://schemas.microsoft.com/office/powerpoint/2010/main" val="221986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7107-8ADA-4740-A007-8026A0396DEC}"/>
              </a:ext>
            </a:extLst>
          </p:cNvPr>
          <p:cNvSpPr>
            <a:spLocks noGrp="1"/>
          </p:cNvSpPr>
          <p:nvPr>
            <p:ph type="title"/>
          </p:nvPr>
        </p:nvSpPr>
        <p:spPr>
          <a:xfrm>
            <a:off x="260888" y="146200"/>
            <a:ext cx="4410635" cy="1385047"/>
          </a:xfrm>
        </p:spPr>
        <p:txBody>
          <a:bodyPr/>
          <a:lstStyle/>
          <a:p>
            <a:r>
              <a:rPr lang="en-US" dirty="0">
                <a:solidFill>
                  <a:schemeClr val="bg2"/>
                </a:solidFill>
              </a:rPr>
              <a:t>Data Analysis</a:t>
            </a:r>
          </a:p>
        </p:txBody>
      </p:sp>
      <p:pic>
        <p:nvPicPr>
          <p:cNvPr id="13" name="Picture 12">
            <a:extLst>
              <a:ext uri="{FF2B5EF4-FFF2-40B4-BE49-F238E27FC236}">
                <a16:creationId xmlns:a16="http://schemas.microsoft.com/office/drawing/2014/main" id="{005DCC42-7837-734B-8304-1B5239FF8DA0}"/>
              </a:ext>
            </a:extLst>
          </p:cNvPr>
          <p:cNvPicPr>
            <a:picLocks noChangeAspect="1"/>
          </p:cNvPicPr>
          <p:nvPr/>
        </p:nvPicPr>
        <p:blipFill>
          <a:blip r:embed="rId3"/>
          <a:stretch>
            <a:fillRect/>
          </a:stretch>
        </p:blipFill>
        <p:spPr>
          <a:xfrm>
            <a:off x="1219200" y="821350"/>
            <a:ext cx="10820400" cy="3091543"/>
          </a:xfrm>
          <a:prstGeom prst="rect">
            <a:avLst/>
          </a:prstGeom>
        </p:spPr>
      </p:pic>
      <p:pic>
        <p:nvPicPr>
          <p:cNvPr id="15" name="Picture 14" descr="Chart, bar chart&#10;&#10;Description automatically generated">
            <a:extLst>
              <a:ext uri="{FF2B5EF4-FFF2-40B4-BE49-F238E27FC236}">
                <a16:creationId xmlns:a16="http://schemas.microsoft.com/office/drawing/2014/main" id="{BD63B392-71DC-964D-B4AB-79A9A6EEB077}"/>
              </a:ext>
            </a:extLst>
          </p:cNvPr>
          <p:cNvPicPr>
            <a:picLocks noChangeAspect="1"/>
          </p:cNvPicPr>
          <p:nvPr/>
        </p:nvPicPr>
        <p:blipFill>
          <a:blip r:embed="rId4"/>
          <a:stretch>
            <a:fillRect/>
          </a:stretch>
        </p:blipFill>
        <p:spPr>
          <a:xfrm>
            <a:off x="0" y="3270634"/>
            <a:ext cx="10820398" cy="3091543"/>
          </a:xfrm>
          <a:prstGeom prst="rect">
            <a:avLst/>
          </a:prstGeom>
        </p:spPr>
      </p:pic>
    </p:spTree>
    <p:extLst>
      <p:ext uri="{BB962C8B-B14F-4D97-AF65-F5344CB8AC3E}">
        <p14:creationId xmlns:p14="http://schemas.microsoft.com/office/powerpoint/2010/main" val="264255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5365-707E-C047-B05E-C84C0E952E2F}"/>
              </a:ext>
            </a:extLst>
          </p:cNvPr>
          <p:cNvSpPr>
            <a:spLocks noGrp="1"/>
          </p:cNvSpPr>
          <p:nvPr>
            <p:ph type="title"/>
          </p:nvPr>
        </p:nvSpPr>
        <p:spPr>
          <a:xfrm>
            <a:off x="196735" y="343594"/>
            <a:ext cx="5588923" cy="786937"/>
          </a:xfrm>
        </p:spPr>
        <p:txBody>
          <a:bodyPr/>
          <a:lstStyle/>
          <a:p>
            <a:r>
              <a:rPr lang="en-US" dirty="0">
                <a:solidFill>
                  <a:schemeClr val="bg2"/>
                </a:solidFill>
              </a:rPr>
              <a:t>Data Analysis Cont.</a:t>
            </a:r>
          </a:p>
        </p:txBody>
      </p:sp>
      <p:pic>
        <p:nvPicPr>
          <p:cNvPr id="11" name="Content Placeholder 10">
            <a:extLst>
              <a:ext uri="{FF2B5EF4-FFF2-40B4-BE49-F238E27FC236}">
                <a16:creationId xmlns:a16="http://schemas.microsoft.com/office/drawing/2014/main" id="{98B2695F-60E0-3B4A-BA65-2A88229003A9}"/>
              </a:ext>
            </a:extLst>
          </p:cNvPr>
          <p:cNvPicPr>
            <a:picLocks noGrp="1" noChangeAspect="1"/>
          </p:cNvPicPr>
          <p:nvPr>
            <p:ph idx="1"/>
          </p:nvPr>
        </p:nvPicPr>
        <p:blipFill>
          <a:blip r:embed="rId3"/>
          <a:stretch>
            <a:fillRect/>
          </a:stretch>
        </p:blipFill>
        <p:spPr>
          <a:xfrm>
            <a:off x="145176" y="1011593"/>
            <a:ext cx="6008441" cy="2620975"/>
          </a:xfrm>
        </p:spPr>
      </p:pic>
      <p:pic>
        <p:nvPicPr>
          <p:cNvPr id="13" name="Picture 12" descr="A picture containing icon&#10;&#10;Description automatically generated">
            <a:extLst>
              <a:ext uri="{FF2B5EF4-FFF2-40B4-BE49-F238E27FC236}">
                <a16:creationId xmlns:a16="http://schemas.microsoft.com/office/drawing/2014/main" id="{6577453B-AC93-1B4E-AE8E-0B71E0890BBC}"/>
              </a:ext>
            </a:extLst>
          </p:cNvPr>
          <p:cNvPicPr>
            <a:picLocks noChangeAspect="1"/>
          </p:cNvPicPr>
          <p:nvPr/>
        </p:nvPicPr>
        <p:blipFill>
          <a:blip r:embed="rId4"/>
          <a:stretch>
            <a:fillRect/>
          </a:stretch>
        </p:blipFill>
        <p:spPr>
          <a:xfrm>
            <a:off x="1754468" y="3632568"/>
            <a:ext cx="7374344" cy="3107154"/>
          </a:xfrm>
          <a:prstGeom prst="rect">
            <a:avLst/>
          </a:prstGeom>
        </p:spPr>
      </p:pic>
      <p:pic>
        <p:nvPicPr>
          <p:cNvPr id="4" name="Picture 3" descr="Chart, line chart&#10;&#10;Description automatically generated">
            <a:extLst>
              <a:ext uri="{FF2B5EF4-FFF2-40B4-BE49-F238E27FC236}">
                <a16:creationId xmlns:a16="http://schemas.microsoft.com/office/drawing/2014/main" id="{37615E96-6D57-49CF-AA84-284BEAD1DDD8}"/>
              </a:ext>
            </a:extLst>
          </p:cNvPr>
          <p:cNvPicPr>
            <a:picLocks noChangeAspect="1"/>
          </p:cNvPicPr>
          <p:nvPr/>
        </p:nvPicPr>
        <p:blipFill>
          <a:blip r:embed="rId5"/>
          <a:stretch>
            <a:fillRect/>
          </a:stretch>
        </p:blipFill>
        <p:spPr>
          <a:xfrm>
            <a:off x="5837217" y="501042"/>
            <a:ext cx="6033214" cy="3016607"/>
          </a:xfrm>
          <a:prstGeom prst="rect">
            <a:avLst/>
          </a:prstGeom>
        </p:spPr>
      </p:pic>
    </p:spTree>
    <p:extLst>
      <p:ext uri="{BB962C8B-B14F-4D97-AF65-F5344CB8AC3E}">
        <p14:creationId xmlns:p14="http://schemas.microsoft.com/office/powerpoint/2010/main" val="180290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sky, mountain, canyon&#10;&#10;Description automatically generated">
            <a:extLst>
              <a:ext uri="{FF2B5EF4-FFF2-40B4-BE49-F238E27FC236}">
                <a16:creationId xmlns:a16="http://schemas.microsoft.com/office/drawing/2014/main" id="{8A3A5ED3-0C95-FB41-8DD1-E412E2B7D02B}"/>
              </a:ext>
            </a:extLst>
          </p:cNvPr>
          <p:cNvPicPr>
            <a:picLocks noChangeAspect="1"/>
          </p:cNvPicPr>
          <p:nvPr/>
        </p:nvPicPr>
        <p:blipFill rotWithShape="1">
          <a:blip r:embed="rId3"/>
          <a:srcRect t="16490" b="1570"/>
          <a:stretch/>
        </p:blipFill>
        <p:spPr>
          <a:xfrm>
            <a:off x="20" y="-1"/>
            <a:ext cx="6095217" cy="3333750"/>
          </a:xfrm>
          <a:custGeom>
            <a:avLst/>
            <a:gdLst/>
            <a:ahLst/>
            <a:cxnLst/>
            <a:rect l="l" t="t" r="r" b="b"/>
            <a:pathLst>
              <a:path w="6095237" h="3333750">
                <a:moveTo>
                  <a:pt x="0" y="0"/>
                </a:moveTo>
                <a:lnTo>
                  <a:pt x="6019574" y="0"/>
                </a:lnTo>
                <a:lnTo>
                  <a:pt x="6029175" y="80583"/>
                </a:lnTo>
                <a:cubicBezTo>
                  <a:pt x="6030319" y="88822"/>
                  <a:pt x="6032413" y="98237"/>
                  <a:pt x="6037177" y="104514"/>
                </a:cubicBezTo>
                <a:cubicBezTo>
                  <a:pt x="6069182" y="147470"/>
                  <a:pt x="6078135" y="199649"/>
                  <a:pt x="6075089" y="249272"/>
                </a:cubicBezTo>
                <a:cubicBezTo>
                  <a:pt x="6072800" y="288308"/>
                  <a:pt x="6071086" y="326557"/>
                  <a:pt x="6074324" y="365198"/>
                </a:cubicBezTo>
                <a:cubicBezTo>
                  <a:pt x="6074516" y="368141"/>
                  <a:pt x="6074134" y="372064"/>
                  <a:pt x="6072610" y="374220"/>
                </a:cubicBezTo>
                <a:cubicBezTo>
                  <a:pt x="6062514" y="387559"/>
                  <a:pt x="6061752" y="401485"/>
                  <a:pt x="6060038" y="418552"/>
                </a:cubicBezTo>
                <a:cubicBezTo>
                  <a:pt x="6057560" y="442679"/>
                  <a:pt x="6059276" y="464843"/>
                  <a:pt x="6063466" y="487205"/>
                </a:cubicBezTo>
                <a:cubicBezTo>
                  <a:pt x="6066514" y="503486"/>
                  <a:pt x="6072800" y="519961"/>
                  <a:pt x="6080803" y="534478"/>
                </a:cubicBezTo>
                <a:cubicBezTo>
                  <a:pt x="6092043" y="554679"/>
                  <a:pt x="6096423" y="574101"/>
                  <a:pt x="6081565" y="593322"/>
                </a:cubicBezTo>
                <a:cubicBezTo>
                  <a:pt x="6065752" y="614113"/>
                  <a:pt x="6071276" y="637652"/>
                  <a:pt x="6070706" y="660603"/>
                </a:cubicBezTo>
                <a:cubicBezTo>
                  <a:pt x="6070514" y="670605"/>
                  <a:pt x="6070896" y="681198"/>
                  <a:pt x="6068420" y="690809"/>
                </a:cubicBezTo>
                <a:cubicBezTo>
                  <a:pt x="6061370" y="718661"/>
                  <a:pt x="6050702" y="745535"/>
                  <a:pt x="6045940" y="773781"/>
                </a:cubicBezTo>
                <a:cubicBezTo>
                  <a:pt x="6043273" y="789474"/>
                  <a:pt x="6048036" y="806930"/>
                  <a:pt x="6051464" y="823213"/>
                </a:cubicBezTo>
                <a:cubicBezTo>
                  <a:pt x="6055084" y="839689"/>
                  <a:pt x="6060608" y="855968"/>
                  <a:pt x="6066324" y="871859"/>
                </a:cubicBezTo>
                <a:cubicBezTo>
                  <a:pt x="6070134" y="882645"/>
                  <a:pt x="6073754" y="894414"/>
                  <a:pt x="6080613" y="903045"/>
                </a:cubicBezTo>
                <a:cubicBezTo>
                  <a:pt x="6096233" y="922662"/>
                  <a:pt x="6098901" y="942864"/>
                  <a:pt x="6090709" y="966011"/>
                </a:cubicBezTo>
                <a:cubicBezTo>
                  <a:pt x="6089375" y="969541"/>
                  <a:pt x="6089375" y="973659"/>
                  <a:pt x="6089185" y="977582"/>
                </a:cubicBezTo>
                <a:cubicBezTo>
                  <a:pt x="6085185" y="1040355"/>
                  <a:pt x="6082707" y="1103121"/>
                  <a:pt x="6076611" y="1165498"/>
                </a:cubicBezTo>
                <a:cubicBezTo>
                  <a:pt x="6074134" y="1190799"/>
                  <a:pt x="6063276" y="1215122"/>
                  <a:pt x="6056418" y="1240034"/>
                </a:cubicBezTo>
                <a:cubicBezTo>
                  <a:pt x="6055084" y="1245135"/>
                  <a:pt x="6052988" y="1250824"/>
                  <a:pt x="6053942" y="1255923"/>
                </a:cubicBezTo>
                <a:cubicBezTo>
                  <a:pt x="6063466" y="1311432"/>
                  <a:pt x="6049560" y="1363414"/>
                  <a:pt x="6031271" y="1414609"/>
                </a:cubicBezTo>
                <a:cubicBezTo>
                  <a:pt x="6029365" y="1419903"/>
                  <a:pt x="6029937" y="1426376"/>
                  <a:pt x="6030319" y="1432262"/>
                </a:cubicBezTo>
                <a:cubicBezTo>
                  <a:pt x="6031651" y="1448740"/>
                  <a:pt x="6038319" y="1466588"/>
                  <a:pt x="6034319" y="1481495"/>
                </a:cubicBezTo>
                <a:cubicBezTo>
                  <a:pt x="6023269" y="1521118"/>
                  <a:pt x="6009934" y="1560348"/>
                  <a:pt x="5993170" y="1597617"/>
                </a:cubicBezTo>
                <a:cubicBezTo>
                  <a:pt x="5976215" y="1635476"/>
                  <a:pt x="5961927" y="1670585"/>
                  <a:pt x="5979071" y="1713934"/>
                </a:cubicBezTo>
                <a:cubicBezTo>
                  <a:pt x="5986312" y="1732372"/>
                  <a:pt x="5981167" y="1756694"/>
                  <a:pt x="5979263" y="1777881"/>
                </a:cubicBezTo>
                <a:cubicBezTo>
                  <a:pt x="5977739" y="1793374"/>
                  <a:pt x="5969165" y="1808282"/>
                  <a:pt x="5969165" y="1823583"/>
                </a:cubicBezTo>
                <a:cubicBezTo>
                  <a:pt x="5969165" y="1864385"/>
                  <a:pt x="5959069" y="1900670"/>
                  <a:pt x="5938494" y="1935977"/>
                </a:cubicBezTo>
                <a:cubicBezTo>
                  <a:pt x="5930494" y="1949711"/>
                  <a:pt x="5935828" y="1971091"/>
                  <a:pt x="5933732" y="1988939"/>
                </a:cubicBezTo>
                <a:cubicBezTo>
                  <a:pt x="5931256" y="2007771"/>
                  <a:pt x="5928970" y="2027187"/>
                  <a:pt x="5923443" y="2045235"/>
                </a:cubicBezTo>
                <a:cubicBezTo>
                  <a:pt x="5908965" y="2091918"/>
                  <a:pt x="5892582" y="2138014"/>
                  <a:pt x="5877342" y="2184501"/>
                </a:cubicBezTo>
                <a:cubicBezTo>
                  <a:pt x="5864767" y="2222749"/>
                  <a:pt x="5874674" y="2260413"/>
                  <a:pt x="5880008" y="2298269"/>
                </a:cubicBezTo>
                <a:cubicBezTo>
                  <a:pt x="5883438" y="2322005"/>
                  <a:pt x="5891630" y="2344167"/>
                  <a:pt x="5879438" y="2370844"/>
                </a:cubicBezTo>
                <a:cubicBezTo>
                  <a:pt x="5867816" y="2396344"/>
                  <a:pt x="5870484" y="2428709"/>
                  <a:pt x="5864197" y="2457348"/>
                </a:cubicBezTo>
                <a:cubicBezTo>
                  <a:pt x="5858863" y="2481477"/>
                  <a:pt x="5850289" y="2504816"/>
                  <a:pt x="5841907" y="2528158"/>
                </a:cubicBezTo>
                <a:cubicBezTo>
                  <a:pt x="5830476" y="2559935"/>
                  <a:pt x="5818476" y="2591317"/>
                  <a:pt x="5824190" y="2626038"/>
                </a:cubicBezTo>
                <a:cubicBezTo>
                  <a:pt x="5830668" y="2665466"/>
                  <a:pt x="5806284" y="2692532"/>
                  <a:pt x="5790089" y="2723527"/>
                </a:cubicBezTo>
                <a:cubicBezTo>
                  <a:pt x="5779041" y="2744906"/>
                  <a:pt x="5770848" y="2768247"/>
                  <a:pt x="5763990" y="2791590"/>
                </a:cubicBezTo>
                <a:cubicBezTo>
                  <a:pt x="5755036" y="2822776"/>
                  <a:pt x="5749702" y="2854945"/>
                  <a:pt x="5740939" y="2886329"/>
                </a:cubicBezTo>
                <a:cubicBezTo>
                  <a:pt x="5727795" y="2933799"/>
                  <a:pt x="5717507" y="2981857"/>
                  <a:pt x="5724747" y="3031285"/>
                </a:cubicBezTo>
                <a:cubicBezTo>
                  <a:pt x="5727985" y="3054039"/>
                  <a:pt x="5727795" y="3075225"/>
                  <a:pt x="5723031" y="3097977"/>
                </a:cubicBezTo>
                <a:cubicBezTo>
                  <a:pt x="5715221" y="3135244"/>
                  <a:pt x="5714268" y="3173494"/>
                  <a:pt x="5685122" y="3203506"/>
                </a:cubicBezTo>
                <a:cubicBezTo>
                  <a:pt x="5674833" y="3214098"/>
                  <a:pt x="5672167" y="3233124"/>
                  <a:pt x="5666833" y="3248621"/>
                </a:cubicBezTo>
                <a:cubicBezTo>
                  <a:pt x="5660545" y="3266470"/>
                  <a:pt x="5663785" y="3279612"/>
                  <a:pt x="5682073" y="3289224"/>
                </a:cubicBezTo>
                <a:cubicBezTo>
                  <a:pt x="5690264" y="3293538"/>
                  <a:pt x="5698266" y="3305897"/>
                  <a:pt x="5699600" y="3315508"/>
                </a:cubicBezTo>
                <a:lnTo>
                  <a:pt x="5699134" y="3333750"/>
                </a:lnTo>
                <a:lnTo>
                  <a:pt x="0" y="3333750"/>
                </a:lnTo>
                <a:close/>
              </a:path>
            </a:pathLst>
          </a:custGeom>
        </p:spPr>
      </p:pic>
      <p:pic>
        <p:nvPicPr>
          <p:cNvPr id="5" name="Picture 4" descr="Map&#10;&#10;Description automatically generated">
            <a:extLst>
              <a:ext uri="{FF2B5EF4-FFF2-40B4-BE49-F238E27FC236}">
                <a16:creationId xmlns:a16="http://schemas.microsoft.com/office/drawing/2014/main" id="{50E6E4CE-AB3D-8146-BEF1-D251A0432EC1}"/>
              </a:ext>
            </a:extLst>
          </p:cNvPr>
          <p:cNvPicPr>
            <a:picLocks noChangeAspect="1"/>
          </p:cNvPicPr>
          <p:nvPr/>
        </p:nvPicPr>
        <p:blipFill rotWithShape="1">
          <a:blip r:embed="rId4"/>
          <a:srcRect t="26745" r="-1" b="20436"/>
          <a:stretch/>
        </p:blipFill>
        <p:spPr>
          <a:xfrm>
            <a:off x="20" y="3524251"/>
            <a:ext cx="5776282" cy="3333749"/>
          </a:xfrm>
          <a:custGeom>
            <a:avLst/>
            <a:gdLst/>
            <a:ahLst/>
            <a:cxnLst/>
            <a:rect l="l" t="t" r="r" b="b"/>
            <a:pathLst>
              <a:path w="5776302" h="3333749">
                <a:moveTo>
                  <a:pt x="0" y="0"/>
                </a:moveTo>
                <a:lnTo>
                  <a:pt x="5661870" y="0"/>
                </a:lnTo>
                <a:lnTo>
                  <a:pt x="5658641" y="25854"/>
                </a:lnTo>
                <a:cubicBezTo>
                  <a:pt x="5658641" y="52139"/>
                  <a:pt x="5664737" y="78226"/>
                  <a:pt x="5667023" y="104707"/>
                </a:cubicBezTo>
                <a:cubicBezTo>
                  <a:pt x="5668927" y="125303"/>
                  <a:pt x="5668165" y="146292"/>
                  <a:pt x="5670451" y="166886"/>
                </a:cubicBezTo>
                <a:cubicBezTo>
                  <a:pt x="5672167" y="183757"/>
                  <a:pt x="5676547" y="200428"/>
                  <a:pt x="5680167" y="217101"/>
                </a:cubicBezTo>
                <a:cubicBezTo>
                  <a:pt x="5680834" y="220142"/>
                  <a:pt x="5682454" y="223182"/>
                  <a:pt x="5683811" y="226149"/>
                </a:cubicBezTo>
                <a:lnTo>
                  <a:pt x="5685192" y="231883"/>
                </a:lnTo>
                <a:lnTo>
                  <a:pt x="5713812" y="224478"/>
                </a:lnTo>
                <a:lnTo>
                  <a:pt x="5714043" y="224430"/>
                </a:lnTo>
                <a:lnTo>
                  <a:pt x="5713813" y="224479"/>
                </a:lnTo>
                <a:lnTo>
                  <a:pt x="5685193" y="231884"/>
                </a:lnTo>
                <a:lnTo>
                  <a:pt x="5685885" y="234755"/>
                </a:lnTo>
                <a:cubicBezTo>
                  <a:pt x="5677692" y="289286"/>
                  <a:pt x="5714269" y="328516"/>
                  <a:pt x="5730462" y="374612"/>
                </a:cubicBezTo>
                <a:cubicBezTo>
                  <a:pt x="5747609" y="423062"/>
                  <a:pt x="5773897" y="469942"/>
                  <a:pt x="5766087" y="524078"/>
                </a:cubicBezTo>
                <a:cubicBezTo>
                  <a:pt x="5761325" y="556836"/>
                  <a:pt x="5750275" y="588416"/>
                  <a:pt x="5743606" y="620978"/>
                </a:cubicBezTo>
                <a:cubicBezTo>
                  <a:pt x="5741320" y="632551"/>
                  <a:pt x="5741702" y="645496"/>
                  <a:pt x="5743988" y="657070"/>
                </a:cubicBezTo>
                <a:cubicBezTo>
                  <a:pt x="5754467" y="712972"/>
                  <a:pt x="5755991" y="768090"/>
                  <a:pt x="5738844" y="823015"/>
                </a:cubicBezTo>
                <a:cubicBezTo>
                  <a:pt x="5735986" y="832428"/>
                  <a:pt x="5733320" y="842432"/>
                  <a:pt x="5733320" y="852241"/>
                </a:cubicBezTo>
                <a:cubicBezTo>
                  <a:pt x="5733320" y="905985"/>
                  <a:pt x="5737320" y="958749"/>
                  <a:pt x="5755991" y="1010142"/>
                </a:cubicBezTo>
                <a:cubicBezTo>
                  <a:pt x="5762277" y="1027403"/>
                  <a:pt x="5758277" y="1048392"/>
                  <a:pt x="5759801" y="1067418"/>
                </a:cubicBezTo>
                <a:cubicBezTo>
                  <a:pt x="5761133" y="1085070"/>
                  <a:pt x="5761705" y="1103117"/>
                  <a:pt x="5766087" y="1120182"/>
                </a:cubicBezTo>
                <a:cubicBezTo>
                  <a:pt x="5772563" y="1145094"/>
                  <a:pt x="5773325" y="1168239"/>
                  <a:pt x="5767611" y="1193935"/>
                </a:cubicBezTo>
                <a:cubicBezTo>
                  <a:pt x="5762277" y="1218453"/>
                  <a:pt x="5764943" y="1244934"/>
                  <a:pt x="5764753" y="1270435"/>
                </a:cubicBezTo>
                <a:cubicBezTo>
                  <a:pt x="5764563" y="1298876"/>
                  <a:pt x="5764373" y="1327318"/>
                  <a:pt x="5765325" y="1355759"/>
                </a:cubicBezTo>
                <a:cubicBezTo>
                  <a:pt x="5765705" y="1367136"/>
                  <a:pt x="5773325" y="1380082"/>
                  <a:pt x="5770277" y="1389499"/>
                </a:cubicBezTo>
                <a:cubicBezTo>
                  <a:pt x="5759991" y="1419901"/>
                  <a:pt x="5772373" y="1450305"/>
                  <a:pt x="5766849" y="1480707"/>
                </a:cubicBezTo>
                <a:cubicBezTo>
                  <a:pt x="5763991" y="1495616"/>
                  <a:pt x="5771801" y="1512484"/>
                  <a:pt x="5772563" y="1528568"/>
                </a:cubicBezTo>
                <a:cubicBezTo>
                  <a:pt x="5773897" y="1554852"/>
                  <a:pt x="5773325" y="1581136"/>
                  <a:pt x="5773707" y="1607421"/>
                </a:cubicBezTo>
                <a:cubicBezTo>
                  <a:pt x="5773897" y="1616052"/>
                  <a:pt x="5774659" y="1624487"/>
                  <a:pt x="5775042" y="1633118"/>
                </a:cubicBezTo>
                <a:cubicBezTo>
                  <a:pt x="5775422" y="1640768"/>
                  <a:pt x="5777136" y="1648809"/>
                  <a:pt x="5775804" y="1656067"/>
                </a:cubicBezTo>
                <a:cubicBezTo>
                  <a:pt x="5771039" y="1682352"/>
                  <a:pt x="5763229" y="1708244"/>
                  <a:pt x="5760181" y="1734723"/>
                </a:cubicBezTo>
                <a:cubicBezTo>
                  <a:pt x="5757515" y="1757672"/>
                  <a:pt x="5761133" y="1781408"/>
                  <a:pt x="5759229" y="1804553"/>
                </a:cubicBezTo>
                <a:cubicBezTo>
                  <a:pt x="5755991" y="1845352"/>
                  <a:pt x="5750275" y="1886151"/>
                  <a:pt x="5746655" y="1926951"/>
                </a:cubicBezTo>
                <a:cubicBezTo>
                  <a:pt x="5745893" y="1935779"/>
                  <a:pt x="5750657" y="1944997"/>
                  <a:pt x="5751037" y="1954020"/>
                </a:cubicBezTo>
                <a:cubicBezTo>
                  <a:pt x="5751989" y="1982266"/>
                  <a:pt x="5752181" y="2010512"/>
                  <a:pt x="5752751" y="2038758"/>
                </a:cubicBezTo>
                <a:cubicBezTo>
                  <a:pt x="5752943" y="2054842"/>
                  <a:pt x="5752371" y="2071122"/>
                  <a:pt x="5754085" y="2087013"/>
                </a:cubicBezTo>
                <a:cubicBezTo>
                  <a:pt x="5756371" y="2107998"/>
                  <a:pt x="5759801" y="2127025"/>
                  <a:pt x="5744941" y="2146640"/>
                </a:cubicBezTo>
                <a:cubicBezTo>
                  <a:pt x="5721890" y="2176849"/>
                  <a:pt x="5730844" y="2215294"/>
                  <a:pt x="5725510" y="2250208"/>
                </a:cubicBezTo>
                <a:cubicBezTo>
                  <a:pt x="5724176" y="2259232"/>
                  <a:pt x="5723986" y="2268452"/>
                  <a:pt x="5722462" y="2277474"/>
                </a:cubicBezTo>
                <a:cubicBezTo>
                  <a:pt x="5719604" y="2294147"/>
                  <a:pt x="5716366" y="2310622"/>
                  <a:pt x="5713125" y="2327297"/>
                </a:cubicBezTo>
                <a:cubicBezTo>
                  <a:pt x="5712555" y="2330238"/>
                  <a:pt x="5712363" y="2333572"/>
                  <a:pt x="5711411" y="2336319"/>
                </a:cubicBezTo>
                <a:cubicBezTo>
                  <a:pt x="5703411" y="2361624"/>
                  <a:pt x="5694267" y="2386533"/>
                  <a:pt x="5687789" y="2412229"/>
                </a:cubicBezTo>
                <a:cubicBezTo>
                  <a:pt x="5684550" y="2424784"/>
                  <a:pt x="5684168" y="2438710"/>
                  <a:pt x="5685885" y="2451656"/>
                </a:cubicBezTo>
                <a:cubicBezTo>
                  <a:pt x="5690837" y="2489512"/>
                  <a:pt x="5692933" y="2526978"/>
                  <a:pt x="5685693" y="2565032"/>
                </a:cubicBezTo>
                <a:cubicBezTo>
                  <a:pt x="5682836" y="2580135"/>
                  <a:pt x="5687599" y="2597005"/>
                  <a:pt x="5689313" y="2613089"/>
                </a:cubicBezTo>
                <a:cubicBezTo>
                  <a:pt x="5693885" y="2651534"/>
                  <a:pt x="5698839" y="2689979"/>
                  <a:pt x="5703219" y="2728621"/>
                </a:cubicBezTo>
                <a:cubicBezTo>
                  <a:pt x="5705887" y="2752748"/>
                  <a:pt x="5707411" y="2777071"/>
                  <a:pt x="5710077" y="2801198"/>
                </a:cubicBezTo>
                <a:cubicBezTo>
                  <a:pt x="5713317" y="2829050"/>
                  <a:pt x="5718270" y="2856707"/>
                  <a:pt x="5720938" y="2884562"/>
                </a:cubicBezTo>
                <a:cubicBezTo>
                  <a:pt x="5723986" y="2916337"/>
                  <a:pt x="5724556" y="2948310"/>
                  <a:pt x="5727796" y="2980086"/>
                </a:cubicBezTo>
                <a:cubicBezTo>
                  <a:pt x="5734082" y="3038149"/>
                  <a:pt x="5741512" y="3096013"/>
                  <a:pt x="5748561" y="3154072"/>
                </a:cubicBezTo>
                <a:cubicBezTo>
                  <a:pt x="5755419" y="3210368"/>
                  <a:pt x="5761515" y="3266664"/>
                  <a:pt x="5770087" y="3322567"/>
                </a:cubicBezTo>
                <a:lnTo>
                  <a:pt x="5772929" y="3333749"/>
                </a:lnTo>
                <a:lnTo>
                  <a:pt x="0" y="3333749"/>
                </a:lnTo>
                <a:close/>
              </a:path>
            </a:pathLst>
          </a:custGeom>
        </p:spPr>
      </p:pic>
      <p:sp>
        <p:nvSpPr>
          <p:cNvPr id="17" name="Freeform: Shape 16">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9C4F56BB-6B4D-F54F-81DF-E03A457C3DB2}"/>
              </a:ext>
            </a:extLst>
          </p:cNvPr>
          <p:cNvSpPr txBox="1"/>
          <p:nvPr/>
        </p:nvSpPr>
        <p:spPr>
          <a:xfrm>
            <a:off x="7903672" y="4876799"/>
            <a:ext cx="2326342" cy="1013013"/>
          </a:xfrm>
          <a:prstGeom prst="rect">
            <a:avLst/>
          </a:prstGeom>
        </p:spPr>
        <p:txBody>
          <a:bodyPr vert="horz" lIns="91440" tIns="45720" rIns="91440" bIns="45720" rtlCol="0">
            <a:normAutofit/>
          </a:bodyPr>
          <a:lstStyle/>
          <a:p>
            <a:pPr>
              <a:lnSpc>
                <a:spcPct val="90000"/>
              </a:lnSpc>
              <a:spcAft>
                <a:spcPts val="600"/>
              </a:spcAft>
            </a:pPr>
            <a:r>
              <a:rPr lang="en-US" sz="3200" dirty="0"/>
              <a:t>Questions?</a:t>
            </a:r>
          </a:p>
        </p:txBody>
      </p:sp>
      <p:sp>
        <p:nvSpPr>
          <p:cNvPr id="21" name="Freeform: Shape 20">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 name="TextBox 10">
            <a:extLst>
              <a:ext uri="{FF2B5EF4-FFF2-40B4-BE49-F238E27FC236}">
                <a16:creationId xmlns:a16="http://schemas.microsoft.com/office/drawing/2014/main" id="{70886D8C-F349-274E-A7C3-E1361B50631B}"/>
              </a:ext>
            </a:extLst>
          </p:cNvPr>
          <p:cNvSpPr txBox="1"/>
          <p:nvPr/>
        </p:nvSpPr>
        <p:spPr>
          <a:xfrm>
            <a:off x="7728861" y="968188"/>
            <a:ext cx="3267635" cy="369332"/>
          </a:xfrm>
          <a:prstGeom prst="rect">
            <a:avLst/>
          </a:prstGeom>
          <a:noFill/>
        </p:spPr>
        <p:txBody>
          <a:bodyPr wrap="square" rtlCol="0">
            <a:spAutoFit/>
          </a:bodyPr>
          <a:lstStyle/>
          <a:p>
            <a:r>
              <a:rPr lang="en-US" dirty="0"/>
              <a:t>Desert here we come!</a:t>
            </a:r>
          </a:p>
        </p:txBody>
      </p:sp>
    </p:spTree>
    <p:extLst>
      <p:ext uri="{BB962C8B-B14F-4D97-AF65-F5344CB8AC3E}">
        <p14:creationId xmlns:p14="http://schemas.microsoft.com/office/powerpoint/2010/main" val="1057504450"/>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1302</Words>
  <Application>Microsoft Office PowerPoint</Application>
  <PresentationFormat>Widescreen</PresentationFormat>
  <Paragraphs>63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Nova Cond</vt:lpstr>
      <vt:lpstr>Calibri</vt:lpstr>
      <vt:lpstr>Impact</vt:lpstr>
      <vt:lpstr>TornVTI</vt:lpstr>
      <vt:lpstr>Acme Corp Data Analyst Team</vt:lpstr>
      <vt:lpstr>PowerPoint Presentation</vt:lpstr>
      <vt:lpstr>Data Cleanup and Exploration</vt:lpstr>
      <vt:lpstr>Data Analysis</vt:lpstr>
      <vt:lpstr>Data Analysis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Acme Corp Data Analyst Team</dc:title>
  <dc:creator>Lucienne Kaplan</dc:creator>
  <cp:lastModifiedBy>blake ashford</cp:lastModifiedBy>
  <cp:revision>13</cp:revision>
  <dcterms:created xsi:type="dcterms:W3CDTF">2020-11-09T21:40:50Z</dcterms:created>
  <dcterms:modified xsi:type="dcterms:W3CDTF">2020-11-10T00:38:41Z</dcterms:modified>
</cp:coreProperties>
</file>