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315"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326" r:id="rId40"/>
    <p:sldId id="293" r:id="rId41"/>
    <p:sldId id="294" r:id="rId42"/>
    <p:sldId id="295" r:id="rId43"/>
    <p:sldId id="296" r:id="rId44"/>
    <p:sldId id="328" r:id="rId45"/>
    <p:sldId id="297" r:id="rId46"/>
    <p:sldId id="298" r:id="rId47"/>
    <p:sldId id="299" r:id="rId48"/>
    <p:sldId id="300" r:id="rId49"/>
    <p:sldId id="301" r:id="rId50"/>
    <p:sldId id="302" r:id="rId51"/>
    <p:sldId id="303" r:id="rId52"/>
    <p:sldId id="304" r:id="rId53"/>
    <p:sldId id="305" r:id="rId54"/>
    <p:sldId id="306" r:id="rId55"/>
    <p:sldId id="329" r:id="rId56"/>
    <p:sldId id="307" r:id="rId57"/>
    <p:sldId id="308" r:id="rId58"/>
    <p:sldId id="321" r:id="rId59"/>
    <p:sldId id="322" r:id="rId60"/>
    <p:sldId id="323" r:id="rId61"/>
    <p:sldId id="324" r:id="rId62"/>
    <p:sldId id="325" r:id="rId63"/>
    <p:sldId id="316" r:id="rId64"/>
    <p:sldId id="318" r:id="rId65"/>
    <p:sldId id="327" r:id="rId66"/>
    <p:sldId id="317" r:id="rId67"/>
    <p:sldId id="319" r:id="rId68"/>
    <p:sldId id="320" r:id="rId69"/>
    <p:sldId id="309" r:id="rId70"/>
    <p:sldId id="314" r:id="rId71"/>
    <p:sldId id="313"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4" d="100"/>
          <a:sy n="104" d="100"/>
        </p:scale>
        <p:origin x="64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ltLang="zh-CN"/>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5" name="Footer Placeholder 4"/>
          <p:cNvSpPr>
            <a:spLocks noGrp="1"/>
          </p:cNvSpPr>
          <p:nvPr>
            <p:ph type="ftr" sz="quarter" idx="11"/>
          </p:nvPr>
        </p:nvSpPr>
        <p:spPr>
          <a:xfrm>
            <a:off x="812805" y="6272785"/>
            <a:ext cx="4745736" cy="365125"/>
          </a:xfrm>
        </p:spPr>
        <p:txBody>
          <a:bodyPr/>
          <a:lstStyle/>
          <a:p>
            <a:endParaRPr lang="zh-CN"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190768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231579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225135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324659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ltLang="zh-CN"/>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FACCE0C3-6607-458D-B1C0-F789B7F31A36}" type="datetimeFigureOut">
              <a:rPr lang="zh-CN" altLang="en-US" smtClean="0"/>
              <a:t>2017/11/2</a:t>
            </a:fld>
            <a:endParaRPr lang="zh-CN"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zh-CN"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412249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278535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147081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FACCE0C3-6607-458D-B1C0-F789B7F31A36}" type="datetimeFigureOut">
              <a:rPr lang="zh-CN" altLang="en-US" smtClean="0"/>
              <a:t>2017/11/2</a:t>
            </a:fld>
            <a:endParaRPr lang="zh-CN"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zh-CN" altLang="en-US"/>
          </a:p>
        </p:txBody>
      </p:sp>
      <p:sp>
        <p:nvSpPr>
          <p:cNvPr id="5" name="Slide Number Placeholder 4"/>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131557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272991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ltLang="zh-CN"/>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10" name="Footer Placeholder 9"/>
          <p:cNvSpPr>
            <a:spLocks noGrp="1"/>
          </p:cNvSpPr>
          <p:nvPr>
            <p:ph type="ftr" sz="quarter" idx="11"/>
          </p:nvPr>
        </p:nvSpPr>
        <p:spPr/>
        <p:txBody>
          <a:bodyPr/>
          <a:lstStyle/>
          <a:p>
            <a:endParaRPr lang="zh-CN" altLang="en-US"/>
          </a:p>
        </p:txBody>
      </p:sp>
      <p:sp>
        <p:nvSpPr>
          <p:cNvPr id="11" name="Slide Number Placeholder 10"/>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176921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ACCE0C3-6607-458D-B1C0-F789B7F31A36}" type="datetimeFigureOut">
              <a:rPr lang="zh-CN" altLang="en-US" smtClean="0"/>
              <a:t>2017/11/2</a:t>
            </a:fld>
            <a:endParaRPr lang="zh-CN" altLang="en-US"/>
          </a:p>
        </p:txBody>
      </p:sp>
      <p:sp>
        <p:nvSpPr>
          <p:cNvPr id="10" name="Slide Number Placeholder 9"/>
          <p:cNvSpPr>
            <a:spLocks noGrp="1"/>
          </p:cNvSpPr>
          <p:nvPr>
            <p:ph type="sldNum" sz="quarter" idx="12"/>
          </p:nvPr>
        </p:nvSpPr>
        <p:spPr/>
        <p:txBody>
          <a:body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167380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78821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85800" y="1419149"/>
            <a:ext cx="7772400" cy="4753051"/>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FACCE0C3-6607-458D-B1C0-F789B7F31A36}" type="datetimeFigureOut">
              <a:rPr lang="zh-CN" altLang="en-US" smtClean="0"/>
              <a:t>2017/11/2</a:t>
            </a:fld>
            <a:endParaRPr lang="zh-CN"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416C9CF-AD8B-4C02-A889-E57911BFD540}" type="slidenum">
              <a:rPr lang="zh-CN" altLang="en-US" smtClean="0"/>
              <a:t>‹#›</a:t>
            </a:fld>
            <a:endParaRPr lang="zh-CN" altLang="en-US"/>
          </a:p>
        </p:txBody>
      </p:sp>
    </p:spTree>
    <p:extLst>
      <p:ext uri="{BB962C8B-B14F-4D97-AF65-F5344CB8AC3E}">
        <p14:creationId xmlns:p14="http://schemas.microsoft.com/office/powerpoint/2010/main" val="2011540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楷体" panose="02010609060101010101" pitchFamily="49" charset="-122"/>
          <a:ea typeface="楷体" panose="02010609060101010101" pitchFamily="49"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楷体" panose="02010609060101010101" pitchFamily="49" charset="-122"/>
          <a:ea typeface="楷体" panose="02010609060101010101" pitchFamily="49" charset="-122"/>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176BD-8E47-4CF3-8313-B0E5A73A8B1C}"/>
              </a:ext>
            </a:extLst>
          </p:cNvPr>
          <p:cNvSpPr>
            <a:spLocks noGrp="1"/>
          </p:cNvSpPr>
          <p:nvPr>
            <p:ph type="ctrTitle"/>
          </p:nvPr>
        </p:nvSpPr>
        <p:spPr/>
        <p:txBody>
          <a:bodyPr/>
          <a:lstStyle/>
          <a:p>
            <a:r>
              <a:rPr lang="zh-CN" altLang="en-US" dirty="0"/>
              <a:t>学术道德与学术规范</a:t>
            </a:r>
          </a:p>
        </p:txBody>
      </p:sp>
      <p:sp>
        <p:nvSpPr>
          <p:cNvPr id="3" name="Subtitle 2">
            <a:extLst>
              <a:ext uri="{FF2B5EF4-FFF2-40B4-BE49-F238E27FC236}">
                <a16:creationId xmlns="" xmlns:a16="http://schemas.microsoft.com/office/drawing/2014/main" id="{E6B4DE78-75E5-492A-A406-027672DAEC1C}"/>
              </a:ext>
            </a:extLst>
          </p:cNvPr>
          <p:cNvSpPr>
            <a:spLocks noGrp="1"/>
          </p:cNvSpPr>
          <p:nvPr>
            <p:ph type="subTitle" idx="1"/>
          </p:nvPr>
        </p:nvSpPr>
        <p:spPr/>
        <p:txBody>
          <a:bodyPr>
            <a:normAutofit lnSpcReduction="10000"/>
          </a:bodyPr>
          <a:lstStyle/>
          <a:p>
            <a:endParaRPr lang="en-US" altLang="zh-CN" dirty="0"/>
          </a:p>
          <a:p>
            <a:r>
              <a:rPr lang="en-US" altLang="zh-CN" dirty="0"/>
              <a:t>2017</a:t>
            </a:r>
            <a:r>
              <a:rPr lang="zh-CN" altLang="en-US" dirty="0"/>
              <a:t>年</a:t>
            </a:r>
            <a:r>
              <a:rPr lang="en-US" altLang="zh-CN" dirty="0"/>
              <a:t>11</a:t>
            </a:r>
            <a:r>
              <a:rPr lang="zh-CN" altLang="en-US" dirty="0"/>
              <a:t>月</a:t>
            </a:r>
            <a:r>
              <a:rPr lang="en-US" altLang="zh-CN" dirty="0"/>
              <a:t>2</a:t>
            </a:r>
            <a:r>
              <a:rPr lang="zh-CN" altLang="en-US" dirty="0"/>
              <a:t>日</a:t>
            </a:r>
            <a:endParaRPr lang="en-US" altLang="zh-CN" dirty="0"/>
          </a:p>
          <a:p>
            <a:r>
              <a:rPr lang="zh-CN" altLang="en-US" dirty="0"/>
              <a:t>（本讲座内容主要来自浙江工商大学尤建忠教授讲座）</a:t>
            </a:r>
          </a:p>
        </p:txBody>
      </p:sp>
    </p:spTree>
    <p:extLst>
      <p:ext uri="{BB962C8B-B14F-4D97-AF65-F5344CB8AC3E}">
        <p14:creationId xmlns:p14="http://schemas.microsoft.com/office/powerpoint/2010/main" val="126105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094387-C322-4C27-A054-6669919AF411}"/>
              </a:ext>
            </a:extLst>
          </p:cNvPr>
          <p:cNvSpPr>
            <a:spLocks noGrp="1"/>
          </p:cNvSpPr>
          <p:nvPr>
            <p:ph type="title"/>
          </p:nvPr>
        </p:nvSpPr>
        <p:spPr/>
        <p:txBody>
          <a:bodyPr/>
          <a:lstStyle/>
          <a:p>
            <a:r>
              <a:rPr lang="zh-CN" altLang="en-US" dirty="0"/>
              <a:t>典型的违反学术规范的行为</a:t>
            </a:r>
          </a:p>
        </p:txBody>
      </p:sp>
      <p:sp>
        <p:nvSpPr>
          <p:cNvPr id="3" name="Content Placeholder 2">
            <a:extLst>
              <a:ext uri="{FF2B5EF4-FFF2-40B4-BE49-F238E27FC236}">
                <a16:creationId xmlns="" xmlns:a16="http://schemas.microsoft.com/office/drawing/2014/main" id="{72607E3A-A735-4F43-AB7E-C2528BF0F5CC}"/>
              </a:ext>
            </a:extLst>
          </p:cNvPr>
          <p:cNvSpPr>
            <a:spLocks noGrp="1"/>
          </p:cNvSpPr>
          <p:nvPr>
            <p:ph idx="1"/>
          </p:nvPr>
        </p:nvSpPr>
        <p:spPr/>
        <p:txBody>
          <a:bodyPr/>
          <a:lstStyle/>
          <a:p>
            <a:r>
              <a:rPr lang="zh-CN" altLang="en-US" b="1" dirty="0">
                <a:solidFill>
                  <a:srgbClr val="FF0000"/>
                </a:solidFill>
              </a:rPr>
              <a:t>伪造</a:t>
            </a:r>
            <a:r>
              <a:rPr lang="zh-CN" altLang="en-US" dirty="0"/>
              <a:t>：在提交有关个人学术情况报告时，不如实报告学术经历、学术成果，伪造专家鉴定、证书及其他学术能力证明材料。</a:t>
            </a:r>
          </a:p>
          <a:p>
            <a:endParaRPr lang="en-US" altLang="zh-CN" dirty="0"/>
          </a:p>
          <a:p>
            <a:r>
              <a:rPr lang="zh-CN" altLang="en-US" b="1" dirty="0">
                <a:solidFill>
                  <a:srgbClr val="FF0000"/>
                </a:solidFill>
              </a:rPr>
              <a:t>私自署名</a:t>
            </a:r>
            <a:r>
              <a:rPr lang="zh-CN" altLang="en-US" dirty="0"/>
              <a:t>：未参加实际研究或者论著写作，未经原作者同意或违背原作者意愿，而在别人发表的作品中署名</a:t>
            </a:r>
            <a:r>
              <a:rPr lang="en-US" altLang="zh-CN" dirty="0"/>
              <a:t>,</a:t>
            </a:r>
            <a:r>
              <a:rPr lang="zh-CN" altLang="en-US" dirty="0"/>
              <a:t>或未经本人同意盗用他人署名。</a:t>
            </a:r>
          </a:p>
          <a:p>
            <a:endParaRPr lang="en-US" altLang="zh-CN" dirty="0"/>
          </a:p>
          <a:p>
            <a:r>
              <a:rPr lang="zh-CN" altLang="en-US" b="1" dirty="0">
                <a:solidFill>
                  <a:srgbClr val="FF0000"/>
                </a:solidFill>
              </a:rPr>
              <a:t>泄密</a:t>
            </a:r>
            <a:r>
              <a:rPr lang="zh-CN" altLang="en-US" dirty="0"/>
              <a:t>：违反国家有关保密的法律、法规或学校有关保密的规定，将应保密学术事项对外泄露。</a:t>
            </a:r>
          </a:p>
        </p:txBody>
      </p:sp>
    </p:spTree>
    <p:extLst>
      <p:ext uri="{BB962C8B-B14F-4D97-AF65-F5344CB8AC3E}">
        <p14:creationId xmlns:p14="http://schemas.microsoft.com/office/powerpoint/2010/main" val="292417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78EF6-589D-4D9E-9015-6BB52A542D4E}"/>
              </a:ext>
            </a:extLst>
          </p:cNvPr>
          <p:cNvSpPr>
            <a:spLocks noGrp="1"/>
          </p:cNvSpPr>
          <p:nvPr>
            <p:ph type="title"/>
          </p:nvPr>
        </p:nvSpPr>
        <p:spPr/>
        <p:txBody>
          <a:bodyPr/>
          <a:lstStyle/>
          <a:p>
            <a:r>
              <a:rPr lang="zh-CN" altLang="en-US" dirty="0"/>
              <a:t>典型的违反学术规范的行为</a:t>
            </a:r>
          </a:p>
        </p:txBody>
      </p:sp>
      <p:sp>
        <p:nvSpPr>
          <p:cNvPr id="3" name="Content Placeholder 2">
            <a:extLst>
              <a:ext uri="{FF2B5EF4-FFF2-40B4-BE49-F238E27FC236}">
                <a16:creationId xmlns="" xmlns:a16="http://schemas.microsoft.com/office/drawing/2014/main" id="{DDBC524A-0C7A-401A-9EBD-0FFE27E1654E}"/>
              </a:ext>
            </a:extLst>
          </p:cNvPr>
          <p:cNvSpPr>
            <a:spLocks noGrp="1"/>
          </p:cNvSpPr>
          <p:nvPr>
            <p:ph idx="1"/>
          </p:nvPr>
        </p:nvSpPr>
        <p:spPr/>
        <p:txBody>
          <a:bodyPr/>
          <a:lstStyle/>
          <a:p>
            <a:pPr>
              <a:lnSpc>
                <a:spcPct val="150000"/>
              </a:lnSpc>
            </a:pPr>
            <a:r>
              <a:rPr lang="zh-CN" altLang="en-US" b="1" dirty="0">
                <a:solidFill>
                  <a:srgbClr val="FF0000"/>
                </a:solidFill>
              </a:rPr>
              <a:t>其他违背学术界公认的学术规范的行为</a:t>
            </a:r>
            <a:r>
              <a:rPr lang="zh-CN" altLang="en-US" dirty="0"/>
              <a:t>：包括在报刊上一稿数投、不正当地获取学术荣誉、诬陷他人、故意歪曲他人学术观点、在申报科研项目或申请职称晋升时谎报成果、包庇</a:t>
            </a:r>
            <a:r>
              <a:rPr lang="en-US" altLang="zh-CN" dirty="0"/>
              <a:t>(</a:t>
            </a:r>
            <a:r>
              <a:rPr lang="zh-CN" altLang="en-US" dirty="0"/>
              <a:t>包括但不限于明知学生在学位论文或公开发表的论文中有抄袭行为而不指出</a:t>
            </a:r>
            <a:r>
              <a:rPr lang="en-US" altLang="zh-CN" dirty="0"/>
              <a:t>)</a:t>
            </a:r>
            <a:r>
              <a:rPr lang="zh-CN" altLang="en-US" dirty="0"/>
              <a:t>等。</a:t>
            </a:r>
          </a:p>
          <a:p>
            <a:endParaRPr lang="zh-CN" altLang="en-US" dirty="0"/>
          </a:p>
          <a:p>
            <a:endParaRPr lang="zh-CN" altLang="en-US" dirty="0"/>
          </a:p>
        </p:txBody>
      </p:sp>
    </p:spTree>
    <p:extLst>
      <p:ext uri="{BB962C8B-B14F-4D97-AF65-F5344CB8AC3E}">
        <p14:creationId xmlns:p14="http://schemas.microsoft.com/office/powerpoint/2010/main" val="350913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2773A-EA6A-4688-B998-919322D4454C}"/>
              </a:ext>
            </a:extLst>
          </p:cNvPr>
          <p:cNvSpPr>
            <a:spLocks noGrp="1"/>
          </p:cNvSpPr>
          <p:nvPr>
            <p:ph type="title"/>
          </p:nvPr>
        </p:nvSpPr>
        <p:spPr/>
        <p:txBody>
          <a:bodyPr/>
          <a:lstStyle/>
          <a:p>
            <a:r>
              <a:rPr lang="zh-CN" altLang="en-US" dirty="0"/>
              <a:t>学术规范的内容</a:t>
            </a:r>
          </a:p>
        </p:txBody>
      </p:sp>
      <p:sp>
        <p:nvSpPr>
          <p:cNvPr id="3" name="Content Placeholder 2">
            <a:extLst>
              <a:ext uri="{FF2B5EF4-FFF2-40B4-BE49-F238E27FC236}">
                <a16:creationId xmlns="" xmlns:a16="http://schemas.microsoft.com/office/drawing/2014/main" id="{ECDEBB8B-50A3-49D6-AFE1-AA08E0D1B051}"/>
              </a:ext>
            </a:extLst>
          </p:cNvPr>
          <p:cNvSpPr>
            <a:spLocks noGrp="1"/>
          </p:cNvSpPr>
          <p:nvPr>
            <p:ph idx="1"/>
          </p:nvPr>
        </p:nvSpPr>
        <p:spPr/>
        <p:txBody>
          <a:bodyPr/>
          <a:lstStyle/>
          <a:p>
            <a:r>
              <a:rPr lang="zh-CN" altLang="en-US" dirty="0"/>
              <a:t>涉及学术研究的全过程，学术活动的各方面：包括学术研究规范、学术评审规范、学术批评规范、学术管理规范。如果将学术规范的基本原则概括一下，则可归纳为以下六点：</a:t>
            </a:r>
          </a:p>
          <a:p>
            <a:pPr marL="0" indent="0">
              <a:buNone/>
            </a:pPr>
            <a:endParaRPr lang="en-US" altLang="zh-CN" dirty="0"/>
          </a:p>
          <a:p>
            <a:r>
              <a:rPr lang="en-US" altLang="zh-CN" dirty="0"/>
              <a:t>  </a:t>
            </a:r>
            <a:r>
              <a:rPr lang="zh-CN" altLang="en-US" dirty="0">
                <a:solidFill>
                  <a:srgbClr val="FF0000"/>
                </a:solidFill>
              </a:rPr>
              <a:t>学术研究规范     学术道德规范</a:t>
            </a:r>
          </a:p>
          <a:p>
            <a:r>
              <a:rPr lang="zh-CN" altLang="en-US" dirty="0">
                <a:solidFill>
                  <a:srgbClr val="FF0000"/>
                </a:solidFill>
              </a:rPr>
              <a:t>  学术引用规范     学术注释规范</a:t>
            </a:r>
          </a:p>
          <a:p>
            <a:r>
              <a:rPr lang="zh-CN" altLang="en-US" dirty="0">
                <a:solidFill>
                  <a:srgbClr val="FF0000"/>
                </a:solidFill>
              </a:rPr>
              <a:t>  学术评价规范     学术批评</a:t>
            </a:r>
            <a:r>
              <a:rPr lang="zh-CN" altLang="en-US" dirty="0" smtClean="0">
                <a:solidFill>
                  <a:srgbClr val="FF0000"/>
                </a:solidFill>
              </a:rPr>
              <a:t>规范</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103803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128DAC-ADE2-460B-B942-42F5A5EFC5B6}"/>
              </a:ext>
            </a:extLst>
          </p:cNvPr>
          <p:cNvSpPr>
            <a:spLocks noGrp="1"/>
          </p:cNvSpPr>
          <p:nvPr>
            <p:ph type="title"/>
          </p:nvPr>
        </p:nvSpPr>
        <p:spPr/>
        <p:txBody>
          <a:bodyPr/>
          <a:lstStyle/>
          <a:p>
            <a:r>
              <a:rPr lang="zh-CN" altLang="en-US" dirty="0"/>
              <a:t>学术研究规范</a:t>
            </a:r>
          </a:p>
        </p:txBody>
      </p:sp>
      <p:sp>
        <p:nvSpPr>
          <p:cNvPr id="3" name="Content Placeholder 2">
            <a:extLst>
              <a:ext uri="{FF2B5EF4-FFF2-40B4-BE49-F238E27FC236}">
                <a16:creationId xmlns="" xmlns:a16="http://schemas.microsoft.com/office/drawing/2014/main" id="{2083A1AA-2595-4B25-9E58-CB70B1F5AEB5}"/>
              </a:ext>
            </a:extLst>
          </p:cNvPr>
          <p:cNvSpPr>
            <a:spLocks noGrp="1"/>
          </p:cNvSpPr>
          <p:nvPr>
            <p:ph idx="1"/>
          </p:nvPr>
        </p:nvSpPr>
        <p:spPr/>
        <p:txBody>
          <a:bodyPr/>
          <a:lstStyle/>
          <a:p>
            <a:r>
              <a:rPr lang="zh-CN" altLang="en-US" b="1" dirty="0">
                <a:solidFill>
                  <a:srgbClr val="FF0000"/>
                </a:solidFill>
              </a:rPr>
              <a:t>遵纪守法，弘扬科学精神</a:t>
            </a:r>
            <a:endParaRPr lang="en-US" altLang="zh-CN" b="1" dirty="0">
              <a:solidFill>
                <a:srgbClr val="FF0000"/>
              </a:solidFill>
            </a:endParaRPr>
          </a:p>
          <a:p>
            <a:r>
              <a:rPr lang="zh-CN" altLang="en-US" dirty="0"/>
              <a:t>科技工作者应是先进生产力的开拓者，是科技知识和现代文明的传播者，科技工作者的言行在社会上具有较大的影响。</a:t>
            </a:r>
            <a:endParaRPr lang="en-US" altLang="zh-CN" dirty="0"/>
          </a:p>
          <a:p>
            <a:r>
              <a:rPr lang="zh-CN" altLang="en-US" dirty="0"/>
              <a:t>科技工作者应当模范遵守我国的法律、法规，不得有任何危害国家安全和社会稳定、损害国家荣誉和利益的行为；应积极弘扬科学精神、传播科学思想和科学方法；正确对待各种自然现象，不得参与、支持任何形式的伪科学。</a:t>
            </a:r>
          </a:p>
          <a:p>
            <a:endParaRPr lang="zh-CN" altLang="en-US" dirty="0"/>
          </a:p>
        </p:txBody>
      </p:sp>
    </p:spTree>
    <p:extLst>
      <p:ext uri="{BB962C8B-B14F-4D97-AF65-F5344CB8AC3E}">
        <p14:creationId xmlns:p14="http://schemas.microsoft.com/office/powerpoint/2010/main" val="321077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4A9D9-7234-4AEA-8B21-A8105FF4F52E}"/>
              </a:ext>
            </a:extLst>
          </p:cNvPr>
          <p:cNvSpPr>
            <a:spLocks noGrp="1"/>
          </p:cNvSpPr>
          <p:nvPr>
            <p:ph type="title"/>
          </p:nvPr>
        </p:nvSpPr>
        <p:spPr/>
        <p:txBody>
          <a:bodyPr/>
          <a:lstStyle/>
          <a:p>
            <a:r>
              <a:rPr lang="zh-CN" altLang="en-US" dirty="0"/>
              <a:t>学术研究规范</a:t>
            </a:r>
          </a:p>
        </p:txBody>
      </p:sp>
      <p:sp>
        <p:nvSpPr>
          <p:cNvPr id="3" name="Content Placeholder 2">
            <a:extLst>
              <a:ext uri="{FF2B5EF4-FFF2-40B4-BE49-F238E27FC236}">
                <a16:creationId xmlns="" xmlns:a16="http://schemas.microsoft.com/office/drawing/2014/main" id="{27878768-470E-4245-A870-FDDD66D150C4}"/>
              </a:ext>
            </a:extLst>
          </p:cNvPr>
          <p:cNvSpPr>
            <a:spLocks noGrp="1"/>
          </p:cNvSpPr>
          <p:nvPr>
            <p:ph idx="1"/>
          </p:nvPr>
        </p:nvSpPr>
        <p:spPr/>
        <p:txBody>
          <a:bodyPr/>
          <a:lstStyle/>
          <a:p>
            <a:r>
              <a:rPr lang="zh-CN" altLang="en-US" b="1" dirty="0">
                <a:solidFill>
                  <a:srgbClr val="FF0000"/>
                </a:solidFill>
              </a:rPr>
              <a:t>严谨治学，反对浮躁作风</a:t>
            </a:r>
            <a:endParaRPr lang="en-US" altLang="zh-CN" b="1" dirty="0">
              <a:solidFill>
                <a:srgbClr val="FF0000"/>
              </a:solidFill>
            </a:endParaRPr>
          </a:p>
          <a:p>
            <a:r>
              <a:rPr lang="zh-CN" altLang="en-US" dirty="0"/>
              <a:t>科技工作者应坚持严肃、严格、严密的科学态度，要忠于真理、探求真知，自觉维护学术尊严和学者的声誉，不得虚报教学科研成果，反对投机取巧、粗制滥造、低水平重复等盲目追求数量不顾质量的浮躁作风和行为。</a:t>
            </a:r>
            <a:endParaRPr lang="en-US" altLang="zh-CN" dirty="0"/>
          </a:p>
          <a:p>
            <a:r>
              <a:rPr lang="zh-CN" altLang="en-US" dirty="0"/>
              <a:t>在项目设计、数据资料采集分析、公布科研成果，以及确认同事、合作者和其他人员对科研工作的直接或间接贡献等方面，必须实事求是。</a:t>
            </a:r>
            <a:endParaRPr lang="en-US" altLang="zh-CN" dirty="0"/>
          </a:p>
          <a:p>
            <a:r>
              <a:rPr lang="zh-CN" altLang="en-US" dirty="0"/>
              <a:t>研究人员有责任保证所搜集和发表数据的有效性和准确性。科技工作者不应参加与本人专业领域不相干的成果鉴定、论文评阅或学位论文答辩等活动。 </a:t>
            </a:r>
          </a:p>
        </p:txBody>
      </p:sp>
    </p:spTree>
    <p:extLst>
      <p:ext uri="{BB962C8B-B14F-4D97-AF65-F5344CB8AC3E}">
        <p14:creationId xmlns:p14="http://schemas.microsoft.com/office/powerpoint/2010/main" val="349155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4A9D9-7234-4AEA-8B21-A8105FF4F52E}"/>
              </a:ext>
            </a:extLst>
          </p:cNvPr>
          <p:cNvSpPr>
            <a:spLocks noGrp="1"/>
          </p:cNvSpPr>
          <p:nvPr>
            <p:ph type="title"/>
          </p:nvPr>
        </p:nvSpPr>
        <p:spPr/>
        <p:txBody>
          <a:bodyPr/>
          <a:lstStyle/>
          <a:p>
            <a:r>
              <a:rPr lang="zh-CN" altLang="en-US" dirty="0"/>
              <a:t>学术研究规范</a:t>
            </a:r>
          </a:p>
        </p:txBody>
      </p:sp>
      <p:sp>
        <p:nvSpPr>
          <p:cNvPr id="3" name="Content Placeholder 2">
            <a:extLst>
              <a:ext uri="{FF2B5EF4-FFF2-40B4-BE49-F238E27FC236}">
                <a16:creationId xmlns="" xmlns:a16="http://schemas.microsoft.com/office/drawing/2014/main" id="{27878768-470E-4245-A870-FDDD66D150C4}"/>
              </a:ext>
            </a:extLst>
          </p:cNvPr>
          <p:cNvSpPr>
            <a:spLocks noGrp="1"/>
          </p:cNvSpPr>
          <p:nvPr>
            <p:ph idx="1"/>
          </p:nvPr>
        </p:nvSpPr>
        <p:spPr/>
        <p:txBody>
          <a:bodyPr/>
          <a:lstStyle/>
          <a:p>
            <a:r>
              <a:rPr lang="zh-CN" altLang="en-US" b="1" dirty="0">
                <a:solidFill>
                  <a:srgbClr val="FF0000"/>
                </a:solidFill>
              </a:rPr>
              <a:t>公开、公正，开展公平竞争</a:t>
            </a:r>
            <a:endParaRPr lang="en-US" altLang="zh-CN" b="1" dirty="0">
              <a:solidFill>
                <a:srgbClr val="FF0000"/>
              </a:solidFill>
            </a:endParaRPr>
          </a:p>
          <a:p>
            <a:r>
              <a:rPr lang="zh-CN" altLang="en-US" dirty="0"/>
              <a:t>在保守国家秘密和保护知识产权的前提下，应公开科研过程和结果相关信息，追求科研活动社会效益最大化。</a:t>
            </a:r>
            <a:endParaRPr lang="en-US" altLang="zh-CN" dirty="0"/>
          </a:p>
          <a:p>
            <a:r>
              <a:rPr lang="zh-CN" altLang="en-US" dirty="0"/>
              <a:t>开展公平竞争，对竞争者和合作者做出的贡献，应给予恰当认同和评价。在评议评价他人贡献时，必须坚持客观标准，避免主观随意。</a:t>
            </a:r>
            <a:endParaRPr lang="en-US" altLang="zh-CN" dirty="0"/>
          </a:p>
          <a:p>
            <a:r>
              <a:rPr lang="zh-CN" altLang="en-US" dirty="0"/>
              <a:t>不得以各种不道德和非法手段阻碍竞争对手的科研工作，包括毁坏竞争对手的研究设备或实验结果，故意延误考察和评审时间，利用职权将未公开的科研成果和信息转告他人等。</a:t>
            </a:r>
          </a:p>
        </p:txBody>
      </p:sp>
    </p:spTree>
    <p:extLst>
      <p:ext uri="{BB962C8B-B14F-4D97-AF65-F5344CB8AC3E}">
        <p14:creationId xmlns:p14="http://schemas.microsoft.com/office/powerpoint/2010/main" val="70945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4A9D9-7234-4AEA-8B21-A8105FF4F52E}"/>
              </a:ext>
            </a:extLst>
          </p:cNvPr>
          <p:cNvSpPr>
            <a:spLocks noGrp="1"/>
          </p:cNvSpPr>
          <p:nvPr>
            <p:ph type="title"/>
          </p:nvPr>
        </p:nvSpPr>
        <p:spPr/>
        <p:txBody>
          <a:bodyPr/>
          <a:lstStyle/>
          <a:p>
            <a:r>
              <a:rPr lang="zh-CN" altLang="en-US" dirty="0"/>
              <a:t>学术研究规范</a:t>
            </a:r>
          </a:p>
        </p:txBody>
      </p:sp>
      <p:sp>
        <p:nvSpPr>
          <p:cNvPr id="3" name="Content Placeholder 2">
            <a:extLst>
              <a:ext uri="{FF2B5EF4-FFF2-40B4-BE49-F238E27FC236}">
                <a16:creationId xmlns="" xmlns:a16="http://schemas.microsoft.com/office/drawing/2014/main" id="{27878768-470E-4245-A870-FDDD66D150C4}"/>
              </a:ext>
            </a:extLst>
          </p:cNvPr>
          <p:cNvSpPr>
            <a:spLocks noGrp="1"/>
          </p:cNvSpPr>
          <p:nvPr>
            <p:ph idx="1"/>
          </p:nvPr>
        </p:nvSpPr>
        <p:spPr/>
        <p:txBody>
          <a:bodyPr/>
          <a:lstStyle/>
          <a:p>
            <a:r>
              <a:rPr lang="zh-CN" altLang="en-US" b="1" dirty="0">
                <a:solidFill>
                  <a:srgbClr val="FF0000"/>
                </a:solidFill>
              </a:rPr>
              <a:t>相互尊重，发扬学术民主</a:t>
            </a:r>
            <a:endParaRPr lang="en-US" altLang="zh-CN" b="1" dirty="0">
              <a:solidFill>
                <a:srgbClr val="FF0000"/>
              </a:solidFill>
            </a:endParaRPr>
          </a:p>
          <a:p>
            <a:r>
              <a:rPr lang="zh-CN" altLang="en-US" dirty="0"/>
              <a:t>尊重他人的知识产权，通过引证承认和尊重他人的研究成果和优先权，反对不属实的署名和侵占他人成果；尊重他人对自己科研假说的证实和辩驳，对他人的质疑采取开诚布公和不偏不倚的态度；要求合作者之间承担彼此尊重的义务，尊重合作者的能力、贡献和价值取向。</a:t>
            </a:r>
            <a:endParaRPr lang="en-US" altLang="zh-CN" dirty="0"/>
          </a:p>
          <a:p>
            <a:r>
              <a:rPr lang="zh-CN" altLang="en-US" dirty="0"/>
              <a:t>在各种学术评价活动中，要认真履行职责，发扬学术民主，实事求是，客观公正、不循私情，自觉抵制不良社会风气的影响，杜绝权学、钱学交易等腐败行为。</a:t>
            </a:r>
          </a:p>
          <a:p>
            <a:endParaRPr lang="zh-CN" altLang="en-US" dirty="0"/>
          </a:p>
        </p:txBody>
      </p:sp>
    </p:spTree>
    <p:extLst>
      <p:ext uri="{BB962C8B-B14F-4D97-AF65-F5344CB8AC3E}">
        <p14:creationId xmlns:p14="http://schemas.microsoft.com/office/powerpoint/2010/main" val="333432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B6EFD-9AD6-4833-8CC9-A0962FAFF325}"/>
              </a:ext>
            </a:extLst>
          </p:cNvPr>
          <p:cNvSpPr>
            <a:spLocks noGrp="1"/>
          </p:cNvSpPr>
          <p:nvPr>
            <p:ph type="title"/>
          </p:nvPr>
        </p:nvSpPr>
        <p:spPr/>
        <p:txBody>
          <a:bodyPr/>
          <a:lstStyle/>
          <a:p>
            <a:r>
              <a:rPr lang="zh-CN" altLang="en-US" dirty="0"/>
              <a:t>学术研究规范</a:t>
            </a:r>
          </a:p>
        </p:txBody>
      </p:sp>
      <p:sp>
        <p:nvSpPr>
          <p:cNvPr id="3" name="Content Placeholder 2">
            <a:extLst>
              <a:ext uri="{FF2B5EF4-FFF2-40B4-BE49-F238E27FC236}">
                <a16:creationId xmlns="" xmlns:a16="http://schemas.microsoft.com/office/drawing/2014/main" id="{380E6932-3280-4837-BA35-2963574542F8}"/>
              </a:ext>
            </a:extLst>
          </p:cNvPr>
          <p:cNvSpPr>
            <a:spLocks noGrp="1"/>
          </p:cNvSpPr>
          <p:nvPr>
            <p:ph idx="1"/>
          </p:nvPr>
        </p:nvSpPr>
        <p:spPr/>
        <p:txBody>
          <a:bodyPr/>
          <a:lstStyle/>
          <a:p>
            <a:r>
              <a:rPr lang="zh-CN" altLang="en-US" b="1" dirty="0">
                <a:solidFill>
                  <a:srgbClr val="FF0000"/>
                </a:solidFill>
              </a:rPr>
              <a:t>以身作则，恪守学术规范</a:t>
            </a:r>
            <a:endParaRPr lang="en-US" altLang="zh-CN" b="1" dirty="0">
              <a:solidFill>
                <a:srgbClr val="FF0000"/>
              </a:solidFill>
            </a:endParaRPr>
          </a:p>
          <a:p>
            <a:r>
              <a:rPr lang="zh-CN" altLang="en-US" dirty="0"/>
              <a:t>教师和科技工作者要向青年和学生积极倡导求真务实的学术作风，传播科学方法。要以德修身、率先垂范，用自己高尚的品德和人格力量教育和感染学生，引导学生树立良好的学术道德，帮助学生养成恪守学术规范的习惯。</a:t>
            </a:r>
          </a:p>
        </p:txBody>
      </p:sp>
    </p:spTree>
    <p:extLst>
      <p:ext uri="{BB962C8B-B14F-4D97-AF65-F5344CB8AC3E}">
        <p14:creationId xmlns:p14="http://schemas.microsoft.com/office/powerpoint/2010/main" val="252089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59E84-AF94-47DE-8E93-CA9C395CBA70}"/>
              </a:ext>
            </a:extLst>
          </p:cNvPr>
          <p:cNvSpPr>
            <a:spLocks noGrp="1"/>
          </p:cNvSpPr>
          <p:nvPr>
            <p:ph type="title"/>
          </p:nvPr>
        </p:nvSpPr>
        <p:spPr/>
        <p:txBody>
          <a:bodyPr/>
          <a:lstStyle/>
          <a:p>
            <a:r>
              <a:rPr lang="zh-CN" altLang="en-US" dirty="0"/>
              <a:t>学术道德规范</a:t>
            </a:r>
          </a:p>
        </p:txBody>
      </p:sp>
      <p:sp>
        <p:nvSpPr>
          <p:cNvPr id="3" name="Content Placeholder 2">
            <a:extLst>
              <a:ext uri="{FF2B5EF4-FFF2-40B4-BE49-F238E27FC236}">
                <a16:creationId xmlns="" xmlns:a16="http://schemas.microsoft.com/office/drawing/2014/main" id="{8BA15F65-9188-45A7-AB26-CC6C96FCEED9}"/>
              </a:ext>
            </a:extLst>
          </p:cNvPr>
          <p:cNvSpPr>
            <a:spLocks noGrp="1"/>
          </p:cNvSpPr>
          <p:nvPr>
            <p:ph idx="1"/>
          </p:nvPr>
        </p:nvSpPr>
        <p:spPr/>
        <p:txBody>
          <a:bodyPr/>
          <a:lstStyle/>
          <a:p>
            <a:r>
              <a:rPr lang="zh-CN" altLang="en-US" dirty="0"/>
              <a:t>在学术活动中，必须</a:t>
            </a:r>
            <a:r>
              <a:rPr lang="zh-CN" altLang="en-US" b="1" dirty="0">
                <a:solidFill>
                  <a:srgbClr val="FF0000"/>
                </a:solidFill>
              </a:rPr>
              <a:t>尊重知识产权</a:t>
            </a:r>
            <a:r>
              <a:rPr lang="zh-CN" altLang="en-US" dirty="0"/>
              <a:t>，充分尊重他人已经获得的研究成果；引用他人成果时如实注明出处；所引用的部分不能构成引用人作品的主要部分或者实质部分；从他人作品转引第三人成果时，如实注明转引出处。</a:t>
            </a:r>
          </a:p>
          <a:p>
            <a:endParaRPr lang="en-US" altLang="zh-CN" dirty="0"/>
          </a:p>
          <a:p>
            <a:r>
              <a:rPr lang="zh-CN" altLang="en-US" b="1" dirty="0">
                <a:solidFill>
                  <a:srgbClr val="FF0000"/>
                </a:solidFill>
              </a:rPr>
              <a:t>合作研究成果</a:t>
            </a:r>
            <a:r>
              <a:rPr lang="zh-CN" altLang="en-US" dirty="0"/>
              <a:t>在发表前要经过所有署名人审阅，并签署确认书。所有署名人对研究成果负责，合作研究的主持人对研究成果整体负责。</a:t>
            </a:r>
            <a:endParaRPr lang="en-US" altLang="zh-CN" dirty="0"/>
          </a:p>
          <a:p>
            <a:endParaRPr lang="en-US" altLang="zh-CN" dirty="0"/>
          </a:p>
          <a:p>
            <a:r>
              <a:rPr lang="zh-CN" altLang="en-US" b="1" dirty="0">
                <a:solidFill>
                  <a:srgbClr val="FF0000"/>
                </a:solidFill>
              </a:rPr>
              <a:t>在对自己或他人的作品进行介绍</a:t>
            </a:r>
            <a:r>
              <a:rPr lang="zh-CN" altLang="en-US" dirty="0">
                <a:solidFill>
                  <a:srgbClr val="FF0000"/>
                </a:solidFill>
              </a:rPr>
              <a:t>、评价时</a:t>
            </a:r>
            <a:r>
              <a:rPr lang="zh-CN" altLang="en-US" dirty="0"/>
              <a:t>，应遵循客观、公正、准确的原则，在充分掌握国内外材料、数据基础上，做出全面分析、评价和论证。</a:t>
            </a:r>
          </a:p>
        </p:txBody>
      </p:sp>
    </p:spTree>
    <p:extLst>
      <p:ext uri="{BB962C8B-B14F-4D97-AF65-F5344CB8AC3E}">
        <p14:creationId xmlns:p14="http://schemas.microsoft.com/office/powerpoint/2010/main" val="311985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59E84-AF94-47DE-8E93-CA9C395CBA70}"/>
              </a:ext>
            </a:extLst>
          </p:cNvPr>
          <p:cNvSpPr>
            <a:spLocks noGrp="1"/>
          </p:cNvSpPr>
          <p:nvPr>
            <p:ph type="title"/>
          </p:nvPr>
        </p:nvSpPr>
        <p:spPr/>
        <p:txBody>
          <a:bodyPr/>
          <a:lstStyle/>
          <a:p>
            <a:r>
              <a:rPr lang="zh-CN" altLang="en-US" dirty="0"/>
              <a:t>学术道德规范</a:t>
            </a:r>
          </a:p>
        </p:txBody>
      </p:sp>
      <p:sp>
        <p:nvSpPr>
          <p:cNvPr id="3" name="Content Placeholder 2">
            <a:extLst>
              <a:ext uri="{FF2B5EF4-FFF2-40B4-BE49-F238E27FC236}">
                <a16:creationId xmlns="" xmlns:a16="http://schemas.microsoft.com/office/drawing/2014/main" id="{8BA15F65-9188-45A7-AB26-CC6C96FCEED9}"/>
              </a:ext>
            </a:extLst>
          </p:cNvPr>
          <p:cNvSpPr>
            <a:spLocks noGrp="1"/>
          </p:cNvSpPr>
          <p:nvPr>
            <p:ph idx="1"/>
          </p:nvPr>
        </p:nvSpPr>
        <p:spPr/>
        <p:txBody>
          <a:bodyPr/>
          <a:lstStyle/>
          <a:p>
            <a:r>
              <a:rPr lang="zh-CN" altLang="en-US" b="1" dirty="0">
                <a:solidFill>
                  <a:srgbClr val="FF0000"/>
                </a:solidFill>
              </a:rPr>
              <a:t>尊重研究对象</a:t>
            </a:r>
            <a:r>
              <a:rPr lang="zh-CN" altLang="en-US" dirty="0"/>
              <a:t>（包括人类和非人类研究对象）。在涉及人体的研究中，必须保护受试人合法权益和个人隐私并保障知情同意权。</a:t>
            </a:r>
            <a:endParaRPr lang="en-US" altLang="zh-CN" dirty="0"/>
          </a:p>
          <a:p>
            <a:endParaRPr lang="zh-CN" altLang="en-US" dirty="0"/>
          </a:p>
          <a:p>
            <a:r>
              <a:rPr lang="zh-CN" altLang="en-US" b="1" dirty="0">
                <a:solidFill>
                  <a:srgbClr val="FF0000"/>
                </a:solidFill>
              </a:rPr>
              <a:t>在课题申报、项目设计、数据资料的采集与分析、公布科研成果、确认科研工作参与人员的贡献等方面</a:t>
            </a:r>
            <a:r>
              <a:rPr lang="zh-CN" altLang="en-US" dirty="0"/>
              <a:t>，遵守诚实客观原则。搜集、发表数据要确保有效性和准确性，保证实验记录和数据的完整、真实和安全，以备考查。公开研究成果、统计数据等，必须实事求是、完整准确。对已发表研究成果中出现的错误和失误，应以适当的方式予以公开和承认。</a:t>
            </a:r>
          </a:p>
        </p:txBody>
      </p:sp>
    </p:spTree>
    <p:extLst>
      <p:ext uri="{BB962C8B-B14F-4D97-AF65-F5344CB8AC3E}">
        <p14:creationId xmlns:p14="http://schemas.microsoft.com/office/powerpoint/2010/main" val="80358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8B74D-6617-4517-A25C-F922609EC1B6}"/>
              </a:ext>
            </a:extLst>
          </p:cNvPr>
          <p:cNvSpPr>
            <a:spLocks noGrp="1"/>
          </p:cNvSpPr>
          <p:nvPr>
            <p:ph type="title"/>
          </p:nvPr>
        </p:nvSpPr>
        <p:spPr/>
        <p:txBody>
          <a:bodyPr/>
          <a:lstStyle/>
          <a:p>
            <a:r>
              <a:rPr lang="zh-CN" altLang="en-US" dirty="0"/>
              <a:t>主要内容</a:t>
            </a:r>
          </a:p>
        </p:txBody>
      </p:sp>
      <p:sp>
        <p:nvSpPr>
          <p:cNvPr id="3" name="Content Placeholder 2">
            <a:extLst>
              <a:ext uri="{FF2B5EF4-FFF2-40B4-BE49-F238E27FC236}">
                <a16:creationId xmlns="" xmlns:a16="http://schemas.microsoft.com/office/drawing/2014/main" id="{8C6C481C-CF7A-43A0-A3A8-C8EC21DDE6F3}"/>
              </a:ext>
            </a:extLst>
          </p:cNvPr>
          <p:cNvSpPr>
            <a:spLocks noGrp="1"/>
          </p:cNvSpPr>
          <p:nvPr>
            <p:ph idx="1"/>
          </p:nvPr>
        </p:nvSpPr>
        <p:spPr>
          <a:xfrm>
            <a:off x="685800" y="1419149"/>
            <a:ext cx="7772400" cy="2582265"/>
          </a:xfrm>
        </p:spPr>
        <p:txBody>
          <a:bodyPr>
            <a:normAutofit/>
          </a:bodyPr>
          <a:lstStyle/>
          <a:p>
            <a:pPr>
              <a:lnSpc>
                <a:spcPct val="100000"/>
              </a:lnSpc>
            </a:pPr>
            <a:r>
              <a:rPr lang="zh-CN" altLang="en-US" sz="2800" dirty="0"/>
              <a:t>什么是学术、学术道德、学术规范</a:t>
            </a:r>
            <a:endParaRPr lang="en-US" altLang="zh-CN" sz="2800" dirty="0"/>
          </a:p>
          <a:p>
            <a:pPr>
              <a:lnSpc>
                <a:spcPct val="100000"/>
              </a:lnSpc>
            </a:pPr>
            <a:r>
              <a:rPr lang="zh-CN" altLang="en-US" sz="2800" dirty="0"/>
              <a:t>典型的违反学术规范的行为</a:t>
            </a:r>
            <a:endParaRPr lang="en-US" altLang="zh-CN" sz="2800" dirty="0"/>
          </a:p>
          <a:p>
            <a:pPr>
              <a:lnSpc>
                <a:spcPct val="100000"/>
              </a:lnSpc>
            </a:pPr>
            <a:r>
              <a:rPr lang="zh-CN" altLang="en-US" sz="2800" dirty="0"/>
              <a:t>学术规范的具体内涵</a:t>
            </a:r>
            <a:endParaRPr lang="en-US" altLang="zh-CN" sz="2800" dirty="0"/>
          </a:p>
          <a:p>
            <a:pPr>
              <a:lnSpc>
                <a:spcPct val="100000"/>
              </a:lnSpc>
            </a:pPr>
            <a:endParaRPr lang="en-US" altLang="zh-CN" sz="2800" dirty="0"/>
          </a:p>
        </p:txBody>
      </p:sp>
    </p:spTree>
    <p:extLst>
      <p:ext uri="{BB962C8B-B14F-4D97-AF65-F5344CB8AC3E}">
        <p14:creationId xmlns:p14="http://schemas.microsoft.com/office/powerpoint/2010/main" val="4019128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59E84-AF94-47DE-8E93-CA9C395CBA70}"/>
              </a:ext>
            </a:extLst>
          </p:cNvPr>
          <p:cNvSpPr>
            <a:spLocks noGrp="1"/>
          </p:cNvSpPr>
          <p:nvPr>
            <p:ph type="title"/>
          </p:nvPr>
        </p:nvSpPr>
        <p:spPr/>
        <p:txBody>
          <a:bodyPr/>
          <a:lstStyle/>
          <a:p>
            <a:r>
              <a:rPr lang="zh-CN" altLang="en-US" dirty="0"/>
              <a:t>学术道德规范</a:t>
            </a:r>
          </a:p>
        </p:txBody>
      </p:sp>
      <p:sp>
        <p:nvSpPr>
          <p:cNvPr id="3" name="Content Placeholder 2">
            <a:extLst>
              <a:ext uri="{FF2B5EF4-FFF2-40B4-BE49-F238E27FC236}">
                <a16:creationId xmlns="" xmlns:a16="http://schemas.microsoft.com/office/drawing/2014/main" id="{8BA15F65-9188-45A7-AB26-CC6C96FCEED9}"/>
              </a:ext>
            </a:extLst>
          </p:cNvPr>
          <p:cNvSpPr>
            <a:spLocks noGrp="1"/>
          </p:cNvSpPr>
          <p:nvPr>
            <p:ph idx="1"/>
          </p:nvPr>
        </p:nvSpPr>
        <p:spPr/>
        <p:txBody>
          <a:bodyPr/>
          <a:lstStyle/>
          <a:p>
            <a:r>
              <a:rPr lang="zh-CN" altLang="en-US" b="1" dirty="0">
                <a:solidFill>
                  <a:srgbClr val="FF0000"/>
                </a:solidFill>
              </a:rPr>
              <a:t>诚实严谨地与他人合作</a:t>
            </a:r>
            <a:r>
              <a:rPr lang="zh-CN" altLang="en-US" dirty="0"/>
              <a:t>。耐心诚恳地对待学术批评和质疑。</a:t>
            </a:r>
          </a:p>
          <a:p>
            <a:endParaRPr lang="en-US" altLang="zh-CN" dirty="0"/>
          </a:p>
          <a:p>
            <a:r>
              <a:rPr lang="zh-CN" altLang="en-US" b="1" dirty="0">
                <a:solidFill>
                  <a:srgbClr val="FF0000"/>
                </a:solidFill>
              </a:rPr>
              <a:t>对研究成果做出实质性贡献的有关人员拥有著作权</a:t>
            </a:r>
            <a:r>
              <a:rPr lang="zh-CN" altLang="en-US" dirty="0"/>
              <a:t>。仅对研究项目进行过一般性管理或辅助工作者，不享有著作权。合作完成成果，应按照对研究成果的贡献大小的顺序署名（有署名惯例或约定的除外）。署名人应对本人做出贡献的部分负责，发表前应由本人审阅并署名。</a:t>
            </a:r>
          </a:p>
          <a:p>
            <a:endParaRPr lang="en-US" altLang="zh-CN" dirty="0"/>
          </a:p>
          <a:p>
            <a:r>
              <a:rPr lang="zh-CN" altLang="en-US" b="1" dirty="0">
                <a:solidFill>
                  <a:srgbClr val="FF0000"/>
                </a:solidFill>
              </a:rPr>
              <a:t>不得利用科研活动谋取不正当利益</a:t>
            </a:r>
            <a:r>
              <a:rPr lang="zh-CN" altLang="en-US" dirty="0"/>
              <a:t>。正确对待科研活动中存在的直接、间接或潜在的利益关系。 </a:t>
            </a:r>
          </a:p>
        </p:txBody>
      </p:sp>
    </p:spTree>
    <p:extLst>
      <p:ext uri="{BB962C8B-B14F-4D97-AF65-F5344CB8AC3E}">
        <p14:creationId xmlns:p14="http://schemas.microsoft.com/office/powerpoint/2010/main" val="832910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D4BE4-6F85-4713-9E86-63C357976923}"/>
              </a:ext>
            </a:extLst>
          </p:cNvPr>
          <p:cNvSpPr>
            <a:spLocks noGrp="1"/>
          </p:cNvSpPr>
          <p:nvPr>
            <p:ph type="title"/>
          </p:nvPr>
        </p:nvSpPr>
        <p:spPr/>
        <p:txBody>
          <a:bodyPr/>
          <a:lstStyle/>
          <a:p>
            <a:r>
              <a:rPr lang="zh-CN" altLang="en-US" dirty="0"/>
              <a:t>学术引用规范</a:t>
            </a:r>
          </a:p>
        </p:txBody>
      </p:sp>
      <p:sp>
        <p:nvSpPr>
          <p:cNvPr id="3" name="Content Placeholder 2">
            <a:extLst>
              <a:ext uri="{FF2B5EF4-FFF2-40B4-BE49-F238E27FC236}">
                <a16:creationId xmlns="" xmlns:a16="http://schemas.microsoft.com/office/drawing/2014/main" id="{A313AA06-32D6-43B8-B9CD-B716C9320AD5}"/>
              </a:ext>
            </a:extLst>
          </p:cNvPr>
          <p:cNvSpPr>
            <a:spLocks noGrp="1"/>
          </p:cNvSpPr>
          <p:nvPr>
            <p:ph idx="1"/>
          </p:nvPr>
        </p:nvSpPr>
        <p:spPr/>
        <p:txBody>
          <a:bodyPr/>
          <a:lstStyle/>
          <a:p>
            <a:pPr>
              <a:lnSpc>
                <a:spcPct val="100000"/>
              </a:lnSpc>
            </a:pPr>
            <a:r>
              <a:rPr lang="zh-CN" altLang="en-US" b="1" dirty="0">
                <a:solidFill>
                  <a:srgbClr val="FF0000"/>
                </a:solidFill>
              </a:rPr>
              <a:t>引用应尊重原意，不可断章取义</a:t>
            </a:r>
            <a:endParaRPr lang="en-US" altLang="zh-CN" b="1" dirty="0">
              <a:solidFill>
                <a:srgbClr val="FF0000"/>
              </a:solidFill>
            </a:endParaRPr>
          </a:p>
          <a:p>
            <a:pPr>
              <a:lnSpc>
                <a:spcPct val="100000"/>
              </a:lnSpc>
            </a:pPr>
            <a:r>
              <a:rPr lang="zh-CN" altLang="en-US" dirty="0"/>
              <a:t>无论是作为正面立论的依据还是作为反面批评的对象，引用都应当将能够说明作者原意的全部语句与段落引全，不可为了以逞己意而曲解引文，移的就矢，断章取义。为了节省篇幅或使意思明确，引用者可以对引文作一定限度的增删。</a:t>
            </a:r>
            <a:endParaRPr lang="en-US" altLang="zh-CN" dirty="0"/>
          </a:p>
          <a:p>
            <a:pPr>
              <a:lnSpc>
                <a:spcPct val="100000"/>
              </a:lnSpc>
            </a:pPr>
            <a:r>
              <a:rPr lang="zh-CN" altLang="en-US" dirty="0"/>
              <a:t>增加的内容可以夹注的方式注明，或加括号表示；删节处通常使用省略号。被省略号连接的部分一般应在同一段落中，超过同一段落应分两段引用。增加和删节均不能影响对作者思想的正确了解。</a:t>
            </a:r>
          </a:p>
          <a:p>
            <a:endParaRPr lang="zh-CN" altLang="en-US" dirty="0"/>
          </a:p>
        </p:txBody>
      </p:sp>
    </p:spTree>
    <p:extLst>
      <p:ext uri="{BB962C8B-B14F-4D97-AF65-F5344CB8AC3E}">
        <p14:creationId xmlns:p14="http://schemas.microsoft.com/office/powerpoint/2010/main" val="369945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D4BE4-6F85-4713-9E86-63C357976923}"/>
              </a:ext>
            </a:extLst>
          </p:cNvPr>
          <p:cNvSpPr>
            <a:spLocks noGrp="1"/>
          </p:cNvSpPr>
          <p:nvPr>
            <p:ph type="title"/>
          </p:nvPr>
        </p:nvSpPr>
        <p:spPr/>
        <p:txBody>
          <a:bodyPr/>
          <a:lstStyle/>
          <a:p>
            <a:r>
              <a:rPr lang="zh-CN" altLang="en-US" dirty="0"/>
              <a:t>学术引用规范</a:t>
            </a:r>
          </a:p>
        </p:txBody>
      </p:sp>
      <p:sp>
        <p:nvSpPr>
          <p:cNvPr id="3" name="Content Placeholder 2">
            <a:extLst>
              <a:ext uri="{FF2B5EF4-FFF2-40B4-BE49-F238E27FC236}">
                <a16:creationId xmlns="" xmlns:a16="http://schemas.microsoft.com/office/drawing/2014/main" id="{A313AA06-32D6-43B8-B9CD-B716C9320AD5}"/>
              </a:ext>
            </a:extLst>
          </p:cNvPr>
          <p:cNvSpPr>
            <a:spLocks noGrp="1"/>
          </p:cNvSpPr>
          <p:nvPr>
            <p:ph idx="1"/>
          </p:nvPr>
        </p:nvSpPr>
        <p:spPr/>
        <p:txBody>
          <a:bodyPr>
            <a:normAutofit fontScale="92500" lnSpcReduction="10000"/>
          </a:bodyPr>
          <a:lstStyle/>
          <a:p>
            <a:r>
              <a:rPr lang="zh-CN" altLang="en-US" b="1" dirty="0">
                <a:solidFill>
                  <a:srgbClr val="FF0000"/>
                </a:solidFill>
              </a:rPr>
              <a:t>引用应以论证自己观点的必要性为限</a:t>
            </a:r>
            <a:endParaRPr lang="en-US" altLang="zh-CN" b="1" dirty="0">
              <a:solidFill>
                <a:srgbClr val="FF0000"/>
              </a:solidFill>
            </a:endParaRPr>
          </a:p>
          <a:p>
            <a:r>
              <a:rPr lang="zh-CN" altLang="en-US" dirty="0"/>
              <a:t>引用是为了论证自己的观点，因此，他人文字与作者本人文字之间应当保持合理的平衡，要避免过度引用，尤其是避免过度引用某一个特定作者的论著。过度引用指的是引用他人文字超过自己的论证，或主要观点和论据以引用为主</a:t>
            </a:r>
            <a:endParaRPr lang="en-US" altLang="zh-CN" dirty="0"/>
          </a:p>
          <a:p>
            <a:endParaRPr lang="en-US" altLang="zh-CN" dirty="0">
              <a:solidFill>
                <a:srgbClr val="FF0000"/>
              </a:solidFill>
            </a:endParaRPr>
          </a:p>
          <a:p>
            <a:r>
              <a:rPr lang="zh-CN" altLang="en-US" b="1" dirty="0">
                <a:solidFill>
                  <a:srgbClr val="FF0000"/>
                </a:solidFill>
              </a:rPr>
              <a:t>引注观点应尽可能追溯到相关论说的原创者</a:t>
            </a:r>
            <a:endParaRPr lang="en-US" altLang="zh-CN" b="1" dirty="0">
              <a:solidFill>
                <a:srgbClr val="FF0000"/>
              </a:solidFill>
            </a:endParaRPr>
          </a:p>
          <a:p>
            <a:r>
              <a:rPr lang="zh-CN" altLang="en-US" dirty="0"/>
              <a:t>建立在前人研究基础上的新作，需要对于此前研究尤其是一些主要观点的</a:t>
            </a:r>
            <a:r>
              <a:rPr lang="zh-CN" altLang="en-US" dirty="0" smtClean="0"/>
              <a:t>发现、</a:t>
            </a:r>
            <a:r>
              <a:rPr lang="zh-CN" altLang="en-US" dirty="0"/>
              <a:t>重述或修正过程有清晰的</a:t>
            </a:r>
            <a:r>
              <a:rPr lang="zh-CN" altLang="en-US" dirty="0" smtClean="0"/>
              <a:t>把握。除非</a:t>
            </a:r>
            <a:r>
              <a:rPr lang="zh-CN" altLang="en-US" dirty="0"/>
              <a:t>万不得已，一般不要采用转引，尽量不要引用非原创的第二手材料，引用译文</a:t>
            </a:r>
            <a:r>
              <a:rPr lang="zh-CN" altLang="en-US" dirty="0" smtClean="0"/>
              <a:t>与书籍</a:t>
            </a:r>
            <a:r>
              <a:rPr lang="zh-CN" altLang="en-US" dirty="0"/>
              <a:t>应当核对原文。这样做，一方面避免歪曲学术史的本来面目，另一方面也避免相关思想学说在辗转引用中受到歪曲。对于思想或学术体系的认真梳理，清楚地区别原创与转述，是一个研究者应具备的基本功</a:t>
            </a:r>
          </a:p>
        </p:txBody>
      </p:sp>
    </p:spTree>
    <p:extLst>
      <p:ext uri="{BB962C8B-B14F-4D97-AF65-F5344CB8AC3E}">
        <p14:creationId xmlns:p14="http://schemas.microsoft.com/office/powerpoint/2010/main" val="381997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D4BE4-6F85-4713-9E86-63C357976923}"/>
              </a:ext>
            </a:extLst>
          </p:cNvPr>
          <p:cNvSpPr>
            <a:spLocks noGrp="1"/>
          </p:cNvSpPr>
          <p:nvPr>
            <p:ph type="title"/>
          </p:nvPr>
        </p:nvSpPr>
        <p:spPr/>
        <p:txBody>
          <a:bodyPr/>
          <a:lstStyle/>
          <a:p>
            <a:r>
              <a:rPr lang="zh-CN" altLang="en-US" dirty="0"/>
              <a:t>学术引用规范</a:t>
            </a:r>
          </a:p>
        </p:txBody>
      </p:sp>
      <p:sp>
        <p:nvSpPr>
          <p:cNvPr id="3" name="Content Placeholder 2">
            <a:extLst>
              <a:ext uri="{FF2B5EF4-FFF2-40B4-BE49-F238E27FC236}">
                <a16:creationId xmlns="" xmlns:a16="http://schemas.microsoft.com/office/drawing/2014/main" id="{A313AA06-32D6-43B8-B9CD-B716C9320AD5}"/>
              </a:ext>
            </a:extLst>
          </p:cNvPr>
          <p:cNvSpPr>
            <a:spLocks noGrp="1"/>
          </p:cNvSpPr>
          <p:nvPr>
            <p:ph idx="1"/>
          </p:nvPr>
        </p:nvSpPr>
        <p:spPr/>
        <p:txBody>
          <a:bodyPr/>
          <a:lstStyle/>
          <a:p>
            <a:r>
              <a:rPr lang="zh-CN" altLang="en-US" b="1" dirty="0">
                <a:solidFill>
                  <a:srgbClr val="FF0000"/>
                </a:solidFill>
              </a:rPr>
              <a:t>引用未发表作品应征得作者同意并保障作者权益</a:t>
            </a:r>
            <a:endParaRPr lang="en-US" altLang="zh-CN" b="1" dirty="0">
              <a:solidFill>
                <a:srgbClr val="FF0000"/>
              </a:solidFill>
            </a:endParaRPr>
          </a:p>
          <a:p>
            <a:r>
              <a:rPr lang="zh-CN" altLang="en-US" dirty="0"/>
              <a:t>学术研究中经常需要引用尚未公开发表的手稿、学位论文、书信等。除非只是提供相关文献的标题、作者等技术信息，否则，对于正文文字的引用，需征得作者或著作权人的同意，尊重作者对于某些不希望披露信息的保留权利，引用书信、日记应保证不侵犯他人的隐私权。引用未发表作品更要防止过度引用或大量引用，防止损害被引用作品发表的价值</a:t>
            </a:r>
          </a:p>
        </p:txBody>
      </p:sp>
    </p:spTree>
    <p:extLst>
      <p:ext uri="{BB962C8B-B14F-4D97-AF65-F5344CB8AC3E}">
        <p14:creationId xmlns:p14="http://schemas.microsoft.com/office/powerpoint/2010/main" val="1620856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D4BE4-6F85-4713-9E86-63C357976923}"/>
              </a:ext>
            </a:extLst>
          </p:cNvPr>
          <p:cNvSpPr>
            <a:spLocks noGrp="1"/>
          </p:cNvSpPr>
          <p:nvPr>
            <p:ph type="title"/>
          </p:nvPr>
        </p:nvSpPr>
        <p:spPr/>
        <p:txBody>
          <a:bodyPr/>
          <a:lstStyle/>
          <a:p>
            <a:r>
              <a:rPr lang="zh-CN" altLang="en-US" dirty="0"/>
              <a:t>学术引用规范</a:t>
            </a:r>
          </a:p>
        </p:txBody>
      </p:sp>
      <p:sp>
        <p:nvSpPr>
          <p:cNvPr id="3" name="Content Placeholder 2">
            <a:extLst>
              <a:ext uri="{FF2B5EF4-FFF2-40B4-BE49-F238E27FC236}">
                <a16:creationId xmlns="" xmlns:a16="http://schemas.microsoft.com/office/drawing/2014/main" id="{A313AA06-32D6-43B8-B9CD-B716C9320AD5}"/>
              </a:ext>
            </a:extLst>
          </p:cNvPr>
          <p:cNvSpPr>
            <a:spLocks noGrp="1"/>
          </p:cNvSpPr>
          <p:nvPr>
            <p:ph idx="1"/>
          </p:nvPr>
        </p:nvSpPr>
        <p:spPr/>
        <p:txBody>
          <a:bodyPr/>
          <a:lstStyle/>
          <a:p>
            <a:r>
              <a:rPr lang="zh-CN" altLang="en-US" b="1" dirty="0">
                <a:solidFill>
                  <a:srgbClr val="FF0000"/>
                </a:solidFill>
              </a:rPr>
              <a:t>引用未成文的口语实录应将整理稿交作者审核并征得同意</a:t>
            </a:r>
            <a:endParaRPr lang="en-US" altLang="zh-CN" b="1" dirty="0">
              <a:solidFill>
                <a:srgbClr val="FF0000"/>
              </a:solidFill>
            </a:endParaRPr>
          </a:p>
          <a:p>
            <a:r>
              <a:rPr lang="zh-CN" altLang="en-US" dirty="0"/>
              <a:t>引用未成文的口语实录，包括口头演讲、课堂教学实录、采访记录等，应将整理稿交作者审核、修订。整理稿不能将不同时间多次的口语实录自行综合，避免因理解有误</a:t>
            </a:r>
            <a:r>
              <a:rPr lang="zh-CN" altLang="en-US" dirty="0" smtClean="0"/>
              <a:t>在</a:t>
            </a:r>
            <a:r>
              <a:rPr lang="zh-CN" altLang="en-US" dirty="0"/>
              <a:t>综合</a:t>
            </a:r>
            <a:r>
              <a:rPr lang="zh-CN" altLang="en-US" dirty="0" smtClean="0"/>
              <a:t>时</a:t>
            </a:r>
            <a:r>
              <a:rPr lang="zh-CN" altLang="en-US" dirty="0"/>
              <a:t>出错，同一作者不同时间、场合的口头发言应分别注明出处</a:t>
            </a:r>
          </a:p>
        </p:txBody>
      </p:sp>
    </p:spTree>
    <p:extLst>
      <p:ext uri="{BB962C8B-B14F-4D97-AF65-F5344CB8AC3E}">
        <p14:creationId xmlns:p14="http://schemas.microsoft.com/office/powerpoint/2010/main" val="3622680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EFD90-646F-4909-8D56-998C30B1C3DF}"/>
              </a:ext>
            </a:extLst>
          </p:cNvPr>
          <p:cNvSpPr>
            <a:spLocks noGrp="1"/>
          </p:cNvSpPr>
          <p:nvPr>
            <p:ph type="title"/>
          </p:nvPr>
        </p:nvSpPr>
        <p:spPr/>
        <p:txBody>
          <a:bodyPr/>
          <a:lstStyle/>
          <a:p>
            <a:r>
              <a:rPr lang="zh-CN" altLang="en-US" dirty="0"/>
              <a:t>学术引用规范</a:t>
            </a:r>
          </a:p>
        </p:txBody>
      </p:sp>
      <p:sp>
        <p:nvSpPr>
          <p:cNvPr id="3" name="Content Placeholder 2">
            <a:extLst>
              <a:ext uri="{FF2B5EF4-FFF2-40B4-BE49-F238E27FC236}">
                <a16:creationId xmlns="" xmlns:a16="http://schemas.microsoft.com/office/drawing/2014/main" id="{4B279977-98A0-4580-8DF5-6A7E10DA64BF}"/>
              </a:ext>
            </a:extLst>
          </p:cNvPr>
          <p:cNvSpPr>
            <a:spLocks noGrp="1"/>
          </p:cNvSpPr>
          <p:nvPr>
            <p:ph idx="1"/>
          </p:nvPr>
        </p:nvSpPr>
        <p:spPr/>
        <p:txBody>
          <a:bodyPr/>
          <a:lstStyle/>
          <a:p>
            <a:r>
              <a:rPr lang="zh-CN" altLang="en-US" b="1" dirty="0">
                <a:solidFill>
                  <a:srgbClr val="FF0000"/>
                </a:solidFill>
              </a:rPr>
              <a:t>学生采用导师未写成著作的思想应集中阐释并明确说明</a:t>
            </a:r>
            <a:endParaRPr lang="en-US" altLang="zh-CN" b="1" dirty="0">
              <a:solidFill>
                <a:srgbClr val="FF0000"/>
              </a:solidFill>
            </a:endParaRPr>
          </a:p>
          <a:p>
            <a:r>
              <a:rPr lang="zh-CN" altLang="en-US" dirty="0"/>
              <a:t>导师在课堂教学、个别辅导以及作业批改时，会阐发自己尚未写成著作的有系统的学术理念和独特方法，学生在论文中采用这些内容时，应选择适合的章节，例如“绪论”或相关章节，对导师的思想客观地集中复述。复述应不</a:t>
            </a:r>
            <a:r>
              <a:rPr lang="zh-CN" altLang="en-US" dirty="0" smtClean="0"/>
              <a:t>加入学生</a:t>
            </a:r>
            <a:r>
              <a:rPr lang="zh-CN" altLang="en-US" dirty="0"/>
              <a:t>本人的任何个人意见，并通过注释说明来源。学生不能把导师的口语实录和思想未加集中说明而淹没在自己的论文各处随意使用，引起知识产权归属的混乱，也不宜将导师在课堂上的只言片语断章取义割裂引述</a:t>
            </a:r>
          </a:p>
        </p:txBody>
      </p:sp>
    </p:spTree>
    <p:extLst>
      <p:ext uri="{BB962C8B-B14F-4D97-AF65-F5344CB8AC3E}">
        <p14:creationId xmlns:p14="http://schemas.microsoft.com/office/powerpoint/2010/main" val="1207908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69B709-F05A-41FB-9A9A-6B765BA99516}"/>
              </a:ext>
            </a:extLst>
          </p:cNvPr>
          <p:cNvSpPr>
            <a:spLocks noGrp="1"/>
          </p:cNvSpPr>
          <p:nvPr>
            <p:ph type="title"/>
          </p:nvPr>
        </p:nvSpPr>
        <p:spPr/>
        <p:txBody>
          <a:bodyPr/>
          <a:lstStyle/>
          <a:p>
            <a:r>
              <a:rPr lang="zh-CN" altLang="en-US" dirty="0"/>
              <a:t>学术引用规范</a:t>
            </a:r>
          </a:p>
        </p:txBody>
      </p:sp>
      <p:sp>
        <p:nvSpPr>
          <p:cNvPr id="3" name="Content Placeholder 2">
            <a:extLst>
              <a:ext uri="{FF2B5EF4-FFF2-40B4-BE49-F238E27FC236}">
                <a16:creationId xmlns="" xmlns:a16="http://schemas.microsoft.com/office/drawing/2014/main" id="{6BC2F42A-3BEA-4652-9951-AFAB92935D4F}"/>
              </a:ext>
            </a:extLst>
          </p:cNvPr>
          <p:cNvSpPr>
            <a:spLocks noGrp="1"/>
          </p:cNvSpPr>
          <p:nvPr>
            <p:ph idx="1"/>
          </p:nvPr>
        </p:nvSpPr>
        <p:spPr/>
        <p:txBody>
          <a:bodyPr/>
          <a:lstStyle/>
          <a:p>
            <a:r>
              <a:rPr lang="zh-CN" altLang="en-US" b="1" dirty="0">
                <a:solidFill>
                  <a:srgbClr val="FF0000"/>
                </a:solidFill>
              </a:rPr>
              <a:t>引用应伴以明显的标识，以避免读者误会</a:t>
            </a:r>
            <a:endParaRPr lang="en-US" altLang="zh-CN" b="1" dirty="0">
              <a:solidFill>
                <a:srgbClr val="FF0000"/>
              </a:solidFill>
            </a:endParaRPr>
          </a:p>
          <a:p>
            <a:r>
              <a:rPr lang="zh-CN" altLang="en-US" dirty="0"/>
              <a:t>引用有直接引用与间接引用，直接引用需使用引号，间接引用应当在正文或注释行文时明确向读者显示其为引用。引用多人观点时应避免笼统，使读者清楚区分不同作者之间的异同。直接引文如果超过一定数量，应当在排版时通过技术方式</a:t>
            </a:r>
            <a:r>
              <a:rPr lang="en-US" altLang="zh-CN" dirty="0"/>
              <a:t>(</a:t>
            </a:r>
            <a:r>
              <a:rPr lang="zh-CN" altLang="en-US" dirty="0"/>
              <a:t>例如另起一段、改换字体等</a:t>
            </a:r>
            <a:r>
              <a:rPr lang="en-US" altLang="zh-CN" dirty="0"/>
              <a:t>)</a:t>
            </a:r>
            <a:r>
              <a:rPr lang="zh-CN" altLang="en-US" dirty="0"/>
              <a:t>更为清晰加以显示</a:t>
            </a:r>
          </a:p>
        </p:txBody>
      </p:sp>
    </p:spTree>
    <p:extLst>
      <p:ext uri="{BB962C8B-B14F-4D97-AF65-F5344CB8AC3E}">
        <p14:creationId xmlns:p14="http://schemas.microsoft.com/office/powerpoint/2010/main" val="214086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4BAC8-FC0E-4708-BFE1-0873DA0F8F0C}"/>
              </a:ext>
            </a:extLst>
          </p:cNvPr>
          <p:cNvSpPr>
            <a:spLocks noGrp="1"/>
          </p:cNvSpPr>
          <p:nvPr>
            <p:ph type="title"/>
          </p:nvPr>
        </p:nvSpPr>
        <p:spPr/>
        <p:txBody>
          <a:bodyPr/>
          <a:lstStyle/>
          <a:p>
            <a:r>
              <a:rPr lang="zh-CN" altLang="en-US" dirty="0"/>
              <a:t>学术引用规范</a:t>
            </a:r>
          </a:p>
        </p:txBody>
      </p:sp>
      <p:sp>
        <p:nvSpPr>
          <p:cNvPr id="3" name="Content Placeholder 2">
            <a:extLst>
              <a:ext uri="{FF2B5EF4-FFF2-40B4-BE49-F238E27FC236}">
                <a16:creationId xmlns="" xmlns:a16="http://schemas.microsoft.com/office/drawing/2014/main" id="{A1090F50-3B3D-49DF-85E1-6622C3E5B2F0}"/>
              </a:ext>
            </a:extLst>
          </p:cNvPr>
          <p:cNvSpPr>
            <a:spLocks noGrp="1"/>
          </p:cNvSpPr>
          <p:nvPr>
            <p:ph idx="1"/>
          </p:nvPr>
        </p:nvSpPr>
        <p:spPr/>
        <p:txBody>
          <a:bodyPr/>
          <a:lstStyle/>
          <a:p>
            <a:pPr>
              <a:lnSpc>
                <a:spcPct val="100000"/>
              </a:lnSpc>
            </a:pPr>
            <a:r>
              <a:rPr lang="zh-CN" altLang="en-US" b="1" dirty="0">
                <a:solidFill>
                  <a:srgbClr val="FF0000"/>
                </a:solidFill>
              </a:rPr>
              <a:t>凡引用均须标明真实出处，提供与引文相关的准确信息</a:t>
            </a:r>
            <a:endParaRPr lang="en-US" altLang="zh-CN" b="1" dirty="0">
              <a:solidFill>
                <a:srgbClr val="FF0000"/>
              </a:solidFill>
            </a:endParaRPr>
          </a:p>
          <a:p>
            <a:pPr>
              <a:lnSpc>
                <a:spcPct val="100000"/>
              </a:lnSpc>
            </a:pPr>
            <a:r>
              <a:rPr lang="zh-CN" altLang="en-US" dirty="0"/>
              <a:t>文献有不同版本，不同版本间在页码标注甚至卷册划分上并不一致。因此引用者必须将所引文字或观点的出处给出清晰的标示，便于读者核对原文。在标注引文出处时，不得作伪。掩盖转引，将转引标注为直接引用，引用译著中文版却标注原文版，均属伪注。伪注属于学术不端行为，不仅是对被转引作品作者以及译者劳动的不尊重，而且也是学术态度不诚实的表现</a:t>
            </a:r>
          </a:p>
        </p:txBody>
      </p:sp>
    </p:spTree>
    <p:extLst>
      <p:ext uri="{BB962C8B-B14F-4D97-AF65-F5344CB8AC3E}">
        <p14:creationId xmlns:p14="http://schemas.microsoft.com/office/powerpoint/2010/main" val="1580456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4A3AE9-4089-4613-8694-87565EA1BF96}"/>
              </a:ext>
            </a:extLst>
          </p:cNvPr>
          <p:cNvSpPr>
            <a:spLocks noGrp="1"/>
          </p:cNvSpPr>
          <p:nvPr>
            <p:ph type="title"/>
          </p:nvPr>
        </p:nvSpPr>
        <p:spPr/>
        <p:txBody>
          <a:bodyPr/>
          <a:lstStyle/>
          <a:p>
            <a:r>
              <a:rPr lang="zh-CN" altLang="en-US" dirty="0"/>
              <a:t>假引用、不引用、伪引用</a:t>
            </a:r>
          </a:p>
        </p:txBody>
      </p:sp>
      <p:sp>
        <p:nvSpPr>
          <p:cNvPr id="3" name="Content Placeholder 2">
            <a:extLst>
              <a:ext uri="{FF2B5EF4-FFF2-40B4-BE49-F238E27FC236}">
                <a16:creationId xmlns="" xmlns:a16="http://schemas.microsoft.com/office/drawing/2014/main" id="{BDE95D59-9BBA-4F77-950F-A7659BF9D32B}"/>
              </a:ext>
            </a:extLst>
          </p:cNvPr>
          <p:cNvSpPr>
            <a:spLocks noGrp="1"/>
          </p:cNvSpPr>
          <p:nvPr>
            <p:ph idx="1"/>
          </p:nvPr>
        </p:nvSpPr>
        <p:spPr/>
        <p:txBody>
          <a:bodyPr/>
          <a:lstStyle/>
          <a:p>
            <a:r>
              <a:rPr lang="zh-CN" altLang="en-US" b="1" dirty="0">
                <a:solidFill>
                  <a:srgbClr val="FF0000"/>
                </a:solidFill>
              </a:rPr>
              <a:t>假引用，是虚伪的、不真实的引用。</a:t>
            </a:r>
          </a:p>
          <a:p>
            <a:r>
              <a:rPr lang="zh-CN" altLang="en-US" dirty="0"/>
              <a:t>最常见的假引用有三种。</a:t>
            </a:r>
          </a:p>
          <a:p>
            <a:r>
              <a:rPr lang="zh-CN" altLang="en-US" dirty="0"/>
              <a:t>一是“</a:t>
            </a:r>
            <a:r>
              <a:rPr lang="zh-CN" altLang="en-US" b="1" dirty="0">
                <a:solidFill>
                  <a:srgbClr val="FF0000"/>
                </a:solidFill>
              </a:rPr>
              <a:t>友情引用</a:t>
            </a:r>
            <a:r>
              <a:rPr lang="zh-CN" altLang="en-US" dirty="0"/>
              <a:t>”。作者或是引用者的师长，或是引用者的好友，或是引用者的圈内人。于是你引用我的，我引用你的，从而形成一个个不小的引用圈子。这样相互抬轿，互相吹捧，大家不就共同提高了嘛。其实，明眼人不难识别这类小聪明。吹吹拍拍，拉拉扯扯，这只不过是一些学术山头、学术团伙惯用的小花招而已</a:t>
            </a:r>
          </a:p>
        </p:txBody>
      </p:sp>
    </p:spTree>
    <p:extLst>
      <p:ext uri="{BB962C8B-B14F-4D97-AF65-F5344CB8AC3E}">
        <p14:creationId xmlns:p14="http://schemas.microsoft.com/office/powerpoint/2010/main" val="4032429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35979-A328-4823-8E78-B3799059CF22}"/>
              </a:ext>
            </a:extLst>
          </p:cNvPr>
          <p:cNvSpPr>
            <a:spLocks noGrp="1"/>
          </p:cNvSpPr>
          <p:nvPr>
            <p:ph type="title"/>
          </p:nvPr>
        </p:nvSpPr>
        <p:spPr/>
        <p:txBody>
          <a:bodyPr/>
          <a:lstStyle/>
          <a:p>
            <a:r>
              <a:rPr lang="zh-CN" altLang="en-US" dirty="0"/>
              <a:t>假引用、不引用、伪引用</a:t>
            </a:r>
          </a:p>
        </p:txBody>
      </p:sp>
      <p:sp>
        <p:nvSpPr>
          <p:cNvPr id="3" name="Content Placeholder 2">
            <a:extLst>
              <a:ext uri="{FF2B5EF4-FFF2-40B4-BE49-F238E27FC236}">
                <a16:creationId xmlns="" xmlns:a16="http://schemas.microsoft.com/office/drawing/2014/main" id="{D6D2363F-50D1-4585-B1DD-91663EC9A77F}"/>
              </a:ext>
            </a:extLst>
          </p:cNvPr>
          <p:cNvSpPr>
            <a:spLocks noGrp="1"/>
          </p:cNvSpPr>
          <p:nvPr>
            <p:ph idx="1"/>
          </p:nvPr>
        </p:nvSpPr>
        <p:spPr/>
        <p:txBody>
          <a:bodyPr/>
          <a:lstStyle/>
          <a:p>
            <a:r>
              <a:rPr lang="zh-CN" altLang="en-US" dirty="0"/>
              <a:t>二是“</a:t>
            </a:r>
            <a:r>
              <a:rPr lang="zh-CN" altLang="en-US" b="1" dirty="0">
                <a:solidFill>
                  <a:srgbClr val="FF0000"/>
                </a:solidFill>
              </a:rPr>
              <a:t>装门面引用</a:t>
            </a:r>
            <a:r>
              <a:rPr lang="zh-CN" altLang="en-US" dirty="0"/>
              <a:t>”。有些引用者动辄罗列一大堆外文文献，热衷于引用“权威”的文献，以便给自己装门面，实际上他们也许从来就没有研读它们，或者它们根本与引用者所论毫不沾边。</a:t>
            </a:r>
          </a:p>
          <a:p>
            <a:endParaRPr lang="en-US" altLang="zh-CN" dirty="0"/>
          </a:p>
          <a:p>
            <a:r>
              <a:rPr lang="zh-CN" altLang="en-US" dirty="0"/>
              <a:t>在假引用中，还有一种是</a:t>
            </a:r>
            <a:r>
              <a:rPr lang="zh-CN" altLang="en-US" b="1" dirty="0">
                <a:solidFill>
                  <a:srgbClr val="FF0000"/>
                </a:solidFill>
              </a:rPr>
              <a:t>滥用自引用</a:t>
            </a:r>
            <a:r>
              <a:rPr lang="zh-CN" altLang="en-US" dirty="0"/>
              <a:t>。必要的和适度的自引用是正当的，能够从中看出引用者研究的连贯性以及在学术上有无进展和提高。但是，滥用自引用，除了给人一个“王婆卖瓜，自卖自夸”的不良印象外，又能给引用者增添什么光彩呢</a:t>
            </a:r>
          </a:p>
        </p:txBody>
      </p:sp>
    </p:spTree>
    <p:extLst>
      <p:ext uri="{BB962C8B-B14F-4D97-AF65-F5344CB8AC3E}">
        <p14:creationId xmlns:p14="http://schemas.microsoft.com/office/powerpoint/2010/main" val="387852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1295C0-02C4-4DD9-A18B-808964E56B7A}"/>
              </a:ext>
            </a:extLst>
          </p:cNvPr>
          <p:cNvSpPr>
            <a:spLocks noGrp="1"/>
          </p:cNvSpPr>
          <p:nvPr>
            <p:ph type="title"/>
          </p:nvPr>
        </p:nvSpPr>
        <p:spPr/>
        <p:txBody>
          <a:bodyPr/>
          <a:lstStyle/>
          <a:p>
            <a:r>
              <a:rPr lang="zh-CN" altLang="en-US" dirty="0"/>
              <a:t>什么是学术</a:t>
            </a:r>
          </a:p>
        </p:txBody>
      </p:sp>
      <p:sp>
        <p:nvSpPr>
          <p:cNvPr id="3" name="Content Placeholder 2">
            <a:extLst>
              <a:ext uri="{FF2B5EF4-FFF2-40B4-BE49-F238E27FC236}">
                <a16:creationId xmlns="" xmlns:a16="http://schemas.microsoft.com/office/drawing/2014/main" id="{30DF1155-D43A-499E-A8B8-2BC896E75770}"/>
              </a:ext>
            </a:extLst>
          </p:cNvPr>
          <p:cNvSpPr>
            <a:spLocks noGrp="1"/>
          </p:cNvSpPr>
          <p:nvPr>
            <p:ph idx="1"/>
          </p:nvPr>
        </p:nvSpPr>
        <p:spPr/>
        <p:txBody>
          <a:bodyPr/>
          <a:lstStyle/>
          <a:p>
            <a:pPr algn="just"/>
            <a:r>
              <a:rPr lang="zh-CN" altLang="en-US" dirty="0"/>
              <a:t>今日所谈的“</a:t>
            </a:r>
            <a:r>
              <a:rPr lang="zh-CN" altLang="en-US" b="1" dirty="0"/>
              <a:t>学术</a:t>
            </a:r>
            <a:r>
              <a:rPr lang="zh-CN" altLang="en-US" dirty="0"/>
              <a:t>” ，实际上是从西方引进的。而在西方，学术通常指“</a:t>
            </a:r>
            <a:r>
              <a:rPr lang="zh-CN" altLang="en-US" b="1" dirty="0">
                <a:solidFill>
                  <a:srgbClr val="FF0000"/>
                </a:solidFill>
              </a:rPr>
              <a:t>较为专门、有系统的学问</a:t>
            </a:r>
            <a:r>
              <a:rPr lang="zh-CN" altLang="en-US" dirty="0"/>
              <a:t>”。一些更细致的解释如下：</a:t>
            </a:r>
          </a:p>
          <a:p>
            <a:pPr lvl="1" algn="just"/>
            <a:endParaRPr lang="en-US" altLang="zh-CN" dirty="0"/>
          </a:p>
          <a:p>
            <a:pPr lvl="1" algn="just"/>
            <a:r>
              <a:rPr lang="en-US" altLang="zh-CN" dirty="0"/>
              <a:t>《</a:t>
            </a:r>
            <a:r>
              <a:rPr lang="zh-CN" altLang="en-US" dirty="0"/>
              <a:t>牛津高级辞典</a:t>
            </a:r>
            <a:r>
              <a:rPr lang="en-US" altLang="zh-CN" dirty="0"/>
              <a:t>》</a:t>
            </a:r>
            <a:r>
              <a:rPr lang="zh-CN" altLang="en-US" dirty="0"/>
              <a:t>（</a:t>
            </a:r>
            <a:r>
              <a:rPr lang="en-US" altLang="zh-CN" dirty="0"/>
              <a:t>1989</a:t>
            </a:r>
            <a:r>
              <a:rPr lang="zh-CN" altLang="en-US" dirty="0"/>
              <a:t>年版）</a:t>
            </a:r>
            <a:r>
              <a:rPr lang="en-US" altLang="zh-CN" dirty="0"/>
              <a:t>of (teaching or learning in) schools, colleges, etc.</a:t>
            </a:r>
            <a:r>
              <a:rPr lang="zh-CN" altLang="en-US" dirty="0"/>
              <a:t>（学校的，学院的）</a:t>
            </a:r>
            <a:endParaRPr lang="en-US" altLang="zh-CN" dirty="0"/>
          </a:p>
          <a:p>
            <a:pPr lvl="1" algn="just"/>
            <a:r>
              <a:rPr lang="en-US" altLang="zh-CN" dirty="0"/>
              <a:t>scholarly, not technical or practical</a:t>
            </a:r>
            <a:r>
              <a:rPr lang="zh-CN" altLang="en-US" dirty="0"/>
              <a:t>（学者式的，非技术的或非实用的）</a:t>
            </a:r>
            <a:endParaRPr lang="en-US" altLang="zh-CN" dirty="0"/>
          </a:p>
          <a:p>
            <a:pPr lvl="1" algn="just"/>
            <a:r>
              <a:rPr lang="en-US" altLang="zh-CN" dirty="0"/>
              <a:t>of theoretical interest only</a:t>
            </a:r>
            <a:r>
              <a:rPr lang="zh-CN" altLang="en-US" dirty="0"/>
              <a:t>（仅注重理论的，学术的</a:t>
            </a:r>
            <a:r>
              <a:rPr lang="zh-CN" altLang="en-US" dirty="0" smtClean="0"/>
              <a:t>）</a:t>
            </a:r>
            <a:endParaRPr lang="en-US" altLang="zh-CN" dirty="0"/>
          </a:p>
          <a:p>
            <a:pPr lvl="1" algn="just"/>
            <a:r>
              <a:rPr lang="zh-CN" altLang="en-US" dirty="0" smtClean="0"/>
              <a:t>“学者术之体，术者学之用”</a:t>
            </a:r>
            <a:endParaRPr lang="en-US" altLang="zh-CN" dirty="0" smtClean="0"/>
          </a:p>
          <a:p>
            <a:pPr lvl="1" algn="just"/>
            <a:r>
              <a:rPr lang="zh-CN" altLang="en-US" dirty="0"/>
              <a:t>学主</a:t>
            </a:r>
            <a:r>
              <a:rPr lang="zh-CN" altLang="en-US" dirty="0" smtClean="0"/>
              <a:t>知，术主行</a:t>
            </a:r>
            <a:endParaRPr lang="en-US" altLang="zh-CN" dirty="0"/>
          </a:p>
        </p:txBody>
      </p:sp>
    </p:spTree>
    <p:extLst>
      <p:ext uri="{BB962C8B-B14F-4D97-AF65-F5344CB8AC3E}">
        <p14:creationId xmlns:p14="http://schemas.microsoft.com/office/powerpoint/2010/main" val="416845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35979-A328-4823-8E78-B3799059CF22}"/>
              </a:ext>
            </a:extLst>
          </p:cNvPr>
          <p:cNvSpPr>
            <a:spLocks noGrp="1"/>
          </p:cNvSpPr>
          <p:nvPr>
            <p:ph type="title"/>
          </p:nvPr>
        </p:nvSpPr>
        <p:spPr/>
        <p:txBody>
          <a:bodyPr/>
          <a:lstStyle/>
          <a:p>
            <a:r>
              <a:rPr lang="zh-CN" altLang="en-US" dirty="0"/>
              <a:t>假引用、不引用、伪引用</a:t>
            </a:r>
          </a:p>
        </p:txBody>
      </p:sp>
      <p:sp>
        <p:nvSpPr>
          <p:cNvPr id="3" name="Content Placeholder 2">
            <a:extLst>
              <a:ext uri="{FF2B5EF4-FFF2-40B4-BE49-F238E27FC236}">
                <a16:creationId xmlns="" xmlns:a16="http://schemas.microsoft.com/office/drawing/2014/main" id="{D6D2363F-50D1-4585-B1DD-91663EC9A77F}"/>
              </a:ext>
            </a:extLst>
          </p:cNvPr>
          <p:cNvSpPr>
            <a:spLocks noGrp="1"/>
          </p:cNvSpPr>
          <p:nvPr>
            <p:ph idx="1"/>
          </p:nvPr>
        </p:nvSpPr>
        <p:spPr/>
        <p:txBody>
          <a:bodyPr/>
          <a:lstStyle/>
          <a:p>
            <a:r>
              <a:rPr lang="zh-CN" altLang="en-US" dirty="0"/>
              <a:t>所谓“</a:t>
            </a:r>
            <a:r>
              <a:rPr lang="zh-CN" altLang="en-US" b="1" dirty="0">
                <a:solidFill>
                  <a:srgbClr val="FF0000"/>
                </a:solidFill>
              </a:rPr>
              <a:t>不引用</a:t>
            </a:r>
            <a:r>
              <a:rPr lang="zh-CN" altLang="en-US" dirty="0"/>
              <a:t>”，正好与假引用形成对照：假引用是不该引用的偏偏要引用，不引用是该引用的偏偏不引用。本来，自己的研究受惠于哪些论著，并且在写作时利用人家的哪些材料和思想，自己心里应该是最清楚的。可是，有些人却千方百计地回避它们，在列举的参考文献中难觅其踪影。这种做法轻者是掠人之美，重者则是剽窃抄袭。为了遮人耳目，引用者可谓绞尽脑汁，使出浑身解数，在窃取不大为人所知的文献和外文资料时往往瞒天过海，在偷窃易于被人识破的论著时常常改头换面</a:t>
            </a:r>
          </a:p>
        </p:txBody>
      </p:sp>
    </p:spTree>
    <p:extLst>
      <p:ext uri="{BB962C8B-B14F-4D97-AF65-F5344CB8AC3E}">
        <p14:creationId xmlns:p14="http://schemas.microsoft.com/office/powerpoint/2010/main" val="770025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35979-A328-4823-8E78-B3799059CF22}"/>
              </a:ext>
            </a:extLst>
          </p:cNvPr>
          <p:cNvSpPr>
            <a:spLocks noGrp="1"/>
          </p:cNvSpPr>
          <p:nvPr>
            <p:ph type="title"/>
          </p:nvPr>
        </p:nvSpPr>
        <p:spPr/>
        <p:txBody>
          <a:bodyPr/>
          <a:lstStyle/>
          <a:p>
            <a:r>
              <a:rPr lang="zh-CN" altLang="en-US" dirty="0"/>
              <a:t>假引用、不引用、伪引用</a:t>
            </a:r>
          </a:p>
        </p:txBody>
      </p:sp>
      <p:sp>
        <p:nvSpPr>
          <p:cNvPr id="3" name="Content Placeholder 2">
            <a:extLst>
              <a:ext uri="{FF2B5EF4-FFF2-40B4-BE49-F238E27FC236}">
                <a16:creationId xmlns="" xmlns:a16="http://schemas.microsoft.com/office/drawing/2014/main" id="{D6D2363F-50D1-4585-B1DD-91663EC9A77F}"/>
              </a:ext>
            </a:extLst>
          </p:cNvPr>
          <p:cNvSpPr>
            <a:spLocks noGrp="1"/>
          </p:cNvSpPr>
          <p:nvPr>
            <p:ph idx="1"/>
          </p:nvPr>
        </p:nvSpPr>
        <p:spPr>
          <a:xfrm>
            <a:off x="583387" y="1345997"/>
            <a:ext cx="7772400" cy="4753051"/>
          </a:xfrm>
        </p:spPr>
        <p:txBody>
          <a:bodyPr/>
          <a:lstStyle/>
          <a:p>
            <a:pPr algn="just"/>
            <a:r>
              <a:rPr lang="zh-CN" altLang="en-US" dirty="0"/>
              <a:t>“</a:t>
            </a:r>
            <a:r>
              <a:rPr lang="zh-CN" altLang="en-US" b="1" dirty="0">
                <a:solidFill>
                  <a:srgbClr val="FF0000"/>
                </a:solidFill>
              </a:rPr>
              <a:t>伪引用</a:t>
            </a:r>
            <a:r>
              <a:rPr lang="zh-CN" altLang="en-US" dirty="0"/>
              <a:t>”就是有意做掩盖本来面貌的虚假引用。</a:t>
            </a:r>
          </a:p>
          <a:p>
            <a:pPr algn="just"/>
            <a:r>
              <a:rPr lang="zh-CN" altLang="en-US" dirty="0"/>
              <a:t> 这种做法大多出现在“伪注”中。其中最常见的伎俩是：本来自己没有接触外文原始文献，或者根本就看不懂</a:t>
            </a:r>
            <a:r>
              <a:rPr lang="en-US" altLang="zh-CN" dirty="0"/>
              <a:t>ABC</a:t>
            </a:r>
            <a:r>
              <a:rPr lang="zh-CN" altLang="en-US" dirty="0"/>
              <a:t>，只是直接从中译本或别人的译文中抄录了老外的言论，可是不如实地标注中译本或间接的出处，却堂而皇之把外文原始文献作为参考文献大言不惭地列出。其实，引用者引文与人家译本或译文一模一样，甚至连人家的翻译错误也照抄不误。有的引用者还要耍点小手腕，把译文中无关紧要的虚词稍做改动，把个别实词用其同义词或近义词代换，以达到自欺欺人的目的</a:t>
            </a:r>
          </a:p>
        </p:txBody>
      </p:sp>
    </p:spTree>
    <p:extLst>
      <p:ext uri="{BB962C8B-B14F-4D97-AF65-F5344CB8AC3E}">
        <p14:creationId xmlns:p14="http://schemas.microsoft.com/office/powerpoint/2010/main" val="2928266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78922-C51E-4E7C-9FB7-BD30AE72BFCB}"/>
              </a:ext>
            </a:extLst>
          </p:cNvPr>
          <p:cNvSpPr>
            <a:spLocks noGrp="1"/>
          </p:cNvSpPr>
          <p:nvPr>
            <p:ph type="title"/>
          </p:nvPr>
        </p:nvSpPr>
        <p:spPr/>
        <p:txBody>
          <a:bodyPr/>
          <a:lstStyle/>
          <a:p>
            <a:r>
              <a:rPr lang="zh-CN" altLang="en-US" dirty="0"/>
              <a:t>学术注释规范</a:t>
            </a:r>
          </a:p>
        </p:txBody>
      </p:sp>
      <p:sp>
        <p:nvSpPr>
          <p:cNvPr id="3" name="Content Placeholder 2">
            <a:extLst>
              <a:ext uri="{FF2B5EF4-FFF2-40B4-BE49-F238E27FC236}">
                <a16:creationId xmlns="" xmlns:a16="http://schemas.microsoft.com/office/drawing/2014/main" id="{3CE18108-682D-4FA3-9959-FE7A535AAE40}"/>
              </a:ext>
            </a:extLst>
          </p:cNvPr>
          <p:cNvSpPr>
            <a:spLocks noGrp="1"/>
          </p:cNvSpPr>
          <p:nvPr>
            <p:ph idx="1"/>
          </p:nvPr>
        </p:nvSpPr>
        <p:spPr/>
        <p:txBody>
          <a:bodyPr/>
          <a:lstStyle/>
          <a:p>
            <a:r>
              <a:rPr lang="zh-CN" altLang="en-US" dirty="0"/>
              <a:t>注释是对论著正文中某一特定内容的进一步解释或补充说明</a:t>
            </a:r>
            <a:r>
              <a:rPr lang="en-US" altLang="zh-CN" dirty="0"/>
              <a:t>,</a:t>
            </a:r>
            <a:r>
              <a:rPr lang="zh-CN" altLang="en-US" dirty="0"/>
              <a:t>一般排印在该页地脚（脚注），注释用数字加圆圈标注（如①②</a:t>
            </a:r>
            <a:r>
              <a:rPr lang="en-US" altLang="zh-CN" dirty="0"/>
              <a:t>…</a:t>
            </a:r>
            <a:r>
              <a:rPr lang="zh-CN" altLang="en-US" dirty="0"/>
              <a:t>），与正文对应；也可在正文中加括号，写明注文（夹注）；还可以把注释集中于全文或全书末尾（尾注）。</a:t>
            </a:r>
          </a:p>
        </p:txBody>
      </p:sp>
      <p:pic>
        <p:nvPicPr>
          <p:cNvPr id="4" name="图片 3"/>
          <p:cNvPicPr>
            <a:picLocks noChangeAspect="1"/>
          </p:cNvPicPr>
          <p:nvPr/>
        </p:nvPicPr>
        <p:blipFill>
          <a:blip r:embed="rId2"/>
          <a:stretch>
            <a:fillRect/>
          </a:stretch>
        </p:blipFill>
        <p:spPr>
          <a:xfrm>
            <a:off x="787779" y="3224914"/>
            <a:ext cx="7266545" cy="1141520"/>
          </a:xfrm>
          <a:prstGeom prst="rect">
            <a:avLst/>
          </a:prstGeom>
        </p:spPr>
      </p:pic>
    </p:spTree>
    <p:extLst>
      <p:ext uri="{BB962C8B-B14F-4D97-AF65-F5344CB8AC3E}">
        <p14:creationId xmlns:p14="http://schemas.microsoft.com/office/powerpoint/2010/main" val="910263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78922-C51E-4E7C-9FB7-BD30AE72BFCB}"/>
              </a:ext>
            </a:extLst>
          </p:cNvPr>
          <p:cNvSpPr>
            <a:spLocks noGrp="1"/>
          </p:cNvSpPr>
          <p:nvPr>
            <p:ph type="title"/>
          </p:nvPr>
        </p:nvSpPr>
        <p:spPr/>
        <p:txBody>
          <a:bodyPr/>
          <a:lstStyle/>
          <a:p>
            <a:r>
              <a:rPr lang="zh-CN" altLang="en-US" dirty="0"/>
              <a:t>学术注释规范常见问题</a:t>
            </a:r>
          </a:p>
        </p:txBody>
      </p:sp>
      <p:sp>
        <p:nvSpPr>
          <p:cNvPr id="3" name="Content Placeholder 2">
            <a:extLst>
              <a:ext uri="{FF2B5EF4-FFF2-40B4-BE49-F238E27FC236}">
                <a16:creationId xmlns="" xmlns:a16="http://schemas.microsoft.com/office/drawing/2014/main" id="{3CE18108-682D-4FA3-9959-FE7A535AAE40}"/>
              </a:ext>
            </a:extLst>
          </p:cNvPr>
          <p:cNvSpPr>
            <a:spLocks noGrp="1"/>
          </p:cNvSpPr>
          <p:nvPr>
            <p:ph idx="1"/>
          </p:nvPr>
        </p:nvSpPr>
        <p:spPr/>
        <p:txBody>
          <a:bodyPr/>
          <a:lstStyle/>
          <a:p>
            <a:pPr>
              <a:tabLst>
                <a:tab pos="5827713" algn="l"/>
              </a:tabLst>
            </a:pPr>
            <a:r>
              <a:rPr lang="zh-CN" altLang="en-US" b="1" dirty="0">
                <a:solidFill>
                  <a:srgbClr val="FF0000"/>
                </a:solidFill>
              </a:rPr>
              <a:t>注释查无实据</a:t>
            </a:r>
          </a:p>
          <a:p>
            <a:pPr>
              <a:tabLst>
                <a:tab pos="5827713" algn="l"/>
              </a:tabLst>
            </a:pPr>
            <a:r>
              <a:rPr lang="zh-CN" altLang="en-US" dirty="0"/>
              <a:t>即所著文献真实存在，但是所引用的内容没有，甚至连意思也不沾边。造成这种情形的原因有二：</a:t>
            </a:r>
          </a:p>
          <a:p>
            <a:pPr>
              <a:tabLst>
                <a:tab pos="5827713" algn="l"/>
              </a:tabLst>
            </a:pPr>
            <a:r>
              <a:rPr lang="zh-CN" altLang="en-US" dirty="0"/>
              <a:t>一是作者无意所致。与其说出于无意，倒不如说是心不在焉。无心真正从事学术研究，难以静心在故纸堆里深究细考，只是浅尝辄止，甚至从他人论文中转引注释，拿来便是，无暇查对。如果其他学者再次转引，必将导致以讹传讹。</a:t>
            </a:r>
          </a:p>
          <a:p>
            <a:pPr>
              <a:tabLst>
                <a:tab pos="5827713" algn="l"/>
              </a:tabLst>
            </a:pPr>
            <a:r>
              <a:rPr lang="zh-CN" altLang="en-US" dirty="0"/>
              <a:t>二是作者蓄意所为，“装腔作势，借以吓人”。他们将一连串根本没有被引用的文献名</a:t>
            </a:r>
            <a:r>
              <a:rPr lang="zh-CN" altLang="en-US" dirty="0" smtClean="0"/>
              <a:t>罗列于文</a:t>
            </a:r>
            <a:r>
              <a:rPr lang="zh-CN" altLang="en-US" dirty="0"/>
              <a:t>后，以彰显其阅读面之宽，学问之大。</a:t>
            </a:r>
          </a:p>
        </p:txBody>
      </p:sp>
    </p:spTree>
    <p:extLst>
      <p:ext uri="{BB962C8B-B14F-4D97-AF65-F5344CB8AC3E}">
        <p14:creationId xmlns:p14="http://schemas.microsoft.com/office/powerpoint/2010/main" val="206881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78922-C51E-4E7C-9FB7-BD30AE72BFCB}"/>
              </a:ext>
            </a:extLst>
          </p:cNvPr>
          <p:cNvSpPr>
            <a:spLocks noGrp="1"/>
          </p:cNvSpPr>
          <p:nvPr>
            <p:ph type="title"/>
          </p:nvPr>
        </p:nvSpPr>
        <p:spPr/>
        <p:txBody>
          <a:bodyPr/>
          <a:lstStyle/>
          <a:p>
            <a:r>
              <a:rPr lang="zh-CN" altLang="en-US" dirty="0"/>
              <a:t>学术注释规范常见问题</a:t>
            </a:r>
          </a:p>
        </p:txBody>
      </p:sp>
      <p:sp>
        <p:nvSpPr>
          <p:cNvPr id="3" name="Content Placeholder 2">
            <a:extLst>
              <a:ext uri="{FF2B5EF4-FFF2-40B4-BE49-F238E27FC236}">
                <a16:creationId xmlns="" xmlns:a16="http://schemas.microsoft.com/office/drawing/2014/main" id="{3CE18108-682D-4FA3-9959-FE7A535AAE40}"/>
              </a:ext>
            </a:extLst>
          </p:cNvPr>
          <p:cNvSpPr>
            <a:spLocks noGrp="1"/>
          </p:cNvSpPr>
          <p:nvPr>
            <p:ph idx="1"/>
          </p:nvPr>
        </p:nvSpPr>
        <p:spPr/>
        <p:txBody>
          <a:bodyPr/>
          <a:lstStyle/>
          <a:p>
            <a:r>
              <a:rPr lang="zh-CN" altLang="en-US" b="1" dirty="0">
                <a:solidFill>
                  <a:srgbClr val="FF0000"/>
                </a:solidFill>
              </a:rPr>
              <a:t>注释漏洞百出</a:t>
            </a:r>
          </a:p>
          <a:p>
            <a:r>
              <a:rPr lang="zh-CN" altLang="en-US" dirty="0"/>
              <a:t>一是引文确实出自于此处，但是与原文尚有出入。诸如文字表述不同、标点符号错误、断章取义也不加省略号，甚至杜撰数据，等等。</a:t>
            </a:r>
          </a:p>
          <a:p>
            <a:r>
              <a:rPr lang="zh-CN" altLang="en-US" dirty="0"/>
              <a:t>二是张冠李戴，颠倒黑白。他们将作者名、文献名、版本、页码、时间等重要文献信息搞错。</a:t>
            </a:r>
          </a:p>
          <a:p>
            <a:r>
              <a:rPr lang="zh-CN" altLang="en-US" dirty="0"/>
              <a:t>三是注释文献纯属子虚乌有。某些硕士研究生，在其毕业论文参考文献中竟然出现根本不存在的文献资料，学生对这种弥天大谎浑然不知，导师居然也毫无觉察。</a:t>
            </a:r>
          </a:p>
        </p:txBody>
      </p:sp>
    </p:spTree>
    <p:extLst>
      <p:ext uri="{BB962C8B-B14F-4D97-AF65-F5344CB8AC3E}">
        <p14:creationId xmlns:p14="http://schemas.microsoft.com/office/powerpoint/2010/main" val="2317028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AF0014-21A6-49DD-A8AB-0943F503A98F}"/>
              </a:ext>
            </a:extLst>
          </p:cNvPr>
          <p:cNvSpPr>
            <a:spLocks noGrp="1"/>
          </p:cNvSpPr>
          <p:nvPr>
            <p:ph type="title"/>
          </p:nvPr>
        </p:nvSpPr>
        <p:spPr/>
        <p:txBody>
          <a:bodyPr/>
          <a:lstStyle/>
          <a:p>
            <a:r>
              <a:rPr lang="zh-CN" altLang="en-US" dirty="0"/>
              <a:t>学术评价规范</a:t>
            </a:r>
          </a:p>
        </p:txBody>
      </p:sp>
      <p:sp>
        <p:nvSpPr>
          <p:cNvPr id="3" name="Content Placeholder 2">
            <a:extLst>
              <a:ext uri="{FF2B5EF4-FFF2-40B4-BE49-F238E27FC236}">
                <a16:creationId xmlns="" xmlns:a16="http://schemas.microsoft.com/office/drawing/2014/main" id="{EFA06B34-8467-45CB-9376-811EB0BAC1A5}"/>
              </a:ext>
            </a:extLst>
          </p:cNvPr>
          <p:cNvSpPr>
            <a:spLocks noGrp="1"/>
          </p:cNvSpPr>
          <p:nvPr>
            <p:ph idx="1"/>
          </p:nvPr>
        </p:nvSpPr>
        <p:spPr/>
        <p:txBody>
          <a:bodyPr/>
          <a:lstStyle/>
          <a:p>
            <a:r>
              <a:rPr lang="zh-CN" altLang="en-US" b="1" dirty="0">
                <a:solidFill>
                  <a:srgbClr val="FF0000"/>
                </a:solidFill>
              </a:rPr>
              <a:t>同行评议</a:t>
            </a:r>
            <a:r>
              <a:rPr lang="zh-CN" altLang="en-US" dirty="0"/>
              <a:t>：同行评议是由同一学术共同体的专家学者来评定某特定学术工作的价值和重要性的一种评估方法，通常为一项有益于学术发展的公益服务，相关专家有义务参加同行评议活动。</a:t>
            </a:r>
          </a:p>
          <a:p>
            <a:r>
              <a:rPr lang="zh-CN" altLang="en-US" b="1" dirty="0">
                <a:solidFill>
                  <a:srgbClr val="FF0000"/>
                </a:solidFill>
              </a:rPr>
              <a:t>坚持客观、公正原则</a:t>
            </a:r>
            <a:endParaRPr lang="zh-CN" altLang="en-US" dirty="0"/>
          </a:p>
          <a:p>
            <a:r>
              <a:rPr lang="zh-CN" altLang="en-US" dirty="0"/>
              <a:t>科技工作者和有关科技管理机构在科研立项、科技成果的评审、鉴定、验收和奖励等活动中，应当本着对社会负责的科学态度，遵循客观、公正、准确的原则，给出详实的反馈意见，不可敷衍了事，更不可心存偏见</a:t>
            </a:r>
          </a:p>
        </p:txBody>
      </p:sp>
    </p:spTree>
    <p:extLst>
      <p:ext uri="{BB962C8B-B14F-4D97-AF65-F5344CB8AC3E}">
        <p14:creationId xmlns:p14="http://schemas.microsoft.com/office/powerpoint/2010/main" val="62393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97310F-7F79-4F5F-9654-D2C3CCA7D7E9}"/>
              </a:ext>
            </a:extLst>
          </p:cNvPr>
          <p:cNvSpPr>
            <a:spLocks noGrp="1"/>
          </p:cNvSpPr>
          <p:nvPr>
            <p:ph type="title"/>
          </p:nvPr>
        </p:nvSpPr>
        <p:spPr/>
        <p:txBody>
          <a:bodyPr/>
          <a:lstStyle/>
          <a:p>
            <a:r>
              <a:rPr lang="zh-CN" altLang="en-US" dirty="0"/>
              <a:t>学术评价规范</a:t>
            </a:r>
          </a:p>
        </p:txBody>
      </p:sp>
      <p:sp>
        <p:nvSpPr>
          <p:cNvPr id="3" name="Content Placeholder 2">
            <a:extLst>
              <a:ext uri="{FF2B5EF4-FFF2-40B4-BE49-F238E27FC236}">
                <a16:creationId xmlns="" xmlns:a16="http://schemas.microsoft.com/office/drawing/2014/main" id="{F4095944-343D-45D2-9D87-987D958D1463}"/>
              </a:ext>
            </a:extLst>
          </p:cNvPr>
          <p:cNvSpPr>
            <a:spLocks noGrp="1"/>
          </p:cNvSpPr>
          <p:nvPr>
            <p:ph idx="1"/>
          </p:nvPr>
        </p:nvSpPr>
        <p:spPr/>
        <p:txBody>
          <a:bodyPr/>
          <a:lstStyle/>
          <a:p>
            <a:r>
              <a:rPr lang="zh-CN" altLang="en-US" dirty="0"/>
              <a:t>相关的评价结论要建立在充分的国内外对比数据或者检索证明材料基础上，</a:t>
            </a:r>
            <a:r>
              <a:rPr lang="zh-CN" altLang="en-US" dirty="0">
                <a:solidFill>
                  <a:srgbClr val="FF0000"/>
                </a:solidFill>
              </a:rPr>
              <a:t>对评价对象的科学、技术和经济内涵进行全面、实事求是的分析</a:t>
            </a:r>
            <a:r>
              <a:rPr lang="zh-CN" altLang="en-US" dirty="0"/>
              <a:t>，不得滥用“国内先进”、“国内首创”、“国际先进”、“国际领先”、“填补空白”等抽象的用语。</a:t>
            </a:r>
          </a:p>
          <a:p>
            <a:endParaRPr lang="en-US" altLang="zh-CN" dirty="0"/>
          </a:p>
          <a:p>
            <a:r>
              <a:rPr lang="zh-CN" altLang="en-US" dirty="0"/>
              <a:t>对未经规定程序进行验证或者鉴定的研究成果，</a:t>
            </a:r>
            <a:r>
              <a:rPr lang="zh-CN" altLang="en-US" dirty="0">
                <a:solidFill>
                  <a:srgbClr val="FF0000"/>
                </a:solidFill>
              </a:rPr>
              <a:t>不得随意冠以“重大科学发现”、“重大技术发明”或者“重大科技成果”等夸大性用语进行宣传、推广</a:t>
            </a:r>
            <a:r>
              <a:rPr lang="zh-CN" altLang="en-US" dirty="0"/>
              <a:t>。</a:t>
            </a:r>
          </a:p>
        </p:txBody>
      </p:sp>
    </p:spTree>
    <p:extLst>
      <p:ext uri="{BB962C8B-B14F-4D97-AF65-F5344CB8AC3E}">
        <p14:creationId xmlns:p14="http://schemas.microsoft.com/office/powerpoint/2010/main" val="500619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01AAD8-DC79-4FA2-ABFD-E40E8F3077D6}"/>
              </a:ext>
            </a:extLst>
          </p:cNvPr>
          <p:cNvSpPr>
            <a:spLocks noGrp="1"/>
          </p:cNvSpPr>
          <p:nvPr>
            <p:ph type="title"/>
          </p:nvPr>
        </p:nvSpPr>
        <p:spPr/>
        <p:txBody>
          <a:bodyPr/>
          <a:lstStyle/>
          <a:p>
            <a:r>
              <a:rPr lang="zh-CN" altLang="en-US" dirty="0"/>
              <a:t>学术评价规范</a:t>
            </a:r>
          </a:p>
        </p:txBody>
      </p:sp>
      <p:sp>
        <p:nvSpPr>
          <p:cNvPr id="3" name="Content Placeholder 2">
            <a:extLst>
              <a:ext uri="{FF2B5EF4-FFF2-40B4-BE49-F238E27FC236}">
                <a16:creationId xmlns="" xmlns:a16="http://schemas.microsoft.com/office/drawing/2014/main" id="{AF1871BE-142E-4162-BACB-796E040EAA8D}"/>
              </a:ext>
            </a:extLst>
          </p:cNvPr>
          <p:cNvSpPr>
            <a:spLocks noGrp="1"/>
          </p:cNvSpPr>
          <p:nvPr>
            <p:ph idx="1"/>
          </p:nvPr>
        </p:nvSpPr>
        <p:spPr/>
        <p:txBody>
          <a:bodyPr/>
          <a:lstStyle/>
          <a:p>
            <a:r>
              <a:rPr lang="zh-CN" altLang="en-US" dirty="0"/>
              <a:t>对用不正当手段拔高或者贬低他人成果水平以及不认真负责、不实事求是、在评价活动及其结论中</a:t>
            </a:r>
            <a:r>
              <a:rPr lang="zh-CN" altLang="en-US" dirty="0">
                <a:solidFill>
                  <a:srgbClr val="FF0000"/>
                </a:solidFill>
              </a:rPr>
              <a:t>弄虚作假等行为，应当坚决制止</a:t>
            </a:r>
            <a:r>
              <a:rPr lang="zh-CN" altLang="en-US" dirty="0"/>
              <a:t>。 </a:t>
            </a:r>
          </a:p>
          <a:p>
            <a:endParaRPr lang="en-US" altLang="zh-CN" dirty="0"/>
          </a:p>
          <a:p>
            <a:r>
              <a:rPr lang="zh-CN" altLang="en-US" dirty="0"/>
              <a:t>科技工作者在技术开发、转让、咨询、服务等技术交易活动中，应当尊重诚实守信和互利的原则，遵循社会主义市场经济规则，如实反映项目的技术状况及相关内容，不得故意夸大技术价值，隐瞒技术风险。要严格履行技术合同的有关约定，保证科技成果转化的质量和应用的效益。 </a:t>
            </a:r>
          </a:p>
          <a:p>
            <a:endParaRPr lang="zh-CN" altLang="en-US" dirty="0"/>
          </a:p>
        </p:txBody>
      </p:sp>
    </p:spTree>
    <p:extLst>
      <p:ext uri="{BB962C8B-B14F-4D97-AF65-F5344CB8AC3E}">
        <p14:creationId xmlns:p14="http://schemas.microsoft.com/office/powerpoint/2010/main" val="869190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8A33B7-D595-4091-94EB-B7935E032319}"/>
              </a:ext>
            </a:extLst>
          </p:cNvPr>
          <p:cNvSpPr>
            <a:spLocks noGrp="1"/>
          </p:cNvSpPr>
          <p:nvPr>
            <p:ph type="title"/>
          </p:nvPr>
        </p:nvSpPr>
        <p:spPr/>
        <p:txBody>
          <a:bodyPr/>
          <a:lstStyle/>
          <a:p>
            <a:r>
              <a:rPr lang="zh-CN" altLang="en-US" dirty="0"/>
              <a:t>学术评价规范</a:t>
            </a:r>
          </a:p>
        </p:txBody>
      </p:sp>
      <p:sp>
        <p:nvSpPr>
          <p:cNvPr id="3" name="Content Placeholder 2">
            <a:extLst>
              <a:ext uri="{FF2B5EF4-FFF2-40B4-BE49-F238E27FC236}">
                <a16:creationId xmlns="" xmlns:a16="http://schemas.microsoft.com/office/drawing/2014/main" id="{B483057D-BFE7-4A9E-B30A-13DC4BCDAB99}"/>
              </a:ext>
            </a:extLst>
          </p:cNvPr>
          <p:cNvSpPr>
            <a:spLocks noGrp="1"/>
          </p:cNvSpPr>
          <p:nvPr>
            <p:ph idx="1"/>
          </p:nvPr>
        </p:nvSpPr>
        <p:spPr/>
        <p:txBody>
          <a:bodyPr/>
          <a:lstStyle/>
          <a:p>
            <a:r>
              <a:rPr lang="zh-CN" altLang="en-US" b="1" dirty="0">
                <a:solidFill>
                  <a:srgbClr val="FF0000"/>
                </a:solidFill>
              </a:rPr>
              <a:t>科技工作者不应担任不熟悉学科的评议专家</a:t>
            </a:r>
            <a:r>
              <a:rPr lang="zh-CN" altLang="en-US" dirty="0"/>
              <a:t>。长期脱离本学科领域前沿而不能掌握最新趋势和进展的人员，不宜担任评议专家。</a:t>
            </a:r>
          </a:p>
          <a:p>
            <a:endParaRPr lang="en-US" altLang="zh-CN" dirty="0"/>
          </a:p>
          <a:p>
            <a:r>
              <a:rPr lang="zh-CN" altLang="en-US" dirty="0"/>
              <a:t>为保证评审的公正性，</a:t>
            </a:r>
            <a:r>
              <a:rPr lang="zh-CN" altLang="en-US" b="1" dirty="0">
                <a:solidFill>
                  <a:srgbClr val="FF0000"/>
                </a:solidFill>
              </a:rPr>
              <a:t>评议专家不得绕过评议组织机构而与评议对象直接接触，不得收取评议对象赠予的有碍公正评议的礼物或其他馈赠</a:t>
            </a:r>
            <a:r>
              <a:rPr lang="zh-CN" altLang="en-US" dirty="0"/>
              <a:t>。</a:t>
            </a:r>
          </a:p>
        </p:txBody>
      </p:sp>
    </p:spTree>
    <p:extLst>
      <p:ext uri="{BB962C8B-B14F-4D97-AF65-F5344CB8AC3E}">
        <p14:creationId xmlns:p14="http://schemas.microsoft.com/office/powerpoint/2010/main" val="2110681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2E37E-B61F-4F80-ADF7-92A43A686A3B}"/>
              </a:ext>
            </a:extLst>
          </p:cNvPr>
          <p:cNvSpPr>
            <a:spLocks noGrp="1"/>
          </p:cNvSpPr>
          <p:nvPr>
            <p:ph type="title"/>
          </p:nvPr>
        </p:nvSpPr>
        <p:spPr/>
        <p:txBody>
          <a:bodyPr/>
          <a:lstStyle/>
          <a:p>
            <a:r>
              <a:rPr lang="zh-CN" altLang="en-US" dirty="0"/>
              <a:t>学术评价规范</a:t>
            </a:r>
          </a:p>
        </p:txBody>
      </p:sp>
      <p:sp>
        <p:nvSpPr>
          <p:cNvPr id="3" name="Content Placeholder 2">
            <a:extLst>
              <a:ext uri="{FF2B5EF4-FFF2-40B4-BE49-F238E27FC236}">
                <a16:creationId xmlns="" xmlns:a16="http://schemas.microsoft.com/office/drawing/2014/main" id="{40844F06-CC0A-478D-89BD-CEC4142657B6}"/>
              </a:ext>
            </a:extLst>
          </p:cNvPr>
          <p:cNvSpPr>
            <a:spLocks noGrp="1"/>
          </p:cNvSpPr>
          <p:nvPr>
            <p:ph idx="1"/>
          </p:nvPr>
        </p:nvSpPr>
        <p:spPr/>
        <p:txBody>
          <a:bodyPr/>
          <a:lstStyle/>
          <a:p>
            <a:r>
              <a:rPr lang="zh-CN" altLang="en-US" b="1" dirty="0">
                <a:solidFill>
                  <a:srgbClr val="FF0000"/>
                </a:solidFill>
              </a:rPr>
              <a:t>执行回避和保密制度</a:t>
            </a:r>
            <a:endParaRPr lang="en-US" altLang="zh-CN" b="1" dirty="0">
              <a:solidFill>
                <a:srgbClr val="FF0000"/>
              </a:solidFill>
            </a:endParaRPr>
          </a:p>
          <a:p>
            <a:r>
              <a:rPr lang="zh-CN" altLang="en-US" dirty="0"/>
              <a:t>评议专家与评议对象存在利益关系时，为保证评审的公正性，评议专家应遵守评审机构的相关规定采取回避或及时向评审组织机构申明利益关系，由评审机构决定是否应予以回避。评议专家有责任保守评议材料秘密，不得擅自复制、泄露或以任何形式剽窃申请者的研究内容，不得泄露评议、评审过程中的情况和未经批准的评审结果。</a:t>
            </a:r>
          </a:p>
        </p:txBody>
      </p:sp>
    </p:spTree>
    <p:extLst>
      <p:ext uri="{BB962C8B-B14F-4D97-AF65-F5344CB8AC3E}">
        <p14:creationId xmlns:p14="http://schemas.microsoft.com/office/powerpoint/2010/main" val="177226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D00E6D-7685-40AD-87D6-2247268E4CDF}"/>
              </a:ext>
            </a:extLst>
          </p:cNvPr>
          <p:cNvSpPr>
            <a:spLocks noGrp="1"/>
          </p:cNvSpPr>
          <p:nvPr>
            <p:ph type="title"/>
          </p:nvPr>
        </p:nvSpPr>
        <p:spPr/>
        <p:txBody>
          <a:bodyPr/>
          <a:lstStyle/>
          <a:p>
            <a:r>
              <a:rPr lang="zh-CN" altLang="en-US" dirty="0"/>
              <a:t>什么是道德</a:t>
            </a:r>
            <a:r>
              <a:rPr lang="en-US" altLang="zh-CN" baseline="30000" dirty="0"/>
              <a:t>2</a:t>
            </a:r>
            <a:endParaRPr lang="zh-CN" altLang="en-US" baseline="30000" dirty="0"/>
          </a:p>
        </p:txBody>
      </p:sp>
      <p:sp>
        <p:nvSpPr>
          <p:cNvPr id="3" name="Content Placeholder 2">
            <a:extLst>
              <a:ext uri="{FF2B5EF4-FFF2-40B4-BE49-F238E27FC236}">
                <a16:creationId xmlns="" xmlns:a16="http://schemas.microsoft.com/office/drawing/2014/main" id="{5A929BCF-D5B0-4A38-B91F-4CFD4F633853}"/>
              </a:ext>
            </a:extLst>
          </p:cNvPr>
          <p:cNvSpPr>
            <a:spLocks noGrp="1"/>
          </p:cNvSpPr>
          <p:nvPr>
            <p:ph idx="1"/>
          </p:nvPr>
        </p:nvSpPr>
        <p:spPr/>
        <p:txBody>
          <a:bodyPr>
            <a:normAutofit/>
          </a:bodyPr>
          <a:lstStyle/>
          <a:p>
            <a:r>
              <a:rPr lang="zh-CN" altLang="en-US" b="1" dirty="0"/>
              <a:t>道德</a:t>
            </a:r>
            <a:r>
              <a:rPr lang="zh-CN" altLang="en-US" dirty="0"/>
              <a:t>是一个在哲学、伦理学、思想政治教育学等各个学科中被频繁使用的重要概念</a:t>
            </a:r>
            <a:r>
              <a:rPr lang="zh-CN" altLang="en-US" dirty="0" smtClean="0"/>
              <a:t>，“道德”的</a:t>
            </a:r>
            <a:r>
              <a:rPr lang="zh-CN" altLang="en-US" dirty="0"/>
              <a:t>含义主要</a:t>
            </a:r>
            <a:r>
              <a:rPr lang="zh-CN" altLang="en-US" dirty="0" smtClean="0"/>
              <a:t>有以下两种：</a:t>
            </a:r>
            <a:endParaRPr lang="en-US" altLang="zh-CN" dirty="0"/>
          </a:p>
          <a:p>
            <a:pPr lvl="1"/>
            <a:r>
              <a:rPr lang="zh-CN" altLang="en-US" dirty="0" smtClean="0"/>
              <a:t>在</a:t>
            </a:r>
            <a:r>
              <a:rPr lang="zh-CN" altLang="en-US" dirty="0"/>
              <a:t>哲学和现代伦理学中，指在善恶观念指导下，人们应当遵守的社会准则和规范，它是在一定社会历史条件下调整人们的行为并使其和谐相处的行为准则。</a:t>
            </a:r>
            <a:endParaRPr lang="en-US" altLang="zh-CN" dirty="0"/>
          </a:p>
          <a:p>
            <a:pPr lvl="1"/>
            <a:r>
              <a:rPr lang="zh-CN" altLang="en-US" dirty="0" smtClean="0"/>
              <a:t>思想</a:t>
            </a:r>
            <a:r>
              <a:rPr lang="zh-CN" altLang="en-US" dirty="0"/>
              <a:t>政治教育学认为：道德属于上屋建筑的范畴，是一种特殊的社会意识形态，依靠社会舆论、传统习俗和人们的</a:t>
            </a:r>
            <a:r>
              <a:rPr lang="zh-CN" altLang="en-US" dirty="0" smtClean="0"/>
              <a:t>内心、</a:t>
            </a:r>
            <a:r>
              <a:rPr lang="zh-CN" altLang="en-US" dirty="0"/>
              <a:t>信念来维系，是对人们的行为进行善恶评价</a:t>
            </a:r>
            <a:r>
              <a:rPr lang="zh-CN" altLang="en-US" dirty="0" smtClean="0"/>
              <a:t>的心理</a:t>
            </a:r>
            <a:r>
              <a:rPr lang="zh-CN" altLang="en-US" dirty="0"/>
              <a:t>意识、原则规范和行为活动的</a:t>
            </a:r>
            <a:r>
              <a:rPr lang="zh-CN" altLang="en-US" dirty="0" smtClean="0"/>
              <a:t>总和。</a:t>
            </a:r>
            <a:endParaRPr lang="en-US" altLang="zh-CN" dirty="0"/>
          </a:p>
          <a:p>
            <a:pPr lvl="1"/>
            <a:endParaRPr lang="en-US" altLang="zh-CN" dirty="0"/>
          </a:p>
          <a:p>
            <a:pPr lvl="1" algn="just"/>
            <a:r>
              <a:rPr lang="zh-CN" altLang="en-US" b="1" dirty="0">
                <a:solidFill>
                  <a:srgbClr val="FF0000"/>
                </a:solidFill>
              </a:rPr>
              <a:t>道德是用来调节人的行为使其符合社会舆论、传统习惯、人们内心、信念与善恶观念的行为准则和规范的</a:t>
            </a:r>
            <a:r>
              <a:rPr lang="zh-CN" altLang="en-US" b="1" dirty="0" smtClean="0">
                <a:solidFill>
                  <a:srgbClr val="FF0000"/>
                </a:solidFill>
              </a:rPr>
              <a:t>总和。</a:t>
            </a:r>
            <a:endParaRPr lang="en-US" altLang="zh-CN" b="1" dirty="0" smtClean="0">
              <a:solidFill>
                <a:srgbClr val="FF0000"/>
              </a:solidFill>
            </a:endParaRPr>
          </a:p>
          <a:p>
            <a:pPr lvl="1" algn="just"/>
            <a:r>
              <a:rPr lang="zh-CN" altLang="en-US" dirty="0" smtClean="0"/>
              <a:t>不同</a:t>
            </a:r>
            <a:r>
              <a:rPr lang="zh-CN" altLang="en-US" dirty="0"/>
              <a:t>的</a:t>
            </a:r>
            <a:r>
              <a:rPr lang="zh-CN" altLang="en-US" dirty="0" smtClean="0"/>
              <a:t>时代、不同</a:t>
            </a:r>
            <a:r>
              <a:rPr lang="zh-CN" altLang="en-US" dirty="0"/>
              <a:t>的</a:t>
            </a:r>
            <a:r>
              <a:rPr lang="zh-CN" altLang="en-US" dirty="0" smtClean="0"/>
              <a:t>社会、不同</a:t>
            </a:r>
            <a:r>
              <a:rPr lang="zh-CN" altLang="en-US" dirty="0"/>
              <a:t>的文化</a:t>
            </a:r>
            <a:r>
              <a:rPr lang="zh-CN" altLang="en-US" dirty="0" smtClean="0"/>
              <a:t>，所</a:t>
            </a:r>
            <a:r>
              <a:rPr lang="zh-CN" altLang="en-US" dirty="0"/>
              <a:t>重视的道德元素及其优先性、所持的道德标准也常常有所</a:t>
            </a:r>
            <a:r>
              <a:rPr lang="zh-CN" altLang="en-US" dirty="0" smtClean="0"/>
              <a:t>差异。</a:t>
            </a:r>
            <a:endParaRPr lang="zh-CN" altLang="en-US" b="1" dirty="0">
              <a:solidFill>
                <a:srgbClr val="FF0000"/>
              </a:solidFill>
            </a:endParaRPr>
          </a:p>
          <a:p>
            <a:pPr lvl="1"/>
            <a:endParaRPr lang="zh-CN" altLang="en-US" dirty="0"/>
          </a:p>
        </p:txBody>
      </p:sp>
    </p:spTree>
    <p:extLst>
      <p:ext uri="{BB962C8B-B14F-4D97-AF65-F5344CB8AC3E}">
        <p14:creationId xmlns:p14="http://schemas.microsoft.com/office/powerpoint/2010/main" val="428596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2E37E-B61F-4F80-ADF7-92A43A686A3B}"/>
              </a:ext>
            </a:extLst>
          </p:cNvPr>
          <p:cNvSpPr>
            <a:spLocks noGrp="1"/>
          </p:cNvSpPr>
          <p:nvPr>
            <p:ph type="title"/>
          </p:nvPr>
        </p:nvSpPr>
        <p:spPr/>
        <p:txBody>
          <a:bodyPr/>
          <a:lstStyle/>
          <a:p>
            <a:r>
              <a:rPr lang="zh-CN" altLang="en-US" dirty="0" smtClean="0"/>
              <a:t>学术批评规范</a:t>
            </a:r>
            <a:endParaRPr lang="zh-CN" altLang="en-US" dirty="0"/>
          </a:p>
        </p:txBody>
      </p:sp>
      <p:sp>
        <p:nvSpPr>
          <p:cNvPr id="3" name="Content Placeholder 2">
            <a:extLst>
              <a:ext uri="{FF2B5EF4-FFF2-40B4-BE49-F238E27FC236}">
                <a16:creationId xmlns="" xmlns:a16="http://schemas.microsoft.com/office/drawing/2014/main" id="{40844F06-CC0A-478D-89BD-CEC4142657B6}"/>
              </a:ext>
            </a:extLst>
          </p:cNvPr>
          <p:cNvSpPr>
            <a:spLocks noGrp="1"/>
          </p:cNvSpPr>
          <p:nvPr>
            <p:ph idx="1"/>
          </p:nvPr>
        </p:nvSpPr>
        <p:spPr/>
        <p:txBody>
          <a:bodyPr>
            <a:normAutofit lnSpcReduction="10000"/>
          </a:bodyPr>
          <a:lstStyle/>
          <a:p>
            <a:r>
              <a:rPr lang="zh-CN" altLang="zh-CN" dirty="0">
                <a:solidFill>
                  <a:srgbClr val="FF0000"/>
                </a:solidFill>
                <a:latin typeface="Arial Unicode MS" panose="020B0604020202020204" pitchFamily="34" charset="-122"/>
              </a:rPr>
              <a:t>学术</a:t>
            </a:r>
            <a:r>
              <a:rPr lang="zh-CN" altLang="zh-CN" dirty="0" smtClean="0">
                <a:solidFill>
                  <a:srgbClr val="FF0000"/>
                </a:solidFill>
                <a:latin typeface="Arial Unicode MS" panose="020B0604020202020204" pitchFamily="34" charset="-122"/>
              </a:rPr>
              <a:t>批评</a:t>
            </a:r>
            <a:r>
              <a:rPr lang="zh-CN" altLang="en-US" dirty="0" smtClean="0">
                <a:solidFill>
                  <a:srgbClr val="FF0000"/>
                </a:solidFill>
                <a:latin typeface="Arial Unicode MS" panose="020B0604020202020204" pitchFamily="34" charset="-122"/>
              </a:rPr>
              <a:t>，</a:t>
            </a:r>
            <a:r>
              <a:rPr lang="zh-CN" altLang="zh-CN" dirty="0" smtClean="0">
                <a:latin typeface="Arial Unicode MS" panose="020B0604020202020204" pitchFamily="34" charset="-122"/>
              </a:rPr>
              <a:t>是指遵循</a:t>
            </a:r>
            <a:r>
              <a:rPr lang="zh-CN" altLang="zh-CN" dirty="0">
                <a:latin typeface="Arial Unicode MS" panose="020B0604020202020204" pitchFamily="34" charset="-122"/>
              </a:rPr>
              <a:t>一定学术规范，以学术问题为对象，不同观点的讨论、商榷、评析赞同、反对、批评与反批评。主要有书评式批评、切磋争鸣式批评、打假</a:t>
            </a:r>
            <a:r>
              <a:rPr lang="zh-CN" altLang="zh-CN" dirty="0" smtClean="0">
                <a:latin typeface="Arial Unicode MS" panose="020B0604020202020204" pitchFamily="34" charset="-122"/>
              </a:rPr>
              <a:t>式</a:t>
            </a:r>
            <a:r>
              <a:rPr lang="zh-CN" altLang="en-US" dirty="0" smtClean="0">
                <a:latin typeface="Arial Unicode MS" panose="020B0604020202020204" pitchFamily="34" charset="-122"/>
              </a:rPr>
              <a:t>批评</a:t>
            </a:r>
            <a:endParaRPr lang="en-US" altLang="zh-CN" dirty="0" smtClean="0">
              <a:latin typeface="Arial Unicode MS" panose="020B0604020202020204" pitchFamily="34" charset="-122"/>
            </a:endParaRPr>
          </a:p>
          <a:p>
            <a:r>
              <a:rPr lang="zh-CN" altLang="zh-CN" dirty="0" smtClean="0">
                <a:latin typeface="Arial Unicode MS" panose="020B0604020202020204" pitchFamily="34" charset="-122"/>
              </a:rPr>
              <a:t>书评</a:t>
            </a:r>
            <a:r>
              <a:rPr lang="zh-CN" altLang="zh-CN" dirty="0">
                <a:latin typeface="Arial Unicode MS" panose="020B0604020202020204" pitchFamily="34" charset="-122"/>
              </a:rPr>
              <a:t>式批评</a:t>
            </a:r>
            <a:r>
              <a:rPr lang="zh-CN" altLang="zh-CN" dirty="0" smtClean="0">
                <a:latin typeface="Arial Unicode MS" panose="020B0604020202020204" pitchFamily="34" charset="-122"/>
              </a:rPr>
              <a:t>：</a:t>
            </a:r>
            <a:r>
              <a:rPr lang="zh-CN" altLang="en-US" dirty="0" smtClean="0">
                <a:latin typeface="Arial Unicode MS" panose="020B0604020202020204" pitchFamily="34" charset="-122"/>
              </a:rPr>
              <a:t>评价</a:t>
            </a:r>
            <a:r>
              <a:rPr lang="zh-CN" altLang="zh-CN" dirty="0" smtClean="0">
                <a:latin typeface="Arial Unicode MS" panose="020B0604020202020204" pitchFamily="34" charset="-122"/>
              </a:rPr>
              <a:t>所</a:t>
            </a:r>
            <a:r>
              <a:rPr lang="zh-CN" altLang="zh-CN" dirty="0">
                <a:latin typeface="Arial Unicode MS" panose="020B0604020202020204" pitchFamily="34" charset="-122"/>
              </a:rPr>
              <a:t>评书籍的优点、</a:t>
            </a:r>
            <a:r>
              <a:rPr lang="zh-CN" altLang="zh-CN" dirty="0" smtClean="0">
                <a:latin typeface="Arial Unicode MS" panose="020B0604020202020204" pitchFamily="34" charset="-122"/>
              </a:rPr>
              <a:t>缺点，此外</a:t>
            </a:r>
            <a:r>
              <a:rPr lang="zh-CN" altLang="zh-CN" dirty="0">
                <a:latin typeface="Arial Unicode MS" panose="020B0604020202020204" pitchFamily="34" charset="-122"/>
              </a:rPr>
              <a:t>，书评不应仅仅局限于原书的具体内容，有时应就原书所涉及的重要问题发表自己的看法，把问题引向</a:t>
            </a:r>
            <a:r>
              <a:rPr lang="zh-CN" altLang="zh-CN" dirty="0" smtClean="0">
                <a:latin typeface="Arial Unicode MS" panose="020B0604020202020204" pitchFamily="34" charset="-122"/>
              </a:rPr>
              <a:t>深处</a:t>
            </a:r>
            <a:endParaRPr lang="en-US" altLang="zh-CN" dirty="0">
              <a:latin typeface="Arial Unicode MS" panose="020B0604020202020204" pitchFamily="34" charset="-122"/>
            </a:endParaRPr>
          </a:p>
          <a:p>
            <a:pPr lvl="0"/>
            <a:r>
              <a:rPr lang="zh-CN" altLang="zh-CN" dirty="0">
                <a:latin typeface="Arial Unicode MS" panose="020B0604020202020204" pitchFamily="34" charset="-122"/>
              </a:rPr>
              <a:t>切磋争鸣式批评：是指通过对学术流派、作品和观点的批评、讨论、商榷、回应、争鸣，在学者之间互相砥砺，共同撞击</a:t>
            </a:r>
            <a:r>
              <a:rPr lang="zh-CN" altLang="zh-CN" dirty="0" smtClean="0">
                <a:latin typeface="Arial Unicode MS" panose="020B0604020202020204" pitchFamily="34" charset="-122"/>
              </a:rPr>
              <a:t>中</a:t>
            </a:r>
            <a:r>
              <a:rPr lang="zh-CN" altLang="en-US" dirty="0" smtClean="0">
                <a:latin typeface="Arial Unicode MS" panose="020B0604020202020204" pitchFamily="34" charset="-122"/>
              </a:rPr>
              <a:t>迸发</a:t>
            </a:r>
            <a:r>
              <a:rPr lang="zh-CN" altLang="zh-CN" dirty="0" smtClean="0">
                <a:latin typeface="Arial Unicode MS" panose="020B0604020202020204" pitchFamily="34" charset="-122"/>
              </a:rPr>
              <a:t>思想</a:t>
            </a:r>
            <a:r>
              <a:rPr lang="zh-CN" altLang="zh-CN" dirty="0">
                <a:latin typeface="Arial Unicode MS" panose="020B0604020202020204" pitchFamily="34" charset="-122"/>
              </a:rPr>
              <a:t>火花，点燃智慧之光，提炼思想精品，推动学术</a:t>
            </a:r>
            <a:r>
              <a:rPr lang="zh-CN" altLang="zh-CN" dirty="0" smtClean="0">
                <a:latin typeface="Arial Unicode MS" panose="020B0604020202020204" pitchFamily="34" charset="-122"/>
              </a:rPr>
              <a:t>发展</a:t>
            </a:r>
            <a:endParaRPr lang="en-US" altLang="zh-CN" dirty="0" smtClean="0">
              <a:latin typeface="Arial Unicode MS" panose="020B0604020202020204" pitchFamily="34" charset="-122"/>
            </a:endParaRPr>
          </a:p>
          <a:p>
            <a:r>
              <a:rPr lang="zh-CN" altLang="zh-CN" dirty="0">
                <a:latin typeface="Arial Unicode MS" panose="020B0604020202020204" pitchFamily="34" charset="-122"/>
              </a:rPr>
              <a:t>打假式批评：通过揭露典型的粗制滥造、抄袭剽窃、假冒伪劣之作，警示学术腐败的危害性，呼吁学人守住底线，阻止道德的进一步滑坡</a:t>
            </a:r>
            <a:r>
              <a:rPr lang="zh-CN" altLang="zh-CN" sz="800" dirty="0"/>
              <a:t> </a:t>
            </a:r>
            <a:endParaRPr lang="zh-CN" altLang="zh-CN" sz="4800" dirty="0">
              <a:latin typeface="Arial" panose="020B0604020202020204" pitchFamily="34" charset="0"/>
            </a:endParaRPr>
          </a:p>
          <a:p>
            <a:pPr marL="0" lvl="0" indent="0">
              <a:buNone/>
            </a:pPr>
            <a:endParaRPr lang="en-US" altLang="zh-CN" dirty="0" smtClean="0">
              <a:latin typeface="Arial Unicode MS" panose="020B0604020202020204" pitchFamily="34" charset="-122"/>
            </a:endParaRPr>
          </a:p>
          <a:p>
            <a:pPr lvl="0"/>
            <a:endParaRPr lang="zh-CN" altLang="zh-CN" sz="4800"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440261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7F43F-C36C-44EA-BB79-3FB8909E05F1}"/>
              </a:ext>
            </a:extLst>
          </p:cNvPr>
          <p:cNvSpPr>
            <a:spLocks noGrp="1"/>
          </p:cNvSpPr>
          <p:nvPr>
            <p:ph type="title"/>
          </p:nvPr>
        </p:nvSpPr>
        <p:spPr/>
        <p:txBody>
          <a:bodyPr/>
          <a:lstStyle/>
          <a:p>
            <a:r>
              <a:rPr lang="zh-CN" altLang="en-US" dirty="0"/>
              <a:t>学术批评规范</a:t>
            </a:r>
          </a:p>
        </p:txBody>
      </p:sp>
      <p:sp>
        <p:nvSpPr>
          <p:cNvPr id="3" name="Content Placeholder 2">
            <a:extLst>
              <a:ext uri="{FF2B5EF4-FFF2-40B4-BE49-F238E27FC236}">
                <a16:creationId xmlns="" xmlns:a16="http://schemas.microsoft.com/office/drawing/2014/main" id="{6546F63D-A80F-43FF-80AB-1B8C51639345}"/>
              </a:ext>
            </a:extLst>
          </p:cNvPr>
          <p:cNvSpPr>
            <a:spLocks noGrp="1"/>
          </p:cNvSpPr>
          <p:nvPr>
            <p:ph idx="1"/>
          </p:nvPr>
        </p:nvSpPr>
        <p:spPr/>
        <p:txBody>
          <a:bodyPr/>
          <a:lstStyle/>
          <a:p>
            <a:r>
              <a:rPr lang="zh-CN" altLang="en-US" b="1" dirty="0">
                <a:solidFill>
                  <a:srgbClr val="FF0000"/>
                </a:solidFill>
              </a:rPr>
              <a:t>实事求是，以理服人</a:t>
            </a:r>
            <a:endParaRPr lang="en-US" altLang="zh-CN" b="1" dirty="0">
              <a:solidFill>
                <a:srgbClr val="FF0000"/>
              </a:solidFill>
            </a:endParaRPr>
          </a:p>
          <a:p>
            <a:r>
              <a:rPr lang="zh-CN" altLang="en-US" dirty="0"/>
              <a:t>学术批评前应仔细研读相应论文，熟知该论文的研究过程，并对其中的观点、方法做过深入的研究和思考，在有理有据的条件下提出学术批评，不得夸大歪曲事实或以偏概全。学术批评时应以学术为中心，以文本为依据，要以理服人，不得“上纲上线”或进行人身攻击。</a:t>
            </a:r>
          </a:p>
          <a:p>
            <a:r>
              <a:rPr lang="zh-CN" altLang="en-US" b="1" dirty="0">
                <a:solidFill>
                  <a:srgbClr val="FF0000"/>
                </a:solidFill>
              </a:rPr>
              <a:t>鼓励争鸣，促进繁荣</a:t>
            </a:r>
            <a:endParaRPr lang="en-US" altLang="zh-CN" b="1" dirty="0">
              <a:solidFill>
                <a:srgbClr val="FF0000"/>
              </a:solidFill>
            </a:endParaRPr>
          </a:p>
          <a:p>
            <a:r>
              <a:rPr lang="zh-CN" altLang="en-US" dirty="0"/>
              <a:t>学术批评要讲民主，反对以势欺人和学术霸权，反对学术报复。要坚持“百花齐放、百家争鸣”的方针，提倡批评与反批评，促进学科发展。</a:t>
            </a:r>
          </a:p>
        </p:txBody>
      </p:sp>
    </p:spTree>
    <p:extLst>
      <p:ext uri="{BB962C8B-B14F-4D97-AF65-F5344CB8AC3E}">
        <p14:creationId xmlns:p14="http://schemas.microsoft.com/office/powerpoint/2010/main" val="3043895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8F4E30-E2FC-4376-BE4E-1187BE98B5BC}"/>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7383DFD3-4EA1-4F30-873F-C50D8A8A501F}"/>
              </a:ext>
            </a:extLst>
          </p:cNvPr>
          <p:cNvSpPr>
            <a:spLocks noGrp="1"/>
          </p:cNvSpPr>
          <p:nvPr>
            <p:ph idx="1"/>
          </p:nvPr>
        </p:nvSpPr>
        <p:spPr/>
        <p:txBody>
          <a:bodyPr/>
          <a:lstStyle/>
          <a:p>
            <a:r>
              <a:rPr lang="zh-CN" altLang="en-US" b="1" dirty="0">
                <a:solidFill>
                  <a:srgbClr val="FF0000"/>
                </a:solidFill>
              </a:rPr>
              <a:t>学术腐败</a:t>
            </a:r>
          </a:p>
          <a:p>
            <a:r>
              <a:rPr lang="zh-CN" altLang="en-US" b="1" dirty="0">
                <a:solidFill>
                  <a:srgbClr val="FF0000"/>
                </a:solidFill>
              </a:rPr>
              <a:t>狭义的学术腐败</a:t>
            </a:r>
            <a:r>
              <a:rPr lang="zh-CN" altLang="en-US" dirty="0"/>
              <a:t>，主要是指利用学术权力谋取不正当的利益。</a:t>
            </a:r>
          </a:p>
          <a:p>
            <a:r>
              <a:rPr lang="zh-CN" altLang="en-US" dirty="0"/>
              <a:t>学术腐败是在一种相当宽泛的意义上就学术文化界和高等教育界存在的学风问题与学术弊端而言的。</a:t>
            </a:r>
          </a:p>
          <a:p>
            <a:r>
              <a:rPr lang="zh-CN" altLang="en-US" dirty="0"/>
              <a:t>具体体现在利用学术资源谋取非正当利益或者利用不正当资源谋取学术利益，如权学交易、钱学交易、学色交易等。</a:t>
            </a:r>
          </a:p>
          <a:p>
            <a:endParaRPr lang="zh-CN" altLang="en-US" dirty="0"/>
          </a:p>
        </p:txBody>
      </p:sp>
    </p:spTree>
    <p:extLst>
      <p:ext uri="{BB962C8B-B14F-4D97-AF65-F5344CB8AC3E}">
        <p14:creationId xmlns:p14="http://schemas.microsoft.com/office/powerpoint/2010/main" val="2120038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DD8C8-8ADB-4D53-B7BD-B8AFF3560526}"/>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85334A72-0574-455F-81CF-AA7EC4D0DB87}"/>
              </a:ext>
            </a:extLst>
          </p:cNvPr>
          <p:cNvSpPr>
            <a:spLocks noGrp="1"/>
          </p:cNvSpPr>
          <p:nvPr>
            <p:ph idx="1"/>
          </p:nvPr>
        </p:nvSpPr>
        <p:spPr/>
        <p:txBody>
          <a:bodyPr/>
          <a:lstStyle/>
          <a:p>
            <a:r>
              <a:rPr lang="zh-CN" altLang="en-US" b="1" dirty="0">
                <a:solidFill>
                  <a:srgbClr val="FF0000"/>
                </a:solidFill>
              </a:rPr>
              <a:t>广义的学术腐败</a:t>
            </a:r>
            <a:r>
              <a:rPr lang="zh-CN" altLang="en-US" dirty="0"/>
              <a:t>，至少包括</a:t>
            </a:r>
            <a:r>
              <a:rPr lang="zh-CN" altLang="en-US" b="1" dirty="0">
                <a:solidFill>
                  <a:srgbClr val="FF0000"/>
                </a:solidFill>
              </a:rPr>
              <a:t>学术腐败、学术不端、学术失范</a:t>
            </a:r>
            <a:r>
              <a:rPr lang="zh-CN" altLang="en-US" dirty="0"/>
              <a:t>等形式，其中：</a:t>
            </a:r>
          </a:p>
          <a:p>
            <a:r>
              <a:rPr lang="zh-CN" altLang="en-US" dirty="0">
                <a:solidFill>
                  <a:srgbClr val="FF0000"/>
                </a:solidFill>
              </a:rPr>
              <a:t>学术腐败</a:t>
            </a:r>
            <a:r>
              <a:rPr lang="zh-CN" altLang="en-US" dirty="0"/>
              <a:t>是指利用学术资源谋取非正当利益或者利用不正当资源谋取学术利益，如权学交易、钱学交易、学色交易等；</a:t>
            </a:r>
          </a:p>
          <a:p>
            <a:r>
              <a:rPr lang="zh-CN" altLang="en-US" dirty="0">
                <a:solidFill>
                  <a:srgbClr val="FF0000"/>
                </a:solidFill>
              </a:rPr>
              <a:t>学术不端</a:t>
            </a:r>
            <a:r>
              <a:rPr lang="zh-CN" altLang="en-US" dirty="0"/>
              <a:t>主要是指学术从业人员有意识地进行的学术违法违规行为，如抄袭剽窃、实验作假、伪注等；</a:t>
            </a:r>
          </a:p>
          <a:p>
            <a:r>
              <a:rPr lang="zh-CN" altLang="en-US" dirty="0">
                <a:solidFill>
                  <a:srgbClr val="FF0000"/>
                </a:solidFill>
              </a:rPr>
              <a:t>学术失范</a:t>
            </a:r>
            <a:r>
              <a:rPr lang="zh-CN" altLang="en-US" dirty="0"/>
              <a:t>主要是指学术研究及成果发表中存在的违背学术规范与学术伦理的学术偏差，如一稿多投、低水平重复、粗制滥造等</a:t>
            </a:r>
          </a:p>
          <a:p>
            <a:endParaRPr lang="zh-CN" altLang="en-US" dirty="0"/>
          </a:p>
        </p:txBody>
      </p:sp>
    </p:spTree>
    <p:extLst>
      <p:ext uri="{BB962C8B-B14F-4D97-AF65-F5344CB8AC3E}">
        <p14:creationId xmlns:p14="http://schemas.microsoft.com/office/powerpoint/2010/main" val="1320474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5301"/>
            <a:ext cx="7467600" cy="654050"/>
          </a:xfrm>
        </p:spPr>
        <p:txBody>
          <a:bodyPr>
            <a:noAutofit/>
          </a:bodyPr>
          <a:lstStyle/>
          <a:p>
            <a:pPr eaLnBrk="1" fontAlgn="auto" hangingPunct="1">
              <a:spcAft>
                <a:spcPts val="0"/>
              </a:spcAft>
              <a:defRPr/>
            </a:pPr>
            <a:r>
              <a:rPr lang="zh-CN" altLang="en-US" sz="4000" b="1" dirty="0" smtClean="0"/>
              <a:t>什么是学术不端？？</a:t>
            </a:r>
            <a:endParaRPr lang="zh-CN" altLang="en-US" sz="4000" b="1" dirty="0"/>
          </a:p>
        </p:txBody>
      </p:sp>
      <p:sp>
        <p:nvSpPr>
          <p:cNvPr id="9219" name="内容占位符 2"/>
          <p:cNvSpPr>
            <a:spLocks noGrp="1"/>
          </p:cNvSpPr>
          <p:nvPr>
            <p:ph sz="quarter" idx="1"/>
          </p:nvPr>
        </p:nvSpPr>
        <p:spPr>
          <a:xfrm>
            <a:off x="457200" y="1600200"/>
            <a:ext cx="3328988" cy="4873625"/>
          </a:xfrm>
        </p:spPr>
        <p:txBody>
          <a:bodyPr/>
          <a:lstStyle/>
          <a:p>
            <a:pPr eaLnBrk="1" hangingPunct="1">
              <a:buFontTx/>
              <a:buNone/>
              <a:defRPr/>
            </a:pPr>
            <a:r>
              <a:rPr lang="zh-CN" altLang="en-US" sz="4000" dirty="0" smtClean="0"/>
              <a:t>美国：</a:t>
            </a:r>
          </a:p>
          <a:p>
            <a:pPr indent="0" eaLnBrk="1" hangingPunct="1">
              <a:buFontTx/>
              <a:buNone/>
              <a:defRPr/>
            </a:pPr>
            <a:r>
              <a:rPr lang="zh-CN" altLang="en-US" sz="4000" dirty="0" smtClean="0">
                <a:latin typeface="隶书" pitchFamily="49" charset="-122"/>
                <a:ea typeface="隶书" pitchFamily="49" charset="-122"/>
              </a:rPr>
              <a:t>在</a:t>
            </a:r>
            <a:r>
              <a:rPr lang="zh-CN" altLang="en-US" sz="4000" dirty="0" smtClean="0">
                <a:solidFill>
                  <a:srgbClr val="FF0066"/>
                </a:solidFill>
                <a:latin typeface="隶书" pitchFamily="49" charset="-122"/>
                <a:ea typeface="隶书" pitchFamily="49" charset="-122"/>
              </a:rPr>
              <a:t>申请</a:t>
            </a:r>
            <a:r>
              <a:rPr lang="zh-CN" altLang="en-US" sz="4000" dirty="0" smtClean="0">
                <a:latin typeface="隶书" pitchFamily="49" charset="-122"/>
                <a:ea typeface="隶书" pitchFamily="49" charset="-122"/>
              </a:rPr>
              <a:t>课题、</a:t>
            </a:r>
            <a:r>
              <a:rPr lang="zh-CN" altLang="en-US" sz="4000" dirty="0" smtClean="0">
                <a:solidFill>
                  <a:srgbClr val="FF0066"/>
                </a:solidFill>
                <a:latin typeface="隶书" pitchFamily="49" charset="-122"/>
                <a:ea typeface="隶书" pitchFamily="49" charset="-122"/>
              </a:rPr>
              <a:t>实施</a:t>
            </a:r>
            <a:r>
              <a:rPr lang="zh-CN" altLang="en-US" sz="4000" dirty="0" smtClean="0">
                <a:latin typeface="隶书" pitchFamily="49" charset="-122"/>
                <a:ea typeface="隶书" pitchFamily="49" charset="-122"/>
              </a:rPr>
              <a:t>研究报告结果的过程中出现的</a:t>
            </a:r>
            <a:r>
              <a:rPr lang="zh-CN" altLang="en-US" sz="4000" dirty="0" smtClean="0">
                <a:solidFill>
                  <a:srgbClr val="FF0066"/>
                </a:solidFill>
                <a:latin typeface="隶书" pitchFamily="49" charset="-122"/>
                <a:ea typeface="隶书" pitchFamily="49" charset="-122"/>
              </a:rPr>
              <a:t>捏造、篡改</a:t>
            </a:r>
            <a:r>
              <a:rPr lang="zh-CN" altLang="en-US" sz="4000" dirty="0" smtClean="0">
                <a:latin typeface="隶书" pitchFamily="49" charset="-122"/>
                <a:ea typeface="隶书" pitchFamily="49" charset="-122"/>
              </a:rPr>
              <a:t>或</a:t>
            </a:r>
            <a:r>
              <a:rPr lang="zh-CN" altLang="en-US" sz="4000" dirty="0" smtClean="0">
                <a:solidFill>
                  <a:srgbClr val="FF0066"/>
                </a:solidFill>
                <a:latin typeface="隶书" pitchFamily="49" charset="-122"/>
                <a:ea typeface="隶书" pitchFamily="49" charset="-122"/>
              </a:rPr>
              <a:t>抄袭</a:t>
            </a:r>
            <a:r>
              <a:rPr lang="zh-CN" altLang="en-US" sz="4000" dirty="0" smtClean="0">
                <a:latin typeface="隶书" pitchFamily="49" charset="-122"/>
                <a:ea typeface="隶书" pitchFamily="49" charset="-122"/>
              </a:rPr>
              <a:t>行为</a:t>
            </a:r>
            <a:endParaRPr lang="zh-CN" altLang="en-US" sz="4000" dirty="0" smtClean="0"/>
          </a:p>
        </p:txBody>
      </p:sp>
      <p:sp>
        <p:nvSpPr>
          <p:cNvPr id="9220" name="内容占位符 2"/>
          <p:cNvSpPr txBox="1">
            <a:spLocks/>
          </p:cNvSpPr>
          <p:nvPr/>
        </p:nvSpPr>
        <p:spPr bwMode="auto">
          <a:xfrm>
            <a:off x="4143375" y="1643063"/>
            <a:ext cx="4500563"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t>中国：</a:t>
            </a:r>
          </a:p>
          <a:p>
            <a:pPr eaLnBrk="1" hangingPunct="1"/>
            <a:r>
              <a:rPr lang="en-US" altLang="zh-CN" sz="4000" dirty="0"/>
              <a:t> </a:t>
            </a:r>
            <a:r>
              <a:rPr lang="en-US" altLang="zh-CN" sz="3200" dirty="0"/>
              <a:t>《</a:t>
            </a:r>
            <a:r>
              <a:rPr lang="zh-CN" altLang="en-US" sz="3200" dirty="0"/>
              <a:t>科技工作者科学道德规范</a:t>
            </a:r>
            <a:r>
              <a:rPr lang="en-US" altLang="zh-CN" sz="3200" dirty="0"/>
              <a:t>》</a:t>
            </a:r>
            <a:endParaRPr lang="zh-CN" altLang="en-US" sz="3200" dirty="0"/>
          </a:p>
          <a:p>
            <a:pPr eaLnBrk="1" hangingPunct="1"/>
            <a:r>
              <a:rPr lang="zh-CN" altLang="en-US" sz="4000" dirty="0">
                <a:latin typeface="隶书" panose="02010509060101010101" pitchFamily="49" charset="-122"/>
                <a:ea typeface="隶书" panose="02010509060101010101" pitchFamily="49" charset="-122"/>
              </a:rPr>
              <a:t>在</a:t>
            </a:r>
            <a:r>
              <a:rPr lang="zh-CN" altLang="en-US" sz="4000" dirty="0">
                <a:solidFill>
                  <a:srgbClr val="FF0066"/>
                </a:solidFill>
                <a:latin typeface="隶书" panose="02010509060101010101" pitchFamily="49" charset="-122"/>
                <a:ea typeface="隶书" panose="02010509060101010101" pitchFamily="49" charset="-122"/>
              </a:rPr>
              <a:t>科学研究</a:t>
            </a:r>
            <a:r>
              <a:rPr lang="zh-CN" altLang="en-US" sz="4000" dirty="0">
                <a:latin typeface="隶书" panose="02010509060101010101" pitchFamily="49" charset="-122"/>
                <a:ea typeface="隶书" panose="02010509060101010101" pitchFamily="49" charset="-122"/>
              </a:rPr>
              <a:t>和</a:t>
            </a:r>
            <a:r>
              <a:rPr lang="zh-CN" altLang="en-US" sz="4000" dirty="0">
                <a:solidFill>
                  <a:srgbClr val="FF0066"/>
                </a:solidFill>
                <a:latin typeface="隶书" panose="02010509060101010101" pitchFamily="49" charset="-122"/>
                <a:ea typeface="隶书" panose="02010509060101010101" pitchFamily="49" charset="-122"/>
              </a:rPr>
              <a:t>学术活动</a:t>
            </a:r>
            <a:r>
              <a:rPr lang="zh-CN" altLang="en-US" sz="4000" dirty="0">
                <a:latin typeface="隶书" panose="02010509060101010101" pitchFamily="49" charset="-122"/>
                <a:ea typeface="隶书" panose="02010509060101010101" pitchFamily="49" charset="-122"/>
              </a:rPr>
              <a:t>中的各种</a:t>
            </a:r>
            <a:r>
              <a:rPr lang="zh-CN" altLang="en-US" sz="4000" dirty="0">
                <a:solidFill>
                  <a:srgbClr val="FF0066"/>
                </a:solidFill>
                <a:latin typeface="隶书" panose="02010509060101010101" pitchFamily="49" charset="-122"/>
                <a:ea typeface="隶书" panose="02010509060101010101" pitchFamily="49" charset="-122"/>
              </a:rPr>
              <a:t>造假、抄袭、剽窃</a:t>
            </a:r>
            <a:r>
              <a:rPr lang="zh-CN" altLang="en-US" sz="4000" dirty="0">
                <a:latin typeface="隶书" panose="02010509060101010101" pitchFamily="49" charset="-122"/>
                <a:ea typeface="隶书" panose="02010509060101010101" pitchFamily="49" charset="-122"/>
              </a:rPr>
              <a:t>和其他</a:t>
            </a:r>
            <a:r>
              <a:rPr lang="zh-CN" altLang="en-US" sz="4000" dirty="0">
                <a:solidFill>
                  <a:srgbClr val="FF0066"/>
                </a:solidFill>
                <a:latin typeface="隶书" panose="02010509060101010101" pitchFamily="49" charset="-122"/>
                <a:ea typeface="隶书" panose="02010509060101010101" pitchFamily="49" charset="-122"/>
              </a:rPr>
              <a:t>违背科学共同体惯例</a:t>
            </a:r>
            <a:r>
              <a:rPr lang="zh-CN" altLang="en-US" sz="4000" dirty="0">
                <a:latin typeface="隶书" panose="02010509060101010101" pitchFamily="49" charset="-122"/>
                <a:ea typeface="隶书" panose="02010509060101010101" pitchFamily="49" charset="-122"/>
              </a:rPr>
              <a:t>的行为。</a:t>
            </a:r>
          </a:p>
        </p:txBody>
      </p:sp>
    </p:spTree>
    <p:extLst>
      <p:ext uri="{BB962C8B-B14F-4D97-AF65-F5344CB8AC3E}">
        <p14:creationId xmlns:p14="http://schemas.microsoft.com/office/powerpoint/2010/main" val="2316186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DD8C8-8ADB-4D53-B7BD-B8AFF3560526}"/>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85334A72-0574-455F-81CF-AA7EC4D0DB87}"/>
              </a:ext>
            </a:extLst>
          </p:cNvPr>
          <p:cNvSpPr>
            <a:spLocks noGrp="1"/>
          </p:cNvSpPr>
          <p:nvPr>
            <p:ph idx="1"/>
          </p:nvPr>
        </p:nvSpPr>
        <p:spPr/>
        <p:txBody>
          <a:bodyPr/>
          <a:lstStyle/>
          <a:p>
            <a:r>
              <a:rPr lang="zh-CN" altLang="en-US" b="1" dirty="0">
                <a:solidFill>
                  <a:srgbClr val="FF0000"/>
                </a:solidFill>
              </a:rPr>
              <a:t>学术腐败产生的原因  </a:t>
            </a:r>
            <a:r>
              <a:rPr lang="zh-CN" altLang="en-US" dirty="0"/>
              <a:t>　　</a:t>
            </a:r>
          </a:p>
          <a:p>
            <a:r>
              <a:rPr lang="zh-CN" altLang="en-US" dirty="0"/>
              <a:t>就狭义学术腐败的界定而言，主要还是非学术因素对学术以及学术共同体的侵蚀与干扰，在现代社会，本来应该是分层化、专业化的。</a:t>
            </a:r>
          </a:p>
          <a:p>
            <a:r>
              <a:rPr lang="zh-CN" altLang="en-US" dirty="0"/>
              <a:t>就学术而言，除了涉及国家安全等特殊情形外，尽管宣传有纪律，但学术研究无禁区。无论是大学还是学术共同体，就其正常和理想的状态而言，都应该是独立、自治、自由的，但现在的情形并非如此。比如权力的越界、金钱的引诱，从左右两个方面在强劲地撕扯着学术与学术共同体</a:t>
            </a:r>
          </a:p>
        </p:txBody>
      </p:sp>
    </p:spTree>
    <p:extLst>
      <p:ext uri="{BB962C8B-B14F-4D97-AF65-F5344CB8AC3E}">
        <p14:creationId xmlns:p14="http://schemas.microsoft.com/office/powerpoint/2010/main" val="263629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DD8C8-8ADB-4D53-B7BD-B8AFF3560526}"/>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85334A72-0574-455F-81CF-AA7EC4D0DB87}"/>
              </a:ext>
            </a:extLst>
          </p:cNvPr>
          <p:cNvSpPr>
            <a:spLocks noGrp="1"/>
          </p:cNvSpPr>
          <p:nvPr>
            <p:ph idx="1"/>
          </p:nvPr>
        </p:nvSpPr>
        <p:spPr/>
        <p:txBody>
          <a:bodyPr/>
          <a:lstStyle/>
          <a:p>
            <a:r>
              <a:rPr lang="zh-CN" altLang="en-US" dirty="0"/>
              <a:t>大学应该是探索真理、传承文明、培养人才之所，但现在的大学，越来越像个“公司”，越来越像个“衙门”，于是，出现了权学交易、出现了钱学交易，总裁、老板等纷纷到名牌大学“讲学”，他们越来越像“学者”，招摇过市，一手交钱，一手获取学术荣誉，甚至名誉教授、高级学位。</a:t>
            </a:r>
          </a:p>
          <a:p>
            <a:r>
              <a:rPr lang="zh-CN" altLang="en-US" dirty="0"/>
              <a:t>学术腐败首先是学术问题，但又不仅仅是学术问题，也同样是一个体制问题和社会问题。从现有的国情民意体制来说，还很难找到一个解决问题的根本办法。“毕其功于一役”，大概是不现实的。</a:t>
            </a:r>
          </a:p>
        </p:txBody>
      </p:sp>
    </p:spTree>
    <p:extLst>
      <p:ext uri="{BB962C8B-B14F-4D97-AF65-F5344CB8AC3E}">
        <p14:creationId xmlns:p14="http://schemas.microsoft.com/office/powerpoint/2010/main" val="2596293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DD8C8-8ADB-4D53-B7BD-B8AFF3560526}"/>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85334A72-0574-455F-81CF-AA7EC4D0DB87}"/>
              </a:ext>
            </a:extLst>
          </p:cNvPr>
          <p:cNvSpPr>
            <a:spLocks noGrp="1"/>
          </p:cNvSpPr>
          <p:nvPr>
            <p:ph idx="1"/>
          </p:nvPr>
        </p:nvSpPr>
        <p:spPr/>
        <p:txBody>
          <a:bodyPr/>
          <a:lstStyle/>
          <a:p>
            <a:r>
              <a:rPr lang="zh-CN" altLang="en-US" dirty="0"/>
              <a:t>用权力谋取学术利益，比如现在一些高级官员到名牌大学作挂名的院长和挂名的博士生导师，还有一些高级官员到各大学拿博士学位。一个国家的高级官员，他要处理政务，出访，视察，开会，怎么会有时间来传道授业解惑，怎么有时间去做博士论文。</a:t>
            </a:r>
          </a:p>
          <a:p>
            <a:r>
              <a:rPr lang="zh-CN" altLang="en-US" dirty="0"/>
              <a:t>钱学交易，大学为了创收办各种硕士班，博士班，还要老板交钱，学校送学位，老板们以送钱为代价，谋取导师或者教授的资格。</a:t>
            </a:r>
          </a:p>
          <a:p>
            <a:r>
              <a:rPr lang="zh-CN" altLang="en-US" dirty="0"/>
              <a:t>学色交易，主要是指一些学者利用自己的学术地位从异性那里谋取不恰当的利益，这主要是男性学者</a:t>
            </a:r>
          </a:p>
        </p:txBody>
      </p:sp>
    </p:spTree>
    <p:extLst>
      <p:ext uri="{BB962C8B-B14F-4D97-AF65-F5344CB8AC3E}">
        <p14:creationId xmlns:p14="http://schemas.microsoft.com/office/powerpoint/2010/main" val="1220828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DD8C8-8ADB-4D53-B7BD-B8AFF3560526}"/>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85334A72-0574-455F-81CF-AA7EC4D0DB87}"/>
              </a:ext>
            </a:extLst>
          </p:cNvPr>
          <p:cNvSpPr>
            <a:spLocks noGrp="1"/>
          </p:cNvSpPr>
          <p:nvPr>
            <p:ph idx="1"/>
          </p:nvPr>
        </p:nvSpPr>
        <p:spPr/>
        <p:txBody>
          <a:bodyPr/>
          <a:lstStyle/>
          <a:p>
            <a:r>
              <a:rPr lang="zh-CN" altLang="en-US" b="1" dirty="0">
                <a:solidFill>
                  <a:srgbClr val="FF0000"/>
                </a:solidFill>
              </a:rPr>
              <a:t>常见学术不端行为</a:t>
            </a:r>
          </a:p>
          <a:p>
            <a:endParaRPr lang="en-US" altLang="zh-CN" dirty="0"/>
          </a:p>
          <a:p>
            <a:r>
              <a:rPr lang="zh-CN" altLang="en-US" dirty="0"/>
              <a:t>学术不端行为是指，在科学研究和学术活动中的各种造假、抄袭、剽窃和其他违背学术活动公序良俗的</a:t>
            </a:r>
            <a:r>
              <a:rPr lang="zh-CN" altLang="en-US" dirty="0" smtClean="0"/>
              <a:t>行为</a:t>
            </a:r>
            <a:endParaRPr lang="en-US" altLang="zh-CN" dirty="0" smtClean="0"/>
          </a:p>
          <a:p>
            <a:r>
              <a:rPr lang="zh-CN" altLang="en-US" dirty="0" smtClean="0"/>
              <a:t>常见</a:t>
            </a:r>
            <a:r>
              <a:rPr lang="zh-CN" altLang="en-US" dirty="0"/>
              <a:t>学术道德不端行为有</a:t>
            </a:r>
            <a:r>
              <a:rPr lang="zh-CN" altLang="en-US" dirty="0" smtClean="0"/>
              <a:t>：</a:t>
            </a:r>
            <a:endParaRPr lang="en-US" altLang="zh-CN" dirty="0"/>
          </a:p>
          <a:p>
            <a:pPr marL="0" indent="0">
              <a:buNone/>
            </a:pPr>
            <a:r>
              <a:rPr lang="zh-CN" altLang="en-US" dirty="0" smtClean="0"/>
              <a:t>  抄袭</a:t>
            </a:r>
            <a:r>
              <a:rPr lang="zh-CN" altLang="en-US" dirty="0"/>
              <a:t>、剽窃、侵吞、篡改他人学术成果：在学术活动过程中抄袭、篡改他人</a:t>
            </a:r>
            <a:r>
              <a:rPr lang="zh-CN" altLang="en-US" dirty="0" smtClean="0"/>
              <a:t>作品和成果</a:t>
            </a:r>
            <a:r>
              <a:rPr lang="zh-CN" altLang="en-US" dirty="0"/>
              <a:t>，剽窃、篡改他人的学术观点、学术思想或实验数据、调查结果；违反职业道德利用他人重要的学术认识、假设、学说或者研究计划等行为</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298895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F7AAB-E5D3-40A3-AB23-7FF21CCCA6C7}"/>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16AA742E-DB43-48A4-B7F6-82B88662B01F}"/>
              </a:ext>
            </a:extLst>
          </p:cNvPr>
          <p:cNvSpPr>
            <a:spLocks noGrp="1"/>
          </p:cNvSpPr>
          <p:nvPr>
            <p:ph idx="1"/>
          </p:nvPr>
        </p:nvSpPr>
        <p:spPr/>
        <p:txBody>
          <a:bodyPr/>
          <a:lstStyle/>
          <a:p>
            <a:r>
              <a:rPr lang="zh-CN" altLang="en-US" dirty="0"/>
              <a:t>故意做出错误的陈述，捏造数据或结果，破坏原始数据的完整性；伪造、拼凑、篡改科学研究实验数据、结论、注释或文献资料等行为。</a:t>
            </a:r>
          </a:p>
          <a:p>
            <a:endParaRPr lang="en-US" altLang="zh-CN" dirty="0"/>
          </a:p>
          <a:p>
            <a:r>
              <a:rPr lang="zh-CN" altLang="en-US" dirty="0"/>
              <a:t>伪造学术经历：在评奖、评优、奖助学金评定等申报材料填写有关个人简历信息及学术情况时，不如实报告个人简历、学术经历、学术成果，伪造专家鉴定、证书及其他学术能力证明材料等行为。</a:t>
            </a:r>
          </a:p>
          <a:p>
            <a:endParaRPr lang="en-US" altLang="zh-CN" dirty="0"/>
          </a:p>
          <a:p>
            <a:r>
              <a:rPr lang="zh-CN" altLang="en-US" dirty="0"/>
              <a:t>成果发表、出版时一稿多投。</a:t>
            </a:r>
            <a:r>
              <a:rPr lang="en-US" altLang="zh-CN" dirty="0"/>
              <a:t>(</a:t>
            </a:r>
            <a:r>
              <a:rPr lang="zh-CN" altLang="en-US" dirty="0"/>
              <a:t>不违法，是著作权人的权利，但不符合学术道德</a:t>
            </a:r>
            <a:r>
              <a:rPr lang="en-US" altLang="zh-CN" dirty="0"/>
              <a:t>)</a:t>
            </a:r>
          </a:p>
          <a:p>
            <a:endParaRPr lang="zh-CN" altLang="en-US" dirty="0"/>
          </a:p>
        </p:txBody>
      </p:sp>
    </p:spTree>
    <p:extLst>
      <p:ext uri="{BB962C8B-B14F-4D97-AF65-F5344CB8AC3E}">
        <p14:creationId xmlns:p14="http://schemas.microsoft.com/office/powerpoint/2010/main" val="170985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D00E6D-7685-40AD-87D6-2247268E4CDF}"/>
              </a:ext>
            </a:extLst>
          </p:cNvPr>
          <p:cNvSpPr>
            <a:spLocks noGrp="1"/>
          </p:cNvSpPr>
          <p:nvPr>
            <p:ph type="title"/>
          </p:nvPr>
        </p:nvSpPr>
        <p:spPr/>
        <p:txBody>
          <a:bodyPr/>
          <a:lstStyle/>
          <a:p>
            <a:r>
              <a:rPr lang="zh-CN" altLang="en-US" dirty="0" smtClean="0"/>
              <a:t>道德与法律</a:t>
            </a:r>
            <a:endParaRPr lang="zh-CN" altLang="en-US" baseline="30000" dirty="0"/>
          </a:p>
        </p:txBody>
      </p:sp>
      <p:sp>
        <p:nvSpPr>
          <p:cNvPr id="3" name="Content Placeholder 2">
            <a:extLst>
              <a:ext uri="{FF2B5EF4-FFF2-40B4-BE49-F238E27FC236}">
                <a16:creationId xmlns="" xmlns:a16="http://schemas.microsoft.com/office/drawing/2014/main" id="{5A929BCF-D5B0-4A38-B91F-4CFD4F633853}"/>
              </a:ext>
            </a:extLst>
          </p:cNvPr>
          <p:cNvSpPr>
            <a:spLocks noGrp="1"/>
          </p:cNvSpPr>
          <p:nvPr>
            <p:ph idx="1"/>
          </p:nvPr>
        </p:nvSpPr>
        <p:spPr>
          <a:xfrm>
            <a:off x="685800" y="1419149"/>
            <a:ext cx="7772400" cy="5076749"/>
          </a:xfrm>
        </p:spPr>
        <p:txBody>
          <a:bodyPr>
            <a:normAutofit fontScale="62500" lnSpcReduction="20000"/>
          </a:bodyPr>
          <a:lstStyle/>
          <a:p>
            <a:pPr>
              <a:lnSpc>
                <a:spcPct val="120000"/>
              </a:lnSpc>
              <a:spcBef>
                <a:spcPts val="600"/>
              </a:spcBef>
            </a:pPr>
            <a:r>
              <a:rPr lang="zh-CN" altLang="en-US" sz="2900" dirty="0"/>
              <a:t>法律是具有国家强制力保障的</a:t>
            </a:r>
            <a:r>
              <a:rPr lang="zh-CN" altLang="en-US" sz="2900" dirty="0" smtClean="0"/>
              <a:t>，而</a:t>
            </a:r>
            <a:r>
              <a:rPr lang="zh-CN" altLang="en-US" sz="2900" dirty="0"/>
              <a:t>道德是一种心灵的契约</a:t>
            </a:r>
            <a:r>
              <a:rPr lang="zh-CN" altLang="en-US" sz="2900" dirty="0" smtClean="0"/>
              <a:t>，只能</a:t>
            </a:r>
            <a:r>
              <a:rPr lang="zh-CN" altLang="en-US" sz="2900" dirty="0"/>
              <a:t>靠人们自觉遵守</a:t>
            </a:r>
            <a:r>
              <a:rPr lang="zh-CN" altLang="en-US" sz="2900" dirty="0" smtClean="0"/>
              <a:t>，所以，约束力</a:t>
            </a:r>
            <a:r>
              <a:rPr lang="zh-CN" altLang="en-US" sz="2900" dirty="0"/>
              <a:t>比法律弱很多</a:t>
            </a:r>
            <a:r>
              <a:rPr lang="zh-CN" altLang="en-US" sz="2900" dirty="0" smtClean="0"/>
              <a:t>，靠舆论</a:t>
            </a:r>
            <a:r>
              <a:rPr lang="zh-CN" altLang="en-US" sz="2900" dirty="0"/>
              <a:t>来实现道德的力量</a:t>
            </a:r>
            <a:r>
              <a:rPr lang="zh-CN" altLang="en-US" sz="2900" dirty="0" smtClean="0"/>
              <a:t>。</a:t>
            </a:r>
            <a:endParaRPr lang="en-US" altLang="zh-CN" sz="2900" dirty="0" smtClean="0"/>
          </a:p>
          <a:p>
            <a:pPr>
              <a:lnSpc>
                <a:spcPct val="120000"/>
              </a:lnSpc>
              <a:spcBef>
                <a:spcPts val="600"/>
              </a:spcBef>
            </a:pPr>
            <a:r>
              <a:rPr lang="zh-CN" altLang="en-US" sz="2900" dirty="0" smtClean="0"/>
              <a:t>形成</a:t>
            </a:r>
            <a:r>
              <a:rPr lang="zh-CN" altLang="en-US" sz="2900" dirty="0"/>
              <a:t>也不同</a:t>
            </a:r>
            <a:r>
              <a:rPr lang="zh-CN" altLang="en-US" sz="2900" dirty="0" smtClean="0"/>
              <a:t>，道德</a:t>
            </a:r>
            <a:r>
              <a:rPr lang="zh-CN" altLang="en-US" sz="2900" dirty="0"/>
              <a:t>是在生活中逐步确立的风俗规则</a:t>
            </a:r>
            <a:r>
              <a:rPr lang="zh-CN" altLang="en-US" sz="2900" dirty="0" smtClean="0"/>
              <a:t>，法律</a:t>
            </a:r>
            <a:r>
              <a:rPr lang="zh-CN" altLang="en-US" sz="2900" dirty="0"/>
              <a:t>则是有国家制定的</a:t>
            </a:r>
            <a:r>
              <a:rPr lang="zh-CN" altLang="en-US" sz="2900" dirty="0" smtClean="0"/>
              <a:t>。</a:t>
            </a:r>
            <a:endParaRPr lang="en-US" altLang="zh-CN" sz="2900" dirty="0" smtClean="0"/>
          </a:p>
          <a:p>
            <a:pPr>
              <a:lnSpc>
                <a:spcPct val="120000"/>
              </a:lnSpc>
              <a:spcBef>
                <a:spcPts val="600"/>
              </a:spcBef>
            </a:pPr>
            <a:r>
              <a:rPr lang="zh-CN" altLang="en-US" sz="2900" dirty="0" smtClean="0"/>
              <a:t>代表的利益有所不一样，法律一般是当权者管理的有力工具，而道德是群众生活中的利益体现。</a:t>
            </a:r>
            <a:endParaRPr lang="en-US" altLang="zh-CN" sz="2900" dirty="0" smtClean="0"/>
          </a:p>
          <a:p>
            <a:pPr>
              <a:lnSpc>
                <a:spcPct val="120000"/>
              </a:lnSpc>
              <a:spcBef>
                <a:spcPts val="600"/>
              </a:spcBef>
            </a:pPr>
            <a:r>
              <a:rPr lang="zh-CN" altLang="en-US" sz="2900" dirty="0" smtClean="0"/>
              <a:t>道德和法律的关系</a:t>
            </a:r>
            <a:endParaRPr lang="en-US" altLang="zh-CN" sz="2900" dirty="0" smtClean="0"/>
          </a:p>
          <a:p>
            <a:pPr marL="0" indent="0">
              <a:lnSpc>
                <a:spcPct val="120000"/>
              </a:lnSpc>
              <a:spcBef>
                <a:spcPts val="600"/>
              </a:spcBef>
              <a:buNone/>
            </a:pPr>
            <a:r>
              <a:rPr lang="zh-CN" altLang="en-US" sz="2900" dirty="0" smtClean="0"/>
              <a:t>（</a:t>
            </a:r>
            <a:r>
              <a:rPr lang="en-US" altLang="zh-CN" sz="2900" dirty="0"/>
              <a:t>1</a:t>
            </a:r>
            <a:r>
              <a:rPr lang="zh-CN" altLang="en-US" sz="2900" dirty="0"/>
              <a:t>）法律禁止的行为也是道德规范否定的行为，比如杀人、抢劫等犯罪行为。</a:t>
            </a:r>
          </a:p>
          <a:p>
            <a:pPr marL="0" indent="0">
              <a:lnSpc>
                <a:spcPct val="120000"/>
              </a:lnSpc>
              <a:spcBef>
                <a:spcPts val="600"/>
              </a:spcBef>
              <a:buNone/>
            </a:pPr>
            <a:r>
              <a:rPr lang="zh-CN" altLang="en-US" sz="2900" dirty="0"/>
              <a:t>（</a:t>
            </a:r>
            <a:r>
              <a:rPr lang="en-US" altLang="zh-CN" sz="2900" dirty="0"/>
              <a:t>2</a:t>
            </a:r>
            <a:r>
              <a:rPr lang="zh-CN" altLang="en-US" sz="2900" dirty="0"/>
              <a:t>）法律允许的行为也是道德规范肯定的行为，比如帮助他人，民法中有“无因管理”。</a:t>
            </a:r>
          </a:p>
          <a:p>
            <a:pPr marL="0" indent="0">
              <a:lnSpc>
                <a:spcPct val="120000"/>
              </a:lnSpc>
              <a:spcBef>
                <a:spcPts val="600"/>
              </a:spcBef>
              <a:buNone/>
            </a:pPr>
            <a:r>
              <a:rPr lang="zh-CN" altLang="en-US" sz="2900" dirty="0"/>
              <a:t>（</a:t>
            </a:r>
            <a:r>
              <a:rPr lang="en-US" altLang="zh-CN" sz="2900" dirty="0"/>
              <a:t>3</a:t>
            </a:r>
            <a:r>
              <a:rPr lang="zh-CN" altLang="en-US" sz="2900" dirty="0"/>
              <a:t>）法律禁止的行为但被道德规范肯定，比如为亲人报仇而杀人。</a:t>
            </a:r>
          </a:p>
          <a:p>
            <a:pPr marL="0" indent="0">
              <a:lnSpc>
                <a:spcPct val="120000"/>
              </a:lnSpc>
              <a:spcBef>
                <a:spcPts val="600"/>
              </a:spcBef>
              <a:buNone/>
            </a:pPr>
            <a:r>
              <a:rPr lang="zh-CN" altLang="en-US" sz="2900" dirty="0"/>
              <a:t>（</a:t>
            </a:r>
            <a:r>
              <a:rPr lang="en-US" altLang="zh-CN" sz="2900" dirty="0"/>
              <a:t>4</a:t>
            </a:r>
            <a:r>
              <a:rPr lang="zh-CN" altLang="en-US" sz="2900" dirty="0"/>
              <a:t>）法律允许的行为但被道德规范否定，比如利用合同漏洞获得商业利益。</a:t>
            </a:r>
          </a:p>
          <a:p>
            <a:pPr marL="0" indent="0">
              <a:lnSpc>
                <a:spcPct val="120000"/>
              </a:lnSpc>
              <a:spcBef>
                <a:spcPts val="600"/>
              </a:spcBef>
              <a:buNone/>
            </a:pPr>
            <a:r>
              <a:rPr lang="zh-CN" altLang="en-US" sz="2900" dirty="0"/>
              <a:t>（</a:t>
            </a:r>
            <a:r>
              <a:rPr lang="en-US" altLang="zh-CN" sz="2900" dirty="0"/>
              <a:t>5</a:t>
            </a:r>
            <a:r>
              <a:rPr lang="zh-CN" altLang="en-US" sz="2900" dirty="0"/>
              <a:t>）还有大量法律的规定是纯技术性的，和道德没有太多关系</a:t>
            </a:r>
            <a:r>
              <a:rPr lang="zh-CN" altLang="en-US" sz="2900" dirty="0" smtClean="0"/>
              <a:t>。</a:t>
            </a:r>
            <a:r>
              <a:rPr lang="zh-CN" altLang="en-US" dirty="0"/>
              <a:t/>
            </a:r>
            <a:br>
              <a:rPr lang="zh-CN" altLang="en-US" dirty="0"/>
            </a:br>
            <a:endParaRPr lang="zh-CN" altLang="en-US" dirty="0" smtClean="0"/>
          </a:p>
        </p:txBody>
      </p:sp>
    </p:spTree>
    <p:extLst>
      <p:ext uri="{BB962C8B-B14F-4D97-AF65-F5344CB8AC3E}">
        <p14:creationId xmlns:p14="http://schemas.microsoft.com/office/powerpoint/2010/main" val="1466287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F7AAB-E5D3-40A3-AB23-7FF21CCCA6C7}"/>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16AA742E-DB43-48A4-B7F6-82B88662B01F}"/>
              </a:ext>
            </a:extLst>
          </p:cNvPr>
          <p:cNvSpPr>
            <a:spLocks noGrp="1"/>
          </p:cNvSpPr>
          <p:nvPr>
            <p:ph idx="1"/>
          </p:nvPr>
        </p:nvSpPr>
        <p:spPr/>
        <p:txBody>
          <a:bodyPr/>
          <a:lstStyle/>
          <a:p>
            <a:r>
              <a:rPr lang="zh-CN" altLang="en-US" dirty="0"/>
              <a:t>未如实反映科研成果：虚报科研成果，或重复申报同级同类奖项，或随意提高成果的学术档次，在出版成果时未如实注明著、编著、编、译著、编译等行为。</a:t>
            </a:r>
          </a:p>
          <a:p>
            <a:endParaRPr lang="en-US" altLang="zh-CN" dirty="0"/>
          </a:p>
          <a:p>
            <a:r>
              <a:rPr lang="zh-CN" altLang="en-US" dirty="0"/>
              <a:t>不当或滥用署名：未参加科学研究或者论著写作，而在别人发表的作品等成果中署名；未经被署名人同意而署其名等行为；在科研成果的署名位次上高于自己的实际贡献的行为；未经被署名人允许的随意代签、冒签；损害他人著作权，侵犯他人的署名权，将做出创造性贡献的人排除在作者名单之外。</a:t>
            </a:r>
          </a:p>
          <a:p>
            <a:endParaRPr lang="zh-CN" altLang="en-US" dirty="0"/>
          </a:p>
        </p:txBody>
      </p:sp>
    </p:spTree>
    <p:extLst>
      <p:ext uri="{BB962C8B-B14F-4D97-AF65-F5344CB8AC3E}">
        <p14:creationId xmlns:p14="http://schemas.microsoft.com/office/powerpoint/2010/main" val="1100596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958F31-397D-48F0-837E-14171F931EE1}"/>
              </a:ext>
            </a:extLst>
          </p:cNvPr>
          <p:cNvSpPr>
            <a:spLocks noGrp="1"/>
          </p:cNvSpPr>
          <p:nvPr>
            <p:ph type="title"/>
          </p:nvPr>
        </p:nvSpPr>
        <p:spPr/>
        <p:txBody>
          <a:bodyPr/>
          <a:lstStyle/>
          <a:p>
            <a:r>
              <a:rPr lang="zh-CN" altLang="en-US" dirty="0"/>
              <a:t>学术腐败与学术不端</a:t>
            </a:r>
          </a:p>
        </p:txBody>
      </p:sp>
      <p:sp>
        <p:nvSpPr>
          <p:cNvPr id="3" name="Content Placeholder 2">
            <a:extLst>
              <a:ext uri="{FF2B5EF4-FFF2-40B4-BE49-F238E27FC236}">
                <a16:creationId xmlns="" xmlns:a16="http://schemas.microsoft.com/office/drawing/2014/main" id="{C13327D1-7661-4082-BF1D-694D57A2A322}"/>
              </a:ext>
            </a:extLst>
          </p:cNvPr>
          <p:cNvSpPr>
            <a:spLocks noGrp="1"/>
          </p:cNvSpPr>
          <p:nvPr>
            <p:ph idx="1"/>
          </p:nvPr>
        </p:nvSpPr>
        <p:spPr/>
        <p:txBody>
          <a:bodyPr/>
          <a:lstStyle/>
          <a:p>
            <a:r>
              <a:rPr lang="zh-CN" altLang="en-US" dirty="0"/>
              <a:t>采用不正当手段干扰和妨碍他人研究活动，包括故意毁坏或扣压他人研究活动中必需的仪器设备、文献资料，以及其它与科研有关的财物；故意对竞争项目实施不正当竞争行为。</a:t>
            </a:r>
          </a:p>
          <a:p>
            <a:endParaRPr lang="en-US" altLang="zh-CN" dirty="0"/>
          </a:p>
          <a:p>
            <a:r>
              <a:rPr lang="zh-CN" altLang="en-US" dirty="0"/>
              <a:t>参与或与他人合谋隐匿学术劣迹，包括参与他人的学术造假，与他人合谋隐藏其不端行为，监察失职，以及对投诉人打击报复</a:t>
            </a:r>
          </a:p>
        </p:txBody>
      </p:sp>
    </p:spTree>
    <p:extLst>
      <p:ext uri="{BB962C8B-B14F-4D97-AF65-F5344CB8AC3E}">
        <p14:creationId xmlns:p14="http://schemas.microsoft.com/office/powerpoint/2010/main" val="3335676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fontScale="92500" lnSpcReduction="20000"/>
          </a:bodyPr>
          <a:lstStyle/>
          <a:p>
            <a:r>
              <a:rPr lang="zh-CN" altLang="en-US" b="1" dirty="0">
                <a:solidFill>
                  <a:srgbClr val="FF0000"/>
                </a:solidFill>
              </a:rPr>
              <a:t>美国舍恩事件 </a:t>
            </a:r>
          </a:p>
          <a:p>
            <a:r>
              <a:rPr lang="zh-CN" altLang="en-US" dirty="0"/>
              <a:t>亨德里克</a:t>
            </a:r>
            <a:r>
              <a:rPr lang="en-US" altLang="zh-CN" dirty="0"/>
              <a:t>·</a:t>
            </a:r>
            <a:r>
              <a:rPr lang="zh-CN" altLang="en-US" dirty="0"/>
              <a:t>舍恩</a:t>
            </a:r>
            <a:r>
              <a:rPr lang="en-US" altLang="zh-CN" dirty="0"/>
              <a:t>1970</a:t>
            </a:r>
            <a:r>
              <a:rPr lang="zh-CN" altLang="en-US" dirty="0"/>
              <a:t>年生于德国，</a:t>
            </a:r>
            <a:r>
              <a:rPr lang="en-US" altLang="zh-CN" dirty="0"/>
              <a:t>1998</a:t>
            </a:r>
            <a:r>
              <a:rPr lang="zh-CN" altLang="en-US" dirty="0"/>
              <a:t>年正式加盟贝尔实验室后，先后与其他</a:t>
            </a:r>
            <a:r>
              <a:rPr lang="en-US" altLang="zh-CN" dirty="0"/>
              <a:t>20</a:t>
            </a:r>
            <a:r>
              <a:rPr lang="zh-CN" altLang="en-US" dirty="0"/>
              <a:t>多位研究人员合作，在短短两年多时间里一口气在几家全球著名学术期刊上发表十几篇论文，而且涉及的都是超导、分子电路和分子晶体等前沿领域，其中一些研究还被认为是突破性的。舍恩的成果产出率和重要程度，都远远超出大多数同龄科学家，被认为迟早会得诺贝尔奖。</a:t>
            </a:r>
          </a:p>
          <a:p>
            <a:r>
              <a:rPr lang="zh-CN" altLang="en-US" dirty="0"/>
              <a:t>但其他科学家随后进行的研究，却无法重复舍恩的实验结果。尤其令科学界怀疑的是，舍恩的很多论文虽然描述了一系列不同设备的实验，但部分数据看上去却一模一样，而这种数据本应是随机的。</a:t>
            </a:r>
          </a:p>
          <a:p>
            <a:r>
              <a:rPr lang="zh-CN" altLang="en-US" dirty="0"/>
              <a:t>在接到有关投诉后，贝尔实验室</a:t>
            </a:r>
            <a:r>
              <a:rPr lang="en-US" altLang="zh-CN" dirty="0"/>
              <a:t>2002</a:t>
            </a:r>
            <a:r>
              <a:rPr lang="zh-CN" altLang="en-US" dirty="0"/>
              <a:t>年</a:t>
            </a:r>
            <a:r>
              <a:rPr lang="en-US" altLang="zh-CN" dirty="0"/>
              <a:t>5</a:t>
            </a:r>
            <a:r>
              <a:rPr lang="zh-CN" altLang="en-US" dirty="0"/>
              <a:t>月邀请</a:t>
            </a:r>
            <a:r>
              <a:rPr lang="en-US" altLang="zh-CN" dirty="0"/>
              <a:t>5</a:t>
            </a:r>
            <a:r>
              <a:rPr lang="zh-CN" altLang="en-US" dirty="0"/>
              <a:t>名外界科学家组成独立调查小组，对此事展开调查。调查小组最终认定，在</a:t>
            </a:r>
            <a:r>
              <a:rPr lang="en-US" altLang="zh-CN" dirty="0"/>
              <a:t>1998</a:t>
            </a:r>
            <a:r>
              <a:rPr lang="zh-CN" altLang="en-US" dirty="0"/>
              <a:t>年至</a:t>
            </a:r>
            <a:r>
              <a:rPr lang="en-US" altLang="zh-CN" dirty="0"/>
              <a:t>2001</a:t>
            </a:r>
            <a:r>
              <a:rPr lang="zh-CN" altLang="en-US" dirty="0"/>
              <a:t>年期间，舍恩至少在</a:t>
            </a:r>
            <a:r>
              <a:rPr lang="en-US" altLang="zh-CN" dirty="0"/>
              <a:t>16</a:t>
            </a:r>
            <a:r>
              <a:rPr lang="zh-CN" altLang="en-US" dirty="0"/>
              <a:t>篇论文中捏造或篡改了实验数据。</a:t>
            </a:r>
          </a:p>
          <a:p>
            <a:r>
              <a:rPr lang="zh-CN" altLang="en-US" dirty="0"/>
              <a:t>鉴于此，贝尔实验室将其开除。</a:t>
            </a:r>
          </a:p>
        </p:txBody>
      </p:sp>
    </p:spTree>
    <p:extLst>
      <p:ext uri="{BB962C8B-B14F-4D97-AF65-F5344CB8AC3E}">
        <p14:creationId xmlns:p14="http://schemas.microsoft.com/office/powerpoint/2010/main" val="279075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r>
              <a:rPr lang="zh-CN" altLang="en-US" b="1" dirty="0">
                <a:solidFill>
                  <a:srgbClr val="FF0000"/>
                </a:solidFill>
              </a:rPr>
              <a:t>日本多比良和诚事件 </a:t>
            </a:r>
          </a:p>
          <a:p>
            <a:r>
              <a:rPr lang="en-US" altLang="zh-CN" dirty="0"/>
              <a:t>2005</a:t>
            </a:r>
            <a:r>
              <a:rPr lang="zh-CN" altLang="en-US" dirty="0"/>
              <a:t>年，多比良教授在美国科学刊物</a:t>
            </a:r>
            <a:r>
              <a:rPr lang="en-US" altLang="zh-CN" dirty="0"/>
              <a:t>《</a:t>
            </a:r>
            <a:r>
              <a:rPr lang="zh-CN" altLang="en-US" dirty="0"/>
              <a:t>自然</a:t>
            </a:r>
            <a:r>
              <a:rPr lang="en-US" altLang="zh-CN" dirty="0"/>
              <a:t>》</a:t>
            </a:r>
            <a:r>
              <a:rPr lang="zh-CN" altLang="en-US" dirty="0"/>
              <a:t>上发表关于控制遗传基因的医学论文后，被指出重要实验数据存在错误。</a:t>
            </a:r>
          </a:p>
          <a:p>
            <a:r>
              <a:rPr lang="zh-CN" altLang="en-US" dirty="0"/>
              <a:t>东京大学成立校内调查委员会，对数据的可再现性进行调查。最后得出结论，由于多比良没有保留实验记录，论文数据无法重新得到验证。此后，多比良教授被解雇。 </a:t>
            </a:r>
          </a:p>
          <a:p>
            <a:r>
              <a:rPr lang="zh-CN" altLang="en-US" dirty="0" smtClean="0"/>
              <a:t> “我们的结论是，这些论文不可信，也不能再现”</a:t>
            </a:r>
            <a:endParaRPr lang="zh-CN" altLang="en-US" dirty="0"/>
          </a:p>
        </p:txBody>
      </p:sp>
    </p:spTree>
    <p:extLst>
      <p:ext uri="{BB962C8B-B14F-4D97-AF65-F5344CB8AC3E}">
        <p14:creationId xmlns:p14="http://schemas.microsoft.com/office/powerpoint/2010/main" val="787260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lstStyle/>
          <a:p>
            <a:r>
              <a:rPr lang="zh-CN" altLang="en-US" b="1" dirty="0">
                <a:solidFill>
                  <a:srgbClr val="FF0000"/>
                </a:solidFill>
              </a:rPr>
              <a:t>韩国黄禹锡伪造干细胞研究成果事件 </a:t>
            </a:r>
          </a:p>
          <a:p>
            <a:r>
              <a:rPr lang="zh-CN" altLang="en-US" dirty="0"/>
              <a:t>韩国著名生物科学家黄禹锡，曾任首尔大学兽医学院首席教授，他在干细胞的研究，一度令他成为韩国民族英雄、被视为韩民族摘下诺贝尔奖的希望。</a:t>
            </a:r>
            <a:r>
              <a:rPr lang="en-US" altLang="zh-CN" dirty="0"/>
              <a:t>2005</a:t>
            </a:r>
            <a:r>
              <a:rPr lang="zh-CN" altLang="en-US" dirty="0"/>
              <a:t>年</a:t>
            </a:r>
            <a:r>
              <a:rPr lang="en-US" altLang="zh-CN" dirty="0"/>
              <a:t>12</a:t>
            </a:r>
            <a:r>
              <a:rPr lang="zh-CN" altLang="en-US" dirty="0"/>
              <a:t>月，他被揭发伪造多项研究成果，韩国举国哗然。黄禹锡发表在</a:t>
            </a:r>
            <a:r>
              <a:rPr lang="en-US" altLang="zh-CN" dirty="0"/>
              <a:t>《</a:t>
            </a:r>
            <a:r>
              <a:rPr lang="zh-CN" altLang="en-US" dirty="0"/>
              <a:t>科学</a:t>
            </a:r>
            <a:r>
              <a:rPr lang="en-US" altLang="zh-CN" dirty="0"/>
              <a:t>》</a:t>
            </a:r>
            <a:r>
              <a:rPr lang="zh-CN" altLang="en-US" dirty="0"/>
              <a:t>杂志上的干细胞研究成果均属</a:t>
            </a:r>
            <a:r>
              <a:rPr lang="zh-CN" altLang="en-US" dirty="0" smtClean="0"/>
              <a:t>子虚乌。</a:t>
            </a:r>
            <a:endParaRPr lang="en-US" altLang="zh-CN" dirty="0" smtClean="0"/>
          </a:p>
          <a:p>
            <a:r>
              <a:rPr lang="en-US" altLang="zh-CN" dirty="0" smtClean="0"/>
              <a:t>2009</a:t>
            </a:r>
            <a:r>
              <a:rPr lang="zh-CN" altLang="en-US" dirty="0"/>
              <a:t>年</a:t>
            </a:r>
            <a:r>
              <a:rPr lang="en-US" altLang="zh-CN" dirty="0"/>
              <a:t>10</a:t>
            </a:r>
            <a:r>
              <a:rPr lang="zh-CN" altLang="en-US" dirty="0"/>
              <a:t>月</a:t>
            </a:r>
            <a:r>
              <a:rPr lang="en-US" altLang="zh-CN" dirty="0"/>
              <a:t>26</a:t>
            </a:r>
            <a:r>
              <a:rPr lang="zh-CN" altLang="en-US" dirty="0"/>
              <a:t>日，韩国法院裁定，黄禹锡侵吞政府研究经费、非法买卖卵子</a:t>
            </a:r>
            <a:r>
              <a:rPr lang="zh-CN" altLang="en-US" dirty="0" smtClean="0"/>
              <a:t>罪</a:t>
            </a:r>
            <a:r>
              <a:rPr lang="zh-CN" altLang="en-US" dirty="0"/>
              <a:t>成立</a:t>
            </a:r>
            <a:r>
              <a:rPr lang="zh-CN" altLang="en-US" dirty="0" smtClean="0"/>
              <a:t>，</a:t>
            </a:r>
            <a:r>
              <a:rPr lang="zh-CN" altLang="en-US" dirty="0"/>
              <a:t>被判</a:t>
            </a:r>
            <a:r>
              <a:rPr lang="en-US" altLang="zh-CN" dirty="0"/>
              <a:t>2</a:t>
            </a:r>
            <a:r>
              <a:rPr lang="zh-CN" altLang="en-US" dirty="0"/>
              <a:t>年徒刑，缓刑</a:t>
            </a:r>
            <a:r>
              <a:rPr lang="en-US" altLang="zh-CN" dirty="0"/>
              <a:t>3</a:t>
            </a:r>
            <a:r>
              <a:rPr lang="zh-CN" altLang="en-US" dirty="0" smtClean="0"/>
              <a:t>年。</a:t>
            </a:r>
            <a:endParaRPr lang="zh-CN" altLang="en-US" dirty="0"/>
          </a:p>
        </p:txBody>
      </p:sp>
    </p:spTree>
    <p:extLst>
      <p:ext uri="{BB962C8B-B14F-4D97-AF65-F5344CB8AC3E}">
        <p14:creationId xmlns:p14="http://schemas.microsoft.com/office/powerpoint/2010/main" val="2578574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r>
              <a:rPr lang="zh-CN" altLang="en-US" b="1" dirty="0" smtClean="0">
                <a:solidFill>
                  <a:srgbClr val="FF0000"/>
                </a:solidFill>
              </a:rPr>
              <a:t>日本小保方晴子“万能细胞”</a:t>
            </a:r>
            <a:r>
              <a:rPr lang="zh-CN" altLang="en-US" b="1" dirty="0" smtClean="0">
                <a:solidFill>
                  <a:srgbClr val="FF0000"/>
                </a:solidFill>
              </a:rPr>
              <a:t>事件 </a:t>
            </a:r>
            <a:endParaRPr lang="en-US" altLang="zh-CN" b="1" dirty="0">
              <a:solidFill>
                <a:srgbClr val="FF0000"/>
              </a:solidFill>
            </a:endParaRPr>
          </a:p>
          <a:p>
            <a:r>
              <a:rPr lang="zh-CN" altLang="en-US" sz="2000" dirty="0" smtClean="0">
                <a:solidFill>
                  <a:prstClr val="black"/>
                </a:solidFill>
              </a:rPr>
              <a:t>日本理化研究所</a:t>
            </a:r>
            <a:r>
              <a:rPr lang="zh-CN" altLang="en-US" sz="2000" dirty="0">
                <a:solidFill>
                  <a:prstClr val="black"/>
                </a:solidFill>
              </a:rPr>
              <a:t>小保方晴子</a:t>
            </a:r>
            <a:r>
              <a:rPr lang="en-US" altLang="zh-CN" sz="2000" dirty="0">
                <a:solidFill>
                  <a:prstClr val="black"/>
                </a:solidFill>
              </a:rPr>
              <a:t>(</a:t>
            </a:r>
            <a:r>
              <a:rPr lang="zh-CN" altLang="en-US" sz="2000" dirty="0">
                <a:solidFill>
                  <a:prstClr val="black"/>
                </a:solidFill>
              </a:rPr>
              <a:t>下称“晴子”</a:t>
            </a:r>
            <a:r>
              <a:rPr lang="en-US" altLang="zh-CN" sz="2000" dirty="0">
                <a:solidFill>
                  <a:prstClr val="black"/>
                </a:solidFill>
              </a:rPr>
              <a:t>)</a:t>
            </a:r>
            <a:r>
              <a:rPr lang="zh-CN" altLang="en-US" sz="2000" dirty="0">
                <a:solidFill>
                  <a:prstClr val="black"/>
                </a:solidFill>
              </a:rPr>
              <a:t>学术不端事件</a:t>
            </a:r>
            <a:r>
              <a:rPr lang="zh-CN" altLang="en-US" sz="2000" dirty="0" smtClean="0">
                <a:solidFill>
                  <a:prstClr val="black"/>
                </a:solidFill>
              </a:rPr>
              <a:t>：</a:t>
            </a:r>
            <a:r>
              <a:rPr lang="en-US" altLang="zh-CN" sz="2000" dirty="0" smtClean="0">
                <a:solidFill>
                  <a:prstClr val="black"/>
                </a:solidFill>
              </a:rPr>
              <a:t>2014</a:t>
            </a:r>
            <a:r>
              <a:rPr lang="zh-CN" altLang="en-US" sz="2000" dirty="0" smtClean="0">
                <a:solidFill>
                  <a:prstClr val="black"/>
                </a:solidFill>
              </a:rPr>
              <a:t>年</a:t>
            </a:r>
            <a:r>
              <a:rPr lang="en-US" altLang="zh-CN" sz="2000" dirty="0" smtClean="0">
                <a:solidFill>
                  <a:prstClr val="black"/>
                </a:solidFill>
              </a:rPr>
              <a:t>1</a:t>
            </a:r>
            <a:r>
              <a:rPr lang="zh-CN" altLang="en-US" sz="2000" dirty="0">
                <a:solidFill>
                  <a:prstClr val="black"/>
                </a:solidFill>
              </a:rPr>
              <a:t>月，</a:t>
            </a:r>
            <a:r>
              <a:rPr lang="en-US" altLang="zh-CN" sz="2000" dirty="0">
                <a:solidFill>
                  <a:prstClr val="black"/>
                </a:solidFill>
              </a:rPr>
              <a:t>《</a:t>
            </a:r>
            <a:r>
              <a:rPr lang="zh-CN" altLang="en-US" sz="2000" dirty="0">
                <a:solidFill>
                  <a:prstClr val="black"/>
                </a:solidFill>
              </a:rPr>
              <a:t>自然</a:t>
            </a:r>
            <a:r>
              <a:rPr lang="en-US" altLang="zh-CN" sz="2000" dirty="0">
                <a:solidFill>
                  <a:prstClr val="black"/>
                </a:solidFill>
              </a:rPr>
              <a:t>》</a:t>
            </a:r>
            <a:r>
              <a:rPr lang="zh-CN" altLang="en-US" sz="2000" dirty="0">
                <a:solidFill>
                  <a:prstClr val="black"/>
                </a:solidFill>
              </a:rPr>
              <a:t>杂志刊登了两篇论文，来自日本理化研究所、山梨大学和美国哈佛大学的</a:t>
            </a:r>
            <a:r>
              <a:rPr lang="en-US" altLang="zh-CN" sz="2000" dirty="0">
                <a:solidFill>
                  <a:prstClr val="black"/>
                </a:solidFill>
              </a:rPr>
              <a:t>14</a:t>
            </a:r>
            <a:r>
              <a:rPr lang="zh-CN" altLang="en-US" sz="2000" dirty="0">
                <a:solidFill>
                  <a:prstClr val="black"/>
                </a:solidFill>
              </a:rPr>
              <a:t>名研究人员宣称，他们培育出一种能够分化为多种细胞的“万能细胞”</a:t>
            </a:r>
            <a:r>
              <a:rPr lang="en-US" altLang="zh-CN" sz="2000" dirty="0">
                <a:solidFill>
                  <a:prstClr val="black"/>
                </a:solidFill>
              </a:rPr>
              <a:t>——STAP</a:t>
            </a:r>
            <a:r>
              <a:rPr lang="zh-CN" altLang="en-US" sz="2000" dirty="0">
                <a:solidFill>
                  <a:prstClr val="black"/>
                </a:solidFill>
              </a:rPr>
              <a:t>细胞，该成果随即在干细胞研究领域引发</a:t>
            </a:r>
            <a:r>
              <a:rPr lang="zh-CN" altLang="en-US" sz="2000" dirty="0" smtClean="0">
                <a:solidFill>
                  <a:prstClr val="black"/>
                </a:solidFill>
              </a:rPr>
              <a:t>轰动。</a:t>
            </a:r>
            <a:endParaRPr lang="en-US" altLang="zh-CN" sz="2000" dirty="0">
              <a:solidFill>
                <a:prstClr val="black"/>
              </a:solidFill>
            </a:endParaRPr>
          </a:p>
          <a:p>
            <a:r>
              <a:rPr lang="zh-CN" altLang="en-US" sz="2000" dirty="0" smtClean="0">
                <a:solidFill>
                  <a:prstClr val="black"/>
                </a:solidFill>
              </a:rPr>
              <a:t>论文</a:t>
            </a:r>
            <a:r>
              <a:rPr lang="zh-CN" altLang="en-US" sz="2000" dirty="0">
                <a:solidFill>
                  <a:prstClr val="black"/>
                </a:solidFill>
              </a:rPr>
              <a:t>发表后，众多国际研究人员表示</a:t>
            </a:r>
            <a:r>
              <a:rPr lang="zh-CN" altLang="en-US" sz="2000" dirty="0" smtClean="0">
                <a:solidFill>
                  <a:prstClr val="black"/>
                </a:solidFill>
              </a:rPr>
              <a:t>，两</a:t>
            </a:r>
            <a:r>
              <a:rPr lang="zh-CN" altLang="en-US" sz="2000" dirty="0">
                <a:solidFill>
                  <a:prstClr val="black"/>
                </a:solidFill>
              </a:rPr>
              <a:t>篇论文存在诸多疑点，其他研究人员</a:t>
            </a:r>
            <a:r>
              <a:rPr lang="zh-CN" altLang="en-US" sz="2000" dirty="0" smtClean="0">
                <a:solidFill>
                  <a:prstClr val="black"/>
                </a:solidFill>
              </a:rPr>
              <a:t>都无法</a:t>
            </a:r>
            <a:r>
              <a:rPr lang="zh-CN" altLang="en-US" sz="2000" dirty="0">
                <a:solidFill>
                  <a:prstClr val="black"/>
                </a:solidFill>
              </a:rPr>
              <a:t>根据论文制作出</a:t>
            </a:r>
            <a:r>
              <a:rPr lang="en-US" altLang="zh-CN" sz="2000" dirty="0">
                <a:solidFill>
                  <a:prstClr val="black"/>
                </a:solidFill>
              </a:rPr>
              <a:t>STAP</a:t>
            </a:r>
            <a:r>
              <a:rPr lang="zh-CN" altLang="en-US" sz="2000" dirty="0">
                <a:solidFill>
                  <a:prstClr val="black"/>
                </a:solidFill>
              </a:rPr>
              <a:t>细胞</a:t>
            </a:r>
            <a:r>
              <a:rPr lang="zh-CN" altLang="en-US" sz="2000" dirty="0" smtClean="0">
                <a:solidFill>
                  <a:prstClr val="black"/>
                </a:solidFill>
              </a:rPr>
              <a:t>。</a:t>
            </a:r>
            <a:r>
              <a:rPr lang="zh-CN" altLang="en-US" sz="2000" dirty="0"/>
              <a:t>调查委员会公布最终报告，晴子等发表的论文存在造假等问题</a:t>
            </a:r>
            <a:r>
              <a:rPr lang="zh-CN" altLang="en-US" sz="2000" dirty="0" smtClean="0"/>
              <a:t>。</a:t>
            </a:r>
            <a:endParaRPr lang="en-US" altLang="zh-CN" sz="2000" dirty="0" smtClean="0"/>
          </a:p>
          <a:p>
            <a:r>
              <a:rPr lang="zh-CN" altLang="en-US" sz="2000" dirty="0" smtClean="0"/>
              <a:t>她</a:t>
            </a:r>
            <a:r>
              <a:rPr lang="zh-CN" altLang="en-US" sz="2000" dirty="0"/>
              <a:t>的国外导师美国哈佛大学教授、麻醉学家查尔斯</a:t>
            </a:r>
            <a:r>
              <a:rPr lang="en-US" altLang="zh-CN" sz="2000" dirty="0"/>
              <a:t>·</a:t>
            </a:r>
            <a:r>
              <a:rPr lang="zh-CN" altLang="en-US" sz="2000" dirty="0"/>
              <a:t>瓦坎蒂宣布辞职，休假一年</a:t>
            </a:r>
            <a:r>
              <a:rPr lang="zh-CN" altLang="en-US" sz="2000" dirty="0" smtClean="0"/>
              <a:t>。日本理化研究所</a:t>
            </a:r>
            <a:r>
              <a:rPr lang="zh-CN" altLang="en-US" sz="2000" dirty="0"/>
              <a:t>导师笹井芳树压力巨大，于</a:t>
            </a:r>
            <a:r>
              <a:rPr lang="en-US" altLang="zh-CN" sz="2000" dirty="0"/>
              <a:t>3</a:t>
            </a:r>
            <a:r>
              <a:rPr lang="zh-CN" altLang="en-US" sz="2000" dirty="0"/>
              <a:t>月初提出辞职，但未获准。他甚至因心理压力太大而住院近一个月。</a:t>
            </a:r>
            <a:r>
              <a:rPr lang="en-US" altLang="zh-CN" sz="2000" dirty="0"/>
              <a:t>8</a:t>
            </a:r>
            <a:r>
              <a:rPr lang="zh-CN" altLang="en-US" sz="2000" dirty="0"/>
              <a:t>月</a:t>
            </a:r>
            <a:r>
              <a:rPr lang="en-US" altLang="zh-CN" sz="2000" dirty="0"/>
              <a:t>6</a:t>
            </a:r>
            <a:r>
              <a:rPr lang="zh-CN" altLang="en-US" sz="2000" dirty="0"/>
              <a:t>日，笹井芳树自缢身亡。</a:t>
            </a:r>
          </a:p>
          <a:p>
            <a:endParaRPr lang="en-US" altLang="zh-CN" sz="2000" dirty="0">
              <a:solidFill>
                <a:prstClr val="black"/>
              </a:solidFill>
            </a:endParaRPr>
          </a:p>
        </p:txBody>
      </p:sp>
    </p:spTree>
    <p:extLst>
      <p:ext uri="{BB962C8B-B14F-4D97-AF65-F5344CB8AC3E}">
        <p14:creationId xmlns:p14="http://schemas.microsoft.com/office/powerpoint/2010/main" val="2219919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fontScale="70000" lnSpcReduction="20000"/>
          </a:bodyPr>
          <a:lstStyle/>
          <a:p>
            <a:r>
              <a:rPr lang="zh-CN" altLang="en-US" b="1" dirty="0">
                <a:solidFill>
                  <a:srgbClr val="FF0000"/>
                </a:solidFill>
              </a:rPr>
              <a:t>上海交通大学汉芯事件 </a:t>
            </a:r>
          </a:p>
          <a:p>
            <a:pPr>
              <a:lnSpc>
                <a:spcPct val="120000"/>
              </a:lnSpc>
            </a:pPr>
            <a:r>
              <a:rPr lang="zh-CN" altLang="en-US" dirty="0"/>
              <a:t>汉芯事件是指</a:t>
            </a:r>
            <a:r>
              <a:rPr lang="en-US" altLang="zh-CN" dirty="0"/>
              <a:t>2003</a:t>
            </a:r>
            <a:r>
              <a:rPr lang="zh-CN" altLang="en-US" dirty="0"/>
              <a:t>年</a:t>
            </a:r>
            <a:r>
              <a:rPr lang="en-US" altLang="zh-CN" dirty="0"/>
              <a:t>2</a:t>
            </a:r>
            <a:r>
              <a:rPr lang="zh-CN" altLang="en-US" dirty="0"/>
              <a:t>月上海交通大学微电子学院院长陈进教授发明的“汉芯一号”造假，并借助“汉芯一号”，陈进又申请了数十个科研项目，骗取了高达上亿元的科研基金。中国亟待在高新科技领域有所突破，自主研发高性能芯片是我国科技界的一大梦想。陈进利用这种期盼，骗取了无数资金和荣誉，使原本该给国人带来自豪感的“汉芯一号”，变成了一起让人瞠目结舌的重大科研造假事件。</a:t>
            </a:r>
          </a:p>
          <a:p>
            <a:pPr>
              <a:lnSpc>
                <a:spcPct val="120000"/>
              </a:lnSpc>
            </a:pPr>
            <a:r>
              <a:rPr lang="zh-CN" altLang="en-US" dirty="0"/>
              <a:t>为严肃学术规范、维护学术声誉，上海交大按照学校有关规定和程序，经研究决定：撤销陈进上海交大微电子学院院长职务；撤销陈进的教授职务任职资格，解除其教授聘用合同。</a:t>
            </a:r>
          </a:p>
          <a:p>
            <a:pPr>
              <a:lnSpc>
                <a:spcPct val="120000"/>
              </a:lnSpc>
            </a:pPr>
            <a:r>
              <a:rPr lang="zh-CN" altLang="en-US" dirty="0"/>
              <a:t>科技部根据专家调查组的调查结论和国家科技计划管理有关规定，决定终止陈进负责的科研项目的执行，追缴相关经费，取消陈进以后承担国家科技计划课题的资格；教育部决定撤销陈进“长江学者”称号，取消其享受政府特殊津贴的资格，追缴相应拨款；国家发展改革委决定终止陈进负责的高技术产业化项目的执行，追缴相关经费</a:t>
            </a:r>
          </a:p>
        </p:txBody>
      </p:sp>
    </p:spTree>
    <p:extLst>
      <p:ext uri="{BB962C8B-B14F-4D97-AF65-F5344CB8AC3E}">
        <p14:creationId xmlns:p14="http://schemas.microsoft.com/office/powerpoint/2010/main" val="2208136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a:xfrm>
            <a:off x="685800" y="1199693"/>
            <a:ext cx="7772400" cy="5398617"/>
          </a:xfrm>
        </p:spPr>
        <p:txBody>
          <a:bodyPr>
            <a:normAutofit fontScale="70000" lnSpcReduction="20000"/>
          </a:bodyPr>
          <a:lstStyle/>
          <a:p>
            <a:pPr algn="just">
              <a:lnSpc>
                <a:spcPct val="120000"/>
              </a:lnSpc>
            </a:pPr>
            <a:r>
              <a:rPr lang="zh-CN" altLang="en-US" b="1" dirty="0">
                <a:solidFill>
                  <a:srgbClr val="FF0000"/>
                </a:solidFill>
              </a:rPr>
              <a:t>西安交大李连生教授造假事件 </a:t>
            </a:r>
          </a:p>
          <a:p>
            <a:pPr algn="just">
              <a:lnSpc>
                <a:spcPct val="120000"/>
              </a:lnSpc>
            </a:pPr>
            <a:r>
              <a:rPr lang="en-US" altLang="zh-CN" dirty="0"/>
              <a:t>2007</a:t>
            </a:r>
            <a:r>
              <a:rPr lang="zh-CN" altLang="en-US" dirty="0"/>
              <a:t>年</a:t>
            </a:r>
            <a:r>
              <a:rPr lang="en-US" altLang="zh-CN" dirty="0"/>
              <a:t>12</a:t>
            </a:r>
            <a:r>
              <a:rPr lang="zh-CN" altLang="en-US" dirty="0"/>
              <a:t>月，西安交大陈永江等教授实名举报该校“长江学者”特聘教授李连生等在申报“往复式压缩机及其系统的理论研究、关键技术及系列产品开发”获奖项目中存在造假、侵占他人学术成果进行拼凑和包装等严重学术不端问题。</a:t>
            </a:r>
          </a:p>
          <a:p>
            <a:pPr algn="just">
              <a:lnSpc>
                <a:spcPct val="120000"/>
              </a:lnSpc>
            </a:pPr>
            <a:r>
              <a:rPr lang="zh-CN" altLang="en-US" dirty="0"/>
              <a:t>在此期间，</a:t>
            </a:r>
            <a:r>
              <a:rPr lang="en-US" altLang="zh-CN" dirty="0"/>
              <a:t>6</a:t>
            </a:r>
            <a:r>
              <a:rPr lang="zh-CN" altLang="en-US" dirty="0"/>
              <a:t>名教授却不断被校方领导约见。校方还对教授表示，“现在高校弄虚作假成风，你们不要大惊小怪”。中央电视台焦点访谈以标题：没有结果的“学术成果”，报道了上述六位教授艰难检举，校方多次阻止的事实</a:t>
            </a:r>
          </a:p>
          <a:p>
            <a:pPr algn="just">
              <a:lnSpc>
                <a:spcPct val="120000"/>
              </a:lnSpc>
            </a:pPr>
            <a:r>
              <a:rPr lang="zh-CN" altLang="en-US" dirty="0"/>
              <a:t>迫于舆论压力和教授们的不懈努力，学校学术委员会及有关部门展开深入调查。根据调查结果，学校于</a:t>
            </a:r>
            <a:r>
              <a:rPr lang="en-US" altLang="zh-CN" dirty="0"/>
              <a:t>2008</a:t>
            </a:r>
            <a:r>
              <a:rPr lang="zh-CN" altLang="en-US" dirty="0"/>
              <a:t>年</a:t>
            </a:r>
            <a:r>
              <a:rPr lang="en-US" altLang="zh-CN" dirty="0"/>
              <a:t>3</a:t>
            </a:r>
            <a:r>
              <a:rPr lang="zh-CN" altLang="en-US" dirty="0"/>
              <a:t>月致函教育部，建议撤销授予该项目</a:t>
            </a:r>
            <a:r>
              <a:rPr lang="en-US" altLang="zh-CN" dirty="0"/>
              <a:t>2007</a:t>
            </a:r>
            <a:r>
              <a:rPr lang="zh-CN" altLang="en-US" dirty="0"/>
              <a:t>年度高等学校科学技术奖；随着对李连生其他学术不端行为的调查与核实，</a:t>
            </a:r>
            <a:r>
              <a:rPr lang="en-US" altLang="zh-CN" dirty="0"/>
              <a:t>2009</a:t>
            </a:r>
            <a:r>
              <a:rPr lang="zh-CN" altLang="en-US" dirty="0"/>
              <a:t>年</a:t>
            </a:r>
            <a:r>
              <a:rPr lang="en-US" altLang="zh-CN" dirty="0"/>
              <a:t>4</a:t>
            </a:r>
            <a:r>
              <a:rPr lang="zh-CN" altLang="en-US" dirty="0"/>
              <a:t>月学校决定免去其流体机械及压缩机国家工程研究中心副主任职务；</a:t>
            </a:r>
            <a:r>
              <a:rPr lang="en-US" altLang="zh-CN" dirty="0"/>
              <a:t>2009</a:t>
            </a:r>
            <a:r>
              <a:rPr lang="zh-CN" altLang="en-US" dirty="0"/>
              <a:t>年</a:t>
            </a:r>
            <a:r>
              <a:rPr lang="en-US" altLang="zh-CN" dirty="0"/>
              <a:t>12</a:t>
            </a:r>
            <a:r>
              <a:rPr lang="zh-CN" altLang="en-US" dirty="0"/>
              <a:t>月，针对李连生相关学术不端问题，校学位委员会决定免除其博士生导师资格。</a:t>
            </a:r>
          </a:p>
          <a:p>
            <a:pPr algn="just">
              <a:lnSpc>
                <a:spcPct val="120000"/>
              </a:lnSpc>
            </a:pPr>
            <a:r>
              <a:rPr lang="zh-CN" altLang="en-US" dirty="0"/>
              <a:t>国家科学技术奖励委员会也决定撤销“涡旋压缩机设计制造关键技术研究及系列产品开发”项目所获</a:t>
            </a:r>
            <a:r>
              <a:rPr lang="en-US" altLang="zh-CN" dirty="0"/>
              <a:t>2005</a:t>
            </a:r>
            <a:r>
              <a:rPr lang="zh-CN" altLang="en-US" dirty="0"/>
              <a:t>年国家科学技术进步奖二等奖，收回奖励证书，追回奖金。</a:t>
            </a:r>
          </a:p>
        </p:txBody>
      </p:sp>
    </p:spTree>
    <p:extLst>
      <p:ext uri="{BB962C8B-B14F-4D97-AF65-F5344CB8AC3E}">
        <p14:creationId xmlns:p14="http://schemas.microsoft.com/office/powerpoint/2010/main" val="1170223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pPr algn="just">
              <a:lnSpc>
                <a:spcPct val="100000"/>
              </a:lnSpc>
            </a:pPr>
            <a:r>
              <a:rPr lang="zh-CN" altLang="en-US" b="1" dirty="0">
                <a:solidFill>
                  <a:srgbClr val="FF0000"/>
                </a:solidFill>
              </a:rPr>
              <a:t>北京</a:t>
            </a:r>
            <a:r>
              <a:rPr lang="en-US" altLang="zh-CN" b="1" dirty="0">
                <a:solidFill>
                  <a:srgbClr val="FF0000"/>
                </a:solidFill>
              </a:rPr>
              <a:t>301</a:t>
            </a:r>
            <a:r>
              <a:rPr lang="zh-CN" altLang="en-US" b="1" dirty="0">
                <a:solidFill>
                  <a:srgbClr val="FF0000"/>
                </a:solidFill>
              </a:rPr>
              <a:t>医院赵坡重复</a:t>
            </a:r>
            <a:r>
              <a:rPr lang="zh-CN" altLang="en-US" b="1" dirty="0" smtClean="0">
                <a:solidFill>
                  <a:srgbClr val="FF0000"/>
                </a:solidFill>
              </a:rPr>
              <a:t>申报</a:t>
            </a:r>
            <a:endParaRPr lang="en-US" altLang="zh-CN" b="1" dirty="0" smtClean="0">
              <a:solidFill>
                <a:srgbClr val="FF0000"/>
              </a:solidFill>
            </a:endParaRPr>
          </a:p>
          <a:p>
            <a:pPr algn="just">
              <a:lnSpc>
                <a:spcPct val="100000"/>
              </a:lnSpc>
            </a:pPr>
            <a:r>
              <a:rPr lang="zh-CN" altLang="en-US" dirty="0" smtClean="0"/>
              <a:t>北京</a:t>
            </a:r>
            <a:r>
              <a:rPr lang="en-US" altLang="zh-CN" dirty="0"/>
              <a:t>301</a:t>
            </a:r>
            <a:r>
              <a:rPr lang="zh-CN" altLang="en-US" dirty="0"/>
              <a:t>医院赵坡</a:t>
            </a:r>
            <a:r>
              <a:rPr lang="en-US" altLang="zh-CN" dirty="0"/>
              <a:t>2013</a:t>
            </a:r>
            <a:r>
              <a:rPr lang="zh-CN" altLang="en-US" dirty="0"/>
              <a:t>年度科学基金项目申请书（“</a:t>
            </a:r>
            <a:r>
              <a:rPr lang="en-US" altLang="zh-CN" dirty="0"/>
              <a:t>PHLDA1-Wnt/β-catenin</a:t>
            </a:r>
            <a:r>
              <a:rPr lang="zh-CN" altLang="en-US" dirty="0"/>
              <a:t>信号通路对胃癌干样细胞生物学行为的影响及其分子调控机制研究”，受理号</a:t>
            </a:r>
            <a:r>
              <a:rPr lang="en-US" altLang="zh-CN" dirty="0"/>
              <a:t>81357502</a:t>
            </a:r>
            <a:r>
              <a:rPr lang="zh-CN" altLang="en-US" dirty="0"/>
              <a:t>）在课题组成员</a:t>
            </a:r>
            <a:r>
              <a:rPr lang="en-US" altLang="zh-CN" dirty="0"/>
              <a:t>2012</a:t>
            </a:r>
            <a:r>
              <a:rPr lang="zh-CN" altLang="en-US" dirty="0"/>
              <a:t>年度已获资助科学基金项目申请书（“</a:t>
            </a:r>
            <a:r>
              <a:rPr lang="en-US" altLang="zh-CN" dirty="0"/>
              <a:t>Lgr5-Wnt/β-catenin</a:t>
            </a:r>
            <a:r>
              <a:rPr lang="zh-CN" altLang="en-US" dirty="0"/>
              <a:t>信号通路对胃癌干样细胞恶性生物学行为的影响及其分子调控机制研究”，批准号</a:t>
            </a:r>
            <a:r>
              <a:rPr lang="en-US" altLang="zh-CN" dirty="0"/>
              <a:t>81272698</a:t>
            </a:r>
            <a:r>
              <a:rPr lang="zh-CN" altLang="en-US" dirty="0"/>
              <a:t>）基础上几乎未作修改重复申报，属抄袭行为且存在数据造假问题</a:t>
            </a:r>
            <a:r>
              <a:rPr lang="zh-CN" altLang="en-US" dirty="0" smtClean="0"/>
              <a:t>。</a:t>
            </a:r>
            <a:endParaRPr lang="en-US" altLang="zh-CN" dirty="0"/>
          </a:p>
          <a:p>
            <a:pPr algn="just">
              <a:lnSpc>
                <a:spcPct val="100000"/>
              </a:lnSpc>
            </a:pPr>
            <a:r>
              <a:rPr lang="zh-CN" altLang="en-US" dirty="0" smtClean="0"/>
              <a:t>决定</a:t>
            </a:r>
            <a:r>
              <a:rPr lang="zh-CN" altLang="en-US" dirty="0"/>
              <a:t>取消赵坡国家自然科学基金项目申请资格</a:t>
            </a:r>
            <a:r>
              <a:rPr lang="en-US" altLang="zh-CN" dirty="0"/>
              <a:t>4</a:t>
            </a:r>
            <a:r>
              <a:rPr lang="zh-CN" altLang="en-US" dirty="0"/>
              <a:t>年，给予赵坡通报批评</a:t>
            </a:r>
            <a:endParaRPr lang="en-US" altLang="zh-CN" dirty="0"/>
          </a:p>
        </p:txBody>
      </p:sp>
    </p:spTree>
    <p:extLst>
      <p:ext uri="{BB962C8B-B14F-4D97-AF65-F5344CB8AC3E}">
        <p14:creationId xmlns:p14="http://schemas.microsoft.com/office/powerpoint/2010/main" val="1434855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r>
              <a:rPr lang="zh-CN" altLang="en-US" b="1" dirty="0">
                <a:solidFill>
                  <a:srgbClr val="FF0000"/>
                </a:solidFill>
              </a:rPr>
              <a:t>南京医科大学王志梁学位</a:t>
            </a:r>
            <a:r>
              <a:rPr lang="zh-CN" altLang="en-US" b="1" dirty="0" smtClean="0">
                <a:solidFill>
                  <a:srgbClr val="FF0000"/>
                </a:solidFill>
              </a:rPr>
              <a:t>造假</a:t>
            </a:r>
            <a:endParaRPr lang="en-US" altLang="zh-CN" b="1" dirty="0">
              <a:solidFill>
                <a:srgbClr val="FF0000"/>
              </a:solidFill>
            </a:endParaRPr>
          </a:p>
          <a:p>
            <a:pPr algn="just"/>
            <a:r>
              <a:rPr lang="zh-CN" altLang="en-US" dirty="0" smtClean="0"/>
              <a:t>王</a:t>
            </a:r>
            <a:r>
              <a:rPr lang="zh-CN" altLang="en-US" dirty="0"/>
              <a:t>志梁在</a:t>
            </a:r>
            <a:r>
              <a:rPr lang="en-US" altLang="zh-CN" dirty="0"/>
              <a:t>2011</a:t>
            </a:r>
            <a:r>
              <a:rPr lang="zh-CN" altLang="en-US" dirty="0"/>
              <a:t>年度科学基金面上项目（项目批准号</a:t>
            </a:r>
            <a:r>
              <a:rPr lang="en-US" altLang="zh-CN" dirty="0"/>
              <a:t>81172822</a:t>
            </a:r>
            <a:r>
              <a:rPr lang="zh-CN" altLang="en-US" dirty="0"/>
              <a:t>）申请书中在个人简介部分声称自己“作为课题负责人</a:t>
            </a:r>
            <a:r>
              <a:rPr lang="en-US" altLang="zh-CN" dirty="0"/>
              <a:t>2002</a:t>
            </a:r>
            <a:r>
              <a:rPr lang="zh-CN" altLang="en-US" dirty="0"/>
              <a:t>年在美国匹兹堡大学博士毕业”，实际上王志梁在美国匹兹堡大学没有获得博士学位，博士学位信息虚假属实</a:t>
            </a:r>
            <a:r>
              <a:rPr lang="zh-CN" altLang="en-US" dirty="0" smtClean="0"/>
              <a:t>。</a:t>
            </a:r>
            <a:endParaRPr lang="en-US" altLang="zh-CN" dirty="0" smtClean="0"/>
          </a:p>
          <a:p>
            <a:pPr algn="just"/>
            <a:r>
              <a:rPr lang="zh-CN" altLang="en-US" dirty="0" smtClean="0"/>
              <a:t>决定</a:t>
            </a:r>
            <a:r>
              <a:rPr lang="zh-CN" altLang="en-US" dirty="0"/>
              <a:t>撤销王志梁</a:t>
            </a:r>
            <a:r>
              <a:rPr lang="en-US" altLang="zh-CN" dirty="0"/>
              <a:t>2011</a:t>
            </a:r>
            <a:r>
              <a:rPr lang="zh-CN" altLang="en-US" dirty="0"/>
              <a:t>年度科学基金面上</a:t>
            </a:r>
            <a:r>
              <a:rPr lang="zh-CN" altLang="en-US" dirty="0" smtClean="0"/>
              <a:t>项目“</a:t>
            </a:r>
            <a:r>
              <a:rPr lang="zh-CN" altLang="en-US" dirty="0"/>
              <a:t>用小鼠肝移植模型研究肝脏树突状细胞</a:t>
            </a:r>
            <a:r>
              <a:rPr lang="zh-CN" altLang="en-US" dirty="0" smtClean="0"/>
              <a:t>在‘肝源性免疫耐受’</a:t>
            </a:r>
            <a:r>
              <a:rPr lang="zh-CN" altLang="en-US" dirty="0"/>
              <a:t>，追回已拨经费，</a:t>
            </a:r>
            <a:r>
              <a:rPr lang="zh-CN" altLang="en-US" dirty="0" smtClean="0"/>
              <a:t>取消王</a:t>
            </a:r>
            <a:r>
              <a:rPr lang="zh-CN" altLang="en-US" dirty="0"/>
              <a:t>志梁国家自然科学基金项目申请资格</a:t>
            </a:r>
            <a:r>
              <a:rPr lang="en-US" altLang="zh-CN" dirty="0"/>
              <a:t>5</a:t>
            </a:r>
            <a:r>
              <a:rPr lang="zh-CN" altLang="en-US" dirty="0"/>
              <a:t>年</a:t>
            </a:r>
            <a:r>
              <a:rPr lang="zh-CN" altLang="en-US" dirty="0" smtClean="0"/>
              <a:t>，给予</a:t>
            </a:r>
            <a:r>
              <a:rPr lang="zh-CN" altLang="en-US" dirty="0"/>
              <a:t>王志梁通报批评。</a:t>
            </a:r>
          </a:p>
        </p:txBody>
      </p:sp>
    </p:spTree>
    <p:extLst>
      <p:ext uri="{BB962C8B-B14F-4D97-AF65-F5344CB8AC3E}">
        <p14:creationId xmlns:p14="http://schemas.microsoft.com/office/powerpoint/2010/main" val="348908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ACA50B-1E15-44A1-92BD-CF3EFAC09079}"/>
              </a:ext>
            </a:extLst>
          </p:cNvPr>
          <p:cNvSpPr>
            <a:spLocks noGrp="1"/>
          </p:cNvSpPr>
          <p:nvPr>
            <p:ph type="title"/>
          </p:nvPr>
        </p:nvSpPr>
        <p:spPr/>
        <p:txBody>
          <a:bodyPr/>
          <a:lstStyle/>
          <a:p>
            <a:r>
              <a:rPr lang="zh-CN" altLang="en-US" dirty="0"/>
              <a:t>什么是学术道德</a:t>
            </a:r>
            <a:r>
              <a:rPr lang="en-US" altLang="zh-CN" baseline="30000" dirty="0"/>
              <a:t>2</a:t>
            </a:r>
            <a:endParaRPr lang="zh-CN" altLang="en-US" baseline="30000" dirty="0"/>
          </a:p>
        </p:txBody>
      </p:sp>
      <p:sp>
        <p:nvSpPr>
          <p:cNvPr id="3" name="Content Placeholder 2">
            <a:extLst>
              <a:ext uri="{FF2B5EF4-FFF2-40B4-BE49-F238E27FC236}">
                <a16:creationId xmlns="" xmlns:a16="http://schemas.microsoft.com/office/drawing/2014/main" id="{92590E28-90BA-4163-9BE4-E269D5604248}"/>
              </a:ext>
            </a:extLst>
          </p:cNvPr>
          <p:cNvSpPr>
            <a:spLocks noGrp="1"/>
          </p:cNvSpPr>
          <p:nvPr>
            <p:ph idx="1"/>
          </p:nvPr>
        </p:nvSpPr>
        <p:spPr/>
        <p:txBody>
          <a:bodyPr>
            <a:normAutofit/>
          </a:bodyPr>
          <a:lstStyle/>
          <a:p>
            <a:r>
              <a:rPr lang="zh-CN" altLang="en-US" dirty="0">
                <a:solidFill>
                  <a:srgbClr val="FF0000"/>
                </a:solidFill>
              </a:rPr>
              <a:t>学术道德是道德在学术方面的具体体现</a:t>
            </a:r>
            <a:endParaRPr lang="en-US" altLang="zh-CN" dirty="0">
              <a:solidFill>
                <a:srgbClr val="FF0000"/>
              </a:solidFill>
            </a:endParaRPr>
          </a:p>
          <a:p>
            <a:r>
              <a:rPr lang="zh-CN" altLang="en-US" dirty="0"/>
              <a:t>学术道德的主体是学术研究者，简称学者</a:t>
            </a:r>
            <a:endParaRPr lang="en-US" altLang="zh-CN" dirty="0"/>
          </a:p>
          <a:p>
            <a:r>
              <a:rPr lang="zh-CN" altLang="en-US" dirty="0"/>
              <a:t>但学术道德并不完全等同于学者所拥有的全部道德：学者除了从事</a:t>
            </a:r>
            <a:r>
              <a:rPr lang="zh-CN" altLang="en-US" dirty="0" smtClean="0"/>
              <a:t>学术</a:t>
            </a:r>
            <a:r>
              <a:rPr lang="zh-CN" altLang="en-US" dirty="0"/>
              <a:t>研究</a:t>
            </a:r>
            <a:r>
              <a:rPr lang="zh-CN" altLang="en-US" dirty="0" smtClean="0"/>
              <a:t>外</a:t>
            </a:r>
            <a:r>
              <a:rPr lang="zh-CN" altLang="en-US" dirty="0"/>
              <a:t>，还是一个社会人，除了学者角色之外还扮演着多种社会角色。所以，学术道德只是学术研究者整体道德中的一个部分，主要体现在其从事学术活动的过程和结果的应用过程中</a:t>
            </a:r>
          </a:p>
          <a:p>
            <a:endParaRPr lang="en-US" altLang="zh-CN" dirty="0"/>
          </a:p>
          <a:p>
            <a:r>
              <a:rPr lang="zh-CN" altLang="en-US" dirty="0">
                <a:solidFill>
                  <a:srgbClr val="FF0000"/>
                </a:solidFill>
              </a:rPr>
              <a:t>学术道德是指</a:t>
            </a:r>
            <a:r>
              <a:rPr lang="zh-CN" altLang="en-US" dirty="0" smtClean="0">
                <a:solidFill>
                  <a:srgbClr val="FF0000"/>
                </a:solidFill>
              </a:rPr>
              <a:t>学术研究者</a:t>
            </a:r>
            <a:r>
              <a:rPr lang="zh-CN" altLang="en-US" dirty="0">
                <a:solidFill>
                  <a:srgbClr val="FF0000"/>
                </a:solidFill>
              </a:rPr>
              <a:t>在</a:t>
            </a:r>
            <a:r>
              <a:rPr lang="zh-CN" altLang="en-US" dirty="0" smtClean="0">
                <a:solidFill>
                  <a:srgbClr val="FF0000"/>
                </a:solidFill>
              </a:rPr>
              <a:t>学术研究活动</a:t>
            </a:r>
            <a:r>
              <a:rPr lang="zh-CN" altLang="en-US" dirty="0">
                <a:solidFill>
                  <a:srgbClr val="FF0000"/>
                </a:solidFill>
              </a:rPr>
              <a:t>的整个过程与结果应用时所应遵循的道德</a:t>
            </a:r>
            <a:r>
              <a:rPr lang="zh-CN" altLang="en-US" dirty="0" smtClean="0">
                <a:solidFill>
                  <a:srgbClr val="FF0000"/>
                </a:solidFill>
              </a:rPr>
              <a:t>规范和行为</a:t>
            </a:r>
            <a:r>
              <a:rPr lang="zh-CN" altLang="en-US" dirty="0">
                <a:solidFill>
                  <a:srgbClr val="FF0000"/>
                </a:solidFill>
              </a:rPr>
              <a:t>准则的总和</a:t>
            </a:r>
            <a:r>
              <a:rPr lang="zh-CN" altLang="en-US" dirty="0"/>
              <a:t>，因此也可被</a:t>
            </a:r>
            <a:r>
              <a:rPr lang="zh-CN" altLang="en-US" dirty="0" smtClean="0"/>
              <a:t>称作：学术</a:t>
            </a:r>
            <a:r>
              <a:rPr lang="zh-CN" altLang="en-US" dirty="0"/>
              <a:t>道德规范，其体现与维系主要依靠学界乃至社会的道德舆论</a:t>
            </a:r>
          </a:p>
          <a:p>
            <a:endParaRPr lang="zh-CN" altLang="en-US" dirty="0"/>
          </a:p>
        </p:txBody>
      </p:sp>
    </p:spTree>
    <p:extLst>
      <p:ext uri="{BB962C8B-B14F-4D97-AF65-F5344CB8AC3E}">
        <p14:creationId xmlns:p14="http://schemas.microsoft.com/office/powerpoint/2010/main" val="3738736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pPr algn="just"/>
            <a:r>
              <a:rPr lang="zh-CN" altLang="en-US" b="1" dirty="0">
                <a:solidFill>
                  <a:srgbClr val="FF0000"/>
                </a:solidFill>
              </a:rPr>
              <a:t>重庆第三军医大学郝迎学篡改出生</a:t>
            </a:r>
            <a:r>
              <a:rPr lang="zh-CN" altLang="en-US" b="1" dirty="0" smtClean="0">
                <a:solidFill>
                  <a:srgbClr val="FF0000"/>
                </a:solidFill>
              </a:rPr>
              <a:t>年份</a:t>
            </a:r>
            <a:endParaRPr lang="en-US" altLang="zh-CN" b="1" dirty="0" smtClean="0">
              <a:solidFill>
                <a:srgbClr val="FF0000"/>
              </a:solidFill>
            </a:endParaRPr>
          </a:p>
          <a:p>
            <a:pPr algn="just"/>
            <a:r>
              <a:rPr lang="zh-CN" altLang="en-US" dirty="0" smtClean="0"/>
              <a:t>郝迎学</a:t>
            </a:r>
            <a:r>
              <a:rPr lang="zh-CN" altLang="en-US" dirty="0"/>
              <a:t>在</a:t>
            </a:r>
            <a:r>
              <a:rPr lang="en-US" altLang="zh-CN" dirty="0"/>
              <a:t>2009</a:t>
            </a:r>
            <a:r>
              <a:rPr lang="zh-CN" altLang="en-US" dirty="0"/>
              <a:t>年和</a:t>
            </a:r>
            <a:r>
              <a:rPr lang="en-US" altLang="zh-CN" dirty="0"/>
              <a:t>2012</a:t>
            </a:r>
            <a:r>
              <a:rPr lang="zh-CN" altLang="en-US" dirty="0"/>
              <a:t>年科学基金项目申报时篡改年龄、编造个人简历；为逃避单位组织的基金申请项目形式审查，在</a:t>
            </a:r>
            <a:r>
              <a:rPr lang="en-US" altLang="zh-CN" dirty="0"/>
              <a:t>2009</a:t>
            </a:r>
            <a:r>
              <a:rPr lang="zh-CN" altLang="en-US" dirty="0"/>
              <a:t>年科学基金项目申报时篡改学生证复印件年龄，存在弄虚作假行为</a:t>
            </a:r>
            <a:r>
              <a:rPr lang="zh-CN" altLang="en-US" dirty="0" smtClean="0"/>
              <a:t>。</a:t>
            </a:r>
            <a:endParaRPr lang="en-US" altLang="zh-CN" dirty="0" smtClean="0"/>
          </a:p>
          <a:p>
            <a:pPr algn="just"/>
            <a:r>
              <a:rPr lang="zh-CN" altLang="en-US" dirty="0" smtClean="0"/>
              <a:t>决定</a:t>
            </a:r>
            <a:r>
              <a:rPr lang="zh-CN" altLang="en-US" dirty="0"/>
              <a:t>撤销郝迎学</a:t>
            </a:r>
            <a:r>
              <a:rPr lang="en-US" altLang="zh-CN" dirty="0"/>
              <a:t>2009</a:t>
            </a:r>
            <a:r>
              <a:rPr lang="zh-CN" altLang="en-US" dirty="0"/>
              <a:t>年度青年科学基金项目“</a:t>
            </a:r>
            <a:r>
              <a:rPr lang="en-US" altLang="zh-CN" dirty="0"/>
              <a:t>Tie2+</a:t>
            </a:r>
            <a:r>
              <a:rPr lang="zh-CN" altLang="en-US" dirty="0"/>
              <a:t>肿瘤相关巨噬细胞（</a:t>
            </a:r>
            <a:r>
              <a:rPr lang="en-US" altLang="zh-CN" dirty="0"/>
              <a:t>TEMs</a:t>
            </a:r>
            <a:r>
              <a:rPr lang="zh-CN" altLang="en-US" dirty="0"/>
              <a:t>）趋化胃癌缺氧</a:t>
            </a:r>
            <a:r>
              <a:rPr lang="en-US" altLang="zh-CN" dirty="0"/>
              <a:t>/</a:t>
            </a:r>
            <a:r>
              <a:rPr lang="zh-CN" altLang="en-US" dirty="0"/>
              <a:t>坏死区域的意义及机制研究”（</a:t>
            </a:r>
            <a:r>
              <a:rPr lang="en-US" altLang="zh-CN" dirty="0"/>
              <a:t>30901426</a:t>
            </a:r>
            <a:r>
              <a:rPr lang="zh-CN" altLang="en-US" dirty="0"/>
              <a:t>），追回已拨经费；撤销郝迎学</a:t>
            </a:r>
            <a:r>
              <a:rPr lang="en-US" altLang="zh-CN" dirty="0"/>
              <a:t>2012</a:t>
            </a:r>
            <a:r>
              <a:rPr lang="zh-CN" altLang="en-US" dirty="0"/>
              <a:t>年度面上项目“</a:t>
            </a:r>
            <a:r>
              <a:rPr lang="en-US" altLang="zh-CN" dirty="0"/>
              <a:t>HIF-1α</a:t>
            </a:r>
            <a:r>
              <a:rPr lang="zh-CN" altLang="en-US" dirty="0"/>
              <a:t>诱导胃癌侵袭性干细胞形成的作用和机理”（</a:t>
            </a:r>
            <a:r>
              <a:rPr lang="en-US" altLang="zh-CN" dirty="0"/>
              <a:t>81272428</a:t>
            </a:r>
            <a:r>
              <a:rPr lang="zh-CN" altLang="en-US" dirty="0"/>
              <a:t>），追回已拨经费；取消郝迎学国家自然科学基金项目申请资格</a:t>
            </a:r>
            <a:r>
              <a:rPr lang="en-US" altLang="zh-CN" dirty="0"/>
              <a:t>4</a:t>
            </a:r>
            <a:r>
              <a:rPr lang="zh-CN" altLang="en-US" dirty="0"/>
              <a:t>年，给予郝迎学通报批评</a:t>
            </a:r>
            <a:r>
              <a:rPr lang="zh-CN" altLang="en-US" dirty="0" smtClean="0"/>
              <a:t>。</a:t>
            </a:r>
            <a:endParaRPr lang="zh-CN" altLang="en-US" dirty="0"/>
          </a:p>
        </p:txBody>
      </p:sp>
    </p:spTree>
    <p:extLst>
      <p:ext uri="{BB962C8B-B14F-4D97-AF65-F5344CB8AC3E}">
        <p14:creationId xmlns:p14="http://schemas.microsoft.com/office/powerpoint/2010/main" val="3433157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r>
              <a:rPr lang="zh-CN" altLang="en-US" b="1" dirty="0">
                <a:solidFill>
                  <a:srgbClr val="FF0000"/>
                </a:solidFill>
              </a:rPr>
              <a:t>成都某高校刘鹏重复</a:t>
            </a:r>
            <a:r>
              <a:rPr lang="zh-CN" altLang="en-US" b="1" dirty="0" smtClean="0">
                <a:solidFill>
                  <a:srgbClr val="FF0000"/>
                </a:solidFill>
              </a:rPr>
              <a:t>申报</a:t>
            </a:r>
            <a:endParaRPr lang="en-US" altLang="zh-CN" b="1" dirty="0" smtClean="0">
              <a:solidFill>
                <a:srgbClr val="FF0000"/>
              </a:solidFill>
            </a:endParaRPr>
          </a:p>
          <a:p>
            <a:r>
              <a:rPr lang="zh-CN" altLang="en-US" dirty="0" smtClean="0"/>
              <a:t>成都</a:t>
            </a:r>
            <a:r>
              <a:rPr lang="zh-CN" altLang="en-US" dirty="0"/>
              <a:t>某高校刘鹏利用他人</a:t>
            </a:r>
            <a:r>
              <a:rPr lang="en-US" altLang="zh-CN" dirty="0"/>
              <a:t>2012</a:t>
            </a:r>
            <a:r>
              <a:rPr lang="zh-CN" altLang="en-US" dirty="0"/>
              <a:t>年度已获资助项目（批准号</a:t>
            </a:r>
            <a:r>
              <a:rPr lang="en-US" altLang="zh-CN" dirty="0"/>
              <a:t>81272022</a:t>
            </a:r>
            <a:r>
              <a:rPr lang="zh-CN" altLang="en-US" dirty="0"/>
              <a:t>）申请书重复申报国家自然科学基金项目（受理号</a:t>
            </a:r>
            <a:r>
              <a:rPr lang="en-US" altLang="zh-CN" dirty="0"/>
              <a:t>81481277</a:t>
            </a:r>
            <a:r>
              <a:rPr lang="zh-CN" altLang="en-US" dirty="0"/>
              <a:t>），且在申请书中将</a:t>
            </a:r>
            <a:r>
              <a:rPr lang="en-US" altLang="zh-CN" dirty="0"/>
              <a:t>2012</a:t>
            </a:r>
            <a:r>
              <a:rPr lang="zh-CN" altLang="en-US" dirty="0"/>
              <a:t>年“参加”基金项目写成“主持”基金项目，同时申请书中的部分图片存在造假</a:t>
            </a:r>
            <a:r>
              <a:rPr lang="zh-CN" altLang="en-US" dirty="0" smtClean="0"/>
              <a:t>行为</a:t>
            </a:r>
            <a:endParaRPr lang="en-US" altLang="zh-CN" dirty="0"/>
          </a:p>
          <a:p>
            <a:r>
              <a:rPr lang="zh-CN" altLang="en-US" dirty="0" smtClean="0"/>
              <a:t>决定</a:t>
            </a:r>
            <a:r>
              <a:rPr lang="zh-CN" altLang="en-US" dirty="0"/>
              <a:t>撤销刘鹏</a:t>
            </a:r>
            <a:r>
              <a:rPr lang="en-US" altLang="zh-CN" dirty="0"/>
              <a:t>2014</a:t>
            </a:r>
            <a:r>
              <a:rPr lang="zh-CN" altLang="en-US" dirty="0"/>
              <a:t>年度项目申请，取消刘鹏国家自然科学基金项目申请资格</a:t>
            </a:r>
            <a:r>
              <a:rPr lang="en-US" altLang="zh-CN" dirty="0"/>
              <a:t>4</a:t>
            </a:r>
            <a:r>
              <a:rPr lang="zh-CN" altLang="en-US" dirty="0"/>
              <a:t>年，给予刘鹏通报批评</a:t>
            </a:r>
            <a:r>
              <a:rPr lang="zh-CN" altLang="en-US" dirty="0" smtClean="0"/>
              <a:t>。</a:t>
            </a:r>
            <a:endParaRPr lang="zh-CN" altLang="en-US" dirty="0"/>
          </a:p>
        </p:txBody>
      </p:sp>
    </p:spTree>
    <p:extLst>
      <p:ext uri="{BB962C8B-B14F-4D97-AF65-F5344CB8AC3E}">
        <p14:creationId xmlns:p14="http://schemas.microsoft.com/office/powerpoint/2010/main" val="17088030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pPr algn="just"/>
            <a:r>
              <a:rPr lang="zh-CN" altLang="en-US" b="1" dirty="0">
                <a:solidFill>
                  <a:srgbClr val="FF0000"/>
                </a:solidFill>
              </a:rPr>
              <a:t>河南某医院刘忠于假冒高春芳</a:t>
            </a:r>
            <a:r>
              <a:rPr lang="zh-CN" altLang="en-US" b="1" dirty="0" smtClean="0">
                <a:solidFill>
                  <a:srgbClr val="FF0000"/>
                </a:solidFill>
              </a:rPr>
              <a:t>事件</a:t>
            </a:r>
            <a:endParaRPr lang="en-US" altLang="zh-CN" b="1" dirty="0" smtClean="0">
              <a:solidFill>
                <a:srgbClr val="FF0000"/>
              </a:solidFill>
            </a:endParaRPr>
          </a:p>
          <a:p>
            <a:pPr algn="just"/>
            <a:r>
              <a:rPr lang="zh-CN" altLang="en-US" dirty="0" smtClean="0"/>
              <a:t>河南某医院</a:t>
            </a:r>
            <a:r>
              <a:rPr lang="zh-CN" altLang="en-US" dirty="0"/>
              <a:t>刘忠于假冒高春芳名义申报</a:t>
            </a:r>
            <a:r>
              <a:rPr lang="en-US" altLang="zh-CN" dirty="0"/>
              <a:t>2014</a:t>
            </a:r>
            <a:r>
              <a:rPr lang="zh-CN" altLang="en-US" dirty="0"/>
              <a:t>年度科学基金面上项目（受理号</a:t>
            </a:r>
            <a:r>
              <a:rPr lang="en-US" altLang="zh-CN" dirty="0"/>
              <a:t>31477039</a:t>
            </a:r>
            <a:r>
              <a:rPr lang="zh-CN" altLang="en-US" dirty="0"/>
              <a:t>），同时本人又以同一内容重复申报科学基金重点项目（受理号</a:t>
            </a:r>
            <a:r>
              <a:rPr lang="en-US" altLang="zh-CN" dirty="0"/>
              <a:t>8143000566</a:t>
            </a:r>
            <a:r>
              <a:rPr lang="zh-CN" altLang="en-US" dirty="0"/>
              <a:t>），且两份申请书中所列已发表论文有</a:t>
            </a:r>
            <a:r>
              <a:rPr lang="en-US" altLang="zh-CN" dirty="0"/>
              <a:t>2</a:t>
            </a:r>
            <a:r>
              <a:rPr lang="zh-CN" altLang="en-US" dirty="0"/>
              <a:t>篇次将通讯作者篡改为本人，</a:t>
            </a:r>
            <a:r>
              <a:rPr lang="en-US" altLang="zh-CN" dirty="0"/>
              <a:t>7</a:t>
            </a:r>
            <a:r>
              <a:rPr lang="zh-CN" altLang="en-US" dirty="0"/>
              <a:t>篇次删除共同通讯作者署名，</a:t>
            </a:r>
            <a:r>
              <a:rPr lang="en-US" altLang="zh-CN" dirty="0"/>
              <a:t>8</a:t>
            </a:r>
            <a:r>
              <a:rPr lang="zh-CN" altLang="en-US" dirty="0"/>
              <a:t>篇次删除论文共同通讯作者标识，</a:t>
            </a:r>
            <a:r>
              <a:rPr lang="en-US" altLang="zh-CN" dirty="0"/>
              <a:t>2</a:t>
            </a:r>
            <a:r>
              <a:rPr lang="zh-CN" altLang="en-US" dirty="0"/>
              <a:t>篇次删除共同第一作者，存在造假行为</a:t>
            </a:r>
            <a:r>
              <a:rPr lang="zh-CN" altLang="en-US" dirty="0" smtClean="0"/>
              <a:t>。</a:t>
            </a:r>
            <a:endParaRPr lang="en-US" altLang="zh-CN" dirty="0" smtClean="0"/>
          </a:p>
          <a:p>
            <a:pPr algn="just"/>
            <a:r>
              <a:rPr lang="zh-CN" altLang="en-US" dirty="0" smtClean="0"/>
              <a:t>决定</a:t>
            </a:r>
            <a:r>
              <a:rPr lang="zh-CN" altLang="en-US" dirty="0"/>
              <a:t>撤销刘忠于、高春芳</a:t>
            </a:r>
            <a:r>
              <a:rPr lang="en-US" altLang="zh-CN" dirty="0"/>
              <a:t>2014</a:t>
            </a:r>
            <a:r>
              <a:rPr lang="zh-CN" altLang="en-US" dirty="0"/>
              <a:t>年度项目申请，取消刘忠于国家自然科学基金项目申请资格</a:t>
            </a:r>
            <a:r>
              <a:rPr lang="en-US" altLang="zh-CN" dirty="0"/>
              <a:t>7</a:t>
            </a:r>
            <a:r>
              <a:rPr lang="zh-CN" altLang="en-US" dirty="0"/>
              <a:t>年，给予刘忠于通报批评</a:t>
            </a:r>
            <a:r>
              <a:rPr lang="zh-CN" altLang="en-US" dirty="0" smtClean="0"/>
              <a:t>。</a:t>
            </a:r>
            <a:endParaRPr lang="zh-CN" altLang="en-US" dirty="0"/>
          </a:p>
        </p:txBody>
      </p:sp>
    </p:spTree>
    <p:extLst>
      <p:ext uri="{BB962C8B-B14F-4D97-AF65-F5344CB8AC3E}">
        <p14:creationId xmlns:p14="http://schemas.microsoft.com/office/powerpoint/2010/main" val="1119891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fontScale="92500"/>
          </a:bodyPr>
          <a:lstStyle/>
          <a:p>
            <a:pPr algn="just"/>
            <a:r>
              <a:rPr lang="zh-CN" altLang="en-US" b="1" dirty="0" smtClean="0">
                <a:solidFill>
                  <a:srgbClr val="FF0000"/>
                </a:solidFill>
              </a:rPr>
              <a:t>资助被停，报复同事 </a:t>
            </a:r>
            <a:endParaRPr lang="zh-CN" altLang="en-US" b="1" dirty="0">
              <a:solidFill>
                <a:srgbClr val="FF0000"/>
              </a:solidFill>
            </a:endParaRPr>
          </a:p>
          <a:p>
            <a:pPr algn="just"/>
            <a:r>
              <a:rPr lang="zh-CN" altLang="en-US" dirty="0" smtClean="0"/>
              <a:t>霍森卡尼，毕业于哈佛医学院，主要研究方向是心脏再生的分子机制。据他的同事介绍，</a:t>
            </a:r>
            <a:r>
              <a:rPr lang="en-US" altLang="zh-CN" dirty="0" smtClean="0"/>
              <a:t>2011</a:t>
            </a:r>
            <a:r>
              <a:rPr lang="zh-CN" altLang="en-US" dirty="0" smtClean="0"/>
              <a:t>年</a:t>
            </a:r>
            <a:r>
              <a:rPr lang="en-US" altLang="zh-CN" dirty="0" smtClean="0"/>
              <a:t>6</a:t>
            </a:r>
            <a:r>
              <a:rPr lang="zh-CN" altLang="en-US" dirty="0" smtClean="0"/>
              <a:t>月，霍森卡尼的研究项目不幸被医院方面停掉，理由是研究进展太慢。另外。医院方面还发现。他提供给远方的关于自身背景的信息不可靠。</a:t>
            </a:r>
            <a:endParaRPr lang="en-US" altLang="zh-CN" dirty="0" smtClean="0"/>
          </a:p>
          <a:p>
            <a:pPr algn="just"/>
            <a:r>
              <a:rPr lang="zh-CN" altLang="en-US" dirty="0" smtClean="0"/>
              <a:t>失去基金资助的霍森卡尼非常恼怒，想到了疯狂报复他的同事，用恶劣的手段破坏其他实验工作。</a:t>
            </a:r>
            <a:endParaRPr lang="en-US" altLang="zh-CN" dirty="0" smtClean="0"/>
          </a:p>
          <a:p>
            <a:pPr algn="just"/>
            <a:r>
              <a:rPr lang="zh-CN" altLang="en-US" dirty="0" smtClean="0"/>
              <a:t>他</a:t>
            </a:r>
            <a:r>
              <a:rPr lang="zh-CN" altLang="en-US" dirty="0"/>
              <a:t>偷偷溜</a:t>
            </a:r>
            <a:r>
              <a:rPr lang="zh-CN" altLang="en-US" dirty="0" smtClean="0"/>
              <a:t>进实验室，故意将对照小鼠与实验小鼠相混淆。之后，他携带大量的医院资产</a:t>
            </a:r>
            <a:r>
              <a:rPr lang="en-US" altLang="zh-CN" dirty="0" smtClean="0"/>
              <a:t>-</a:t>
            </a:r>
            <a:r>
              <a:rPr lang="zh-CN" altLang="en-US" dirty="0" smtClean="0"/>
              <a:t>包括干细胞培养基、抗体和其他样品外逃，</a:t>
            </a:r>
            <a:r>
              <a:rPr lang="zh-CN" altLang="en-US" dirty="0"/>
              <a:t>据说总价值达</a:t>
            </a:r>
            <a:r>
              <a:rPr lang="en-US" altLang="zh-CN" dirty="0"/>
              <a:t>1</a:t>
            </a:r>
            <a:r>
              <a:rPr lang="zh-CN" altLang="en-US" dirty="0"/>
              <a:t>万美元。不久之后，他在重回实验室偷拿移液器（转移微量实验样本的仪器）时被发现</a:t>
            </a:r>
            <a:r>
              <a:rPr lang="zh-CN" altLang="en-US" dirty="0" smtClean="0"/>
              <a:t>。</a:t>
            </a:r>
            <a:endParaRPr lang="en-US" altLang="zh-CN" dirty="0" smtClean="0"/>
          </a:p>
          <a:p>
            <a:pPr algn="just"/>
            <a:r>
              <a:rPr lang="zh-CN" altLang="en-US" dirty="0"/>
              <a:t>在交纳了</a:t>
            </a:r>
            <a:r>
              <a:rPr lang="en-US" altLang="zh-CN" dirty="0"/>
              <a:t>15000</a:t>
            </a:r>
            <a:r>
              <a:rPr lang="zh-CN" altLang="en-US" dirty="0"/>
              <a:t>美元保释金后，霍森卡尼已被释放，法庭方面将择日宣判。</a:t>
            </a:r>
            <a:endParaRPr lang="en-US" altLang="zh-CN" dirty="0" smtClean="0"/>
          </a:p>
        </p:txBody>
      </p:sp>
    </p:spTree>
    <p:extLst>
      <p:ext uri="{BB962C8B-B14F-4D97-AF65-F5344CB8AC3E}">
        <p14:creationId xmlns:p14="http://schemas.microsoft.com/office/powerpoint/2010/main" val="781869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lnSpcReduction="10000"/>
          </a:bodyPr>
          <a:lstStyle/>
          <a:p>
            <a:r>
              <a:rPr lang="zh-CN" altLang="en-US" sz="2000" b="1" dirty="0">
                <a:solidFill>
                  <a:srgbClr val="FF0000"/>
                </a:solidFill>
              </a:rPr>
              <a:t>谁动了我的样品</a:t>
            </a:r>
            <a:r>
              <a:rPr lang="zh-CN" altLang="en-US" sz="2000" b="1" dirty="0" smtClean="0">
                <a:solidFill>
                  <a:srgbClr val="FF0000"/>
                </a:solidFill>
              </a:rPr>
              <a:t> </a:t>
            </a:r>
            <a:endParaRPr lang="en-US" altLang="zh-CN" sz="2000" b="1" dirty="0">
              <a:solidFill>
                <a:srgbClr val="FF0000"/>
              </a:solidFill>
            </a:endParaRPr>
          </a:p>
          <a:p>
            <a:pPr algn="just"/>
            <a:r>
              <a:rPr lang="en-US" altLang="zh-CN" sz="2000" dirty="0" smtClean="0"/>
              <a:t>2010</a:t>
            </a:r>
            <a:r>
              <a:rPr lang="zh-CN" altLang="en-US" sz="2000" dirty="0"/>
              <a:t>年，英国</a:t>
            </a:r>
            <a:r>
              <a:rPr lang="en-US" altLang="zh-CN" sz="2000" dirty="0"/>
              <a:t>《</a:t>
            </a:r>
            <a:r>
              <a:rPr lang="zh-CN" altLang="en-US" sz="2000" dirty="0"/>
              <a:t>自然</a:t>
            </a:r>
            <a:r>
              <a:rPr lang="en-US" altLang="zh-CN" sz="2000" dirty="0"/>
              <a:t>》</a:t>
            </a:r>
            <a:r>
              <a:rPr lang="zh-CN" altLang="en-US" sz="2000" dirty="0"/>
              <a:t>杂志以大量篇幅报道了印度裔博士后维普尔</a:t>
            </a:r>
            <a:r>
              <a:rPr lang="en-US" altLang="zh-CN" sz="2000" dirty="0"/>
              <a:t>·</a:t>
            </a:r>
            <a:r>
              <a:rPr lang="zh-CN" altLang="en-US" sz="2000" dirty="0"/>
              <a:t>布里古干扰其他研究人员实验工作的案例，引发了关于学术不端的激烈讨论</a:t>
            </a:r>
            <a:r>
              <a:rPr lang="zh-CN" altLang="en-US" sz="2000" dirty="0" smtClean="0"/>
              <a:t>。</a:t>
            </a:r>
            <a:endParaRPr lang="en-US" altLang="zh-CN" sz="2000" dirty="0" smtClean="0"/>
          </a:p>
          <a:p>
            <a:pPr algn="just"/>
            <a:r>
              <a:rPr lang="zh-CN" altLang="en-US" sz="2000" dirty="0" smtClean="0"/>
              <a:t>在</a:t>
            </a:r>
            <a:r>
              <a:rPr lang="zh-CN" altLang="en-US" sz="2000" dirty="0"/>
              <a:t>密歇根大学综合癌症中心</a:t>
            </a:r>
            <a:r>
              <a:rPr lang="en-US" altLang="zh-CN" sz="2000" dirty="0"/>
              <a:t>7</a:t>
            </a:r>
            <a:r>
              <a:rPr lang="zh-CN" altLang="en-US" sz="2000" dirty="0"/>
              <a:t>个月的时期内，布里古“精心而系统”地破坏同实验室另外一名女博士海瑟</a:t>
            </a:r>
            <a:r>
              <a:rPr lang="en-US" altLang="zh-CN" sz="2000" dirty="0"/>
              <a:t>·</a:t>
            </a:r>
            <a:r>
              <a:rPr lang="zh-CN" altLang="en-US" sz="2000" dirty="0"/>
              <a:t>艾姆斯的研究工作，其行为被隐藏的摄像机拍到了，布里古不得不向校警坦白并且认罪</a:t>
            </a:r>
            <a:r>
              <a:rPr lang="zh-CN" altLang="en-US" sz="2000" dirty="0" smtClean="0"/>
              <a:t>。</a:t>
            </a:r>
            <a:endParaRPr lang="en-US" altLang="zh-CN" sz="2000" dirty="0" smtClean="0"/>
          </a:p>
          <a:p>
            <a:pPr algn="just"/>
            <a:r>
              <a:rPr lang="zh-CN" altLang="en-US" sz="2000" dirty="0"/>
              <a:t>艾姆斯开始发现问题后，以为是自己出了差错，于是每次实验都小心翼翼地进行，甚至把部分实验拿到未婚夫实验室去做。但她很快发现，无论自己再小心，类似的问题总会出现。她相信有人乱动了她的样品，但她没有证据，也找不到嫌疑人。她向导师、朋友反映了自己碰到的问题，但对方都不相信是有人蓄意破坏。一些人认为这是艾姆斯工作遇挫、想要找替罪者的缘故，还有人甚至说她可能患上了妄想症。 </a:t>
            </a:r>
            <a:endParaRPr lang="en-US" altLang="zh-CN" sz="2000" dirty="0" smtClean="0"/>
          </a:p>
          <a:p>
            <a:pPr algn="just"/>
            <a:r>
              <a:rPr lang="zh-CN" altLang="en-US" sz="2000" dirty="0" smtClean="0"/>
              <a:t>布</a:t>
            </a:r>
            <a:r>
              <a:rPr lang="zh-CN" altLang="en-US" sz="2000" dirty="0"/>
              <a:t>里古被判赔偿实验室试剂与实验材料损失</a:t>
            </a:r>
            <a:r>
              <a:rPr lang="en-US" altLang="zh-CN" sz="2000" dirty="0"/>
              <a:t>8800</a:t>
            </a:r>
            <a:r>
              <a:rPr lang="zh-CN" altLang="en-US" sz="2000" dirty="0"/>
              <a:t>美元，加上</a:t>
            </a:r>
            <a:r>
              <a:rPr lang="en-US" altLang="zh-CN" sz="2000" dirty="0"/>
              <a:t>600</a:t>
            </a:r>
            <a:r>
              <a:rPr lang="zh-CN" altLang="en-US" sz="2000" dirty="0"/>
              <a:t>美元的诉讼费，</a:t>
            </a:r>
            <a:r>
              <a:rPr lang="en-US" altLang="zh-CN" sz="2000" dirty="0"/>
              <a:t>40</a:t>
            </a:r>
            <a:r>
              <a:rPr lang="zh-CN" altLang="en-US" sz="2000" dirty="0"/>
              <a:t>小时社区服务，缓刑</a:t>
            </a:r>
            <a:r>
              <a:rPr lang="en-US" altLang="zh-CN" sz="2000" dirty="0"/>
              <a:t>6</a:t>
            </a:r>
            <a:r>
              <a:rPr lang="zh-CN" altLang="en-US" sz="2000" dirty="0"/>
              <a:t>个月并接受精神鉴定。</a:t>
            </a:r>
          </a:p>
        </p:txBody>
      </p:sp>
    </p:spTree>
    <p:extLst>
      <p:ext uri="{BB962C8B-B14F-4D97-AF65-F5344CB8AC3E}">
        <p14:creationId xmlns:p14="http://schemas.microsoft.com/office/powerpoint/2010/main" val="10347134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部分学术不端行为案例</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Autofit/>
          </a:bodyPr>
          <a:lstStyle/>
          <a:p>
            <a:pPr>
              <a:lnSpc>
                <a:spcPct val="100000"/>
              </a:lnSpc>
            </a:pPr>
            <a:r>
              <a:rPr lang="zh-CN" altLang="en-US" sz="2000" b="1" dirty="0">
                <a:solidFill>
                  <a:srgbClr val="FF0000"/>
                </a:solidFill>
              </a:rPr>
              <a:t>华裔科学家被敲诈</a:t>
            </a:r>
            <a:endParaRPr lang="en-US" altLang="zh-CN" sz="2000" b="1" dirty="0">
              <a:solidFill>
                <a:srgbClr val="FF0000"/>
              </a:solidFill>
            </a:endParaRPr>
          </a:p>
          <a:p>
            <a:pPr>
              <a:lnSpc>
                <a:spcPct val="100000"/>
              </a:lnSpc>
            </a:pPr>
            <a:r>
              <a:rPr lang="en-US" altLang="zh-CN" sz="2000" dirty="0" smtClean="0">
                <a:solidFill>
                  <a:prstClr val="black"/>
                </a:solidFill>
              </a:rPr>
              <a:t>2009</a:t>
            </a:r>
            <a:r>
              <a:rPr lang="zh-CN" altLang="en-US" sz="2000" dirty="0">
                <a:solidFill>
                  <a:prstClr val="black"/>
                </a:solidFill>
              </a:rPr>
              <a:t>年底，华裔科学家张志文（音）发表在著名学术期刊</a:t>
            </a:r>
            <a:r>
              <a:rPr lang="en-US" altLang="zh-CN" sz="2000" dirty="0">
                <a:solidFill>
                  <a:prstClr val="black"/>
                </a:solidFill>
              </a:rPr>
              <a:t>《</a:t>
            </a:r>
            <a:r>
              <a:rPr lang="zh-CN" altLang="en-US" sz="2000" dirty="0">
                <a:solidFill>
                  <a:prstClr val="black"/>
                </a:solidFill>
              </a:rPr>
              <a:t>科学</a:t>
            </a:r>
            <a:r>
              <a:rPr lang="en-US" altLang="zh-CN" sz="2000" dirty="0">
                <a:solidFill>
                  <a:prstClr val="black"/>
                </a:solidFill>
              </a:rPr>
              <a:t>》</a:t>
            </a:r>
            <a:r>
              <a:rPr lang="zh-CN" altLang="en-US" sz="2000" dirty="0">
                <a:solidFill>
                  <a:prstClr val="black"/>
                </a:solidFill>
              </a:rPr>
              <a:t>和</a:t>
            </a:r>
            <a:r>
              <a:rPr lang="en-US" altLang="zh-CN" sz="2000" dirty="0">
                <a:solidFill>
                  <a:prstClr val="black"/>
                </a:solidFill>
              </a:rPr>
              <a:t>《</a:t>
            </a:r>
            <a:r>
              <a:rPr lang="zh-CN" altLang="en-US" sz="2000" dirty="0">
                <a:solidFill>
                  <a:prstClr val="black"/>
                </a:solidFill>
              </a:rPr>
              <a:t>美国化学会志</a:t>
            </a:r>
            <a:r>
              <a:rPr lang="en-US" altLang="zh-CN" sz="2000" dirty="0">
                <a:solidFill>
                  <a:prstClr val="black"/>
                </a:solidFill>
              </a:rPr>
              <a:t>》</a:t>
            </a:r>
            <a:r>
              <a:rPr lang="zh-CN" altLang="en-US" sz="2000" dirty="0">
                <a:solidFill>
                  <a:prstClr val="black"/>
                </a:solidFill>
              </a:rPr>
              <a:t>上的两篇关于新型蛋白质糖基化方法研究的重量级论文，因实验结果无法重现而被撤稿，在学术界引发很大反响</a:t>
            </a:r>
            <a:r>
              <a:rPr lang="zh-CN" altLang="en-US" sz="2000" dirty="0" smtClean="0">
                <a:solidFill>
                  <a:prstClr val="black"/>
                </a:solidFill>
              </a:rPr>
              <a:t>。</a:t>
            </a:r>
            <a:endParaRPr lang="en-US" altLang="zh-CN" sz="2000" dirty="0" smtClean="0">
              <a:solidFill>
                <a:prstClr val="black"/>
              </a:solidFill>
            </a:endParaRPr>
          </a:p>
          <a:p>
            <a:pPr algn="just">
              <a:lnSpc>
                <a:spcPct val="100000"/>
              </a:lnSpc>
            </a:pPr>
            <a:r>
              <a:rPr lang="zh-CN" altLang="en-US" sz="2000" dirty="0" smtClean="0">
                <a:solidFill>
                  <a:prstClr val="black"/>
                </a:solidFill>
              </a:rPr>
              <a:t>这</a:t>
            </a:r>
            <a:r>
              <a:rPr lang="zh-CN" altLang="en-US" sz="2000" dirty="0">
                <a:solidFill>
                  <a:prstClr val="black"/>
                </a:solidFill>
              </a:rPr>
              <a:t>次撤稿的一个重要原因是，张志文存有重要实验数据的笔记本不翼而飞，导致实验结果无法重现</a:t>
            </a:r>
            <a:r>
              <a:rPr lang="zh-CN" altLang="en-US" sz="2000" dirty="0" smtClean="0">
                <a:solidFill>
                  <a:prstClr val="black"/>
                </a:solidFill>
              </a:rPr>
              <a:t>。早在</a:t>
            </a:r>
            <a:r>
              <a:rPr lang="zh-CN" altLang="en-US" sz="2000" dirty="0" smtClean="0"/>
              <a:t> </a:t>
            </a:r>
            <a:r>
              <a:rPr lang="en-US" altLang="zh-CN" sz="2000" dirty="0"/>
              <a:t>2007</a:t>
            </a:r>
            <a:r>
              <a:rPr lang="zh-CN" altLang="en-US" sz="2000" dirty="0"/>
              <a:t>年</a:t>
            </a:r>
            <a:r>
              <a:rPr lang="en-US" altLang="zh-CN" sz="2000" dirty="0"/>
              <a:t>3</a:t>
            </a:r>
            <a:r>
              <a:rPr lang="zh-CN" altLang="en-US" sz="2000" dirty="0"/>
              <a:t>月</a:t>
            </a:r>
            <a:r>
              <a:rPr lang="en-US" altLang="zh-CN" sz="2000" dirty="0"/>
              <a:t>1</a:t>
            </a:r>
            <a:r>
              <a:rPr lang="zh-CN" altLang="en-US" sz="2000" dirty="0"/>
              <a:t>日，张志文收到一封匿名电子邮件，上面写道：“你在至少</a:t>
            </a:r>
            <a:r>
              <a:rPr lang="en-US" altLang="zh-CN" sz="2000" dirty="0"/>
              <a:t>3</a:t>
            </a:r>
            <a:r>
              <a:rPr lang="zh-CN" altLang="en-US" sz="2000" dirty="0"/>
              <a:t>篇文章上造假，而且你偷了图书馆的材料，我发现了证据。”邮件要求他向加州圣迭戈的一个邮箱邮寄</a:t>
            </a:r>
            <a:r>
              <a:rPr lang="en-US" altLang="zh-CN" sz="2000" dirty="0"/>
              <a:t>4000</a:t>
            </a:r>
            <a:r>
              <a:rPr lang="zh-CN" altLang="en-US" sz="2000" dirty="0"/>
              <a:t>美元，并威胁如不照办，邮件将会被转发给他原单位和现单位的负责人。邮件还威胁说，张志文博士后期间的导师克鲁兹“将会撤销你所有的博后工作”，包括现已撤销的</a:t>
            </a:r>
            <a:r>
              <a:rPr lang="en-US" altLang="zh-CN" sz="2000" dirty="0"/>
              <a:t>2</a:t>
            </a:r>
            <a:r>
              <a:rPr lang="zh-CN" altLang="en-US" sz="2000" dirty="0"/>
              <a:t>篇论文，并称张“将丢掉工作”</a:t>
            </a:r>
            <a:r>
              <a:rPr lang="zh-CN" altLang="en-US" sz="2000" dirty="0" smtClean="0"/>
              <a:t>。</a:t>
            </a:r>
            <a:endParaRPr lang="en-US" altLang="zh-CN" sz="2000" dirty="0" smtClean="0"/>
          </a:p>
          <a:p>
            <a:pPr>
              <a:lnSpc>
                <a:spcPct val="100000"/>
              </a:lnSpc>
            </a:pPr>
            <a:r>
              <a:rPr lang="zh-CN" altLang="en-US" sz="2000" dirty="0" smtClean="0">
                <a:solidFill>
                  <a:prstClr val="black"/>
                </a:solidFill>
              </a:rPr>
              <a:t>警方</a:t>
            </a:r>
            <a:r>
              <a:rPr lang="zh-CN" altLang="en-US" sz="2000" dirty="0">
                <a:solidFill>
                  <a:prstClr val="black"/>
                </a:solidFill>
              </a:rPr>
              <a:t>通过技术手段发现张志文之前的博士后同事艾瑞克</a:t>
            </a:r>
            <a:r>
              <a:rPr lang="en-US" altLang="zh-CN" sz="2000" dirty="0">
                <a:solidFill>
                  <a:prstClr val="black"/>
                </a:solidFill>
              </a:rPr>
              <a:t>·</a:t>
            </a:r>
            <a:r>
              <a:rPr lang="zh-CN" altLang="en-US" sz="2000" dirty="0">
                <a:solidFill>
                  <a:prstClr val="black"/>
                </a:solidFill>
              </a:rPr>
              <a:t>蒂普曼是嫌疑人。</a:t>
            </a:r>
          </a:p>
        </p:txBody>
      </p:sp>
    </p:spTree>
    <p:extLst>
      <p:ext uri="{BB962C8B-B14F-4D97-AF65-F5344CB8AC3E}">
        <p14:creationId xmlns:p14="http://schemas.microsoft.com/office/powerpoint/2010/main" val="36429358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针对</a:t>
            </a:r>
            <a:r>
              <a:rPr lang="zh-CN" altLang="en-US" dirty="0" smtClean="0"/>
              <a:t>学术不端的措施</a:t>
            </a:r>
            <a:endParaRPr lang="zh-CN" altLang="en-US" dirty="0"/>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pPr>
              <a:lnSpc>
                <a:spcPct val="100000"/>
              </a:lnSpc>
            </a:pPr>
            <a:r>
              <a:rPr lang="zh-CN" altLang="en-US" b="1" dirty="0" smtClean="0">
                <a:solidFill>
                  <a:srgbClr val="FF0000"/>
                </a:solidFill>
              </a:rPr>
              <a:t>美国 </a:t>
            </a:r>
            <a:endParaRPr lang="en-US" altLang="zh-CN" b="1" dirty="0">
              <a:solidFill>
                <a:srgbClr val="FF0000"/>
              </a:solidFill>
            </a:endParaRPr>
          </a:p>
          <a:p>
            <a:pPr>
              <a:lnSpc>
                <a:spcPct val="100000"/>
              </a:lnSpc>
            </a:pPr>
            <a:r>
              <a:rPr lang="en-US" altLang="zh-CN" dirty="0" smtClean="0"/>
              <a:t>《</a:t>
            </a:r>
            <a:r>
              <a:rPr lang="zh-CN" altLang="en-US" dirty="0"/>
              <a:t>科学</a:t>
            </a:r>
            <a:r>
              <a:rPr lang="en-US" altLang="zh-CN" dirty="0" smtClean="0"/>
              <a:t>》</a:t>
            </a:r>
            <a:r>
              <a:rPr lang="zh-CN" altLang="en-US" dirty="0" smtClean="0"/>
              <a:t>杂志</a:t>
            </a:r>
            <a:r>
              <a:rPr lang="zh-CN" altLang="en-US" dirty="0"/>
              <a:t>为例，有一个专门的审稿编委会，来自全世界的</a:t>
            </a:r>
            <a:r>
              <a:rPr lang="en-US" altLang="zh-CN" dirty="0"/>
              <a:t>100</a:t>
            </a:r>
            <a:r>
              <a:rPr lang="zh-CN" altLang="en-US" dirty="0"/>
              <a:t>多名顶尖科学家组成，他们负责审定提交到</a:t>
            </a:r>
            <a:r>
              <a:rPr lang="en-US" altLang="zh-CN" dirty="0"/>
              <a:t>《</a:t>
            </a:r>
            <a:r>
              <a:rPr lang="zh-CN" altLang="en-US" dirty="0"/>
              <a:t>科学</a:t>
            </a:r>
            <a:r>
              <a:rPr lang="en-US" altLang="zh-CN" dirty="0"/>
              <a:t>》</a:t>
            </a:r>
            <a:r>
              <a:rPr lang="zh-CN" altLang="en-US" dirty="0"/>
              <a:t>杂志各类论文的重要性和可信度。</a:t>
            </a:r>
          </a:p>
          <a:p>
            <a:pPr indent="0">
              <a:lnSpc>
                <a:spcPct val="100000"/>
              </a:lnSpc>
              <a:buNone/>
            </a:pPr>
            <a:r>
              <a:rPr lang="zh-CN" altLang="en-US" dirty="0"/>
              <a:t>  </a:t>
            </a:r>
            <a:r>
              <a:rPr lang="zh-CN" altLang="en-US" dirty="0" smtClean="0"/>
              <a:t>  这些</a:t>
            </a:r>
            <a:r>
              <a:rPr lang="zh-CN" altLang="en-US" dirty="0"/>
              <a:t>论文只有约四分之一能通过编委会的审查，然后由外部专家进行匿名评议</a:t>
            </a:r>
            <a:r>
              <a:rPr lang="zh-CN" altLang="en-US" dirty="0" smtClean="0"/>
              <a:t>。</a:t>
            </a:r>
            <a:endParaRPr lang="en-US" altLang="zh-CN" dirty="0" smtClean="0"/>
          </a:p>
          <a:p>
            <a:pPr>
              <a:lnSpc>
                <a:spcPct val="100000"/>
              </a:lnSpc>
            </a:pPr>
            <a:r>
              <a:rPr lang="zh-CN" altLang="en-US" dirty="0"/>
              <a:t>一经认定从事了学术不端行为，造假者在一定年限内将不得参与任何由美国政府资助的研究项目，造假者的身份信息将在研究诚信办公室网站上公示，以供查询，直到</a:t>
            </a:r>
            <a:r>
              <a:rPr lang="en-US" altLang="zh-CN" dirty="0"/>
              <a:t>"</a:t>
            </a:r>
            <a:r>
              <a:rPr lang="zh-CN" altLang="en-US" dirty="0"/>
              <a:t>刑满释放</a:t>
            </a:r>
            <a:r>
              <a:rPr lang="en-US" altLang="zh-CN" dirty="0"/>
              <a:t>"</a:t>
            </a:r>
            <a:r>
              <a:rPr lang="zh-CN" altLang="en-US" dirty="0"/>
              <a:t>，造假者的大名才会在网站上消失。</a:t>
            </a:r>
          </a:p>
          <a:p>
            <a:pPr indent="0">
              <a:buNone/>
            </a:pPr>
            <a:endParaRPr lang="zh-CN" altLang="en-US" dirty="0"/>
          </a:p>
        </p:txBody>
      </p:sp>
    </p:spTree>
    <p:extLst>
      <p:ext uri="{BB962C8B-B14F-4D97-AF65-F5344CB8AC3E}">
        <p14:creationId xmlns:p14="http://schemas.microsoft.com/office/powerpoint/2010/main" val="835825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针对</a:t>
            </a:r>
            <a:r>
              <a:rPr lang="zh-CN" altLang="en-US" dirty="0" smtClean="0"/>
              <a:t>学术不端的措施</a:t>
            </a:r>
            <a:endParaRPr lang="zh-CN" altLang="en-US" dirty="0"/>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r>
              <a:rPr lang="zh-CN" altLang="en-US" b="1" dirty="0">
                <a:solidFill>
                  <a:srgbClr val="FF0000"/>
                </a:solidFill>
              </a:rPr>
              <a:t>瑞典</a:t>
            </a:r>
            <a:r>
              <a:rPr lang="zh-CN" altLang="en-US" b="1" dirty="0" smtClean="0">
                <a:solidFill>
                  <a:srgbClr val="FF0000"/>
                </a:solidFill>
              </a:rPr>
              <a:t> </a:t>
            </a:r>
            <a:endParaRPr lang="en-US" altLang="zh-CN" b="1" dirty="0">
              <a:solidFill>
                <a:srgbClr val="FF0000"/>
              </a:solidFill>
            </a:endParaRPr>
          </a:p>
          <a:p>
            <a:pPr algn="just"/>
            <a:r>
              <a:rPr lang="zh-CN" altLang="en-US" dirty="0" smtClean="0"/>
              <a:t>根据</a:t>
            </a:r>
            <a:r>
              <a:rPr lang="zh-CN" altLang="en-US" dirty="0"/>
              <a:t>瑞典高教局公布的统计数据，瑞典全国高校查处的学术造假案件</a:t>
            </a:r>
            <a:r>
              <a:rPr lang="en-US" altLang="zh-CN" dirty="0"/>
              <a:t>2001</a:t>
            </a:r>
            <a:r>
              <a:rPr lang="zh-CN" altLang="en-US" dirty="0"/>
              <a:t>年也就</a:t>
            </a:r>
            <a:r>
              <a:rPr lang="en-US" altLang="zh-CN" dirty="0"/>
              <a:t>100</a:t>
            </a:r>
            <a:r>
              <a:rPr lang="zh-CN" altLang="en-US" dirty="0"/>
              <a:t>余起，然而三年后</a:t>
            </a:r>
            <a:r>
              <a:rPr lang="en-US" altLang="zh-CN" dirty="0"/>
              <a:t>2004</a:t>
            </a:r>
            <a:r>
              <a:rPr lang="zh-CN" altLang="en-US" dirty="0"/>
              <a:t>年则翻番，增加到了</a:t>
            </a:r>
            <a:r>
              <a:rPr lang="en-US" altLang="zh-CN" dirty="0"/>
              <a:t>200</a:t>
            </a:r>
            <a:r>
              <a:rPr lang="zh-CN" altLang="en-US" dirty="0"/>
              <a:t>多起，</a:t>
            </a:r>
            <a:r>
              <a:rPr lang="en-US" altLang="zh-CN" dirty="0"/>
              <a:t>2006</a:t>
            </a:r>
            <a:r>
              <a:rPr lang="zh-CN" altLang="en-US" dirty="0"/>
              <a:t>年时再度翻番，达到</a:t>
            </a:r>
            <a:r>
              <a:rPr lang="en-US" altLang="zh-CN" dirty="0"/>
              <a:t>480</a:t>
            </a:r>
            <a:r>
              <a:rPr lang="zh-CN" altLang="en-US" dirty="0"/>
              <a:t>多起</a:t>
            </a:r>
            <a:r>
              <a:rPr lang="zh-CN" altLang="en-US" dirty="0" smtClean="0"/>
              <a:t>。</a:t>
            </a:r>
            <a:endParaRPr lang="en-US" altLang="zh-CN" dirty="0" smtClean="0"/>
          </a:p>
          <a:p>
            <a:pPr algn="just"/>
            <a:r>
              <a:rPr lang="en-US" altLang="zh-CN" dirty="0" smtClean="0"/>
              <a:t>2008</a:t>
            </a:r>
            <a:r>
              <a:rPr lang="zh-CN" altLang="en-US" dirty="0"/>
              <a:t>年政府已决定成立一个常设机构，专门处置学术造假问题。</a:t>
            </a:r>
          </a:p>
          <a:p>
            <a:pPr indent="0">
              <a:buNone/>
            </a:pPr>
            <a:endParaRPr lang="zh-CN" altLang="en-US" dirty="0"/>
          </a:p>
        </p:txBody>
      </p:sp>
    </p:spTree>
    <p:extLst>
      <p:ext uri="{BB962C8B-B14F-4D97-AF65-F5344CB8AC3E}">
        <p14:creationId xmlns:p14="http://schemas.microsoft.com/office/powerpoint/2010/main" val="30965316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针对</a:t>
            </a:r>
            <a:r>
              <a:rPr lang="zh-CN" altLang="en-US" dirty="0" smtClean="0"/>
              <a:t>学术不端的措施</a:t>
            </a:r>
            <a:endParaRPr lang="zh-CN" altLang="en-US" dirty="0"/>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normAutofit/>
          </a:bodyPr>
          <a:lstStyle/>
          <a:p>
            <a:pPr algn="just"/>
            <a:r>
              <a:rPr lang="zh-CN" altLang="en-US" b="1" dirty="0">
                <a:solidFill>
                  <a:srgbClr val="FF0000"/>
                </a:solidFill>
              </a:rPr>
              <a:t>国内</a:t>
            </a:r>
            <a:r>
              <a:rPr lang="zh-CN" altLang="en-US" b="1" dirty="0" smtClean="0">
                <a:solidFill>
                  <a:srgbClr val="FF0000"/>
                </a:solidFill>
              </a:rPr>
              <a:t> </a:t>
            </a:r>
            <a:endParaRPr lang="en-US" altLang="zh-CN" b="1" dirty="0">
              <a:solidFill>
                <a:srgbClr val="FF0000"/>
              </a:solidFill>
            </a:endParaRPr>
          </a:p>
          <a:p>
            <a:pPr algn="just"/>
            <a:r>
              <a:rPr lang="en-US" altLang="zh-CN" dirty="0" smtClean="0"/>
              <a:t>2007</a:t>
            </a:r>
            <a:r>
              <a:rPr lang="zh-CN" altLang="en-US" dirty="0"/>
              <a:t>年</a:t>
            </a:r>
            <a:r>
              <a:rPr lang="en-US" altLang="zh-CN" dirty="0"/>
              <a:t>1</a:t>
            </a:r>
            <a:r>
              <a:rPr lang="zh-CN" altLang="en-US" dirty="0"/>
              <a:t>月</a:t>
            </a:r>
            <a:r>
              <a:rPr lang="en-US" altLang="zh-CN" dirty="0"/>
              <a:t>16</a:t>
            </a:r>
            <a:r>
              <a:rPr lang="zh-CN" altLang="en-US" dirty="0"/>
              <a:t>日中国科协七届三次常委会通过了</a:t>
            </a:r>
            <a:r>
              <a:rPr lang="en-US" altLang="zh-CN" dirty="0"/>
              <a:t>《</a:t>
            </a:r>
            <a:r>
              <a:rPr lang="zh-CN" altLang="en-US" dirty="0"/>
              <a:t>科技工作者科学道德规范</a:t>
            </a:r>
            <a:r>
              <a:rPr lang="en-US" altLang="zh-CN" dirty="0" smtClean="0"/>
              <a:t>》</a:t>
            </a:r>
          </a:p>
          <a:p>
            <a:pPr algn="just"/>
            <a:r>
              <a:rPr lang="zh-CN" altLang="en-US" dirty="0" smtClean="0"/>
              <a:t>科学技术</a:t>
            </a:r>
            <a:r>
              <a:rPr lang="zh-CN" altLang="en-US" dirty="0"/>
              <a:t>部令第</a:t>
            </a:r>
            <a:r>
              <a:rPr lang="en-US" altLang="zh-CN" dirty="0"/>
              <a:t>11</a:t>
            </a:r>
            <a:r>
              <a:rPr lang="zh-CN" altLang="en-US" dirty="0"/>
              <a:t>号</a:t>
            </a:r>
            <a:r>
              <a:rPr lang="en-US" altLang="zh-CN" dirty="0"/>
              <a:t>《</a:t>
            </a:r>
            <a:r>
              <a:rPr lang="zh-CN" altLang="en-US" dirty="0"/>
              <a:t>国家科技计划实施中科研不端行为处理办法（试行）</a:t>
            </a:r>
            <a:r>
              <a:rPr lang="en-US" altLang="zh-CN" dirty="0" smtClean="0"/>
              <a:t>》</a:t>
            </a:r>
          </a:p>
          <a:p>
            <a:pPr algn="just"/>
            <a:r>
              <a:rPr lang="en-US" altLang="zh-CN" dirty="0" smtClean="0"/>
              <a:t>2009</a:t>
            </a:r>
            <a:r>
              <a:rPr lang="zh-CN" altLang="en-US" dirty="0"/>
              <a:t>年</a:t>
            </a:r>
            <a:r>
              <a:rPr lang="en-US" altLang="zh-CN" dirty="0"/>
              <a:t>3</a:t>
            </a:r>
            <a:r>
              <a:rPr lang="zh-CN" altLang="en-US" dirty="0"/>
              <a:t>月</a:t>
            </a:r>
            <a:r>
              <a:rPr lang="en-US" altLang="zh-CN" dirty="0"/>
              <a:t>19</a:t>
            </a:r>
            <a:r>
              <a:rPr lang="zh-CN" altLang="en-US" dirty="0"/>
              <a:t>日</a:t>
            </a:r>
            <a:r>
              <a:rPr lang="en-US" altLang="zh-CN" dirty="0"/>
              <a:t>《</a:t>
            </a:r>
            <a:r>
              <a:rPr lang="zh-CN" altLang="en-US" dirty="0"/>
              <a:t>教育部关于严肃处理高等学校科研不端行为的通知</a:t>
            </a:r>
            <a:r>
              <a:rPr lang="en-US" altLang="zh-CN" dirty="0" smtClean="0"/>
              <a:t>》</a:t>
            </a:r>
          </a:p>
          <a:p>
            <a:pPr algn="just"/>
            <a:r>
              <a:rPr lang="zh-CN" altLang="en-US" dirty="0"/>
              <a:t>只有在学生时代打好学术是严谨的方向，才能让他们在以后面对诱惑时坚持好自己的操守，才能让更多的人在科学领域做出更多有意义的贡献</a:t>
            </a:r>
            <a:r>
              <a:rPr lang="zh-CN" altLang="en-US" dirty="0" smtClean="0"/>
              <a:t>。</a:t>
            </a:r>
            <a:endParaRPr lang="en-US" altLang="zh-CN" dirty="0"/>
          </a:p>
          <a:p>
            <a:pPr indent="0">
              <a:buNone/>
            </a:pPr>
            <a:endParaRPr lang="zh-CN" altLang="en-US" dirty="0"/>
          </a:p>
        </p:txBody>
      </p:sp>
    </p:spTree>
    <p:extLst>
      <p:ext uri="{BB962C8B-B14F-4D97-AF65-F5344CB8AC3E}">
        <p14:creationId xmlns:p14="http://schemas.microsoft.com/office/powerpoint/2010/main" val="12437904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总结</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p:txBody>
          <a:bodyPr/>
          <a:lstStyle/>
          <a:p>
            <a:pPr>
              <a:lnSpc>
                <a:spcPct val="150000"/>
              </a:lnSpc>
            </a:pPr>
            <a:r>
              <a:rPr lang="zh-CN" altLang="en-US" dirty="0"/>
              <a:t>本课程主要讲述了</a:t>
            </a:r>
            <a:endParaRPr lang="en-US" altLang="zh-CN" dirty="0"/>
          </a:p>
          <a:p>
            <a:pPr lvl="1">
              <a:lnSpc>
                <a:spcPct val="150000"/>
              </a:lnSpc>
            </a:pPr>
            <a:r>
              <a:rPr lang="zh-CN" altLang="en-US" dirty="0"/>
              <a:t>学术、学术道德、学术规范的定义</a:t>
            </a:r>
            <a:endParaRPr lang="en-US" altLang="zh-CN" dirty="0"/>
          </a:p>
          <a:p>
            <a:pPr lvl="1">
              <a:lnSpc>
                <a:spcPct val="150000"/>
              </a:lnSpc>
            </a:pPr>
            <a:r>
              <a:rPr lang="zh-CN" altLang="en-US" dirty="0"/>
              <a:t>违反学术规范常见问题</a:t>
            </a:r>
            <a:endParaRPr lang="en-US" altLang="zh-CN" dirty="0"/>
          </a:p>
          <a:p>
            <a:pPr lvl="1">
              <a:lnSpc>
                <a:spcPct val="150000"/>
              </a:lnSpc>
            </a:pPr>
            <a:r>
              <a:rPr lang="zh-CN" altLang="en-US" dirty="0"/>
              <a:t>学术规范的具体内涵</a:t>
            </a:r>
            <a:endParaRPr lang="en-US" altLang="zh-CN" dirty="0"/>
          </a:p>
          <a:p>
            <a:endParaRPr lang="en-US" altLang="zh-CN" dirty="0"/>
          </a:p>
          <a:p>
            <a:endParaRPr lang="en-US" altLang="zh-CN" dirty="0"/>
          </a:p>
          <a:p>
            <a:pPr lvl="1"/>
            <a:endParaRPr lang="zh-CN" altLang="en-US" dirty="0"/>
          </a:p>
        </p:txBody>
      </p:sp>
    </p:spTree>
    <p:extLst>
      <p:ext uri="{BB962C8B-B14F-4D97-AF65-F5344CB8AC3E}">
        <p14:creationId xmlns:p14="http://schemas.microsoft.com/office/powerpoint/2010/main" val="298184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CCB4B9-C412-4795-A8F7-889E0DF4FE89}"/>
              </a:ext>
            </a:extLst>
          </p:cNvPr>
          <p:cNvSpPr>
            <a:spLocks noGrp="1"/>
          </p:cNvSpPr>
          <p:nvPr>
            <p:ph type="title"/>
          </p:nvPr>
        </p:nvSpPr>
        <p:spPr/>
        <p:txBody>
          <a:bodyPr/>
          <a:lstStyle/>
          <a:p>
            <a:r>
              <a:rPr lang="zh-CN" altLang="en-US" dirty="0"/>
              <a:t>什么是规范</a:t>
            </a:r>
          </a:p>
        </p:txBody>
      </p:sp>
      <p:sp>
        <p:nvSpPr>
          <p:cNvPr id="3" name="Content Placeholder 2">
            <a:extLst>
              <a:ext uri="{FF2B5EF4-FFF2-40B4-BE49-F238E27FC236}">
                <a16:creationId xmlns="" xmlns:a16="http://schemas.microsoft.com/office/drawing/2014/main" id="{B89E66B4-9A59-4B60-B78E-B2E60B6171D7}"/>
              </a:ext>
            </a:extLst>
          </p:cNvPr>
          <p:cNvSpPr>
            <a:spLocks noGrp="1"/>
          </p:cNvSpPr>
          <p:nvPr>
            <p:ph idx="1"/>
          </p:nvPr>
        </p:nvSpPr>
        <p:spPr/>
        <p:txBody>
          <a:bodyPr/>
          <a:lstStyle/>
          <a:p>
            <a:r>
              <a:rPr lang="zh-CN" altLang="en-US" dirty="0"/>
              <a:t>规：尺规，范：模具</a:t>
            </a:r>
          </a:p>
          <a:p>
            <a:r>
              <a:rPr lang="zh-CN" altLang="en-US" dirty="0"/>
              <a:t>这两者分别是对物、料的约束器具，合用为“规范”，拓展成为对思维和行为的约束力量</a:t>
            </a:r>
          </a:p>
          <a:p>
            <a:r>
              <a:rPr lang="zh-CN" altLang="en-US" dirty="0"/>
              <a:t>除了法律、规章制度、纪律外，学说、理论和教学模式也具有规范的性质；伦理也属于规范</a:t>
            </a:r>
          </a:p>
          <a:p>
            <a:r>
              <a:rPr lang="zh-CN" altLang="en-US" dirty="0"/>
              <a:t>规范可能与活动有关</a:t>
            </a:r>
            <a:r>
              <a:rPr lang="en-US" altLang="zh-CN" dirty="0"/>
              <a:t>(</a:t>
            </a:r>
            <a:r>
              <a:rPr lang="zh-CN" altLang="en-US" dirty="0"/>
              <a:t>如程序文件、过程规范和试验规范</a:t>
            </a:r>
            <a:r>
              <a:rPr lang="en-US" altLang="zh-CN" dirty="0"/>
              <a:t>)</a:t>
            </a:r>
            <a:r>
              <a:rPr lang="zh-CN" altLang="en-US" dirty="0"/>
              <a:t>或与产品有关</a:t>
            </a:r>
            <a:r>
              <a:rPr lang="en-US" altLang="zh-CN" dirty="0"/>
              <a:t>(</a:t>
            </a:r>
            <a:r>
              <a:rPr lang="zh-CN" altLang="en-US" dirty="0"/>
              <a:t>如产品规范、性能规范等</a:t>
            </a:r>
            <a:r>
              <a:rPr lang="en-US" altLang="zh-CN" dirty="0"/>
              <a:t>)</a:t>
            </a:r>
            <a:endParaRPr lang="zh-CN" altLang="en-US" dirty="0"/>
          </a:p>
          <a:p>
            <a:r>
              <a:rPr lang="zh-CN" altLang="en-US" dirty="0"/>
              <a:t>规范是指群体所确立的行为标准。它们可以由组织正式规定，也可以是非正式形成</a:t>
            </a:r>
          </a:p>
          <a:p>
            <a:endParaRPr lang="zh-CN" altLang="en-US" dirty="0"/>
          </a:p>
        </p:txBody>
      </p:sp>
    </p:spTree>
    <p:extLst>
      <p:ext uri="{BB962C8B-B14F-4D97-AF65-F5344CB8AC3E}">
        <p14:creationId xmlns:p14="http://schemas.microsoft.com/office/powerpoint/2010/main" val="35180819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0AA5E-35D5-4AD8-A68E-59A11499D1C5}"/>
              </a:ext>
            </a:extLst>
          </p:cNvPr>
          <p:cNvSpPr>
            <a:spLocks noGrp="1"/>
          </p:cNvSpPr>
          <p:nvPr>
            <p:ph type="title"/>
          </p:nvPr>
        </p:nvSpPr>
        <p:spPr/>
        <p:txBody>
          <a:bodyPr/>
          <a:lstStyle/>
          <a:p>
            <a:r>
              <a:rPr lang="zh-CN" altLang="en-US" dirty="0"/>
              <a:t>引用</a:t>
            </a:r>
          </a:p>
        </p:txBody>
      </p:sp>
      <p:sp>
        <p:nvSpPr>
          <p:cNvPr id="3" name="Content Placeholder 2">
            <a:extLst>
              <a:ext uri="{FF2B5EF4-FFF2-40B4-BE49-F238E27FC236}">
                <a16:creationId xmlns="" xmlns:a16="http://schemas.microsoft.com/office/drawing/2014/main" id="{23EC460C-060F-4F95-B89F-3FD27B377476}"/>
              </a:ext>
            </a:extLst>
          </p:cNvPr>
          <p:cNvSpPr>
            <a:spLocks noGrp="1"/>
          </p:cNvSpPr>
          <p:nvPr>
            <p:ph idx="1"/>
          </p:nvPr>
        </p:nvSpPr>
        <p:spPr/>
        <p:txBody>
          <a:bodyPr/>
          <a:lstStyle/>
          <a:p>
            <a:pPr marL="457200" indent="-457200">
              <a:buFont typeface="+mj-lt"/>
              <a:buAutoNum type="arabicPeriod"/>
            </a:pPr>
            <a:r>
              <a:rPr lang="zh-CN" altLang="en-US" dirty="0"/>
              <a:t>尤建忠，浙江工商大学，</a:t>
            </a:r>
            <a:r>
              <a:rPr lang="en-US" altLang="zh-CN" dirty="0"/>
              <a:t>《</a:t>
            </a:r>
            <a:r>
              <a:rPr lang="zh-CN" altLang="en-US" dirty="0"/>
              <a:t>学术规范与学术道德</a:t>
            </a:r>
            <a:r>
              <a:rPr lang="en-US" altLang="zh-CN" dirty="0"/>
              <a:t>》</a:t>
            </a:r>
            <a:r>
              <a:rPr lang="zh-CN" altLang="en-US" dirty="0"/>
              <a:t>讲座</a:t>
            </a:r>
            <a:r>
              <a:rPr lang="en-US" altLang="zh-CN" dirty="0"/>
              <a:t>PPT</a:t>
            </a:r>
            <a:r>
              <a:rPr lang="zh-CN" altLang="en-US" dirty="0"/>
              <a:t>。</a:t>
            </a:r>
            <a:endParaRPr lang="en-US" altLang="zh-CN" dirty="0"/>
          </a:p>
          <a:p>
            <a:pPr marL="457200" indent="-457200">
              <a:buFont typeface="+mj-lt"/>
              <a:buAutoNum type="arabicPeriod"/>
            </a:pPr>
            <a:r>
              <a:rPr lang="zh-CN" altLang="en-US" dirty="0"/>
              <a:t>张惺艺，华东师范大学，学位论文</a:t>
            </a:r>
            <a:r>
              <a:rPr lang="en-US" altLang="zh-CN" dirty="0"/>
              <a:t>《</a:t>
            </a:r>
            <a:r>
              <a:rPr lang="zh-CN" altLang="en-US" dirty="0"/>
              <a:t>高校研究生学术道德培育研究</a:t>
            </a:r>
            <a:r>
              <a:rPr lang="en-US" altLang="zh-CN" dirty="0"/>
              <a:t>》</a:t>
            </a:r>
            <a:r>
              <a:rPr lang="zh-CN" altLang="en-US" dirty="0"/>
              <a:t>，</a:t>
            </a:r>
            <a:r>
              <a:rPr lang="en-US" altLang="zh-CN" dirty="0"/>
              <a:t>2016</a:t>
            </a:r>
            <a:r>
              <a:rPr lang="zh-CN" altLang="en-US" dirty="0"/>
              <a:t>。</a:t>
            </a:r>
          </a:p>
        </p:txBody>
      </p:sp>
    </p:spTree>
    <p:extLst>
      <p:ext uri="{BB962C8B-B14F-4D97-AF65-F5344CB8AC3E}">
        <p14:creationId xmlns:p14="http://schemas.microsoft.com/office/powerpoint/2010/main" val="33570939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B01D0-29A3-4186-894E-9B2C87757CF4}"/>
              </a:ext>
            </a:extLst>
          </p:cNvPr>
          <p:cNvSpPr>
            <a:spLocks noGrp="1"/>
          </p:cNvSpPr>
          <p:nvPr>
            <p:ph type="title"/>
          </p:nvPr>
        </p:nvSpPr>
        <p:spPr/>
        <p:txBody>
          <a:bodyPr/>
          <a:lstStyle/>
          <a:p>
            <a:r>
              <a:rPr lang="zh-CN" altLang="en-US" dirty="0"/>
              <a:t>课程报告</a:t>
            </a:r>
          </a:p>
        </p:txBody>
      </p:sp>
      <p:sp>
        <p:nvSpPr>
          <p:cNvPr id="3" name="Content Placeholder 2">
            <a:extLst>
              <a:ext uri="{FF2B5EF4-FFF2-40B4-BE49-F238E27FC236}">
                <a16:creationId xmlns="" xmlns:a16="http://schemas.microsoft.com/office/drawing/2014/main" id="{BFB8ED5B-E779-4401-A7F5-6AC4FD2D0276}"/>
              </a:ext>
            </a:extLst>
          </p:cNvPr>
          <p:cNvSpPr>
            <a:spLocks noGrp="1"/>
          </p:cNvSpPr>
          <p:nvPr>
            <p:ph idx="1"/>
          </p:nvPr>
        </p:nvSpPr>
        <p:spPr>
          <a:xfrm>
            <a:off x="598018" y="1375258"/>
            <a:ext cx="7772400" cy="4753051"/>
          </a:xfrm>
        </p:spPr>
        <p:txBody>
          <a:bodyPr/>
          <a:lstStyle/>
          <a:p>
            <a:r>
              <a:rPr lang="en-US" altLang="zh-CN" dirty="0"/>
              <a:t>《</a:t>
            </a:r>
            <a:r>
              <a:rPr lang="zh-CN" altLang="en-US" dirty="0"/>
              <a:t>学术道德与学术规范</a:t>
            </a:r>
            <a:r>
              <a:rPr lang="en-US" altLang="zh-CN" dirty="0"/>
              <a:t>》</a:t>
            </a:r>
            <a:r>
              <a:rPr lang="zh-CN" altLang="en-US" dirty="0"/>
              <a:t>课程报告</a:t>
            </a:r>
            <a:endParaRPr lang="en-US" altLang="zh-CN" dirty="0"/>
          </a:p>
          <a:p>
            <a:pPr lvl="1"/>
            <a:r>
              <a:rPr lang="en-US" altLang="zh-CN" dirty="0"/>
              <a:t>1. </a:t>
            </a:r>
            <a:r>
              <a:rPr lang="zh-CN" altLang="en-US" dirty="0"/>
              <a:t>结合自身科研、学习，从研究生角度，分析可能造成违反学术道德与学术规范的潜在原因（包括内因、外因等），不少于</a:t>
            </a:r>
            <a:r>
              <a:rPr lang="en-US" altLang="zh-CN" dirty="0"/>
              <a:t>2000</a:t>
            </a:r>
            <a:r>
              <a:rPr lang="zh-CN" altLang="en-US" dirty="0"/>
              <a:t>字；</a:t>
            </a:r>
            <a:endParaRPr lang="en-US" altLang="zh-CN" dirty="0"/>
          </a:p>
          <a:p>
            <a:pPr lvl="1"/>
            <a:r>
              <a:rPr lang="en-US" altLang="zh-CN" dirty="0"/>
              <a:t>2. </a:t>
            </a:r>
            <a:r>
              <a:rPr lang="zh-CN" altLang="en-US" dirty="0"/>
              <a:t>你认为高校、导师、研究生在研究生学术道德建设方面各应该承担什么样的角色，完成那些工作？不少于</a:t>
            </a:r>
            <a:r>
              <a:rPr lang="en-US" altLang="zh-CN" dirty="0"/>
              <a:t>1500</a:t>
            </a:r>
            <a:r>
              <a:rPr lang="zh-CN" altLang="en-US" dirty="0"/>
              <a:t>字；</a:t>
            </a:r>
            <a:endParaRPr lang="en-US" altLang="zh-CN" dirty="0"/>
          </a:p>
          <a:p>
            <a:pPr lvl="1"/>
            <a:r>
              <a:rPr lang="en-US" altLang="zh-CN" dirty="0"/>
              <a:t>3. </a:t>
            </a:r>
            <a:r>
              <a:rPr lang="zh-CN" altLang="en-US" dirty="0"/>
              <a:t>结合自己当前正在开展的研究工作，及未来要开展的硕士学位论文工作，简述你将从哪些方面确保研究生学习阶段的学术道德。不少于</a:t>
            </a:r>
            <a:r>
              <a:rPr lang="en-US" altLang="zh-CN" dirty="0"/>
              <a:t>1500</a:t>
            </a:r>
            <a:r>
              <a:rPr lang="zh-CN" altLang="en-US" dirty="0"/>
              <a:t>字。</a:t>
            </a:r>
            <a:endParaRPr lang="en-US" altLang="zh-CN" dirty="0"/>
          </a:p>
          <a:p>
            <a:pPr lvl="1"/>
            <a:endParaRPr lang="en-US" altLang="zh-CN" dirty="0"/>
          </a:p>
          <a:p>
            <a:pPr lvl="1"/>
            <a:endParaRPr lang="en-US" altLang="zh-CN" dirty="0"/>
          </a:p>
          <a:p>
            <a:pPr lvl="1"/>
            <a:r>
              <a:rPr lang="zh-CN" altLang="en-US" dirty="0"/>
              <a:t>提交方式：纸质版，单独首页，写清楚专业、年级、班级、姓名、学号。</a:t>
            </a:r>
            <a:endParaRPr lang="en-US" altLang="zh-CN" dirty="0"/>
          </a:p>
          <a:p>
            <a:pPr lvl="1"/>
            <a:r>
              <a:rPr lang="zh-CN" altLang="en-US" dirty="0"/>
              <a:t>提交时间：</a:t>
            </a:r>
            <a:r>
              <a:rPr lang="en-US" altLang="zh-CN" dirty="0"/>
              <a:t>11</a:t>
            </a:r>
            <a:r>
              <a:rPr lang="zh-CN" altLang="en-US" dirty="0"/>
              <a:t>月</a:t>
            </a:r>
            <a:r>
              <a:rPr lang="en-US" altLang="zh-CN" dirty="0"/>
              <a:t>5</a:t>
            </a:r>
            <a:r>
              <a:rPr lang="zh-CN" altLang="en-US" dirty="0"/>
              <a:t>日（周日）交给各班学委，学委</a:t>
            </a:r>
            <a:r>
              <a:rPr lang="en-US" altLang="zh-CN" dirty="0"/>
              <a:t>11</a:t>
            </a:r>
            <a:r>
              <a:rPr lang="zh-CN" altLang="en-US" dirty="0"/>
              <a:t>月</a:t>
            </a:r>
            <a:r>
              <a:rPr lang="en-US" altLang="zh-CN" dirty="0"/>
              <a:t>6</a:t>
            </a:r>
            <a:r>
              <a:rPr lang="zh-CN" altLang="en-US" dirty="0"/>
              <a:t>日交给任课老师。</a:t>
            </a:r>
            <a:endParaRPr lang="en-US" altLang="zh-CN" dirty="0"/>
          </a:p>
        </p:txBody>
      </p:sp>
    </p:spTree>
    <p:extLst>
      <p:ext uri="{BB962C8B-B14F-4D97-AF65-F5344CB8AC3E}">
        <p14:creationId xmlns:p14="http://schemas.microsoft.com/office/powerpoint/2010/main" val="370149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2C73B-4705-4B8C-B071-A86FFA0AA762}"/>
              </a:ext>
            </a:extLst>
          </p:cNvPr>
          <p:cNvSpPr>
            <a:spLocks noGrp="1"/>
          </p:cNvSpPr>
          <p:nvPr>
            <p:ph type="title"/>
          </p:nvPr>
        </p:nvSpPr>
        <p:spPr/>
        <p:txBody>
          <a:bodyPr/>
          <a:lstStyle/>
          <a:p>
            <a:r>
              <a:rPr lang="zh-CN" altLang="en-US" dirty="0"/>
              <a:t>什么是学术规范</a:t>
            </a:r>
          </a:p>
        </p:txBody>
      </p:sp>
      <p:sp>
        <p:nvSpPr>
          <p:cNvPr id="3" name="Content Placeholder 2">
            <a:extLst>
              <a:ext uri="{FF2B5EF4-FFF2-40B4-BE49-F238E27FC236}">
                <a16:creationId xmlns="" xmlns:a16="http://schemas.microsoft.com/office/drawing/2014/main" id="{8D0D4B6D-7558-484B-B672-91032CF376CA}"/>
              </a:ext>
            </a:extLst>
          </p:cNvPr>
          <p:cNvSpPr>
            <a:spLocks noGrp="1"/>
          </p:cNvSpPr>
          <p:nvPr>
            <p:ph idx="1"/>
          </p:nvPr>
        </p:nvSpPr>
        <p:spPr/>
        <p:txBody>
          <a:bodyPr/>
          <a:lstStyle/>
          <a:p>
            <a:endParaRPr lang="en-US" altLang="zh-CN" dirty="0"/>
          </a:p>
          <a:p>
            <a:endParaRPr lang="en-US" altLang="zh-CN" dirty="0"/>
          </a:p>
          <a:p>
            <a:pPr algn="just">
              <a:lnSpc>
                <a:spcPct val="150000"/>
              </a:lnSpc>
            </a:pPr>
            <a:r>
              <a:rPr lang="zh-CN" altLang="en-US" dirty="0"/>
              <a:t>所谓</a:t>
            </a:r>
            <a:r>
              <a:rPr lang="zh-CN" altLang="en-US" b="1" dirty="0">
                <a:solidFill>
                  <a:srgbClr val="FF0000"/>
                </a:solidFill>
              </a:rPr>
              <a:t>学术规范</a:t>
            </a:r>
            <a:r>
              <a:rPr lang="zh-CN" altLang="en-US" dirty="0"/>
              <a:t>，是指学术共同体内形成的进行学术活动的基本伦理道德规范，或者根据学术发展规律制定的有关学术活动的基本准则。</a:t>
            </a:r>
          </a:p>
        </p:txBody>
      </p:sp>
    </p:spTree>
    <p:extLst>
      <p:ext uri="{BB962C8B-B14F-4D97-AF65-F5344CB8AC3E}">
        <p14:creationId xmlns:p14="http://schemas.microsoft.com/office/powerpoint/2010/main" val="37169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A49552-F153-4138-AD47-48C1FCEB0FA4}"/>
              </a:ext>
            </a:extLst>
          </p:cNvPr>
          <p:cNvSpPr>
            <a:spLocks noGrp="1"/>
          </p:cNvSpPr>
          <p:nvPr>
            <p:ph type="title"/>
          </p:nvPr>
        </p:nvSpPr>
        <p:spPr/>
        <p:txBody>
          <a:bodyPr/>
          <a:lstStyle/>
          <a:p>
            <a:r>
              <a:rPr lang="zh-CN" altLang="en-US" dirty="0"/>
              <a:t>典型的违反学术规范的行为</a:t>
            </a:r>
          </a:p>
        </p:txBody>
      </p:sp>
      <p:sp>
        <p:nvSpPr>
          <p:cNvPr id="3" name="Content Placeholder 2">
            <a:extLst>
              <a:ext uri="{FF2B5EF4-FFF2-40B4-BE49-F238E27FC236}">
                <a16:creationId xmlns="" xmlns:a16="http://schemas.microsoft.com/office/drawing/2014/main" id="{90294503-84A9-4ECB-B812-311989BFA678}"/>
              </a:ext>
            </a:extLst>
          </p:cNvPr>
          <p:cNvSpPr>
            <a:spLocks noGrp="1"/>
          </p:cNvSpPr>
          <p:nvPr>
            <p:ph idx="1"/>
          </p:nvPr>
        </p:nvSpPr>
        <p:spPr/>
        <p:txBody>
          <a:bodyPr>
            <a:normAutofit lnSpcReduction="10000"/>
          </a:bodyPr>
          <a:lstStyle/>
          <a:p>
            <a:r>
              <a:rPr lang="zh-CN" altLang="en-US" b="1" dirty="0">
                <a:solidFill>
                  <a:srgbClr val="FF0000"/>
                </a:solidFill>
              </a:rPr>
              <a:t>剽窃</a:t>
            </a:r>
            <a:r>
              <a:rPr lang="zh-CN" altLang="en-US" dirty="0"/>
              <a:t>：将他人的学术观点、思想和成果冒充为自己所创；擅自使用在同行评议或其它评审中获得的学术信息。</a:t>
            </a:r>
          </a:p>
          <a:p>
            <a:endParaRPr lang="en-US" altLang="zh-CN" dirty="0">
              <a:solidFill>
                <a:srgbClr val="FF0000"/>
              </a:solidFill>
            </a:endParaRPr>
          </a:p>
          <a:p>
            <a:r>
              <a:rPr lang="zh-CN" altLang="en-US" b="1" dirty="0">
                <a:solidFill>
                  <a:srgbClr val="FF0000"/>
                </a:solidFill>
              </a:rPr>
              <a:t>抄袭</a:t>
            </a:r>
            <a:r>
              <a:rPr lang="zh-CN" altLang="en-US" dirty="0"/>
              <a:t>：将他人已发表或未发表的作品，不注明出处，而作为自己的研究成果使用。或在自己的论文、著作或其他成果中抄袭部分占</a:t>
            </a:r>
            <a:r>
              <a:rPr lang="en-US" altLang="zh-CN" dirty="0"/>
              <a:t>20%</a:t>
            </a:r>
            <a:r>
              <a:rPr lang="zh-CN" altLang="en-US" dirty="0"/>
              <a:t>以上（含</a:t>
            </a:r>
            <a:r>
              <a:rPr lang="en-US" altLang="zh-CN" dirty="0"/>
              <a:t>20%</a:t>
            </a:r>
            <a:r>
              <a:rPr lang="zh-CN" altLang="en-US" dirty="0"/>
              <a:t>）。</a:t>
            </a:r>
            <a:endParaRPr lang="en-US" altLang="zh-CN" dirty="0"/>
          </a:p>
          <a:p>
            <a:pPr marL="0" indent="0" algn="just">
              <a:buNone/>
            </a:pPr>
            <a:r>
              <a:rPr lang="zh-CN" altLang="en-US" dirty="0" smtClean="0">
                <a:solidFill>
                  <a:srgbClr val="FF0000"/>
                </a:solidFill>
              </a:rPr>
              <a:t>“抄袭”</a:t>
            </a:r>
            <a:r>
              <a:rPr lang="zh-CN" altLang="en-US" dirty="0">
                <a:solidFill>
                  <a:srgbClr val="FF0000"/>
                </a:solidFill>
              </a:rPr>
              <a:t>属于具体研究结果层面的“偷”，而“剽窃”属于一般研究思想层面的“偷”。因而，前者通过“不注明出处”，</a:t>
            </a:r>
            <a:r>
              <a:rPr lang="zh-CN" altLang="en-US" dirty="0" smtClean="0">
                <a:solidFill>
                  <a:srgbClr val="FF0000"/>
                </a:solidFill>
              </a:rPr>
              <a:t>从</a:t>
            </a:r>
            <a:r>
              <a:rPr lang="zh-CN" altLang="en-US" dirty="0">
                <a:solidFill>
                  <a:srgbClr val="FF0000"/>
                </a:solidFill>
              </a:rPr>
              <a:t>而</a:t>
            </a:r>
            <a:r>
              <a:rPr lang="zh-CN" altLang="en-US" dirty="0" smtClean="0">
                <a:solidFill>
                  <a:srgbClr val="FF0000"/>
                </a:solidFill>
              </a:rPr>
              <a:t>“为</a:t>
            </a:r>
            <a:r>
              <a:rPr lang="zh-CN" altLang="en-US" dirty="0">
                <a:solidFill>
                  <a:srgbClr val="FF0000"/>
                </a:solidFill>
              </a:rPr>
              <a:t>己所用”；后者，则需要将他人的“学术观点、思想和成果”转换“为自己所创”</a:t>
            </a:r>
            <a:endParaRPr lang="en-US" altLang="zh-CN" dirty="0">
              <a:solidFill>
                <a:srgbClr val="FF0000"/>
              </a:solidFill>
            </a:endParaRPr>
          </a:p>
          <a:p>
            <a:r>
              <a:rPr lang="zh-CN" altLang="en-US" b="1" dirty="0">
                <a:solidFill>
                  <a:srgbClr val="FF0000"/>
                </a:solidFill>
              </a:rPr>
              <a:t>篡改实验数据</a:t>
            </a:r>
            <a:r>
              <a:rPr lang="zh-CN" altLang="en-US" dirty="0"/>
              <a:t>：故意选择性地忽略实验结果，甚至伪造数据资料，但不包括诚实性错误，或者在解释或判断数据时的诚实性差异。</a:t>
            </a:r>
          </a:p>
        </p:txBody>
      </p:sp>
    </p:spTree>
    <p:extLst>
      <p:ext uri="{BB962C8B-B14F-4D97-AF65-F5344CB8AC3E}">
        <p14:creationId xmlns:p14="http://schemas.microsoft.com/office/powerpoint/2010/main" val="3868606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496</TotalTime>
  <Words>8386</Words>
  <Application>Microsoft Office PowerPoint</Application>
  <PresentationFormat>全屏显示(4:3)</PresentationFormat>
  <Paragraphs>340</Paragraphs>
  <Slides>71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71</vt:i4>
      </vt:variant>
    </vt:vector>
  </HeadingPairs>
  <TitlesOfParts>
    <vt:vector size="81" baseType="lpstr">
      <vt:lpstr>Arial Unicode MS</vt:lpstr>
      <vt:lpstr>方正姚体</vt:lpstr>
      <vt:lpstr>楷体</vt:lpstr>
      <vt:lpstr>隶书</vt:lpstr>
      <vt:lpstr>宋体</vt:lpstr>
      <vt:lpstr>Arial</vt:lpstr>
      <vt:lpstr>Rockwell</vt:lpstr>
      <vt:lpstr>Rockwell Condensed</vt:lpstr>
      <vt:lpstr>Wingdings</vt:lpstr>
      <vt:lpstr>Wood Type</vt:lpstr>
      <vt:lpstr>学术道德与学术规范</vt:lpstr>
      <vt:lpstr>主要内容</vt:lpstr>
      <vt:lpstr>什么是学术</vt:lpstr>
      <vt:lpstr>什么是道德2</vt:lpstr>
      <vt:lpstr>道德与法律</vt:lpstr>
      <vt:lpstr>什么是学术道德2</vt:lpstr>
      <vt:lpstr>什么是规范</vt:lpstr>
      <vt:lpstr>什么是学术规范</vt:lpstr>
      <vt:lpstr>典型的违反学术规范的行为</vt:lpstr>
      <vt:lpstr>典型的违反学术规范的行为</vt:lpstr>
      <vt:lpstr>典型的违反学术规范的行为</vt:lpstr>
      <vt:lpstr>学术规范的内容</vt:lpstr>
      <vt:lpstr>学术研究规范</vt:lpstr>
      <vt:lpstr>学术研究规范</vt:lpstr>
      <vt:lpstr>学术研究规范</vt:lpstr>
      <vt:lpstr>学术研究规范</vt:lpstr>
      <vt:lpstr>学术研究规范</vt:lpstr>
      <vt:lpstr>学术道德规范</vt:lpstr>
      <vt:lpstr>学术道德规范</vt:lpstr>
      <vt:lpstr>学术道德规范</vt:lpstr>
      <vt:lpstr>学术引用规范</vt:lpstr>
      <vt:lpstr>学术引用规范</vt:lpstr>
      <vt:lpstr>学术引用规范</vt:lpstr>
      <vt:lpstr>学术引用规范</vt:lpstr>
      <vt:lpstr>学术引用规范</vt:lpstr>
      <vt:lpstr>学术引用规范</vt:lpstr>
      <vt:lpstr>学术引用规范</vt:lpstr>
      <vt:lpstr>假引用、不引用、伪引用</vt:lpstr>
      <vt:lpstr>假引用、不引用、伪引用</vt:lpstr>
      <vt:lpstr>假引用、不引用、伪引用</vt:lpstr>
      <vt:lpstr>假引用、不引用、伪引用</vt:lpstr>
      <vt:lpstr>学术注释规范</vt:lpstr>
      <vt:lpstr>学术注释规范常见问题</vt:lpstr>
      <vt:lpstr>学术注释规范常见问题</vt:lpstr>
      <vt:lpstr>学术评价规范</vt:lpstr>
      <vt:lpstr>学术评价规范</vt:lpstr>
      <vt:lpstr>学术评价规范</vt:lpstr>
      <vt:lpstr>学术评价规范</vt:lpstr>
      <vt:lpstr>学术评价规范</vt:lpstr>
      <vt:lpstr>学术批评规范</vt:lpstr>
      <vt:lpstr>学术批评规范</vt:lpstr>
      <vt:lpstr>学术腐败与学术不端</vt:lpstr>
      <vt:lpstr>学术腐败与学术不端</vt:lpstr>
      <vt:lpstr>什么是学术不端？？</vt:lpstr>
      <vt:lpstr>学术腐败与学术不端</vt:lpstr>
      <vt:lpstr>学术腐败与学术不端</vt:lpstr>
      <vt:lpstr>学术腐败与学术不端</vt:lpstr>
      <vt:lpstr>学术腐败与学术不端</vt:lpstr>
      <vt:lpstr>学术腐败与学术不端</vt:lpstr>
      <vt:lpstr>学术腐败与学术不端</vt:lpstr>
      <vt:lpstr>学术腐败与学术不端</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部分学术不端行为案例</vt:lpstr>
      <vt:lpstr>针对学术不端的措施</vt:lpstr>
      <vt:lpstr>针对学术不端的措施</vt:lpstr>
      <vt:lpstr>针对学术不端的措施</vt:lpstr>
      <vt:lpstr>总结</vt:lpstr>
      <vt:lpstr>引用</vt:lpstr>
      <vt:lpstr>课程报告</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学术道德与学术规范</dc:title>
  <dc:creator>Mingsong</dc:creator>
  <cp:lastModifiedBy>Yangjie</cp:lastModifiedBy>
  <cp:revision>101</cp:revision>
  <dcterms:created xsi:type="dcterms:W3CDTF">2017-10-31T02:04:42Z</dcterms:created>
  <dcterms:modified xsi:type="dcterms:W3CDTF">2017-11-02T08:26:26Z</dcterms:modified>
</cp:coreProperties>
</file>