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85" r:id="rId6"/>
    <p:sldId id="290" r:id="rId7"/>
    <p:sldId id="287" r:id="rId8"/>
    <p:sldId id="288" r:id="rId9"/>
    <p:sldId id="289" r:id="rId10"/>
    <p:sldId id="291" r:id="rId11"/>
    <p:sldId id="292" r:id="rId12"/>
    <p:sldId id="281" r:id="rId13"/>
    <p:sldId id="293" r:id="rId14"/>
    <p:sldId id="300" r:id="rId15"/>
    <p:sldId id="265" r:id="rId16"/>
    <p:sldId id="294" r:id="rId17"/>
    <p:sldId id="295" r:id="rId18"/>
    <p:sldId id="299" r:id="rId19"/>
    <p:sldId id="266" r:id="rId20"/>
    <p:sldId id="296" r:id="rId21"/>
    <p:sldId id="267" r:id="rId22"/>
    <p:sldId id="297" r:id="rId23"/>
    <p:sldId id="298" r:id="rId24"/>
    <p:sldId id="261" r:id="rId25"/>
    <p:sldId id="305" r:id="rId26"/>
    <p:sldId id="268" r:id="rId27"/>
    <p:sldId id="302" r:id="rId28"/>
    <p:sldId id="303" r:id="rId29"/>
    <p:sldId id="304" r:id="rId30"/>
    <p:sldId id="269" r:id="rId31"/>
    <p:sldId id="270" r:id="rId32"/>
    <p:sldId id="272" r:id="rId33"/>
    <p:sldId id="283" r:id="rId34"/>
    <p:sldId id="278" r:id="rId35"/>
    <p:sldId id="284" r:id="rId36"/>
  </p:sldIdLst>
  <p:sldSz cx="9001125" cy="5040313"/>
  <p:notesSz cx="6858000" cy="9144000"/>
  <p:custDataLst>
    <p:tags r:id="rId38"/>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DCB"/>
    <a:srgbClr val="C1CB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0" y="222"/>
      </p:cViewPr>
      <p:guideLst>
        <p:guide orient="horz" pos="1588"/>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AB398-9F21-423B-B22B-1C9484A4DD86}"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36873-609B-492A-87B1-54A93CD1BD9C}" type="slidenum">
              <a:rPr lang="zh-CN" altLang="en-US" smtClean="0"/>
              <a:t>‹#›</a:t>
            </a:fld>
            <a:endParaRPr lang="zh-CN" altLang="en-US"/>
          </a:p>
        </p:txBody>
      </p:sp>
    </p:spTree>
    <p:extLst>
      <p:ext uri="{BB962C8B-B14F-4D97-AF65-F5344CB8AC3E}">
        <p14:creationId xmlns:p14="http://schemas.microsoft.com/office/powerpoint/2010/main" val="188227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a:t>
            </a:fld>
            <a:endParaRPr lang="zh-CN" altLang="en-US"/>
          </a:p>
        </p:txBody>
      </p:sp>
    </p:spTree>
    <p:extLst>
      <p:ext uri="{BB962C8B-B14F-4D97-AF65-F5344CB8AC3E}">
        <p14:creationId xmlns:p14="http://schemas.microsoft.com/office/powerpoint/2010/main" val="1203670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10</a:t>
            </a:fld>
            <a:endParaRPr lang="zh-CN" altLang="en-US"/>
          </a:p>
        </p:txBody>
      </p:sp>
    </p:spTree>
    <p:extLst>
      <p:ext uri="{BB962C8B-B14F-4D97-AF65-F5344CB8AC3E}">
        <p14:creationId xmlns:p14="http://schemas.microsoft.com/office/powerpoint/2010/main" val="491549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11</a:t>
            </a:fld>
            <a:endParaRPr lang="zh-CN" altLang="en-US"/>
          </a:p>
        </p:txBody>
      </p:sp>
    </p:spTree>
    <p:extLst>
      <p:ext uri="{BB962C8B-B14F-4D97-AF65-F5344CB8AC3E}">
        <p14:creationId xmlns:p14="http://schemas.microsoft.com/office/powerpoint/2010/main" val="3204235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12</a:t>
            </a:fld>
            <a:endParaRPr lang="zh-CN" altLang="en-US"/>
          </a:p>
        </p:txBody>
      </p:sp>
    </p:spTree>
    <p:extLst>
      <p:ext uri="{BB962C8B-B14F-4D97-AF65-F5344CB8AC3E}">
        <p14:creationId xmlns:p14="http://schemas.microsoft.com/office/powerpoint/2010/main" val="3971393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13</a:t>
            </a:fld>
            <a:endParaRPr lang="zh-CN" altLang="en-US"/>
          </a:p>
        </p:txBody>
      </p:sp>
    </p:spTree>
    <p:extLst>
      <p:ext uri="{BB962C8B-B14F-4D97-AF65-F5344CB8AC3E}">
        <p14:creationId xmlns:p14="http://schemas.microsoft.com/office/powerpoint/2010/main" val="445152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14</a:t>
            </a:fld>
            <a:endParaRPr lang="zh-CN" altLang="en-US"/>
          </a:p>
        </p:txBody>
      </p:sp>
    </p:spTree>
    <p:extLst>
      <p:ext uri="{BB962C8B-B14F-4D97-AF65-F5344CB8AC3E}">
        <p14:creationId xmlns:p14="http://schemas.microsoft.com/office/powerpoint/2010/main" val="4209422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15</a:t>
            </a:fld>
            <a:endParaRPr lang="zh-CN" altLang="en-US"/>
          </a:p>
        </p:txBody>
      </p:sp>
    </p:spTree>
    <p:extLst>
      <p:ext uri="{BB962C8B-B14F-4D97-AF65-F5344CB8AC3E}">
        <p14:creationId xmlns:p14="http://schemas.microsoft.com/office/powerpoint/2010/main" val="273233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16</a:t>
            </a:fld>
            <a:endParaRPr lang="zh-CN" altLang="en-US"/>
          </a:p>
        </p:txBody>
      </p:sp>
    </p:spTree>
    <p:extLst>
      <p:ext uri="{BB962C8B-B14F-4D97-AF65-F5344CB8AC3E}">
        <p14:creationId xmlns:p14="http://schemas.microsoft.com/office/powerpoint/2010/main" val="2636460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17</a:t>
            </a:fld>
            <a:endParaRPr lang="zh-CN" altLang="en-US"/>
          </a:p>
        </p:txBody>
      </p:sp>
    </p:spTree>
    <p:extLst>
      <p:ext uri="{BB962C8B-B14F-4D97-AF65-F5344CB8AC3E}">
        <p14:creationId xmlns:p14="http://schemas.microsoft.com/office/powerpoint/2010/main" val="104091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18</a:t>
            </a:fld>
            <a:endParaRPr lang="zh-CN" altLang="en-US"/>
          </a:p>
        </p:txBody>
      </p:sp>
    </p:spTree>
    <p:extLst>
      <p:ext uri="{BB962C8B-B14F-4D97-AF65-F5344CB8AC3E}">
        <p14:creationId xmlns:p14="http://schemas.microsoft.com/office/powerpoint/2010/main" val="3536049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19</a:t>
            </a:fld>
            <a:endParaRPr lang="zh-CN" altLang="en-US"/>
          </a:p>
        </p:txBody>
      </p:sp>
    </p:spTree>
    <p:extLst>
      <p:ext uri="{BB962C8B-B14F-4D97-AF65-F5344CB8AC3E}">
        <p14:creationId xmlns:p14="http://schemas.microsoft.com/office/powerpoint/2010/main" val="181120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a:t>
            </a:fld>
            <a:endParaRPr lang="zh-CN" altLang="en-US"/>
          </a:p>
        </p:txBody>
      </p:sp>
    </p:spTree>
    <p:extLst>
      <p:ext uri="{BB962C8B-B14F-4D97-AF65-F5344CB8AC3E}">
        <p14:creationId xmlns:p14="http://schemas.microsoft.com/office/powerpoint/2010/main" val="9881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20</a:t>
            </a:fld>
            <a:endParaRPr lang="zh-CN" altLang="en-US"/>
          </a:p>
        </p:txBody>
      </p:sp>
    </p:spTree>
    <p:extLst>
      <p:ext uri="{BB962C8B-B14F-4D97-AF65-F5344CB8AC3E}">
        <p14:creationId xmlns:p14="http://schemas.microsoft.com/office/powerpoint/2010/main" val="109797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21</a:t>
            </a:fld>
            <a:endParaRPr lang="zh-CN" altLang="en-US"/>
          </a:p>
        </p:txBody>
      </p:sp>
    </p:spTree>
    <p:extLst>
      <p:ext uri="{BB962C8B-B14F-4D97-AF65-F5344CB8AC3E}">
        <p14:creationId xmlns:p14="http://schemas.microsoft.com/office/powerpoint/2010/main" val="2874380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22</a:t>
            </a:fld>
            <a:endParaRPr lang="zh-CN" altLang="en-US"/>
          </a:p>
        </p:txBody>
      </p:sp>
    </p:spTree>
    <p:extLst>
      <p:ext uri="{BB962C8B-B14F-4D97-AF65-F5344CB8AC3E}">
        <p14:creationId xmlns:p14="http://schemas.microsoft.com/office/powerpoint/2010/main" val="4219531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23</a:t>
            </a:fld>
            <a:endParaRPr lang="zh-CN" altLang="en-US"/>
          </a:p>
        </p:txBody>
      </p:sp>
    </p:spTree>
    <p:extLst>
      <p:ext uri="{BB962C8B-B14F-4D97-AF65-F5344CB8AC3E}">
        <p14:creationId xmlns:p14="http://schemas.microsoft.com/office/powerpoint/2010/main" val="2655128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24</a:t>
            </a:fld>
            <a:endParaRPr lang="zh-CN" altLang="en-US"/>
          </a:p>
        </p:txBody>
      </p:sp>
    </p:spTree>
    <p:extLst>
      <p:ext uri="{BB962C8B-B14F-4D97-AF65-F5344CB8AC3E}">
        <p14:creationId xmlns:p14="http://schemas.microsoft.com/office/powerpoint/2010/main" val="1213268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25</a:t>
            </a:fld>
            <a:endParaRPr lang="zh-CN" altLang="en-US"/>
          </a:p>
        </p:txBody>
      </p:sp>
    </p:spTree>
    <p:extLst>
      <p:ext uri="{BB962C8B-B14F-4D97-AF65-F5344CB8AC3E}">
        <p14:creationId xmlns:p14="http://schemas.microsoft.com/office/powerpoint/2010/main" val="317154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26</a:t>
            </a:fld>
            <a:endParaRPr lang="zh-CN" altLang="en-US"/>
          </a:p>
        </p:txBody>
      </p:sp>
    </p:spTree>
    <p:extLst>
      <p:ext uri="{BB962C8B-B14F-4D97-AF65-F5344CB8AC3E}">
        <p14:creationId xmlns:p14="http://schemas.microsoft.com/office/powerpoint/2010/main" val="3214961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27</a:t>
            </a:fld>
            <a:endParaRPr lang="zh-CN" altLang="en-US"/>
          </a:p>
        </p:txBody>
      </p:sp>
    </p:spTree>
    <p:extLst>
      <p:ext uri="{BB962C8B-B14F-4D97-AF65-F5344CB8AC3E}">
        <p14:creationId xmlns:p14="http://schemas.microsoft.com/office/powerpoint/2010/main" val="1780889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28</a:t>
            </a:fld>
            <a:endParaRPr lang="zh-CN" altLang="en-US"/>
          </a:p>
        </p:txBody>
      </p:sp>
    </p:spTree>
    <p:extLst>
      <p:ext uri="{BB962C8B-B14F-4D97-AF65-F5344CB8AC3E}">
        <p14:creationId xmlns:p14="http://schemas.microsoft.com/office/powerpoint/2010/main" val="600979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29</a:t>
            </a:fld>
            <a:endParaRPr lang="zh-CN" altLang="en-US"/>
          </a:p>
        </p:txBody>
      </p:sp>
    </p:spTree>
    <p:extLst>
      <p:ext uri="{BB962C8B-B14F-4D97-AF65-F5344CB8AC3E}">
        <p14:creationId xmlns:p14="http://schemas.microsoft.com/office/powerpoint/2010/main" val="67435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3</a:t>
            </a:fld>
            <a:endParaRPr lang="zh-CN" altLang="en-US"/>
          </a:p>
        </p:txBody>
      </p:sp>
    </p:spTree>
    <p:extLst>
      <p:ext uri="{BB962C8B-B14F-4D97-AF65-F5344CB8AC3E}">
        <p14:creationId xmlns:p14="http://schemas.microsoft.com/office/powerpoint/2010/main" val="83373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30</a:t>
            </a:fld>
            <a:endParaRPr lang="zh-CN" altLang="en-US"/>
          </a:p>
        </p:txBody>
      </p:sp>
    </p:spTree>
    <p:extLst>
      <p:ext uri="{BB962C8B-B14F-4D97-AF65-F5344CB8AC3E}">
        <p14:creationId xmlns:p14="http://schemas.microsoft.com/office/powerpoint/2010/main" val="7839828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31</a:t>
            </a:fld>
            <a:endParaRPr lang="zh-CN" altLang="en-US"/>
          </a:p>
        </p:txBody>
      </p:sp>
    </p:spTree>
    <p:extLst>
      <p:ext uri="{BB962C8B-B14F-4D97-AF65-F5344CB8AC3E}">
        <p14:creationId xmlns:p14="http://schemas.microsoft.com/office/powerpoint/2010/main" val="2942507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32</a:t>
            </a:fld>
            <a:endParaRPr lang="zh-CN" altLang="en-US"/>
          </a:p>
        </p:txBody>
      </p:sp>
    </p:spTree>
    <p:extLst>
      <p:ext uri="{BB962C8B-B14F-4D97-AF65-F5344CB8AC3E}">
        <p14:creationId xmlns:p14="http://schemas.microsoft.com/office/powerpoint/2010/main" val="1706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33</a:t>
            </a:fld>
            <a:endParaRPr lang="zh-CN" altLang="en-US"/>
          </a:p>
        </p:txBody>
      </p:sp>
    </p:spTree>
    <p:extLst>
      <p:ext uri="{BB962C8B-B14F-4D97-AF65-F5344CB8AC3E}">
        <p14:creationId xmlns:p14="http://schemas.microsoft.com/office/powerpoint/2010/main" val="3177297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34</a:t>
            </a:fld>
            <a:endParaRPr lang="zh-CN" altLang="en-US"/>
          </a:p>
        </p:txBody>
      </p:sp>
    </p:spTree>
    <p:extLst>
      <p:ext uri="{BB962C8B-B14F-4D97-AF65-F5344CB8AC3E}">
        <p14:creationId xmlns:p14="http://schemas.microsoft.com/office/powerpoint/2010/main" val="2260510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35</a:t>
            </a:fld>
            <a:endParaRPr lang="zh-CN" altLang="en-US"/>
          </a:p>
        </p:txBody>
      </p:sp>
    </p:spTree>
    <p:extLst>
      <p:ext uri="{BB962C8B-B14F-4D97-AF65-F5344CB8AC3E}">
        <p14:creationId xmlns:p14="http://schemas.microsoft.com/office/powerpoint/2010/main" val="205664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4</a:t>
            </a:fld>
            <a:endParaRPr lang="zh-CN" altLang="en-US"/>
          </a:p>
        </p:txBody>
      </p:sp>
    </p:spTree>
    <p:extLst>
      <p:ext uri="{BB962C8B-B14F-4D97-AF65-F5344CB8AC3E}">
        <p14:creationId xmlns:p14="http://schemas.microsoft.com/office/powerpoint/2010/main" val="1607948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5</a:t>
            </a:fld>
            <a:endParaRPr lang="zh-CN" altLang="en-US"/>
          </a:p>
        </p:txBody>
      </p:sp>
    </p:spTree>
    <p:extLst>
      <p:ext uri="{BB962C8B-B14F-4D97-AF65-F5344CB8AC3E}">
        <p14:creationId xmlns:p14="http://schemas.microsoft.com/office/powerpoint/2010/main" val="2824181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6</a:t>
            </a:fld>
            <a:endParaRPr lang="zh-CN" altLang="en-US"/>
          </a:p>
        </p:txBody>
      </p:sp>
    </p:spTree>
    <p:extLst>
      <p:ext uri="{BB962C8B-B14F-4D97-AF65-F5344CB8AC3E}">
        <p14:creationId xmlns:p14="http://schemas.microsoft.com/office/powerpoint/2010/main" val="263137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7</a:t>
            </a:fld>
            <a:endParaRPr lang="zh-CN" altLang="en-US"/>
          </a:p>
        </p:txBody>
      </p:sp>
    </p:spTree>
    <p:extLst>
      <p:ext uri="{BB962C8B-B14F-4D97-AF65-F5344CB8AC3E}">
        <p14:creationId xmlns:p14="http://schemas.microsoft.com/office/powerpoint/2010/main" val="232050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8</a:t>
            </a:fld>
            <a:endParaRPr lang="zh-CN" altLang="en-US"/>
          </a:p>
        </p:txBody>
      </p:sp>
    </p:spTree>
    <p:extLst>
      <p:ext uri="{BB962C8B-B14F-4D97-AF65-F5344CB8AC3E}">
        <p14:creationId xmlns:p14="http://schemas.microsoft.com/office/powerpoint/2010/main" val="405946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t>9</a:t>
            </a:fld>
            <a:endParaRPr lang="zh-CN" altLang="en-US"/>
          </a:p>
        </p:txBody>
      </p:sp>
    </p:spTree>
    <p:extLst>
      <p:ext uri="{BB962C8B-B14F-4D97-AF65-F5344CB8AC3E}">
        <p14:creationId xmlns:p14="http://schemas.microsoft.com/office/powerpoint/2010/main" val="52840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3.jpe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jpe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4.png"/><Relationship Id="rId5" Type="http://schemas.openxmlformats.org/officeDocument/2006/relationships/image" Target="../media/image24.png"/><Relationship Id="rId10" Type="http://schemas.openxmlformats.org/officeDocument/2006/relationships/image" Target="../media/image33.png"/><Relationship Id="rId4" Type="http://schemas.openxmlformats.org/officeDocument/2006/relationships/image" Target="../media/image22.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80.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tor\桌面\新建文件夹 (2)\5.15封面参考\复件 (27) 新建文件夹\0f1ac98d7ad0e382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71"/>
            <a:ext cx="9001125" cy="506313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24"/>
          <p:cNvSpPr txBox="1"/>
          <p:nvPr/>
        </p:nvSpPr>
        <p:spPr>
          <a:xfrm>
            <a:off x="468114" y="1297761"/>
            <a:ext cx="6624736" cy="584775"/>
          </a:xfrm>
          <a:prstGeom prst="rect">
            <a:avLst/>
          </a:prstGeom>
          <a:noFill/>
        </p:spPr>
        <p:txBody>
          <a:bodyPr wrap="square" rtlCol="0">
            <a:spAutoFit/>
          </a:bodyPr>
          <a:lstStyle/>
          <a:p>
            <a:pPr algn="ctr"/>
            <a:r>
              <a:rPr lang="zh-CN" altLang="en-US" sz="3200" smtClean="0">
                <a:solidFill>
                  <a:srgbClr val="919DCB"/>
                </a:solidFill>
                <a:latin typeface="微软雅黑" panose="020B0503020204020204" charset="-122"/>
                <a:ea typeface="微软雅黑" panose="020B0503020204020204" charset="-122"/>
              </a:rPr>
              <a:t>加入复制机制的</a:t>
            </a:r>
            <a:r>
              <a:rPr lang="en-US" altLang="zh-CN" sz="3200" smtClean="0">
                <a:solidFill>
                  <a:srgbClr val="919DCB"/>
                </a:solidFill>
                <a:latin typeface="微软雅黑" panose="020B0503020204020204" charset="-122"/>
                <a:ea typeface="微软雅黑" panose="020B0503020204020204" charset="-122"/>
              </a:rPr>
              <a:t>LSTM</a:t>
            </a:r>
            <a:r>
              <a:rPr lang="zh-CN" altLang="en-US" sz="3200" smtClean="0">
                <a:solidFill>
                  <a:srgbClr val="919DCB"/>
                </a:solidFill>
                <a:latin typeface="微软雅黑" panose="020B0503020204020204" charset="-122"/>
                <a:ea typeface="微软雅黑" panose="020B0503020204020204" charset="-122"/>
              </a:rPr>
              <a:t>用于图像描述</a:t>
            </a:r>
            <a:endParaRPr lang="zh-CN" altLang="en-US" sz="3200" dirty="0">
              <a:solidFill>
                <a:srgbClr val="919DCB"/>
              </a:solidFill>
              <a:latin typeface="微软雅黑" panose="020B0503020204020204" charset="-122"/>
              <a:ea typeface="微软雅黑" panose="020B0503020204020204" charset="-122"/>
            </a:endParaRPr>
          </a:p>
        </p:txBody>
      </p:sp>
      <p:sp>
        <p:nvSpPr>
          <p:cNvPr id="5" name="文本框 24"/>
          <p:cNvSpPr txBox="1"/>
          <p:nvPr/>
        </p:nvSpPr>
        <p:spPr>
          <a:xfrm>
            <a:off x="108074" y="1944092"/>
            <a:ext cx="6984776" cy="1754326"/>
          </a:xfrm>
          <a:prstGeom prst="rect">
            <a:avLst/>
          </a:prstGeom>
          <a:noFill/>
        </p:spPr>
        <p:txBody>
          <a:bodyPr wrap="square" rtlCol="0">
            <a:spAutoFit/>
          </a:bodyPr>
          <a:lstStyle/>
          <a:p>
            <a:pPr lvl="2"/>
            <a:r>
              <a:rPr lang="en-US" altLang="zh-CN" sz="1800" b="1"/>
              <a:t>Incorporating Copying Mechanism in Image Captioning </a:t>
            </a:r>
            <a:endParaRPr lang="en-US" altLang="zh-CN" sz="1800" b="1" smtClean="0"/>
          </a:p>
          <a:p>
            <a:pPr lvl="2"/>
            <a:r>
              <a:rPr lang="en-US" altLang="zh-CN" sz="1800" b="1" smtClean="0"/>
              <a:t>for Learning </a:t>
            </a:r>
            <a:r>
              <a:rPr lang="en-US" altLang="zh-CN" sz="1800" b="1"/>
              <a:t>Novel </a:t>
            </a:r>
            <a:r>
              <a:rPr lang="en-US" altLang="zh-CN" sz="1800" b="1" smtClean="0"/>
              <a:t>Objects(</a:t>
            </a:r>
            <a:r>
              <a:rPr lang="en-US" altLang="zh-CN" sz="1800" b="1"/>
              <a:t> </a:t>
            </a:r>
            <a:r>
              <a:rPr lang="en-US" altLang="zh-CN" sz="1800" b="1" smtClean="0"/>
              <a:t>arXiv:1710.02534)</a:t>
            </a:r>
            <a:endParaRPr lang="en-US" altLang="zh-CN" sz="1800" b="1"/>
          </a:p>
          <a:p>
            <a:pPr lvl="2"/>
            <a:endParaRPr lang="en-US" altLang="zh-CN" sz="1800" b="1"/>
          </a:p>
          <a:p>
            <a:pPr lvl="2"/>
            <a:r>
              <a:rPr lang="en-US" altLang="zh-CN" sz="1800" b="1" smtClean="0"/>
              <a:t>CVPR 2017  </a:t>
            </a:r>
            <a:endParaRPr lang="en-US" altLang="zh-CN" sz="1800" b="1"/>
          </a:p>
          <a:p>
            <a:r>
              <a:rPr lang="en-US" altLang="zh-CN" sz="1800"/>
              <a:t/>
            </a:r>
            <a:br>
              <a:rPr lang="en-US" altLang="zh-CN" sz="1800"/>
            </a:br>
            <a:endParaRPr lang="zh-CN" altLang="en-US" sz="1800" dirty="0">
              <a:solidFill>
                <a:srgbClr val="919DCB"/>
              </a:solidFill>
              <a:latin typeface="微软雅黑" panose="020B0503020204020204" charset="-122"/>
              <a:ea typeface="微软雅黑" panose="020B0503020204020204" charset="-122"/>
            </a:endParaRPr>
          </a:p>
        </p:txBody>
      </p:sp>
      <p:sp>
        <p:nvSpPr>
          <p:cNvPr id="6" name="文本框 24"/>
          <p:cNvSpPr txBox="1"/>
          <p:nvPr/>
        </p:nvSpPr>
        <p:spPr>
          <a:xfrm>
            <a:off x="900162" y="3292499"/>
            <a:ext cx="3312368" cy="307777"/>
          </a:xfrm>
          <a:prstGeom prst="rect">
            <a:avLst/>
          </a:prstGeom>
          <a:solidFill>
            <a:srgbClr val="919DCB"/>
          </a:solidFill>
        </p:spPr>
        <p:txBody>
          <a:bodyPr wrap="square" rtlCol="0">
            <a:spAutoFit/>
          </a:bodyPr>
          <a:lstStyle/>
          <a:p>
            <a:pPr algn="ctr"/>
            <a:r>
              <a:rPr lang="zh-CN" altLang="en-US" sz="1400" dirty="0">
                <a:solidFill>
                  <a:schemeClr val="bg1"/>
                </a:solidFill>
                <a:latin typeface="微软雅黑" panose="020B0503020204020204" charset="-122"/>
                <a:ea typeface="微软雅黑" panose="020B0503020204020204" charset="-122"/>
              </a:rPr>
              <a:t>报告</a:t>
            </a:r>
            <a:r>
              <a:rPr lang="zh-CN" altLang="en-US" sz="1400">
                <a:solidFill>
                  <a:schemeClr val="bg1"/>
                </a:solidFill>
                <a:latin typeface="微软雅黑" panose="020B0503020204020204" charset="-122"/>
                <a:ea typeface="微软雅黑" panose="020B0503020204020204" charset="-122"/>
              </a:rPr>
              <a:t>人</a:t>
            </a:r>
            <a:r>
              <a:rPr lang="zh-CN" altLang="en-US" sz="1400" smtClean="0">
                <a:solidFill>
                  <a:schemeClr val="bg1"/>
                </a:solidFill>
                <a:latin typeface="微软雅黑" panose="020B0503020204020204" charset="-122"/>
                <a:ea typeface="微软雅黑" panose="020B0503020204020204" charset="-122"/>
              </a:rPr>
              <a:t>：曹成龙    部</a:t>
            </a:r>
            <a:r>
              <a:rPr lang="zh-CN" altLang="en-US" sz="1400">
                <a:solidFill>
                  <a:schemeClr val="bg1"/>
                </a:solidFill>
                <a:latin typeface="微软雅黑" panose="020B0503020204020204" charset="-122"/>
                <a:ea typeface="微软雅黑" panose="020B0503020204020204" charset="-122"/>
              </a:rPr>
              <a:t>门</a:t>
            </a:r>
            <a:r>
              <a:rPr lang="zh-CN" altLang="en-US" sz="1400" smtClean="0">
                <a:solidFill>
                  <a:schemeClr val="bg1"/>
                </a:solidFill>
                <a:latin typeface="微软雅黑" panose="020B0503020204020204" charset="-122"/>
                <a:ea typeface="微软雅黑" panose="020B0503020204020204" charset="-122"/>
              </a:rPr>
              <a:t>：情境感知计算</a:t>
            </a:r>
            <a:endParaRPr lang="zh-CN" altLang="en-US" sz="1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56949035"/>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rot="970859">
            <a:off x="4812557" y="342874"/>
            <a:ext cx="2381250" cy="2381250"/>
          </a:xfrm>
          <a:prstGeom prst="rect">
            <a:avLst/>
          </a:prstGeom>
        </p:spPr>
      </p:pic>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 descr="C:\Documents and Settings\Administrator\桌面\新建文件夹 (2)\5.15封面参考\复件 (27) 新建文件夹\0f1ac98d7ad0e382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596906"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5.</a:t>
            </a:r>
            <a:r>
              <a:rPr lang="zh-CN" altLang="en-US" sz="1200" spc="600" smtClean="0">
                <a:solidFill>
                  <a:srgbClr val="919DCB"/>
                </a:solidFill>
                <a:latin typeface="微软雅黑" panose="020B0503020204020204" charset="-122"/>
                <a:ea typeface="微软雅黑" panose="020B0503020204020204" charset="-122"/>
              </a:rPr>
              <a:t>心路历程</a:t>
            </a:r>
            <a:endParaRPr lang="zh-CN" altLang="en-US" sz="1200" spc="600" dirty="0">
              <a:solidFill>
                <a:srgbClr val="919DCB"/>
              </a:solidFill>
              <a:latin typeface="微软雅黑" panose="020B0503020204020204" charset="-122"/>
              <a:ea typeface="微软雅黑" panose="020B0503020204020204" charset="-122"/>
            </a:endParaRPr>
          </a:p>
        </p:txBody>
      </p:sp>
      <p:sp>
        <p:nvSpPr>
          <p:cNvPr id="6" name="圆角矩形 5"/>
          <p:cNvSpPr/>
          <p:nvPr/>
        </p:nvSpPr>
        <p:spPr>
          <a:xfrm>
            <a:off x="1116186" y="1310435"/>
            <a:ext cx="1080120" cy="5760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怎么办</a:t>
            </a:r>
            <a:endParaRPr lang="zh-CN" altLang="en-US" sz="1800">
              <a:solidFill>
                <a:schemeClr val="tx1"/>
              </a:solidFill>
            </a:endParaRPr>
          </a:p>
        </p:txBody>
      </p:sp>
      <p:sp>
        <p:nvSpPr>
          <p:cNvPr id="7" name="圆角矩形 6"/>
          <p:cNvSpPr/>
          <p:nvPr/>
        </p:nvSpPr>
        <p:spPr>
          <a:xfrm>
            <a:off x="1439430" y="2480561"/>
            <a:ext cx="1080120" cy="576064"/>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缺啥</a:t>
            </a:r>
            <a:endParaRPr lang="zh-CN" altLang="en-US" sz="1800">
              <a:solidFill>
                <a:schemeClr val="tx1"/>
              </a:solidFill>
            </a:endParaRPr>
          </a:p>
        </p:txBody>
      </p:sp>
      <p:sp>
        <p:nvSpPr>
          <p:cNvPr id="8" name="圆角矩形 7"/>
          <p:cNvSpPr/>
          <p:nvPr/>
        </p:nvSpPr>
        <p:spPr>
          <a:xfrm>
            <a:off x="6370392" y="2520157"/>
            <a:ext cx="1080120" cy="57606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有啥</a:t>
            </a:r>
            <a:endParaRPr lang="zh-CN" altLang="en-US" sz="1800">
              <a:solidFill>
                <a:schemeClr val="tx1"/>
              </a:solidFill>
            </a:endParaRPr>
          </a:p>
        </p:txBody>
      </p:sp>
      <p:sp>
        <p:nvSpPr>
          <p:cNvPr id="9" name="圆角矩形 8"/>
          <p:cNvSpPr/>
          <p:nvPr/>
        </p:nvSpPr>
        <p:spPr>
          <a:xfrm>
            <a:off x="3708474" y="3544342"/>
            <a:ext cx="1368152" cy="62037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调和互补？</a:t>
            </a:r>
            <a:endParaRPr lang="zh-CN" altLang="en-US" sz="1800">
              <a:solidFill>
                <a:schemeClr val="tx1"/>
              </a:solidFill>
            </a:endParaRPr>
          </a:p>
        </p:txBody>
      </p:sp>
      <p:sp>
        <p:nvSpPr>
          <p:cNvPr id="13" name="单圆角矩形 12"/>
          <p:cNvSpPr/>
          <p:nvPr/>
        </p:nvSpPr>
        <p:spPr>
          <a:xfrm>
            <a:off x="1044178" y="3544342"/>
            <a:ext cx="1811614" cy="1064046"/>
          </a:xfrm>
          <a:prstGeom prst="round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描述新物体的图像文本对</a:t>
            </a:r>
            <a:endParaRPr lang="zh-CN" altLang="en-US" sz="1800">
              <a:solidFill>
                <a:schemeClr val="tx1"/>
              </a:solidFill>
            </a:endParaRPr>
          </a:p>
        </p:txBody>
      </p:sp>
      <p:sp>
        <p:nvSpPr>
          <p:cNvPr id="15" name="单圆角矩形 14"/>
          <p:cNvSpPr/>
          <p:nvPr/>
        </p:nvSpPr>
        <p:spPr>
          <a:xfrm>
            <a:off x="5785292" y="3531004"/>
            <a:ext cx="2315670" cy="1221400"/>
          </a:xfrm>
          <a:prstGeom prst="round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smtClean="0">
                <a:solidFill>
                  <a:schemeClr val="tx1"/>
                </a:solidFill>
              </a:rPr>
              <a:t>含有很多物体及其标签的庞大数据集</a:t>
            </a:r>
            <a:r>
              <a:rPr lang="en-US" altLang="zh-CN" sz="1800" smtClean="0">
                <a:solidFill>
                  <a:schemeClr val="tx1"/>
                </a:solidFill>
              </a:rPr>
              <a:t>(</a:t>
            </a:r>
            <a:r>
              <a:rPr lang="zh-CN" altLang="en-US" sz="1800" smtClean="0">
                <a:solidFill>
                  <a:schemeClr val="tx1"/>
                </a:solidFill>
              </a:rPr>
              <a:t>如</a:t>
            </a:r>
            <a:r>
              <a:rPr lang="en-US" altLang="zh-CN" sz="1800" smtClean="0">
                <a:solidFill>
                  <a:schemeClr val="tx1"/>
                </a:solidFill>
              </a:rPr>
              <a:t>Image Net)</a:t>
            </a:r>
            <a:endParaRPr lang="zh-CN" altLang="en-US" sz="1800">
              <a:solidFill>
                <a:schemeClr val="tx1"/>
              </a:solidFill>
            </a:endParaRPr>
          </a:p>
        </p:txBody>
      </p:sp>
      <p:sp>
        <p:nvSpPr>
          <p:cNvPr id="10" name="燕尾形 9"/>
          <p:cNvSpPr/>
          <p:nvPr/>
        </p:nvSpPr>
        <p:spPr>
          <a:xfrm rot="5400000">
            <a:off x="1846272" y="3121426"/>
            <a:ext cx="266435" cy="360040"/>
          </a:xfrm>
          <a:prstGeom prst="chevron">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燕尾形 18"/>
          <p:cNvSpPr/>
          <p:nvPr/>
        </p:nvSpPr>
        <p:spPr>
          <a:xfrm rot="5400000">
            <a:off x="6779613" y="3143022"/>
            <a:ext cx="266435" cy="360040"/>
          </a:xfrm>
          <a:prstGeom prst="chevron">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丁字箭头 10"/>
          <p:cNvSpPr/>
          <p:nvPr/>
        </p:nvSpPr>
        <p:spPr>
          <a:xfrm rot="10800000">
            <a:off x="3788466" y="2605868"/>
            <a:ext cx="1216152" cy="850392"/>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15552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5" grpId="0" animBg="1"/>
      <p:bldP spid="10" grpId="0" animBg="1"/>
      <p:bldP spid="1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3</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模型概括</a:t>
            </a:r>
            <a:endParaRPr lang="zh-CN" altLang="en-US" sz="1200" spc="600" dirty="0">
              <a:solidFill>
                <a:srgbClr val="919DCB"/>
              </a:solidFill>
              <a:latin typeface="微软雅黑" panose="020B0503020204020204" charset="-122"/>
              <a:ea typeface="微软雅黑" panose="020B0503020204020204" charset="-122"/>
            </a:endParaRPr>
          </a:p>
        </p:txBody>
      </p:sp>
      <p:sp>
        <p:nvSpPr>
          <p:cNvPr id="2" name="文本框 1"/>
          <p:cNvSpPr txBox="1"/>
          <p:nvPr/>
        </p:nvSpPr>
        <p:spPr>
          <a:xfrm>
            <a:off x="792394" y="2175881"/>
            <a:ext cx="4628190" cy="133882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zh-CN" sz="1800" smtClean="0"/>
              <a:t>使</a:t>
            </a:r>
            <a:r>
              <a:rPr lang="zh-CN" altLang="zh-CN" sz="1800"/>
              <a:t>用额外的视</a:t>
            </a:r>
            <a:r>
              <a:rPr lang="zh-CN" altLang="zh-CN" sz="1800" smtClean="0"/>
              <a:t>觉数据集</a:t>
            </a:r>
            <a:endParaRPr lang="en-US" altLang="zh-CN" sz="1800" smtClean="0"/>
          </a:p>
          <a:p>
            <a:pPr marL="285750" indent="-285750">
              <a:lnSpc>
                <a:spcPct val="150000"/>
              </a:lnSpc>
              <a:buFont typeface="Arial" panose="020B0604020202020204" pitchFamily="34" charset="0"/>
              <a:buChar char="•"/>
            </a:pPr>
            <a:r>
              <a:rPr lang="zh-CN" altLang="zh-CN" sz="1800" smtClean="0"/>
              <a:t>使用</a:t>
            </a:r>
            <a:r>
              <a:rPr lang="zh-CN" altLang="en-US" sz="1800" smtClean="0"/>
              <a:t>额外</a:t>
            </a:r>
            <a:r>
              <a:rPr lang="zh-CN" altLang="zh-CN" sz="1800" smtClean="0"/>
              <a:t>数</a:t>
            </a:r>
            <a:r>
              <a:rPr lang="zh-CN" altLang="zh-CN" sz="1800"/>
              <a:t>据集训练对新物体的分类</a:t>
            </a:r>
            <a:r>
              <a:rPr lang="zh-CN" altLang="zh-CN" sz="1800" smtClean="0"/>
              <a:t>器</a:t>
            </a:r>
            <a:endParaRPr lang="en-US" altLang="zh-CN" sz="1800" smtClean="0"/>
          </a:p>
          <a:p>
            <a:pPr marL="285750" indent="-285750">
              <a:lnSpc>
                <a:spcPct val="150000"/>
              </a:lnSpc>
              <a:buFont typeface="Arial" panose="020B0604020202020204" pitchFamily="34" charset="0"/>
              <a:buChar char="•"/>
            </a:pPr>
            <a:r>
              <a:rPr lang="zh-CN" altLang="en-US" sz="1800" smtClean="0"/>
              <a:t>在解码器上加入</a:t>
            </a:r>
            <a:r>
              <a:rPr lang="zh-CN" altLang="zh-CN" sz="1800" smtClean="0"/>
              <a:t>复</a:t>
            </a:r>
            <a:r>
              <a:rPr lang="zh-CN" altLang="zh-CN" sz="1800"/>
              <a:t>制机</a:t>
            </a:r>
            <a:r>
              <a:rPr lang="zh-CN" altLang="zh-CN" sz="1800" smtClean="0"/>
              <a:t>制进</a:t>
            </a:r>
            <a:r>
              <a:rPr lang="zh-CN" altLang="zh-CN" sz="1800"/>
              <a:t>行描述的生</a:t>
            </a:r>
            <a:r>
              <a:rPr lang="zh-CN" altLang="zh-CN" sz="1800" smtClean="0"/>
              <a:t>成</a:t>
            </a:r>
          </a:p>
        </p:txBody>
      </p:sp>
      <p:sp>
        <p:nvSpPr>
          <p:cNvPr id="3" name="文本框 2"/>
          <p:cNvSpPr txBox="1"/>
          <p:nvPr/>
        </p:nvSpPr>
        <p:spPr>
          <a:xfrm>
            <a:off x="354973" y="733834"/>
            <a:ext cx="7213193" cy="646331"/>
          </a:xfrm>
          <a:prstGeom prst="rect">
            <a:avLst/>
          </a:prstGeom>
          <a:noFill/>
        </p:spPr>
        <p:txBody>
          <a:bodyPr wrap="none" rtlCol="0">
            <a:spAutoFit/>
          </a:bodyPr>
          <a:lstStyle/>
          <a:p>
            <a:r>
              <a:rPr lang="zh-CN" altLang="en-US" sz="1800" b="1" smtClean="0">
                <a:solidFill>
                  <a:srgbClr val="00B0F0"/>
                </a:solidFill>
              </a:rPr>
              <a:t>文章提出一种带有复制机制的</a:t>
            </a:r>
            <a:r>
              <a:rPr lang="en-US" altLang="zh-CN" sz="1800" b="1" smtClean="0">
                <a:solidFill>
                  <a:srgbClr val="00B0F0"/>
                </a:solidFill>
              </a:rPr>
              <a:t>LSTM</a:t>
            </a:r>
            <a:r>
              <a:rPr lang="zh-CN" altLang="en-US" sz="1800" b="1" smtClean="0">
                <a:solidFill>
                  <a:srgbClr val="00B0F0"/>
                </a:solidFill>
              </a:rPr>
              <a:t>进行图像描述，它能</a:t>
            </a:r>
            <a:r>
              <a:rPr lang="zh-CN" altLang="en-US" sz="1800" b="1">
                <a:solidFill>
                  <a:srgbClr val="00B0F0"/>
                </a:solidFill>
              </a:rPr>
              <a:t>够</a:t>
            </a:r>
            <a:r>
              <a:rPr lang="zh-CN" altLang="zh-CN" sz="1800" b="1">
                <a:solidFill>
                  <a:srgbClr val="00B0F0"/>
                </a:solidFill>
              </a:rPr>
              <a:t>从新物体中</a:t>
            </a:r>
            <a:endParaRPr lang="en-US" altLang="zh-CN" sz="1800" b="1">
              <a:solidFill>
                <a:srgbClr val="00B0F0"/>
              </a:solidFill>
            </a:endParaRPr>
          </a:p>
          <a:p>
            <a:r>
              <a:rPr lang="zh-CN" altLang="zh-CN" sz="1800" b="1">
                <a:solidFill>
                  <a:srgbClr val="00B0F0"/>
                </a:solidFill>
              </a:rPr>
              <a:t>选择合适的词放在描述的合适位置。</a:t>
            </a:r>
            <a:r>
              <a:rPr lang="zh-CN" altLang="en-US" sz="1800" b="1">
                <a:solidFill>
                  <a:srgbClr val="00B0F0"/>
                </a:solidFill>
              </a:rPr>
              <a:t>从而加强对新物体的描述</a:t>
            </a:r>
            <a:r>
              <a:rPr lang="zh-CN" altLang="en-US" sz="1800" smtClean="0"/>
              <a:t>。</a:t>
            </a:r>
            <a:endParaRPr lang="zh-CN" altLang="zh-CN" sz="1800"/>
          </a:p>
        </p:txBody>
      </p:sp>
      <p:sp>
        <p:nvSpPr>
          <p:cNvPr id="10" name="单圆角矩形 9"/>
          <p:cNvSpPr/>
          <p:nvPr/>
        </p:nvSpPr>
        <p:spPr>
          <a:xfrm>
            <a:off x="6888331" y="2125773"/>
            <a:ext cx="1356647" cy="1554156"/>
          </a:xfrm>
          <a:prstGeom prst="round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6888331" y="1368028"/>
            <a:ext cx="1237584" cy="4470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图像</a:t>
            </a:r>
            <a:endParaRPr lang="zh-CN" altLang="en-US" sz="1800">
              <a:solidFill>
                <a:schemeClr val="tx1"/>
              </a:solidFill>
            </a:endParaRPr>
          </a:p>
        </p:txBody>
      </p:sp>
      <p:sp>
        <p:nvSpPr>
          <p:cNvPr id="12" name="矩形 11"/>
          <p:cNvSpPr/>
          <p:nvPr/>
        </p:nvSpPr>
        <p:spPr>
          <a:xfrm>
            <a:off x="7003067" y="2307822"/>
            <a:ext cx="1008112" cy="403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编码器</a:t>
            </a:r>
            <a:endParaRPr lang="zh-CN" altLang="en-US" sz="1800">
              <a:solidFill>
                <a:schemeClr val="tx1"/>
              </a:solidFill>
            </a:endParaRPr>
          </a:p>
        </p:txBody>
      </p:sp>
      <p:sp>
        <p:nvSpPr>
          <p:cNvPr id="13" name="矩形 12"/>
          <p:cNvSpPr/>
          <p:nvPr/>
        </p:nvSpPr>
        <p:spPr>
          <a:xfrm>
            <a:off x="7003067" y="3159668"/>
            <a:ext cx="1008112" cy="403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解码器</a:t>
            </a:r>
            <a:endParaRPr lang="zh-CN" altLang="en-US" sz="1800">
              <a:solidFill>
                <a:schemeClr val="tx1"/>
              </a:solidFill>
            </a:endParaRPr>
          </a:p>
        </p:txBody>
      </p:sp>
      <p:sp>
        <p:nvSpPr>
          <p:cNvPr id="14" name="圆角矩形 13"/>
          <p:cNvSpPr/>
          <p:nvPr/>
        </p:nvSpPr>
        <p:spPr>
          <a:xfrm>
            <a:off x="6889189" y="4126987"/>
            <a:ext cx="1237584" cy="4470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文本</a:t>
            </a:r>
            <a:endParaRPr lang="zh-CN" altLang="en-US" sz="1800">
              <a:solidFill>
                <a:schemeClr val="tx1"/>
              </a:solidFill>
            </a:endParaRPr>
          </a:p>
        </p:txBody>
      </p:sp>
      <p:cxnSp>
        <p:nvCxnSpPr>
          <p:cNvPr id="15" name="直接箭头连接符 14"/>
          <p:cNvCxnSpPr>
            <a:stCxn id="11" idx="2"/>
            <a:endCxn id="12" idx="0"/>
          </p:cNvCxnSpPr>
          <p:nvPr/>
        </p:nvCxnSpPr>
        <p:spPr>
          <a:xfrm>
            <a:off x="7507123" y="1815086"/>
            <a:ext cx="0" cy="49273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2"/>
            <a:endCxn id="13" idx="0"/>
          </p:cNvCxnSpPr>
          <p:nvPr/>
        </p:nvCxnSpPr>
        <p:spPr>
          <a:xfrm>
            <a:off x="7507123" y="2710905"/>
            <a:ext cx="0" cy="44876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7507123" y="3562751"/>
            <a:ext cx="858" cy="56423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虚尾箭头 17"/>
          <p:cNvSpPr/>
          <p:nvPr/>
        </p:nvSpPr>
        <p:spPr>
          <a:xfrm>
            <a:off x="6527370" y="3204666"/>
            <a:ext cx="483796" cy="310043"/>
          </a:xfrm>
          <a:prstGeom prst="strip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剪去单角的矩形 18"/>
          <p:cNvSpPr/>
          <p:nvPr/>
        </p:nvSpPr>
        <p:spPr>
          <a:xfrm>
            <a:off x="5411718" y="3159668"/>
            <a:ext cx="1116573" cy="40308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复制机制</a:t>
            </a:r>
            <a:endParaRPr lang="zh-CN" altLang="en-US">
              <a:solidFill>
                <a:schemeClr val="tx1"/>
              </a:solidFill>
            </a:endParaRPr>
          </a:p>
        </p:txBody>
      </p:sp>
      <p:cxnSp>
        <p:nvCxnSpPr>
          <p:cNvPr id="23" name="肘形连接符 22"/>
          <p:cNvCxnSpPr>
            <a:stCxn id="11" idx="1"/>
            <a:endCxn id="19" idx="3"/>
          </p:cNvCxnSpPr>
          <p:nvPr/>
        </p:nvCxnSpPr>
        <p:spPr>
          <a:xfrm rot="10800000" flipV="1">
            <a:off x="5970005" y="1591556"/>
            <a:ext cx="918326" cy="1568111"/>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73269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 y="-43145"/>
            <a:ext cx="9144636" cy="5125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12130" y="1224012"/>
            <a:ext cx="8136904" cy="25922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404218" y="1728068"/>
            <a:ext cx="1588572" cy="1588572"/>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02</a:t>
            </a:r>
            <a:endParaRPr lang="zh-CN" altLang="en-US" sz="5400" dirty="0"/>
          </a:p>
        </p:txBody>
      </p:sp>
      <p:sp>
        <p:nvSpPr>
          <p:cNvPr id="5" name="文本框 24"/>
          <p:cNvSpPr txBox="1"/>
          <p:nvPr/>
        </p:nvSpPr>
        <p:spPr>
          <a:xfrm>
            <a:off x="2700362" y="2304132"/>
            <a:ext cx="5695116" cy="646331"/>
          </a:xfrm>
          <a:prstGeom prst="rect">
            <a:avLst/>
          </a:prstGeom>
          <a:noFill/>
        </p:spPr>
        <p:txBody>
          <a:bodyPr wrap="square" rtlCol="0">
            <a:spAutoFit/>
          </a:bodyPr>
          <a:lstStyle/>
          <a:p>
            <a:pPr algn="ctr"/>
            <a:r>
              <a:rPr lang="zh-CN" altLang="en-US" sz="3600" spc="600" smtClean="0">
                <a:solidFill>
                  <a:srgbClr val="919DCB"/>
                </a:solidFill>
                <a:latin typeface="微软雅黑" panose="020B0503020204020204" charset="-122"/>
                <a:ea typeface="微软雅黑" panose="020B0503020204020204" charset="-122"/>
              </a:rPr>
              <a:t>模型</a:t>
            </a:r>
            <a:endParaRPr lang="zh-CN" altLang="en-US" sz="3600" spc="600"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31876679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1</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架构</a:t>
            </a:r>
            <a:endParaRPr lang="zh-CN" altLang="en-US" sz="1200" spc="600" dirty="0">
              <a:solidFill>
                <a:srgbClr val="919DCB"/>
              </a:solidFill>
              <a:latin typeface="微软雅黑" panose="020B0503020204020204" charset="-122"/>
              <a:ea typeface="微软雅黑" panose="020B0503020204020204" charset="-122"/>
            </a:endParaRPr>
          </a:p>
        </p:txBody>
      </p:sp>
      <p:sp>
        <p:nvSpPr>
          <p:cNvPr id="2" name="文本框 1"/>
          <p:cNvSpPr txBox="1"/>
          <p:nvPr/>
        </p:nvSpPr>
        <p:spPr>
          <a:xfrm>
            <a:off x="793866" y="1039346"/>
            <a:ext cx="649537" cy="369332"/>
          </a:xfrm>
          <a:prstGeom prst="rect">
            <a:avLst/>
          </a:prstGeom>
          <a:noFill/>
        </p:spPr>
        <p:txBody>
          <a:bodyPr wrap="none" rtlCol="0">
            <a:spAutoFit/>
          </a:bodyPr>
          <a:lstStyle/>
          <a:p>
            <a:r>
              <a:rPr lang="zh-CN" altLang="en-US" sz="1800" b="1" smtClean="0">
                <a:solidFill>
                  <a:srgbClr val="00B0F0"/>
                </a:solidFill>
              </a:rPr>
              <a:t>模型</a:t>
            </a:r>
            <a:endParaRPr lang="zh-CN" altLang="en-US" sz="1800" b="1">
              <a:solidFill>
                <a:srgbClr val="00B0F0"/>
              </a:solidFill>
            </a:endParaRPr>
          </a:p>
        </p:txBody>
      </p:sp>
      <p:sp>
        <p:nvSpPr>
          <p:cNvPr id="24" name="圆角矩形 23"/>
          <p:cNvSpPr/>
          <p:nvPr/>
        </p:nvSpPr>
        <p:spPr>
          <a:xfrm>
            <a:off x="1620242" y="3065400"/>
            <a:ext cx="1554328" cy="576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物体探测器</a:t>
            </a:r>
            <a:endParaRPr lang="zh-CN" altLang="en-US" sz="1800">
              <a:solidFill>
                <a:schemeClr val="tx1"/>
              </a:solidFill>
            </a:endParaRPr>
          </a:p>
        </p:txBody>
      </p:sp>
      <p:sp>
        <p:nvSpPr>
          <p:cNvPr id="29" name="圆角矩形 28"/>
          <p:cNvSpPr/>
          <p:nvPr/>
        </p:nvSpPr>
        <p:spPr>
          <a:xfrm>
            <a:off x="5796706" y="2160116"/>
            <a:ext cx="1296144"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chemeClr val="tx1"/>
                </a:solidFill>
              </a:rPr>
              <a:t>LSTM</a:t>
            </a:r>
            <a:endParaRPr lang="zh-CN" altLang="en-US" sz="1800">
              <a:solidFill>
                <a:schemeClr val="tx1"/>
              </a:solidFill>
            </a:endParaRPr>
          </a:p>
        </p:txBody>
      </p:sp>
      <p:sp>
        <p:nvSpPr>
          <p:cNvPr id="30" name="圆角矩形 29"/>
          <p:cNvSpPr/>
          <p:nvPr/>
        </p:nvSpPr>
        <p:spPr>
          <a:xfrm>
            <a:off x="1749334" y="2160116"/>
            <a:ext cx="1296144" cy="57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图像</a:t>
            </a:r>
            <a:endParaRPr lang="zh-CN" altLang="en-US" sz="1800">
              <a:solidFill>
                <a:schemeClr val="tx1"/>
              </a:solidFill>
            </a:endParaRPr>
          </a:p>
        </p:txBody>
      </p:sp>
      <p:sp>
        <p:nvSpPr>
          <p:cNvPr id="31" name="圆角矩形 30"/>
          <p:cNvSpPr/>
          <p:nvPr/>
        </p:nvSpPr>
        <p:spPr>
          <a:xfrm>
            <a:off x="3636466" y="3065400"/>
            <a:ext cx="1656184" cy="57606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物体词汇表</a:t>
            </a:r>
            <a:endParaRPr lang="zh-CN" altLang="en-US" sz="1800">
              <a:solidFill>
                <a:schemeClr val="tx1"/>
              </a:solidFill>
            </a:endParaRPr>
          </a:p>
        </p:txBody>
      </p:sp>
      <mc:AlternateContent xmlns:mc="http://schemas.openxmlformats.org/markup-compatibility/2006" xmlns:a14="http://schemas.microsoft.com/office/drawing/2010/main">
        <mc:Choice Requires="a14">
          <p:sp>
            <p:nvSpPr>
              <p:cNvPr id="32" name="圆角矩形 31"/>
              <p:cNvSpPr/>
              <p:nvPr/>
            </p:nvSpPr>
            <p:spPr>
              <a:xfrm>
                <a:off x="5796706" y="1584052"/>
                <a:ext cx="1296144"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单词</a:t>
                </a:r>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𝑤</m:t>
                        </m:r>
                      </m:e>
                      <m:sub>
                        <m:r>
                          <a:rPr lang="en-US" altLang="zh-CN" sz="1800" i="1">
                            <a:solidFill>
                              <a:schemeClr val="tx1"/>
                            </a:solidFill>
                            <a:latin typeface="Cambria Math" panose="02040503050406030204" pitchFamily="18" charset="0"/>
                          </a:rPr>
                          <m:t>𝑡</m:t>
                        </m:r>
                      </m:sub>
                    </m:sSub>
                  </m:oMath>
                </a14:m>
                <a:endParaRPr lang="zh-CN" altLang="en-US" sz="1800">
                  <a:solidFill>
                    <a:schemeClr val="tx1"/>
                  </a:solidFill>
                </a:endParaRPr>
              </a:p>
            </p:txBody>
          </p:sp>
        </mc:Choice>
        <mc:Fallback xmlns="">
          <p:sp>
            <p:nvSpPr>
              <p:cNvPr id="32" name="圆角矩形 31"/>
              <p:cNvSpPr>
                <a:spLocks noRot="1" noChangeAspect="1" noMove="1" noResize="1" noEditPoints="1" noAdjustHandles="1" noChangeArrowheads="1" noChangeShapeType="1" noTextEdit="1"/>
              </p:cNvSpPr>
              <p:nvPr/>
            </p:nvSpPr>
            <p:spPr>
              <a:xfrm>
                <a:off x="5796706" y="1584052"/>
                <a:ext cx="1296144" cy="360040"/>
              </a:xfrm>
              <a:prstGeom prst="roundRect">
                <a:avLst/>
              </a:prstGeom>
              <a:blipFill rotWithShape="0">
                <a:blip r:embed="rId4"/>
                <a:stretch>
                  <a:fillRect t="-11111" b="-17460"/>
                </a:stretch>
              </a:blipFill>
            </p:spPr>
            <p:txBody>
              <a:bodyPr/>
              <a:lstStyle/>
              <a:p>
                <a:r>
                  <a:rPr lang="zh-CN" altLang="en-US">
                    <a:noFill/>
                  </a:rPr>
                  <a:t> </a:t>
                </a:r>
              </a:p>
            </p:txBody>
          </p:sp>
        </mc:Fallback>
      </mc:AlternateContent>
      <p:cxnSp>
        <p:nvCxnSpPr>
          <p:cNvPr id="33" name="直接箭头连接符 32"/>
          <p:cNvCxnSpPr>
            <a:stCxn id="30" idx="2"/>
            <a:endCxn id="24" idx="0"/>
          </p:cNvCxnSpPr>
          <p:nvPr/>
        </p:nvCxnSpPr>
        <p:spPr>
          <a:xfrm>
            <a:off x="2397406" y="2736180"/>
            <a:ext cx="0" cy="32922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4" idx="3"/>
            <a:endCxn id="31" idx="1"/>
          </p:cNvCxnSpPr>
          <p:nvPr/>
        </p:nvCxnSpPr>
        <p:spPr>
          <a:xfrm>
            <a:off x="3174570" y="3353432"/>
            <a:ext cx="46189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2"/>
            <a:endCxn id="29" idx="0"/>
          </p:cNvCxnSpPr>
          <p:nvPr/>
        </p:nvCxnSpPr>
        <p:spPr>
          <a:xfrm>
            <a:off x="6444778" y="1944092"/>
            <a:ext cx="0" cy="2160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2"/>
          </p:cNvCxnSpPr>
          <p:nvPr/>
        </p:nvCxnSpPr>
        <p:spPr>
          <a:xfrm>
            <a:off x="6444778" y="2736180"/>
            <a:ext cx="0" cy="32922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5796706" y="3065400"/>
            <a:ext cx="1296144" cy="5760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复制层</a:t>
            </a:r>
            <a:endParaRPr lang="zh-CN" altLang="en-US" sz="1800">
              <a:solidFill>
                <a:schemeClr val="tx1"/>
              </a:solidFill>
            </a:endParaRPr>
          </a:p>
        </p:txBody>
      </p:sp>
      <mc:AlternateContent xmlns:mc="http://schemas.openxmlformats.org/markup-compatibility/2006" xmlns:a14="http://schemas.microsoft.com/office/drawing/2010/main">
        <mc:Choice Requires="a14">
          <p:sp>
            <p:nvSpPr>
              <p:cNvPr id="38" name="圆角矩形 37"/>
              <p:cNvSpPr/>
              <p:nvPr/>
            </p:nvSpPr>
            <p:spPr>
              <a:xfrm>
                <a:off x="5793060" y="3790664"/>
                <a:ext cx="1296144"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单词</a:t>
                </a:r>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𝑤</m:t>
                        </m:r>
                      </m:e>
                      <m:sub>
                        <m:r>
                          <a:rPr lang="en-US" altLang="zh-CN" sz="1800" i="1">
                            <a:solidFill>
                              <a:schemeClr val="tx1"/>
                            </a:solidFill>
                            <a:latin typeface="Cambria Math" panose="02040503050406030204" pitchFamily="18" charset="0"/>
                          </a:rPr>
                          <m:t>𝑡</m:t>
                        </m:r>
                        <m:r>
                          <a:rPr lang="en-US" altLang="zh-CN" sz="1800" i="1">
                            <a:solidFill>
                              <a:schemeClr val="tx1"/>
                            </a:solidFill>
                            <a:latin typeface="Cambria Math" panose="02040503050406030204" pitchFamily="18" charset="0"/>
                          </a:rPr>
                          <m:t>+1</m:t>
                        </m:r>
                      </m:sub>
                    </m:sSub>
                  </m:oMath>
                </a14:m>
                <a:endParaRPr lang="zh-CN" altLang="en-US" sz="1800">
                  <a:solidFill>
                    <a:schemeClr val="tx1"/>
                  </a:solidFill>
                </a:endParaRPr>
              </a:p>
            </p:txBody>
          </p:sp>
        </mc:Choice>
        <mc:Fallback xmlns="">
          <p:sp>
            <p:nvSpPr>
              <p:cNvPr id="38" name="圆角矩形 37"/>
              <p:cNvSpPr>
                <a:spLocks noRot="1" noChangeAspect="1" noMove="1" noResize="1" noEditPoints="1" noAdjustHandles="1" noChangeArrowheads="1" noChangeShapeType="1" noTextEdit="1"/>
              </p:cNvSpPr>
              <p:nvPr/>
            </p:nvSpPr>
            <p:spPr>
              <a:xfrm>
                <a:off x="5793060" y="3790664"/>
                <a:ext cx="1296144" cy="360040"/>
              </a:xfrm>
              <a:prstGeom prst="roundRect">
                <a:avLst/>
              </a:prstGeom>
              <a:blipFill rotWithShape="0">
                <a:blip r:embed="rId5"/>
                <a:stretch>
                  <a:fillRect t="-11111" b="-17460"/>
                </a:stretch>
              </a:blipFill>
            </p:spPr>
            <p:txBody>
              <a:bodyPr/>
              <a:lstStyle/>
              <a:p>
                <a:r>
                  <a:rPr lang="zh-CN" altLang="en-US">
                    <a:noFill/>
                  </a:rPr>
                  <a:t> </a:t>
                </a:r>
              </a:p>
            </p:txBody>
          </p:sp>
        </mc:Fallback>
      </mc:AlternateContent>
      <p:cxnSp>
        <p:nvCxnSpPr>
          <p:cNvPr id="39" name="直接箭头连接符 38"/>
          <p:cNvCxnSpPr>
            <a:stCxn id="37" idx="2"/>
            <a:endCxn id="38" idx="0"/>
          </p:cNvCxnSpPr>
          <p:nvPr/>
        </p:nvCxnSpPr>
        <p:spPr>
          <a:xfrm flipH="1">
            <a:off x="6441132" y="3641464"/>
            <a:ext cx="3646" cy="1492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0" idx="3"/>
            <a:endCxn id="29" idx="1"/>
          </p:cNvCxnSpPr>
          <p:nvPr/>
        </p:nvCxnSpPr>
        <p:spPr>
          <a:xfrm>
            <a:off x="3045478" y="2448148"/>
            <a:ext cx="275122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1" idx="3"/>
            <a:endCxn id="37" idx="1"/>
          </p:cNvCxnSpPr>
          <p:nvPr/>
        </p:nvCxnSpPr>
        <p:spPr>
          <a:xfrm>
            <a:off x="5292650" y="3353432"/>
            <a:ext cx="50405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485555"/>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1</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架构</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3074" name="Picture 2" descr="LSTM-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226" y="1584052"/>
            <a:ext cx="5857875" cy="28003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93866" y="1039346"/>
            <a:ext cx="1114408" cy="369332"/>
          </a:xfrm>
          <a:prstGeom prst="rect">
            <a:avLst/>
          </a:prstGeom>
          <a:noFill/>
        </p:spPr>
        <p:txBody>
          <a:bodyPr wrap="none" rtlCol="0">
            <a:spAutoFit/>
          </a:bodyPr>
          <a:lstStyle/>
          <a:p>
            <a:r>
              <a:rPr lang="zh-CN" altLang="en-US" sz="1800" b="1" smtClean="0">
                <a:solidFill>
                  <a:srgbClr val="00B0F0"/>
                </a:solidFill>
              </a:rPr>
              <a:t>模型展开</a:t>
            </a:r>
            <a:endParaRPr lang="zh-CN" altLang="en-US" sz="1800" b="1">
              <a:solidFill>
                <a:srgbClr val="00B0F0"/>
              </a:solidFill>
            </a:endParaRPr>
          </a:p>
        </p:txBody>
      </p:sp>
    </p:spTree>
    <p:extLst>
      <p:ext uri="{BB962C8B-B14F-4D97-AF65-F5344CB8AC3E}">
        <p14:creationId xmlns:p14="http://schemas.microsoft.com/office/powerpoint/2010/main" val="789702347"/>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STM_C_d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754" y="1709308"/>
            <a:ext cx="1743075" cy="267652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接连接符 25"/>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 descr="C:\Documents and Settings\Administrator\桌面\新建文件夹 (2)\5.15封面参考\复件 (27) 新建文件夹\0f1ac98d7ad0e382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2.</a:t>
            </a:r>
            <a:r>
              <a:rPr lang="zh-CN" altLang="en-US" sz="1200" spc="600" smtClean="0">
                <a:solidFill>
                  <a:srgbClr val="919DCB"/>
                </a:solidFill>
                <a:latin typeface="微软雅黑" panose="020B0503020204020204" charset="-122"/>
                <a:ea typeface="微软雅黑" panose="020B0503020204020204" charset="-122"/>
              </a:rPr>
              <a:t>符号约定</a:t>
            </a:r>
            <a:endParaRPr lang="zh-CN" altLang="en-US" sz="1200" spc="600" dirty="0">
              <a:solidFill>
                <a:srgbClr val="919DCB"/>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32" name="文本框 31"/>
              <p:cNvSpPr txBox="1"/>
              <p:nvPr/>
            </p:nvSpPr>
            <p:spPr>
              <a:xfrm>
                <a:off x="918597" y="935980"/>
                <a:ext cx="6719981" cy="612284"/>
              </a:xfrm>
              <a:prstGeom prst="rect">
                <a:avLst/>
              </a:prstGeom>
              <a:noFill/>
            </p:spPr>
            <p:txBody>
              <a:bodyPr wrap="none" rtlCol="0">
                <a:spAutoFit/>
              </a:bodyPr>
              <a:lstStyle/>
              <a:p>
                <a:r>
                  <a:rPr lang="zh-CN" altLang="en-US" smtClean="0"/>
                  <a:t>假设图像</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𝑣</m:t>
                            </m:r>
                          </m:sub>
                        </m:sSub>
                      </m:sup>
                    </m:sSup>
                  </m:oMath>
                </a14:m>
                <a:r>
                  <a:rPr lang="zh-CN" altLang="en-US" smtClean="0"/>
                  <a:t>的描述为</a:t>
                </a:r>
                <a:r>
                  <a:rPr lang="en-US" altLang="zh-CN" smtClean="0"/>
                  <a:t>:</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R</m:t>
                        </m:r>
                      </m:e>
                      <m: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𝑤</m:t>
                            </m:r>
                          </m:sub>
                        </m:sSub>
                      </m:sup>
                    </m:sSup>
                  </m:oMath>
                </a14:m>
                <a:r>
                  <a:rPr lang="en-US" altLang="zh-CN" smtClean="0"/>
                  <a:t>,</a:t>
                </a:r>
                <a:r>
                  <a:rPr lang="zh-CN" altLang="en-US" smtClean="0"/>
                  <a:t>描述包含</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a14:m>
                <a:r>
                  <a:rPr lang="zh-CN" altLang="en-US" smtClean="0"/>
                  <a:t>个词，</a:t>
                </a:r>
                <a:endParaRPr lang="en-US" altLang="zh-CN" smtClean="0"/>
              </a:p>
              <a:p>
                <a:r>
                  <a:rPr lang="zh-CN" altLang="en-US" smtClean="0"/>
                  <a:t>描述被表示为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𝑤</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𝑁</m:t>
                        </m:r>
                      </m:e>
                      <m:sub>
                        <m:r>
                          <a:rPr lang="en-US" altLang="zh-CN" b="0" i="1" smtClean="0">
                            <a:latin typeface="Cambria Math" panose="02040503050406030204" pitchFamily="18" charset="0"/>
                            <a:ea typeface="Cambria Math" panose="02040503050406030204" pitchFamily="18" charset="0"/>
                          </a:rPr>
                          <m:t>𝑠</m:t>
                        </m:r>
                      </m:sub>
                    </m:sSub>
                  </m:oMath>
                </a14:m>
                <a:r>
                  <a:rPr lang="zh-CN" altLang="en-US" smtClean="0"/>
                  <a:t>维度的矩阵。</a:t>
                </a:r>
                <a:endParaRPr lang="zh-CN" altLang="en-US"/>
              </a:p>
            </p:txBody>
          </p:sp>
        </mc:Choice>
        <mc:Fallback xmlns="">
          <p:sp>
            <p:nvSpPr>
              <p:cNvPr id="32" name="文本框 31"/>
              <p:cNvSpPr txBox="1">
                <a:spLocks noRot="1" noChangeAspect="1" noMove="1" noResize="1" noEditPoints="1" noAdjustHandles="1" noChangeArrowheads="1" noChangeShapeType="1" noTextEdit="1"/>
              </p:cNvSpPr>
              <p:nvPr/>
            </p:nvSpPr>
            <p:spPr>
              <a:xfrm>
                <a:off x="918597" y="935980"/>
                <a:ext cx="6719981" cy="612284"/>
              </a:xfrm>
              <a:prstGeom prst="rect">
                <a:avLst/>
              </a:prstGeom>
              <a:blipFill rotWithShape="0">
                <a:blip r:embed="rId5"/>
                <a:stretch>
                  <a:fillRect l="-544" t="-4000"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918597" y="1573664"/>
                <a:ext cx="6713441" cy="604781"/>
              </a:xfrm>
              <a:prstGeom prst="rect">
                <a:avLst/>
              </a:prstGeom>
              <a:noFill/>
            </p:spPr>
            <p:txBody>
              <a:bodyPr wrap="none" rtlCol="0">
                <a:spAutoFit/>
              </a:bodyPr>
              <a:lstStyle/>
              <a:p>
                <a:r>
                  <a:rPr lang="zh-CN" altLang="en-US" smtClean="0"/>
                  <a:t>用</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𝑔</m:t>
                        </m:r>
                      </m:sub>
                    </m:sSub>
                  </m:oMath>
                </a14:m>
                <a:r>
                  <a:rPr lang="zh-CN" altLang="en-US" smtClean="0"/>
                  <a:t>表示图像描述数据集的字典，额外的数据集字典用</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i="1">
                            <a:latin typeface="Cambria Math" panose="02040503050406030204" pitchFamily="18" charset="0"/>
                            <a:ea typeface="Cambria Math" panose="02040503050406030204" pitchFamily="18" charset="0"/>
                          </a:rPr>
                          <m:t>𝑐</m:t>
                        </m:r>
                      </m:sub>
                    </m:sSub>
                  </m:oMath>
                </a14:m>
                <a:r>
                  <a:rPr lang="zh-CN" altLang="en-US" smtClean="0"/>
                  <a:t>表示。图像</a:t>
                </a:r>
                <a14:m>
                  <m:oMath xmlns:m="http://schemas.openxmlformats.org/officeDocument/2006/math">
                    <m:r>
                      <a:rPr lang="en-US" altLang="zh-CN" i="1">
                        <a:latin typeface="Cambria Math" panose="02040503050406030204" pitchFamily="18" charset="0"/>
                      </a:rPr>
                      <m:t>𝐼</m:t>
                    </m:r>
                  </m:oMath>
                </a14:m>
                <a:r>
                  <a:rPr lang="zh-CN" altLang="en-US" smtClean="0"/>
                  <a:t>中</a:t>
                </a:r>
                <a:endParaRPr lang="en-US" altLang="zh-CN" smtClean="0"/>
              </a:p>
              <a:p>
                <a:r>
                  <a:rPr lang="zh-CN" altLang="en-US" smtClean="0"/>
                  <a:t>含有额外数据集中的物体的概率</a:t>
                </a:r>
                <a14:m>
                  <m:oMath xmlns:m="http://schemas.openxmlformats.org/officeDocument/2006/math">
                    <m:r>
                      <a:rPr lang="zh-CN" altLang="en-US" i="1">
                        <a:latin typeface="Cambria Math" panose="02040503050406030204" pitchFamily="18" charset="0"/>
                      </a:rPr>
                      <m:t>用</m:t>
                    </m:r>
                    <m:r>
                      <a:rPr lang="zh-CN" altLang="en-US" i="1" smtClean="0">
                        <a:latin typeface="Cambria Math" panose="02040503050406030204" pitchFamily="18" charset="0"/>
                      </a:rPr>
                      <m:t>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e>
                    </m:d>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𝑐</m:t>
                        </m:r>
                      </m:sub>
                    </m:sSub>
                  </m:oMath>
                </a14:m>
                <a:r>
                  <a:rPr lang="zh-CN" altLang="en-US" smtClean="0"/>
                  <a:t>表示。</a:t>
                </a:r>
                <a:endParaRPr lang="zh-CN" altLang="en-US"/>
              </a:p>
            </p:txBody>
          </p:sp>
        </mc:Choice>
        <mc:Fallback xmlns="">
          <p:sp>
            <p:nvSpPr>
              <p:cNvPr id="33" name="文本框 32"/>
              <p:cNvSpPr txBox="1">
                <a:spLocks noRot="1" noChangeAspect="1" noMove="1" noResize="1" noEditPoints="1" noAdjustHandles="1" noChangeArrowheads="1" noChangeShapeType="1" noTextEdit="1"/>
              </p:cNvSpPr>
              <p:nvPr/>
            </p:nvSpPr>
            <p:spPr>
              <a:xfrm>
                <a:off x="918597" y="1573664"/>
                <a:ext cx="6713441" cy="604781"/>
              </a:xfrm>
              <a:prstGeom prst="rect">
                <a:avLst/>
              </a:prstGeom>
              <a:blipFill rotWithShape="0">
                <a:blip r:embed="rId6"/>
                <a:stretch>
                  <a:fillRect l="-545" t="-5051" b="-101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692250" y="3024212"/>
                <a:ext cx="3550587" cy="358560"/>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i="1">
                            <a:latin typeface="Cambria Math" panose="02040503050406030204" pitchFamily="18" charset="0"/>
                            <a:ea typeface="Cambria Math" panose="02040503050406030204" pitchFamily="18" charset="0"/>
                          </a:rPr>
                          <m:t>𝑔</m:t>
                        </m:r>
                      </m:sub>
                    </m:sSub>
                  </m:oMath>
                </a14:m>
                <a:r>
                  <a:rPr lang="zh-CN" altLang="en-US" smtClean="0"/>
                  <a:t>和</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𝑐</m:t>
                        </m:r>
                      </m:sub>
                    </m:sSub>
                  </m:oMath>
                </a14:m>
                <a:r>
                  <a:rPr lang="zh-CN" altLang="en-US" smtClean="0"/>
                  <a:t>两种字典可能的关系如右图：</a:t>
                </a:r>
                <a:endParaRPr lang="zh-CN" altLang="en-US"/>
              </a:p>
            </p:txBody>
          </p:sp>
        </mc:Choice>
        <mc:Fallback xmlns="">
          <p:sp>
            <p:nvSpPr>
              <p:cNvPr id="34" name="文本框 33"/>
              <p:cNvSpPr txBox="1">
                <a:spLocks noRot="1" noChangeAspect="1" noMove="1" noResize="1" noEditPoints="1" noAdjustHandles="1" noChangeArrowheads="1" noChangeShapeType="1" noTextEdit="1"/>
              </p:cNvSpPr>
              <p:nvPr/>
            </p:nvSpPr>
            <p:spPr>
              <a:xfrm>
                <a:off x="1692250" y="3024212"/>
                <a:ext cx="3550587" cy="358560"/>
              </a:xfrm>
              <a:prstGeom prst="rect">
                <a:avLst/>
              </a:prstGeom>
              <a:blipFill rotWithShape="0">
                <a:blip r:embed="rId7"/>
                <a:stretch>
                  <a:fillRect t="-8475" b="-118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3.</a:t>
            </a:r>
            <a:r>
              <a:rPr lang="zh-CN" altLang="en-US" sz="1200" spc="600" smtClean="0">
                <a:solidFill>
                  <a:srgbClr val="919DCB"/>
                </a:solidFill>
                <a:latin typeface="微软雅黑" panose="020B0503020204020204" charset="-122"/>
                <a:ea typeface="微软雅黑" panose="020B0503020204020204" charset="-122"/>
              </a:rPr>
              <a:t>基于语言模型</a:t>
            </a:r>
            <a:endParaRPr lang="zh-CN" altLang="en-US" sz="1200" spc="600" dirty="0">
              <a:solidFill>
                <a:srgbClr val="919DCB"/>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2" name="文本框 1"/>
              <p:cNvSpPr txBox="1"/>
              <p:nvPr/>
            </p:nvSpPr>
            <p:spPr>
              <a:xfrm>
                <a:off x="956364" y="1152005"/>
                <a:ext cx="7298536" cy="3716210"/>
              </a:xfrm>
              <a:prstGeom prst="rect">
                <a:avLst/>
              </a:prstGeom>
              <a:noFill/>
            </p:spPr>
            <p:txBody>
              <a:bodyPr wrap="none" rtlCol="0">
                <a:spAutoFit/>
              </a:bodyPr>
              <a:lstStyle/>
              <a:p>
                <a:pPr>
                  <a:lnSpc>
                    <a:spcPct val="150000"/>
                  </a:lnSpc>
                </a:pPr>
                <a:r>
                  <a:rPr lang="zh-CN" altLang="en-US" smtClean="0"/>
                  <a:t>       受</a:t>
                </a:r>
                <a:r>
                  <a:rPr lang="zh-CN" altLang="en-US"/>
                  <a:t>机器翻译中的</a:t>
                </a:r>
                <a:r>
                  <a:rPr lang="en-US" altLang="zh-CN"/>
                  <a:t>encoder-decoder</a:t>
                </a:r>
                <a:r>
                  <a:rPr lang="zh-CN" altLang="en-US"/>
                  <a:t>框架的启发，最近的图像描述框架都是基</a:t>
                </a:r>
                <a:r>
                  <a:rPr lang="zh-CN" altLang="en-US" smtClean="0"/>
                  <a:t>于</a:t>
                </a:r>
                <a:endParaRPr lang="en-US" altLang="zh-CN" smtClean="0"/>
              </a:p>
              <a:p>
                <a:pPr>
                  <a:lnSpc>
                    <a:spcPct val="150000"/>
                  </a:lnSpc>
                </a:pPr>
                <a:r>
                  <a:rPr lang="en-US" altLang="zh-CN" smtClean="0"/>
                  <a:t>encoder-decoder</a:t>
                </a:r>
                <a:r>
                  <a:rPr lang="zh-CN" altLang="en-US"/>
                  <a:t>的。这种模型首先将图像编码成为固</a:t>
                </a:r>
                <a:r>
                  <a:rPr lang="zh-CN" altLang="en-US" smtClean="0"/>
                  <a:t>定长度的</a:t>
                </a:r>
                <a:r>
                  <a:rPr lang="zh-CN" altLang="en-US"/>
                  <a:t>向量，然后</a:t>
                </a:r>
                <a:r>
                  <a:rPr lang="zh-CN" altLang="en-US" smtClean="0"/>
                  <a:t>将</a:t>
                </a:r>
                <a:endParaRPr lang="en-US" altLang="zh-CN" smtClean="0"/>
              </a:p>
              <a:p>
                <a:pPr>
                  <a:lnSpc>
                    <a:spcPct val="150000"/>
                  </a:lnSpc>
                </a:pPr>
                <a:r>
                  <a:rPr lang="zh-CN" altLang="en-US" smtClean="0"/>
                  <a:t>这</a:t>
                </a:r>
                <a:r>
                  <a:rPr lang="zh-CN" altLang="en-US"/>
                  <a:t>个向量解码成目标句子。模型的训练目标是最小</a:t>
                </a:r>
                <a:r>
                  <a:rPr lang="zh-CN" altLang="en-US" smtClean="0"/>
                  <a:t>化能量函数：</a:t>
                </a:r>
                <a:endParaRPr lang="en-US" altLang="zh-CN" smtClean="0"/>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log</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Pr</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W</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I</m:t>
                      </m:r>
                      <m:r>
                        <a:rPr lang="en-US" altLang="zh-CN" b="0" i="0" smtClean="0">
                          <a:latin typeface="Cambria Math" panose="02040503050406030204" pitchFamily="18" charset="0"/>
                        </a:rPr>
                        <m:t>)</m:t>
                      </m:r>
                    </m:oMath>
                  </m:oMathPara>
                </a14:m>
                <a:endParaRPr lang="en-US" altLang="zh-CN" smtClean="0"/>
              </a:p>
              <a:p>
                <a:pPr>
                  <a:lnSpc>
                    <a:spcPct val="150000"/>
                  </a:lnSpc>
                </a:pPr>
                <a:r>
                  <a:rPr lang="zh-CN" altLang="en-US" smtClean="0"/>
                  <a:t>也</a:t>
                </a:r>
                <a:r>
                  <a:rPr lang="zh-CN" altLang="en-US"/>
                  <a:t>就是最大化在给定图像</a:t>
                </a:r>
                <a:r>
                  <a:rPr lang="en-US" altLang="zh-CN"/>
                  <a:t>I</a:t>
                </a:r>
                <a:r>
                  <a:rPr lang="zh-CN" altLang="en-US"/>
                  <a:t>的条件下生成描述</a:t>
                </a:r>
                <a:r>
                  <a:rPr lang="en-US" altLang="zh-CN"/>
                  <a:t>W</a:t>
                </a:r>
                <a:r>
                  <a:rPr lang="zh-CN" altLang="en-US"/>
                  <a:t>的概</a:t>
                </a:r>
                <a:r>
                  <a:rPr lang="zh-CN" altLang="en-US" smtClean="0"/>
                  <a:t>率。</a:t>
                </a:r>
                <a:endParaRPr lang="zh-CN" altLang="en-US"/>
              </a:p>
              <a:p>
                <a:pPr>
                  <a:lnSpc>
                    <a:spcPct val="150000"/>
                  </a:lnSpc>
                </a:pPr>
                <a:r>
                  <a:rPr lang="zh-CN" altLang="en-US"/>
                  <a:t>   在生成每一个词的时候，通过</a:t>
                </a:r>
                <a:r>
                  <a:rPr lang="en-US" altLang="zh-CN"/>
                  <a:t>RNNs</a:t>
                </a:r>
                <a:r>
                  <a:rPr lang="zh-CN" altLang="en-US" smtClean="0"/>
                  <a:t>会根据已经生成的词信息去生成下一个</a:t>
                </a:r>
                <a:endParaRPr lang="en-US" altLang="zh-CN" smtClean="0"/>
              </a:p>
              <a:p>
                <a:pPr>
                  <a:lnSpc>
                    <a:spcPct val="150000"/>
                  </a:lnSpc>
                </a:pPr>
                <a:r>
                  <a:rPr lang="zh-CN" altLang="en-US" smtClean="0"/>
                  <a:t>词，</a:t>
                </a:r>
                <a:r>
                  <a:rPr lang="zh-CN" altLang="en-US"/>
                  <a:t>所</a:t>
                </a:r>
                <a:r>
                  <a:rPr lang="zh-CN" altLang="en-US" smtClean="0"/>
                  <a:t>以概</a:t>
                </a:r>
                <a:r>
                  <a:rPr lang="zh-CN" altLang="en-US"/>
                  <a:t>率</a:t>
                </a:r>
                <a:r>
                  <a:rPr lang="en-US" altLang="zh-CN" smtClean="0"/>
                  <a:t>Pr(W|I)</a:t>
                </a:r>
                <a:r>
                  <a:rPr lang="zh-CN" altLang="en-US" smtClean="0"/>
                  <a:t>可</a:t>
                </a:r>
                <a:r>
                  <a:rPr lang="zh-CN" altLang="en-US"/>
                  <a:t>以被表示成为</a:t>
                </a:r>
                <a:r>
                  <a:rPr lang="zh-CN" altLang="en-US" smtClean="0"/>
                  <a:t>：</a:t>
                </a:r>
                <a:endParaRPr lang="en-US" altLang="zh-CN" smtClean="0"/>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e>
                                  <m:r>
                                    <a:rPr lang="en-US" altLang="zh-CN" b="0" i="1" smtClean="0">
                                      <a:latin typeface="Cambria Math" panose="02040503050406030204" pitchFamily="18" charset="0"/>
                                    </a:rPr>
                                    <m:t>𝐼</m:t>
                                  </m:r>
                                </m:e>
                              </m:d>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m:rPr>
                                      <m:sty m:val="p"/>
                                    </m:rPr>
                                    <a:rPr lang="en-US" altLang="zh-CN" b="0" i="0" smtClean="0">
                                      <a:latin typeface="Cambria Math" panose="02040503050406030204" pitchFamily="18" charset="0"/>
                                    </a:rPr>
                                    <m:t>Pr</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func>
                            </m:e>
                          </m:nary>
                        </m:e>
                      </m:func>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956364" y="1152005"/>
                <a:ext cx="7298536" cy="3716210"/>
              </a:xfrm>
              <a:prstGeom prst="rect">
                <a:avLst/>
              </a:prstGeom>
              <a:blipFill rotWithShape="0">
                <a:blip r:embed="rId4"/>
                <a:stretch>
                  <a:fillRect l="-501"/>
                </a:stretch>
              </a:blipFill>
            </p:spPr>
            <p:txBody>
              <a:bodyPr/>
              <a:lstStyle/>
              <a:p>
                <a:r>
                  <a:rPr lang="zh-CN" altLang="en-US">
                    <a:noFill/>
                  </a:rPr>
                  <a:t> </a:t>
                </a:r>
              </a:p>
            </p:txBody>
          </p:sp>
        </mc:Fallback>
      </mc:AlternateContent>
      <p:sp>
        <p:nvSpPr>
          <p:cNvPr id="4" name="文本框 3"/>
          <p:cNvSpPr txBox="1"/>
          <p:nvPr/>
        </p:nvSpPr>
        <p:spPr>
          <a:xfrm>
            <a:off x="458108" y="708923"/>
            <a:ext cx="4069384" cy="400110"/>
          </a:xfrm>
          <a:prstGeom prst="rect">
            <a:avLst/>
          </a:prstGeom>
          <a:noFill/>
        </p:spPr>
        <p:txBody>
          <a:bodyPr wrap="none" rtlCol="0">
            <a:spAutoFit/>
          </a:bodyPr>
          <a:lstStyle/>
          <a:p>
            <a:r>
              <a:rPr lang="zh-CN" altLang="en-US" sz="2000" b="1" smtClean="0">
                <a:solidFill>
                  <a:srgbClr val="00B0F0"/>
                </a:solidFill>
              </a:rPr>
              <a:t>文章模型基于</a:t>
            </a:r>
            <a:r>
              <a:rPr lang="en-US" altLang="zh-CN" sz="2000" b="1" smtClean="0">
                <a:solidFill>
                  <a:srgbClr val="00B0F0"/>
                </a:solidFill>
              </a:rPr>
              <a:t>encoder-decoder</a:t>
            </a:r>
            <a:r>
              <a:rPr lang="zh-CN" altLang="en-US" sz="2000" b="1" smtClean="0">
                <a:solidFill>
                  <a:srgbClr val="00B0F0"/>
                </a:solidFill>
              </a:rPr>
              <a:t>模型</a:t>
            </a:r>
            <a:endParaRPr lang="zh-CN" altLang="en-US" sz="2000" b="1">
              <a:solidFill>
                <a:srgbClr val="00B0F0"/>
              </a:solidFill>
            </a:endParaRPr>
          </a:p>
        </p:txBody>
      </p:sp>
    </p:spTree>
    <p:extLst>
      <p:ext uri="{BB962C8B-B14F-4D97-AF65-F5344CB8AC3E}">
        <p14:creationId xmlns:p14="http://schemas.microsoft.com/office/powerpoint/2010/main" val="3032690727"/>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4.LSTM</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4"/>
          <a:stretch>
            <a:fillRect/>
          </a:stretch>
        </p:blipFill>
        <p:spPr>
          <a:xfrm>
            <a:off x="5796706" y="1332126"/>
            <a:ext cx="2184648" cy="2481475"/>
          </a:xfrm>
          <a:prstGeom prst="rect">
            <a:avLst/>
          </a:prstGeom>
        </p:spPr>
      </p:pic>
      <p:sp>
        <p:nvSpPr>
          <p:cNvPr id="5" name="文本框 4"/>
          <p:cNvSpPr txBox="1"/>
          <p:nvPr/>
        </p:nvSpPr>
        <p:spPr>
          <a:xfrm>
            <a:off x="751192" y="1010672"/>
            <a:ext cx="1467068" cy="400110"/>
          </a:xfrm>
          <a:prstGeom prst="rect">
            <a:avLst/>
          </a:prstGeom>
          <a:noFill/>
        </p:spPr>
        <p:txBody>
          <a:bodyPr wrap="none" rtlCol="0">
            <a:spAutoFit/>
          </a:bodyPr>
          <a:lstStyle/>
          <a:p>
            <a:r>
              <a:rPr lang="zh-CN" altLang="en-US" sz="2000" b="1" smtClean="0">
                <a:solidFill>
                  <a:srgbClr val="00B0F0"/>
                </a:solidFill>
              </a:rPr>
              <a:t>两个状态：</a:t>
            </a:r>
            <a:endParaRPr lang="zh-CN" altLang="en-US" sz="2000" b="1">
              <a:solidFill>
                <a:srgbClr val="00B0F0"/>
              </a:solidFill>
            </a:endParaRPr>
          </a:p>
        </p:txBody>
      </p:sp>
      <mc:AlternateContent xmlns:mc="http://schemas.openxmlformats.org/markup-compatibility/2006" xmlns:a14="http://schemas.microsoft.com/office/drawing/2010/main">
        <mc:Choice Requires="a14">
          <p:sp>
            <p:nvSpPr>
              <p:cNvPr id="13" name="文本框 12"/>
              <p:cNvSpPr txBox="1"/>
              <p:nvPr/>
            </p:nvSpPr>
            <p:spPr>
              <a:xfrm>
                <a:off x="828154" y="1954544"/>
                <a:ext cx="2924198" cy="400110"/>
              </a:xfrm>
              <a:prstGeom prst="rect">
                <a:avLst/>
              </a:prstGeom>
              <a:noFill/>
            </p:spPr>
            <p:txBody>
              <a:bodyPr wrap="none" rtlCol="0">
                <a:spAutoFit/>
              </a:bodyPr>
              <a:lstStyle/>
              <a:p>
                <a:r>
                  <a:rPr lang="zh-CN" altLang="en-US" sz="2000" b="1" smtClean="0">
                    <a:solidFill>
                      <a:srgbClr val="00B0F0"/>
                    </a:solidFill>
                  </a:rPr>
                  <a:t>三个门（图中</a:t>
                </a:r>
                <a14:m>
                  <m:oMath xmlns:m="http://schemas.openxmlformats.org/officeDocument/2006/math">
                    <m:r>
                      <a:rPr lang="zh-CN" altLang="en-US" sz="2000" b="1" i="1" smtClean="0">
                        <a:solidFill>
                          <a:srgbClr val="00B0F0"/>
                        </a:solidFill>
                        <a:latin typeface="Cambria Math" panose="02040503050406030204" pitchFamily="18" charset="0"/>
                      </a:rPr>
                      <m:t>𝝈</m:t>
                    </m:r>
                    <m:r>
                      <a:rPr lang="zh-CN" altLang="en-US" sz="2000" b="1" i="1">
                        <a:solidFill>
                          <a:srgbClr val="00B0F0"/>
                        </a:solidFill>
                        <a:latin typeface="Cambria Math" panose="02040503050406030204" pitchFamily="18" charset="0"/>
                      </a:rPr>
                      <m:t>符号</m:t>
                    </m:r>
                  </m:oMath>
                </a14:m>
                <a:r>
                  <a:rPr lang="zh-CN" altLang="en-US" sz="2000" b="1" smtClean="0">
                    <a:solidFill>
                      <a:srgbClr val="00B0F0"/>
                    </a:solidFill>
                  </a:rPr>
                  <a:t>）：</a:t>
                </a:r>
                <a:endParaRPr lang="zh-CN" altLang="en-US" sz="2000" b="1">
                  <a:solidFill>
                    <a:srgbClr val="00B0F0"/>
                  </a:solidFill>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828154" y="1954544"/>
                <a:ext cx="2924198" cy="400110"/>
              </a:xfrm>
              <a:prstGeom prst="rect">
                <a:avLst/>
              </a:prstGeom>
              <a:blipFill rotWithShape="0">
                <a:blip r:embed="rId5"/>
                <a:stretch>
                  <a:fillRect l="-2292" t="-13846" r="-1667"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292650" y="2016100"/>
                <a:ext cx="61484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5292650" y="2016100"/>
                <a:ext cx="614847" cy="33855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870562" y="2057456"/>
                <a:ext cx="41928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𝑡</m:t>
                          </m:r>
                        </m:sub>
                      </m:sSub>
                    </m:oMath>
                  </m:oMathPara>
                </a14:m>
                <a:endParaRPr lang="zh-CN" altLang="en-US"/>
              </a:p>
            </p:txBody>
          </p:sp>
        </mc:Choice>
        <mc:Fallback xmlns="">
          <p:sp>
            <p:nvSpPr>
              <p:cNvPr id="9" name="文本框 8"/>
              <p:cNvSpPr txBox="1">
                <a:spLocks noRot="1" noChangeAspect="1" noMove="1" noResize="1" noEditPoints="1" noAdjustHandles="1" noChangeArrowheads="1" noChangeShapeType="1" noTextEdit="1"/>
              </p:cNvSpPr>
              <p:nvPr/>
            </p:nvSpPr>
            <p:spPr>
              <a:xfrm>
                <a:off x="7870562" y="2057456"/>
                <a:ext cx="419281" cy="33855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235635" y="2869351"/>
                <a:ext cx="61882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a:p>
            </p:txBody>
          </p:sp>
        </mc:Choice>
        <mc:Fallback xmlns="">
          <p:sp>
            <p:nvSpPr>
              <p:cNvPr id="10" name="文本框 9"/>
              <p:cNvSpPr txBox="1">
                <a:spLocks noRot="1" noChangeAspect="1" noMove="1" noResize="1" noEditPoints="1" noAdjustHandles="1" noChangeArrowheads="1" noChangeShapeType="1" noTextEdit="1"/>
              </p:cNvSpPr>
              <p:nvPr/>
            </p:nvSpPr>
            <p:spPr>
              <a:xfrm>
                <a:off x="5235635" y="2869351"/>
                <a:ext cx="618824" cy="338554"/>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923601" y="2859350"/>
                <a:ext cx="42325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𝑡</m:t>
                          </m:r>
                        </m:sub>
                      </m:sSub>
                    </m:oMath>
                  </m:oMathPara>
                </a14:m>
                <a:endParaRPr lang="zh-CN" altLang="en-US"/>
              </a:p>
            </p:txBody>
          </p:sp>
        </mc:Choice>
        <mc:Fallback xmlns="">
          <p:sp>
            <p:nvSpPr>
              <p:cNvPr id="19" name="文本框 18"/>
              <p:cNvSpPr txBox="1">
                <a:spLocks noRot="1" noChangeAspect="1" noMove="1" noResize="1" noEditPoints="1" noAdjustHandles="1" noChangeArrowheads="1" noChangeShapeType="1" noTextEdit="1"/>
              </p:cNvSpPr>
              <p:nvPr/>
            </p:nvSpPr>
            <p:spPr>
              <a:xfrm>
                <a:off x="7923601" y="2859350"/>
                <a:ext cx="423257" cy="338554"/>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318797" y="1497997"/>
                <a:ext cx="2688685" cy="369332"/>
              </a:xfrm>
              <a:prstGeom prst="rect">
                <a:avLst/>
              </a:prstGeom>
              <a:noFill/>
            </p:spPr>
            <p:txBody>
              <a:bodyPr wrap="none" rtlCol="0">
                <a:spAutoFit/>
              </a:bodyPr>
              <a:lstStyle/>
              <a:p>
                <a:r>
                  <a:rPr lang="zh-CN" altLang="en-US" sz="1800"/>
                  <a:t>隐</a:t>
                </a:r>
                <a:r>
                  <a:rPr lang="zh-CN" altLang="en-US" sz="1800" smtClean="0"/>
                  <a:t>藏状态</a:t>
                </a:r>
                <a14:m>
                  <m:oMath xmlns:m="http://schemas.openxmlformats.org/officeDocument/2006/math">
                    <m:sSub>
                      <m:sSubPr>
                        <m:ctrlPr>
                          <a:rPr lang="en-US" altLang="zh-CN" sz="1800" i="1">
                            <a:latin typeface="Cambria Math" panose="02040503050406030204" pitchFamily="18" charset="0"/>
                          </a:rPr>
                        </m:ctrlPr>
                      </m:sSubPr>
                      <m:e>
                        <m:r>
                          <m:rPr>
                            <m:sty m:val="p"/>
                          </m:rPr>
                          <a:rPr lang="en-US" altLang="zh-CN" sz="1800" i="1" smtClean="0">
                            <a:latin typeface="Cambria Math" panose="02040503050406030204" pitchFamily="18" charset="0"/>
                          </a:rPr>
                          <m:t>h</m:t>
                        </m:r>
                      </m:e>
                      <m:sub>
                        <m:r>
                          <a:rPr lang="en-US" altLang="zh-CN" sz="1800" i="1">
                            <a:latin typeface="Cambria Math" panose="02040503050406030204" pitchFamily="18" charset="0"/>
                          </a:rPr>
                          <m:t>𝑡</m:t>
                        </m:r>
                      </m:sub>
                    </m:sSub>
                  </m:oMath>
                </a14:m>
                <a:r>
                  <a:rPr lang="zh-CN" altLang="en-US" sz="1800" smtClean="0"/>
                  <a:t>和细胞状态</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𝑡</m:t>
                        </m:r>
                      </m:sub>
                    </m:sSub>
                  </m:oMath>
                </a14:m>
                <a:endParaRPr lang="zh-CN" altLang="en-US" sz="1800"/>
              </a:p>
            </p:txBody>
          </p:sp>
        </mc:Choice>
        <mc:Fallback xmlns="">
          <p:sp>
            <p:nvSpPr>
              <p:cNvPr id="11" name="文本框 10"/>
              <p:cNvSpPr txBox="1">
                <a:spLocks noRot="1" noChangeAspect="1" noMove="1" noResize="1" noEditPoints="1" noAdjustHandles="1" noChangeArrowheads="1" noChangeShapeType="1" noTextEdit="1"/>
              </p:cNvSpPr>
              <p:nvPr/>
            </p:nvSpPr>
            <p:spPr>
              <a:xfrm>
                <a:off x="1318797" y="1497997"/>
                <a:ext cx="2688685" cy="369332"/>
              </a:xfrm>
              <a:prstGeom prst="rect">
                <a:avLst/>
              </a:prstGeom>
              <a:blipFill rotWithShape="0">
                <a:blip r:embed="rId10"/>
                <a:stretch>
                  <a:fillRect l="-1814" t="-15000"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318797" y="2490185"/>
                <a:ext cx="4108817" cy="680379"/>
              </a:xfrm>
              <a:prstGeom prst="rect">
                <a:avLst/>
              </a:prstGeom>
              <a:noFill/>
            </p:spPr>
            <p:txBody>
              <a:bodyPr wrap="none" rtlCol="0">
                <a:spAutoFit/>
              </a:bodyPr>
              <a:lstStyle/>
              <a:p>
                <a:r>
                  <a:rPr lang="zh-CN" altLang="en-US" sz="1800" smtClean="0"/>
                  <a:t>从</a:t>
                </a:r>
                <a:r>
                  <a:rPr lang="zh-CN" altLang="en-US" sz="1800"/>
                  <a:t>左到</a:t>
                </a:r>
                <a:r>
                  <a:rPr lang="zh-CN" altLang="en-US" sz="1800" smtClean="0"/>
                  <a:t>右分别是遗忘门、输入门和输出</a:t>
                </a:r>
                <a:endParaRPr lang="en-US" altLang="zh-CN" sz="1800" smtClean="0"/>
              </a:p>
              <a:p>
                <a:r>
                  <a:rPr lang="zh-CN" altLang="en-US" sz="1800" smtClean="0"/>
                  <a:t>门，它们的输出分别记为</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𝑓</m:t>
                        </m:r>
                      </m:e>
                      <m:sub>
                        <m:r>
                          <m:rPr>
                            <m:sty m:val="p"/>
                          </m:rPr>
                          <a:rPr lang="en-US" altLang="zh-CN" sz="1800" i="1">
                            <a:latin typeface="Cambria Math" panose="02040503050406030204" pitchFamily="18" charset="0"/>
                          </a:rPr>
                          <m:t>t</m:t>
                        </m:r>
                      </m:sub>
                    </m:sSub>
                    <m:r>
                      <a:rPr lang="zh-CN" altLang="en-US"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𝑖</m:t>
                        </m:r>
                      </m:e>
                      <m:sub>
                        <m:r>
                          <m:rPr>
                            <m:sty m:val="p"/>
                          </m:rPr>
                          <a:rPr lang="en-US" altLang="zh-CN" sz="1800" i="1" smtClean="0">
                            <a:latin typeface="Cambria Math" panose="02040503050406030204" pitchFamily="18" charset="0"/>
                          </a:rPr>
                          <m:t>t</m:t>
                        </m:r>
                      </m:sub>
                    </m:sSub>
                    <m:r>
                      <a:rPr lang="zh-CN" altLang="en-US" sz="1800" i="1">
                        <a:latin typeface="Cambria Math" panose="02040503050406030204" pitchFamily="18" charset="0"/>
                      </a:rPr>
                      <m:t>和</m:t>
                    </m:r>
                    <m:acc>
                      <m:accPr>
                        <m:chr m:val="̃"/>
                        <m:ctrlPr>
                          <a:rPr lang="zh-CN" altLang="en-US" sz="1800" i="1" smtClean="0">
                            <a:latin typeface="Cambria Math" panose="02040503050406030204" pitchFamily="18" charset="0"/>
                          </a:rPr>
                        </m:ctrlPr>
                      </m:accPr>
                      <m:e>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𝐶</m:t>
                            </m:r>
                          </m:e>
                          <m:sub>
                            <m:r>
                              <m:rPr>
                                <m:sty m:val="p"/>
                              </m:rPr>
                              <a:rPr lang="en-US" altLang="zh-CN" sz="1800" i="1">
                                <a:latin typeface="Cambria Math" panose="02040503050406030204" pitchFamily="18" charset="0"/>
                              </a:rPr>
                              <m:t>t</m:t>
                            </m:r>
                          </m:sub>
                        </m:sSub>
                        <m:r>
                          <a:rPr lang="zh-CN" altLang="en-US" sz="1800" i="1">
                            <a:latin typeface="Cambria Math" panose="02040503050406030204" pitchFamily="18" charset="0"/>
                          </a:rPr>
                          <m:t>。</m:t>
                        </m:r>
                      </m:e>
                    </m:acc>
                  </m:oMath>
                </a14:m>
                <a:endParaRPr lang="zh-CN" altLang="en-US" sz="1800"/>
              </a:p>
            </p:txBody>
          </p:sp>
        </mc:Choice>
        <mc:Fallback xmlns="">
          <p:sp>
            <p:nvSpPr>
              <p:cNvPr id="12" name="文本框 11"/>
              <p:cNvSpPr txBox="1">
                <a:spLocks noRot="1" noChangeAspect="1" noMove="1" noResize="1" noEditPoints="1" noAdjustHandles="1" noChangeArrowheads="1" noChangeShapeType="1" noTextEdit="1"/>
              </p:cNvSpPr>
              <p:nvPr/>
            </p:nvSpPr>
            <p:spPr>
              <a:xfrm>
                <a:off x="1318797" y="2490185"/>
                <a:ext cx="4108817" cy="680379"/>
              </a:xfrm>
              <a:prstGeom prst="rect">
                <a:avLst/>
              </a:prstGeom>
              <a:blipFill rotWithShape="0">
                <a:blip r:embed="rId11"/>
                <a:stretch>
                  <a:fillRect l="-1187" t="-7143" r="-25371" b="-6250"/>
                </a:stretch>
              </a:blipFill>
            </p:spPr>
            <p:txBody>
              <a:bodyPr/>
              <a:lstStyle/>
              <a:p>
                <a:r>
                  <a:rPr lang="zh-CN" altLang="en-US">
                    <a:noFill/>
                  </a:rPr>
                  <a:t> </a:t>
                </a:r>
              </a:p>
            </p:txBody>
          </p:sp>
        </mc:Fallback>
      </mc:AlternateContent>
      <p:pic>
        <p:nvPicPr>
          <p:cNvPr id="14" name="图片 13"/>
          <p:cNvPicPr>
            <a:picLocks noChangeAspect="1"/>
          </p:cNvPicPr>
          <p:nvPr/>
        </p:nvPicPr>
        <p:blipFill>
          <a:blip r:embed="rId12"/>
          <a:stretch>
            <a:fillRect/>
          </a:stretch>
        </p:blipFill>
        <p:spPr>
          <a:xfrm>
            <a:off x="1581370" y="3302558"/>
            <a:ext cx="2724150" cy="447675"/>
          </a:xfrm>
          <a:prstGeom prst="rect">
            <a:avLst/>
          </a:prstGeom>
        </p:spPr>
      </p:pic>
      <p:pic>
        <p:nvPicPr>
          <p:cNvPr id="15" name="图片 14"/>
          <p:cNvPicPr>
            <a:picLocks noChangeAspect="1"/>
          </p:cNvPicPr>
          <p:nvPr/>
        </p:nvPicPr>
        <p:blipFill>
          <a:blip r:embed="rId13"/>
          <a:stretch>
            <a:fillRect/>
          </a:stretch>
        </p:blipFill>
        <p:spPr>
          <a:xfrm>
            <a:off x="1581370" y="3813601"/>
            <a:ext cx="2876550" cy="695325"/>
          </a:xfrm>
          <a:prstGeom prst="rect">
            <a:avLst/>
          </a:prstGeom>
        </p:spPr>
      </p:pic>
    </p:spTree>
    <p:extLst>
      <p:ext uri="{BB962C8B-B14F-4D97-AF65-F5344CB8AC3E}">
        <p14:creationId xmlns:p14="http://schemas.microsoft.com/office/powerpoint/2010/main" val="470300473"/>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4.LSTM</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4"/>
          <a:stretch>
            <a:fillRect/>
          </a:stretch>
        </p:blipFill>
        <p:spPr>
          <a:xfrm>
            <a:off x="5796706" y="1332126"/>
            <a:ext cx="2184648" cy="2481475"/>
          </a:xfrm>
          <a:prstGeom prst="rect">
            <a:avLst/>
          </a:prstGeom>
        </p:spPr>
      </p:pic>
      <p:sp>
        <p:nvSpPr>
          <p:cNvPr id="13" name="文本框 12"/>
          <p:cNvSpPr txBox="1"/>
          <p:nvPr/>
        </p:nvSpPr>
        <p:spPr>
          <a:xfrm>
            <a:off x="949357" y="2303346"/>
            <a:ext cx="958917" cy="400110"/>
          </a:xfrm>
          <a:prstGeom prst="rect">
            <a:avLst/>
          </a:prstGeom>
          <a:noFill/>
        </p:spPr>
        <p:txBody>
          <a:bodyPr wrap="none" rtlCol="0">
            <a:spAutoFit/>
          </a:bodyPr>
          <a:lstStyle/>
          <a:p>
            <a:r>
              <a:rPr lang="zh-CN" altLang="en-US" sz="2000" b="1">
                <a:solidFill>
                  <a:srgbClr val="00B0F0"/>
                </a:solidFill>
              </a:rPr>
              <a:t>输出</a:t>
            </a:r>
            <a:r>
              <a:rPr lang="zh-CN" altLang="en-US" sz="2000" b="1" smtClean="0">
                <a:solidFill>
                  <a:srgbClr val="00B0F0"/>
                </a:solidFill>
              </a:rPr>
              <a:t>：</a:t>
            </a:r>
            <a:endParaRPr lang="zh-CN" altLang="en-US" sz="2000" b="1">
              <a:solidFill>
                <a:srgbClr val="00B0F0"/>
              </a:solidFill>
            </a:endParaRPr>
          </a:p>
        </p:txBody>
      </p:sp>
      <mc:AlternateContent xmlns:mc="http://schemas.openxmlformats.org/markup-compatibility/2006" xmlns:a14="http://schemas.microsoft.com/office/drawing/2010/main">
        <mc:Choice Requires="a14">
          <p:sp>
            <p:nvSpPr>
              <p:cNvPr id="6" name="文本框 5"/>
              <p:cNvSpPr txBox="1"/>
              <p:nvPr/>
            </p:nvSpPr>
            <p:spPr>
              <a:xfrm>
                <a:off x="5292650" y="2016100"/>
                <a:ext cx="61484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5292650" y="2016100"/>
                <a:ext cx="614847" cy="338554"/>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870562" y="2057456"/>
                <a:ext cx="41928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𝑡</m:t>
                          </m:r>
                        </m:sub>
                      </m:sSub>
                    </m:oMath>
                  </m:oMathPara>
                </a14:m>
                <a:endParaRPr lang="zh-CN" altLang="en-US"/>
              </a:p>
            </p:txBody>
          </p:sp>
        </mc:Choice>
        <mc:Fallback xmlns="">
          <p:sp>
            <p:nvSpPr>
              <p:cNvPr id="9" name="文本框 8"/>
              <p:cNvSpPr txBox="1">
                <a:spLocks noRot="1" noChangeAspect="1" noMove="1" noResize="1" noEditPoints="1" noAdjustHandles="1" noChangeArrowheads="1" noChangeShapeType="1" noTextEdit="1"/>
              </p:cNvSpPr>
              <p:nvPr/>
            </p:nvSpPr>
            <p:spPr>
              <a:xfrm>
                <a:off x="7870562" y="2057456"/>
                <a:ext cx="419281" cy="33855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235635" y="2869351"/>
                <a:ext cx="61882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𝑡</m:t>
                          </m:r>
                          <m:r>
                            <a:rPr lang="en-US" altLang="zh-CN" b="0" i="1" smtClean="0">
                              <a:latin typeface="Cambria Math" panose="02040503050406030204" pitchFamily="18" charset="0"/>
                            </a:rPr>
                            <m:t>−1</m:t>
                          </m:r>
                        </m:sub>
                      </m:sSub>
                    </m:oMath>
                  </m:oMathPara>
                </a14:m>
                <a:endParaRPr lang="zh-CN" altLang="en-US"/>
              </a:p>
            </p:txBody>
          </p:sp>
        </mc:Choice>
        <mc:Fallback xmlns="">
          <p:sp>
            <p:nvSpPr>
              <p:cNvPr id="10" name="文本框 9"/>
              <p:cNvSpPr txBox="1">
                <a:spLocks noRot="1" noChangeAspect="1" noMove="1" noResize="1" noEditPoints="1" noAdjustHandles="1" noChangeArrowheads="1" noChangeShapeType="1" noTextEdit="1"/>
              </p:cNvSpPr>
              <p:nvPr/>
            </p:nvSpPr>
            <p:spPr>
              <a:xfrm>
                <a:off x="5235635" y="2869351"/>
                <a:ext cx="618824" cy="33855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923601" y="2859350"/>
                <a:ext cx="42325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𝑡</m:t>
                          </m:r>
                        </m:sub>
                      </m:sSub>
                    </m:oMath>
                  </m:oMathPara>
                </a14:m>
                <a:endParaRPr lang="zh-CN" altLang="en-US"/>
              </a:p>
            </p:txBody>
          </p:sp>
        </mc:Choice>
        <mc:Fallback xmlns="">
          <p:sp>
            <p:nvSpPr>
              <p:cNvPr id="19" name="文本框 18"/>
              <p:cNvSpPr txBox="1">
                <a:spLocks noRot="1" noChangeAspect="1" noMove="1" noResize="1" noEditPoints="1" noAdjustHandles="1" noChangeArrowheads="1" noChangeShapeType="1" noTextEdit="1"/>
              </p:cNvSpPr>
              <p:nvPr/>
            </p:nvSpPr>
            <p:spPr>
              <a:xfrm>
                <a:off x="7923601" y="2859350"/>
                <a:ext cx="423257" cy="338554"/>
              </a:xfrm>
              <a:prstGeom prst="rect">
                <a:avLst/>
              </a:prstGeom>
              <a:blipFill rotWithShape="0">
                <a:blip r:embed="rId8"/>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9"/>
          <a:stretch>
            <a:fillRect/>
          </a:stretch>
        </p:blipFill>
        <p:spPr>
          <a:xfrm>
            <a:off x="1640197" y="1631734"/>
            <a:ext cx="2266950" cy="504825"/>
          </a:xfrm>
          <a:prstGeom prst="rect">
            <a:avLst/>
          </a:prstGeom>
        </p:spPr>
      </p:pic>
      <p:sp>
        <p:nvSpPr>
          <p:cNvPr id="17" name="文本框 16"/>
          <p:cNvSpPr txBox="1"/>
          <p:nvPr/>
        </p:nvSpPr>
        <p:spPr>
          <a:xfrm>
            <a:off x="949357" y="1007988"/>
            <a:ext cx="1475084" cy="400110"/>
          </a:xfrm>
          <a:prstGeom prst="rect">
            <a:avLst/>
          </a:prstGeom>
          <a:noFill/>
        </p:spPr>
        <p:txBody>
          <a:bodyPr wrap="none" rtlCol="0">
            <a:spAutoFit/>
          </a:bodyPr>
          <a:lstStyle/>
          <a:p>
            <a:r>
              <a:rPr lang="zh-CN" altLang="en-US" sz="2000" b="1">
                <a:solidFill>
                  <a:srgbClr val="00B0F0"/>
                </a:solidFill>
              </a:rPr>
              <a:t>更</a:t>
            </a:r>
            <a:r>
              <a:rPr lang="zh-CN" altLang="en-US" sz="2000" b="1" smtClean="0">
                <a:solidFill>
                  <a:srgbClr val="00B0F0"/>
                </a:solidFill>
              </a:rPr>
              <a:t>新状态：</a:t>
            </a:r>
            <a:endParaRPr lang="zh-CN" altLang="en-US" sz="2000" b="1">
              <a:solidFill>
                <a:srgbClr val="00B0F0"/>
              </a:solidFill>
            </a:endParaRPr>
          </a:p>
        </p:txBody>
      </p:sp>
      <p:pic>
        <p:nvPicPr>
          <p:cNvPr id="3" name="图片 2"/>
          <p:cNvPicPr>
            <a:picLocks noChangeAspect="1"/>
          </p:cNvPicPr>
          <p:nvPr/>
        </p:nvPicPr>
        <p:blipFill>
          <a:blip r:embed="rId10"/>
          <a:stretch>
            <a:fillRect/>
          </a:stretch>
        </p:blipFill>
        <p:spPr>
          <a:xfrm>
            <a:off x="1623856" y="2703456"/>
            <a:ext cx="2667000" cy="733425"/>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a:off x="1623856" y="3663293"/>
                <a:ext cx="4077335" cy="97334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1800" smtClean="0"/>
                  <a:t>为了跟后面一致，记</a:t>
                </a:r>
                <a14:m>
                  <m:oMath xmlns:m="http://schemas.openxmlformats.org/officeDocument/2006/math">
                    <m:sSub>
                      <m:sSubPr>
                        <m:ctrlPr>
                          <a:rPr lang="en-US" altLang="zh-CN" sz="1800" i="1" smtClean="0">
                            <a:latin typeface="Cambria Math" panose="02040503050406030204" pitchFamily="18" charset="0"/>
                          </a:rPr>
                        </m:ctrlPr>
                      </m:sSubPr>
                      <m:e>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𝑃𝑟</m:t>
                            </m:r>
                          </m:e>
                          <m:sub>
                            <m:r>
                              <a:rPr lang="en-US" altLang="zh-CN" sz="1800" b="0" i="1" smtClean="0">
                                <a:latin typeface="Cambria Math" panose="02040503050406030204" pitchFamily="18" charset="0"/>
                              </a:rPr>
                              <m:t>𝑡</m:t>
                            </m:r>
                          </m:sub>
                          <m:sup>
                            <m:r>
                              <m:rPr>
                                <m:sty m:val="p"/>
                              </m:rPr>
                              <a:rPr lang="en-US" altLang="zh-CN" sz="1800" i="1">
                                <a:latin typeface="Cambria Math" panose="02040503050406030204" pitchFamily="18" charset="0"/>
                              </a:rPr>
                              <m:t>g</m:t>
                            </m:r>
                          </m:sup>
                        </m:sSubSup>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m:rPr>
                                <m:sty m:val="p"/>
                              </m:rPr>
                              <a:rPr lang="en-US" altLang="zh-CN" sz="1800" i="1">
                                <a:latin typeface="Cambria Math" panose="02040503050406030204" pitchFamily="18" charset="0"/>
                              </a:rPr>
                              <m:t>w</m:t>
                            </m:r>
                          </m:e>
                          <m:sub>
                            <m:r>
                              <m:rPr>
                                <m:sty m:val="p"/>
                              </m:rPr>
                              <a:rPr lang="en-US" altLang="zh-CN" sz="1800" i="1">
                                <a:latin typeface="Cambria Math" panose="02040503050406030204" pitchFamily="18" charset="0"/>
                              </a:rPr>
                              <m:t>t</m:t>
                            </m:r>
                            <m:r>
                              <a:rPr lang="en-US" altLang="zh-CN" sz="1800" i="1">
                                <a:latin typeface="Cambria Math" panose="02040503050406030204" pitchFamily="18" charset="0"/>
                              </a:rPr>
                              <m:t>+1</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𝑜</m:t>
                        </m:r>
                      </m:e>
                      <m:sub>
                        <m:r>
                          <m:rPr>
                            <m:sty m:val="p"/>
                          </m:rPr>
                          <a:rPr lang="en-US" altLang="zh-CN" sz="1800" i="1">
                            <a:latin typeface="Cambria Math" panose="02040503050406030204" pitchFamily="18" charset="0"/>
                          </a:rPr>
                          <m:t>t</m:t>
                        </m:r>
                      </m:sub>
                    </m:sSub>
                  </m:oMath>
                </a14:m>
                <a:endParaRPr lang="en-US" altLang="zh-CN" sz="1800" smtClean="0"/>
              </a:p>
              <a:p>
                <a:pPr marL="285750" indent="-285750">
                  <a:lnSpc>
                    <a:spcPct val="150000"/>
                  </a:lnSpc>
                  <a:buFont typeface="Arial" panose="020B0604020202020204" pitchFamily="34" charset="0"/>
                  <a:buChar char="•"/>
                </a:pPr>
                <a:r>
                  <a:rPr lang="zh-CN" altLang="en-US" sz="1800"/>
                  <a:t>在时刻</a:t>
                </a:r>
                <a:r>
                  <a:rPr lang="en-US" altLang="zh-CN" sz="1800"/>
                  <a:t>-</a:t>
                </a:r>
                <a:r>
                  <a:rPr lang="en-US" altLang="zh-CN" sz="1800" smtClean="0"/>
                  <a:t>1</a:t>
                </a:r>
                <a:r>
                  <a:rPr lang="zh-CN" altLang="en-US" sz="1800" smtClean="0"/>
                  <a:t>只输</a:t>
                </a:r>
                <a:r>
                  <a:rPr lang="zh-CN" altLang="en-US" sz="1800"/>
                  <a:t>入图像特</a:t>
                </a:r>
                <a:r>
                  <a:rPr lang="zh-CN" altLang="en-US" sz="1800" smtClean="0"/>
                  <a:t>征</a:t>
                </a:r>
                <a:endParaRPr lang="zh-CN" altLang="en-US" sz="1800"/>
              </a:p>
            </p:txBody>
          </p:sp>
        </mc:Choice>
        <mc:Fallback xmlns="">
          <p:sp>
            <p:nvSpPr>
              <p:cNvPr id="7" name="文本框 6"/>
              <p:cNvSpPr txBox="1">
                <a:spLocks noRot="1" noChangeAspect="1" noMove="1" noResize="1" noEditPoints="1" noAdjustHandles="1" noChangeArrowheads="1" noChangeShapeType="1" noTextEdit="1"/>
              </p:cNvSpPr>
              <p:nvPr/>
            </p:nvSpPr>
            <p:spPr>
              <a:xfrm>
                <a:off x="1623856" y="3663293"/>
                <a:ext cx="4077335" cy="973343"/>
              </a:xfrm>
              <a:prstGeom prst="rect">
                <a:avLst/>
              </a:prstGeom>
              <a:blipFill rotWithShape="0">
                <a:blip r:embed="rId11"/>
                <a:stretch>
                  <a:fillRect l="-897" b="-43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3387437"/>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4</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复制机制</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27" name="图片 26"/>
          <p:cNvPicPr>
            <a:picLocks noChangeAspect="1"/>
          </p:cNvPicPr>
          <p:nvPr/>
        </p:nvPicPr>
        <p:blipFill>
          <a:blip r:embed="rId4"/>
          <a:stretch>
            <a:fillRect/>
          </a:stretch>
        </p:blipFill>
        <p:spPr>
          <a:xfrm>
            <a:off x="758855" y="1908725"/>
            <a:ext cx="2298837" cy="1531025"/>
          </a:xfrm>
          <a:prstGeom prst="rect">
            <a:avLst/>
          </a:prstGeom>
        </p:spPr>
      </p:pic>
      <p:pic>
        <p:nvPicPr>
          <p:cNvPr id="28" name="图片 27"/>
          <p:cNvPicPr>
            <a:picLocks noChangeAspect="1"/>
          </p:cNvPicPr>
          <p:nvPr/>
        </p:nvPicPr>
        <p:blipFill>
          <a:blip r:embed="rId5"/>
          <a:stretch>
            <a:fillRect/>
          </a:stretch>
        </p:blipFill>
        <p:spPr>
          <a:xfrm>
            <a:off x="5868714" y="1454323"/>
            <a:ext cx="2148344" cy="1422204"/>
          </a:xfrm>
          <a:prstGeom prst="rect">
            <a:avLst/>
          </a:prstGeom>
        </p:spPr>
      </p:pic>
      <p:sp>
        <p:nvSpPr>
          <p:cNvPr id="29" name="圆角矩形 28"/>
          <p:cNvSpPr/>
          <p:nvPr/>
        </p:nvSpPr>
        <p:spPr>
          <a:xfrm>
            <a:off x="4290067" y="2952204"/>
            <a:ext cx="2514751" cy="75707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一只大雁前面飞呀飞</a:t>
            </a:r>
            <a:endParaRPr lang="zh-CN" altLang="en-US" sz="1800">
              <a:solidFill>
                <a:schemeClr val="tx1"/>
              </a:solidFill>
            </a:endParaRPr>
          </a:p>
        </p:txBody>
      </p:sp>
      <p:sp>
        <p:nvSpPr>
          <p:cNvPr id="30" name="圆角矩形 29"/>
          <p:cNvSpPr/>
          <p:nvPr/>
        </p:nvSpPr>
        <p:spPr>
          <a:xfrm>
            <a:off x="3117121" y="3709282"/>
            <a:ext cx="914400" cy="914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大雁</a:t>
            </a:r>
            <a:endParaRPr lang="zh-CN" altLang="en-US" sz="1800">
              <a:solidFill>
                <a:schemeClr val="tx1"/>
              </a:solidFill>
            </a:endParaRPr>
          </a:p>
        </p:txBody>
      </p:sp>
      <p:cxnSp>
        <p:nvCxnSpPr>
          <p:cNvPr id="32" name="肘形连接符 31"/>
          <p:cNvCxnSpPr>
            <a:stCxn id="30" idx="3"/>
            <a:endCxn id="29" idx="2"/>
          </p:cNvCxnSpPr>
          <p:nvPr/>
        </p:nvCxnSpPr>
        <p:spPr>
          <a:xfrm flipV="1">
            <a:off x="4031521" y="3709282"/>
            <a:ext cx="1515922" cy="4572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69070" y="646546"/>
            <a:ext cx="5929828" cy="1200329"/>
          </a:xfrm>
          <a:prstGeom prst="rect">
            <a:avLst/>
          </a:prstGeom>
          <a:noFill/>
        </p:spPr>
        <p:txBody>
          <a:bodyPr wrap="none" rtlCol="0">
            <a:spAutoFit/>
          </a:bodyPr>
          <a:lstStyle/>
          <a:p>
            <a:pPr>
              <a:lnSpc>
                <a:spcPct val="150000"/>
              </a:lnSpc>
            </a:pPr>
            <a:r>
              <a:rPr lang="zh-CN" altLang="en-US"/>
              <a:t>人类在组织语言</a:t>
            </a:r>
            <a:r>
              <a:rPr lang="zh-CN" altLang="en-US" smtClean="0"/>
              <a:t>时通</a:t>
            </a:r>
            <a:r>
              <a:rPr lang="zh-CN" altLang="en-US"/>
              <a:t>过从记忆</a:t>
            </a:r>
            <a:r>
              <a:rPr lang="zh-CN" altLang="en-US" smtClean="0"/>
              <a:t>中找到某个词直</a:t>
            </a:r>
            <a:r>
              <a:rPr lang="zh-CN" altLang="en-US"/>
              <a:t>接放入</a:t>
            </a:r>
            <a:r>
              <a:rPr lang="zh-CN" altLang="en-US" smtClean="0"/>
              <a:t>到语句中。</a:t>
            </a:r>
            <a:endParaRPr lang="en-US" altLang="zh-CN" smtClean="0"/>
          </a:p>
          <a:p>
            <a:pPr>
              <a:lnSpc>
                <a:spcPct val="150000"/>
              </a:lnSpc>
            </a:pPr>
            <a:r>
              <a:rPr lang="zh-CN" altLang="en-US" smtClean="0"/>
              <a:t>复制机制使得在每次产生下一个词的时候不一定是由前面的词</a:t>
            </a:r>
            <a:endParaRPr lang="en-US" altLang="zh-CN" smtClean="0"/>
          </a:p>
          <a:p>
            <a:pPr>
              <a:lnSpc>
                <a:spcPct val="150000"/>
              </a:lnSpc>
            </a:pPr>
            <a:r>
              <a:rPr lang="zh-CN" altLang="en-US" smtClean="0"/>
              <a:t>预测得到，也可以直接从外部字典复制过来。</a:t>
            </a:r>
            <a:endParaRPr lang="en-US" altLang="zh-CN" smtClean="0"/>
          </a:p>
        </p:txBody>
      </p:sp>
      <p:sp>
        <p:nvSpPr>
          <p:cNvPr id="37" name="圆角矩形 36"/>
          <p:cNvSpPr/>
          <p:nvPr/>
        </p:nvSpPr>
        <p:spPr>
          <a:xfrm>
            <a:off x="1436464" y="3896949"/>
            <a:ext cx="831850" cy="539066"/>
          </a:xfrm>
          <a:prstGeom prst="round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记忆</a:t>
            </a:r>
            <a:endParaRPr lang="zh-CN" altLang="en-US" sz="1800">
              <a:solidFill>
                <a:schemeClr val="tx1"/>
              </a:solidFill>
            </a:endParaRPr>
          </a:p>
        </p:txBody>
      </p:sp>
      <p:cxnSp>
        <p:nvCxnSpPr>
          <p:cNvPr id="39" name="直接箭头连接符 38"/>
          <p:cNvCxnSpPr>
            <a:endCxn id="30" idx="1"/>
          </p:cNvCxnSpPr>
          <p:nvPr/>
        </p:nvCxnSpPr>
        <p:spPr>
          <a:xfrm>
            <a:off x="2243996" y="4166482"/>
            <a:ext cx="8731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Administrator\桌面\新建文件夹 (2)\5.15封面参考\复件 (27) 新建文件夹\0f1ac98d7ad0e382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868425">
            <a:off x="1254706" y="-777576"/>
            <a:ext cx="9001125" cy="506313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24"/>
          <p:cNvSpPr txBox="1"/>
          <p:nvPr/>
        </p:nvSpPr>
        <p:spPr>
          <a:xfrm>
            <a:off x="1476226" y="1007988"/>
            <a:ext cx="5695116" cy="461665"/>
          </a:xfrm>
          <a:prstGeom prst="rect">
            <a:avLst/>
          </a:prstGeom>
          <a:noFill/>
        </p:spPr>
        <p:txBody>
          <a:bodyPr wrap="square" rtlCol="0">
            <a:spAutoFit/>
          </a:bodyPr>
          <a:lstStyle/>
          <a:p>
            <a:pPr algn="ctr"/>
            <a:r>
              <a:rPr lang="zh-CN" altLang="en-US" sz="2400" dirty="0">
                <a:solidFill>
                  <a:srgbClr val="919DCB"/>
                </a:solidFill>
                <a:latin typeface="微软雅黑" panose="020B0503020204020204" charset="-122"/>
                <a:ea typeface="微软雅黑" panose="020B0503020204020204" charset="-122"/>
              </a:rPr>
              <a:t>主要内 容</a:t>
            </a:r>
          </a:p>
        </p:txBody>
      </p:sp>
      <p:sp>
        <p:nvSpPr>
          <p:cNvPr id="2" name="椭圆 1"/>
          <p:cNvSpPr/>
          <p:nvPr/>
        </p:nvSpPr>
        <p:spPr>
          <a:xfrm>
            <a:off x="1188194" y="2045717"/>
            <a:ext cx="833120" cy="833120"/>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01</a:t>
            </a:r>
            <a:endParaRPr lang="zh-CN" altLang="en-US" sz="2800" dirty="0"/>
          </a:p>
        </p:txBody>
      </p:sp>
      <p:sp>
        <p:nvSpPr>
          <p:cNvPr id="6" name="椭圆 5"/>
          <p:cNvSpPr/>
          <p:nvPr/>
        </p:nvSpPr>
        <p:spPr>
          <a:xfrm>
            <a:off x="3060402" y="2045717"/>
            <a:ext cx="833120" cy="833120"/>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02</a:t>
            </a:r>
            <a:endParaRPr lang="zh-CN" altLang="en-US" sz="2800" dirty="0"/>
          </a:p>
        </p:txBody>
      </p:sp>
      <p:sp>
        <p:nvSpPr>
          <p:cNvPr id="7" name="文本框 24"/>
          <p:cNvSpPr txBox="1"/>
          <p:nvPr/>
        </p:nvSpPr>
        <p:spPr>
          <a:xfrm>
            <a:off x="-1260078" y="3269853"/>
            <a:ext cx="5695116" cy="307777"/>
          </a:xfrm>
          <a:prstGeom prst="rect">
            <a:avLst/>
          </a:prstGeom>
          <a:noFill/>
        </p:spPr>
        <p:txBody>
          <a:bodyPr wrap="square" rtlCol="0">
            <a:spAutoFit/>
          </a:bodyPr>
          <a:lstStyle/>
          <a:p>
            <a:pPr algn="ctr"/>
            <a:r>
              <a:rPr lang="zh-CN" altLang="en-US" sz="1400" spc="600" smtClean="0">
                <a:solidFill>
                  <a:srgbClr val="919DCB"/>
                </a:solidFill>
                <a:latin typeface="微软雅黑" panose="020B0503020204020204" charset="-122"/>
                <a:ea typeface="微软雅黑" panose="020B0503020204020204" charset="-122"/>
              </a:rPr>
              <a:t>引言</a:t>
            </a:r>
            <a:endParaRPr lang="zh-CN" altLang="en-US" sz="1400" spc="600" dirty="0">
              <a:solidFill>
                <a:srgbClr val="919DCB"/>
              </a:solidFill>
              <a:latin typeface="微软雅黑" panose="020B0503020204020204" charset="-122"/>
              <a:ea typeface="微软雅黑" panose="020B0503020204020204" charset="-122"/>
            </a:endParaRPr>
          </a:p>
        </p:txBody>
      </p:sp>
      <p:sp>
        <p:nvSpPr>
          <p:cNvPr id="8" name="椭圆 7"/>
          <p:cNvSpPr/>
          <p:nvPr/>
        </p:nvSpPr>
        <p:spPr>
          <a:xfrm>
            <a:off x="4860602" y="2045717"/>
            <a:ext cx="833120" cy="833120"/>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03</a:t>
            </a:r>
            <a:endParaRPr lang="zh-CN" altLang="en-US" sz="2800" dirty="0"/>
          </a:p>
        </p:txBody>
      </p:sp>
      <p:sp>
        <p:nvSpPr>
          <p:cNvPr id="9" name="椭圆 8"/>
          <p:cNvSpPr/>
          <p:nvPr/>
        </p:nvSpPr>
        <p:spPr>
          <a:xfrm>
            <a:off x="6732810" y="2045717"/>
            <a:ext cx="833120" cy="833120"/>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04</a:t>
            </a:r>
            <a:endParaRPr lang="zh-CN" altLang="en-US" sz="2800" dirty="0"/>
          </a:p>
        </p:txBody>
      </p:sp>
      <p:sp>
        <p:nvSpPr>
          <p:cNvPr id="10" name="文本框 24"/>
          <p:cNvSpPr txBox="1"/>
          <p:nvPr/>
        </p:nvSpPr>
        <p:spPr>
          <a:xfrm>
            <a:off x="612130" y="3269853"/>
            <a:ext cx="5695116" cy="307777"/>
          </a:xfrm>
          <a:prstGeom prst="rect">
            <a:avLst/>
          </a:prstGeom>
          <a:noFill/>
        </p:spPr>
        <p:txBody>
          <a:bodyPr wrap="square" rtlCol="0">
            <a:spAutoFit/>
          </a:bodyPr>
          <a:lstStyle/>
          <a:p>
            <a:pPr algn="ctr"/>
            <a:r>
              <a:rPr lang="zh-CN" altLang="en-US" sz="1400" spc="600" smtClean="0">
                <a:solidFill>
                  <a:srgbClr val="919DCB"/>
                </a:solidFill>
                <a:latin typeface="微软雅黑" panose="020B0503020204020204" charset="-122"/>
                <a:ea typeface="微软雅黑" panose="020B0503020204020204" charset="-122"/>
              </a:rPr>
              <a:t>模型</a:t>
            </a:r>
            <a:endParaRPr lang="zh-CN" altLang="en-US" sz="1400" spc="600" dirty="0">
              <a:solidFill>
                <a:srgbClr val="919DCB"/>
              </a:solidFill>
              <a:latin typeface="微软雅黑" panose="020B0503020204020204" charset="-122"/>
              <a:ea typeface="微软雅黑" panose="020B0503020204020204" charset="-122"/>
            </a:endParaRPr>
          </a:p>
        </p:txBody>
      </p:sp>
      <p:sp>
        <p:nvSpPr>
          <p:cNvPr id="11" name="文本框 24"/>
          <p:cNvSpPr txBox="1"/>
          <p:nvPr/>
        </p:nvSpPr>
        <p:spPr>
          <a:xfrm>
            <a:off x="2556346" y="3269853"/>
            <a:ext cx="5695116" cy="307777"/>
          </a:xfrm>
          <a:prstGeom prst="rect">
            <a:avLst/>
          </a:prstGeom>
          <a:noFill/>
        </p:spPr>
        <p:txBody>
          <a:bodyPr wrap="square" rtlCol="0">
            <a:spAutoFit/>
          </a:bodyPr>
          <a:lstStyle/>
          <a:p>
            <a:pPr algn="ctr"/>
            <a:r>
              <a:rPr lang="zh-CN" altLang="en-US" sz="1400" spc="600" smtClean="0">
                <a:solidFill>
                  <a:srgbClr val="919DCB"/>
                </a:solidFill>
                <a:latin typeface="微软雅黑" panose="020B0503020204020204" charset="-122"/>
                <a:ea typeface="微软雅黑" panose="020B0503020204020204" charset="-122"/>
              </a:rPr>
              <a:t>实验</a:t>
            </a:r>
            <a:endParaRPr lang="zh-CN" altLang="en-US" sz="1400" spc="600" dirty="0">
              <a:solidFill>
                <a:srgbClr val="919DCB"/>
              </a:solidFill>
              <a:latin typeface="微软雅黑" panose="020B0503020204020204" charset="-122"/>
              <a:ea typeface="微软雅黑" panose="020B0503020204020204" charset="-122"/>
            </a:endParaRPr>
          </a:p>
        </p:txBody>
      </p:sp>
      <p:sp>
        <p:nvSpPr>
          <p:cNvPr id="12" name="文本框 24"/>
          <p:cNvSpPr txBox="1"/>
          <p:nvPr/>
        </p:nvSpPr>
        <p:spPr>
          <a:xfrm>
            <a:off x="4284538" y="3269853"/>
            <a:ext cx="5695116" cy="307777"/>
          </a:xfrm>
          <a:prstGeom prst="rect">
            <a:avLst/>
          </a:prstGeom>
          <a:noFill/>
        </p:spPr>
        <p:txBody>
          <a:bodyPr wrap="square" rtlCol="0">
            <a:spAutoFit/>
          </a:bodyPr>
          <a:lstStyle/>
          <a:p>
            <a:pPr algn="ctr"/>
            <a:r>
              <a:rPr lang="zh-CN" altLang="en-US" sz="1400" spc="600" smtClean="0">
                <a:solidFill>
                  <a:srgbClr val="919DCB"/>
                </a:solidFill>
                <a:latin typeface="微软雅黑" panose="020B0503020204020204" charset="-122"/>
                <a:ea typeface="微软雅黑" panose="020B0503020204020204" charset="-122"/>
              </a:rPr>
              <a:t>总结</a:t>
            </a:r>
            <a:endParaRPr lang="zh-CN" altLang="en-US" sz="1400" spc="600"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par>
                          <p:cTn id="38" fill="hold">
                            <p:stCondLst>
                              <p:cond delay="3500"/>
                            </p:stCondLst>
                            <p:childTnLst>
                              <p:par>
                                <p:cTn id="39" presetID="22" presetClass="entr" presetSubtype="4"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par>
                          <p:cTn id="42" fill="hold">
                            <p:stCondLst>
                              <p:cond delay="4000"/>
                            </p:stCondLst>
                            <p:childTnLst>
                              <p:par>
                                <p:cTn id="43" presetID="22" presetClass="entr" presetSubtype="4"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par>
                          <p:cTn id="46" fill="hold">
                            <p:stCondLst>
                              <p:cond delay="4500"/>
                            </p:stCondLst>
                            <p:childTnLst>
                              <p:par>
                                <p:cTn id="47" presetID="22" presetClass="entr" presetSubtype="4"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6" grpId="0" animBg="1"/>
      <p:bldP spid="7" grpId="0"/>
      <p:bldP spid="8" grpId="0" animBg="1"/>
      <p:bldP spid="9" grpId="0" animBg="1"/>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4</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复制机制</a:t>
            </a:r>
            <a:endParaRPr lang="zh-CN" altLang="en-US" sz="1200" spc="600" dirty="0">
              <a:solidFill>
                <a:srgbClr val="919DCB"/>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56146" y="719956"/>
                <a:ext cx="7272808" cy="1576137"/>
              </a:xfrm>
              <a:prstGeom prst="rect">
                <a:avLst/>
              </a:prstGeom>
              <a:noFill/>
            </p:spPr>
            <p:txBody>
              <a:bodyPr wrap="square" rtlCol="0">
                <a:spAutoFit/>
              </a:bodyPr>
              <a:lstStyle/>
              <a:p>
                <a:pPr>
                  <a:lnSpc>
                    <a:spcPct val="150000"/>
                  </a:lnSpc>
                </a:pPr>
                <a:r>
                  <a:rPr lang="zh-CN" altLang="en-US" smtClean="0"/>
                  <a:t>在第</a:t>
                </a:r>
                <a:r>
                  <a:rPr lang="en-US" altLang="zh-CN"/>
                  <a:t>t</a:t>
                </a:r>
                <a:r>
                  <a:rPr lang="zh-CN" altLang="en-US"/>
                  <a:t>步的解码时，生成的单词</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m:rPr>
                            <m:sty m:val="p"/>
                          </m:rPr>
                          <a:rPr lang="en-US" altLang="zh-CN" i="1">
                            <a:latin typeface="Cambria Math" panose="02040503050406030204" pitchFamily="18" charset="0"/>
                          </a:rPr>
                          <m:t>t</m:t>
                        </m:r>
                        <m:r>
                          <a:rPr lang="en-US" altLang="zh-CN" b="0" i="1" smtClean="0">
                            <a:latin typeface="Cambria Math" panose="02040503050406030204" pitchFamily="18" charset="0"/>
                          </a:rPr>
                          <m:t>+1</m:t>
                        </m:r>
                      </m:sub>
                    </m:sSub>
                  </m:oMath>
                </a14:m>
                <a:r>
                  <a:rPr lang="zh-CN" altLang="en-US" smtClean="0"/>
                  <a:t>直</a:t>
                </a:r>
                <a:r>
                  <a:rPr lang="zh-CN" altLang="en-US"/>
                  <a:t>接从图像探测数据集中复制过来的概率为</a:t>
                </a:r>
                <a:r>
                  <a:rPr lang="zh-CN" altLang="en-US" smtClean="0"/>
                  <a:t>：</a:t>
                </a:r>
                <a:endParaRPr lang="en-US" altLang="zh-CN" smtClean="0"/>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𝑃𝑟</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𝑐</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𝜑</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𝑡</m:t>
                          </m:r>
                        </m:sup>
                      </m:sSup>
                      <m:r>
                        <a:rPr lang="zh-CN" altLang="en-US"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en-US" altLang="zh-CN" smtClean="0"/>
              </a:p>
              <a:p>
                <a:pPr>
                  <a:lnSpc>
                    <a:spcPct val="150000"/>
                  </a:lnSpc>
                </a:pPr>
                <a:r>
                  <a:rPr lang="zh-CN" altLang="en-US"/>
                  <a:t>其</a:t>
                </a:r>
                <a:r>
                  <a:rPr lang="zh-CN" altLang="en-US" smtClean="0"/>
                  <a:t>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𝑐</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𝑤</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h</m:t>
                            </m:r>
                          </m:sub>
                        </m:sSub>
                      </m:sup>
                    </m:sSup>
                  </m:oMath>
                </a14:m>
                <a:r>
                  <a:rPr lang="zh-CN" altLang="en-US" smtClean="0"/>
                  <a:t>代</a:t>
                </a:r>
                <a:r>
                  <a:rPr lang="zh-CN" altLang="en-US"/>
                  <a:t>表文本的转换映射矩阵</a:t>
                </a:r>
                <a:r>
                  <a:rPr lang="zh-CN" altLang="en-US" smtClean="0"/>
                  <a:t>，</a:t>
                </a:r>
                <a14:m>
                  <m:oMath xmlns:m="http://schemas.openxmlformats.org/officeDocument/2006/math">
                    <m:r>
                      <a:rPr lang="zh-CN" altLang="en-US" i="1" smtClean="0">
                        <a:latin typeface="Cambria Math" panose="02040503050406030204" pitchFamily="18" charset="0"/>
                      </a:rPr>
                      <m:t>𝜑</m:t>
                    </m:r>
                  </m:oMath>
                </a14:m>
                <a:r>
                  <a:rPr lang="zh-CN" altLang="en-US" smtClean="0"/>
                  <a:t>代</a:t>
                </a:r>
                <a:r>
                  <a:rPr lang="zh-CN" altLang="en-US"/>
                  <a:t>表元素级的</a:t>
                </a:r>
                <a:r>
                  <a:rPr lang="zh-CN" altLang="en-US" smtClean="0"/>
                  <a:t>非线</a:t>
                </a:r>
                <a:r>
                  <a:rPr lang="zh-CN" altLang="en-US"/>
                  <a:t>性激活函</a:t>
                </a:r>
                <a:r>
                  <a:rPr lang="zh-CN" altLang="en-US" smtClean="0"/>
                  <a:t>数，</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𝑡</m:t>
                        </m:r>
                      </m:sup>
                    </m:sSup>
                  </m:oMath>
                </a14:m>
                <a:r>
                  <a:rPr lang="zh-CN" altLang="en-US" smtClean="0"/>
                  <a:t>代</a:t>
                </a:r>
                <a:r>
                  <a:rPr lang="zh-CN" altLang="en-US"/>
                  <a:t>表</a:t>
                </a:r>
                <a:r>
                  <a:rPr lang="en-US" altLang="zh-CN" smtClean="0"/>
                  <a:t>LSTM</a:t>
                </a:r>
                <a:r>
                  <a:rPr lang="zh-CN" altLang="en-US" smtClean="0"/>
                  <a:t>上</a:t>
                </a:r>
                <a:r>
                  <a:rPr lang="zh-CN" altLang="en-US"/>
                  <a:t>一步解码的输出</a:t>
                </a:r>
                <a:r>
                  <a:rPr lang="zh-CN" altLang="en-US" smtClean="0"/>
                  <a:t>。</a:t>
                </a:r>
                <a14:m>
                  <m:oMath xmlns:m="http://schemas.openxmlformats.org/officeDocument/2006/math">
                    <m:r>
                      <a:rPr lang="zh-CN" altLang="en-US" i="1">
                        <a:latin typeface="Cambria Math" panose="02040503050406030204" pitchFamily="18" charset="0"/>
                      </a:rPr>
                      <m:t>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en-US" smtClean="0"/>
                  <a:t>代表词</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𝑡</m:t>
                        </m:r>
                        <m:r>
                          <a:rPr lang="en-US" altLang="zh-CN" i="1">
                            <a:latin typeface="Cambria Math" panose="02040503050406030204" pitchFamily="18" charset="0"/>
                          </a:rPr>
                          <m:t>+1</m:t>
                        </m:r>
                      </m:sub>
                    </m:sSub>
                  </m:oMath>
                </a14:m>
                <a:r>
                  <a:rPr lang="zh-CN" altLang="en-US" smtClean="0"/>
                  <a:t>在</a:t>
                </a:r>
                <a:r>
                  <a:rPr lang="zh-CN" altLang="en-US"/>
                  <a:t>当前图像中的概</a:t>
                </a:r>
                <a:r>
                  <a:rPr lang="zh-CN" altLang="en-US" smtClean="0"/>
                  <a:t>率。</a:t>
                </a:r>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756146" y="719956"/>
                <a:ext cx="7272808" cy="1576137"/>
              </a:xfrm>
              <a:prstGeom prst="rect">
                <a:avLst/>
              </a:prstGeom>
              <a:blipFill rotWithShape="0">
                <a:blip r:embed="rId4"/>
                <a:stretch>
                  <a:fillRect l="-419" r="-3353" b="-1544"/>
                </a:stretch>
              </a:blipFill>
            </p:spPr>
            <p:txBody>
              <a:bodyPr/>
              <a:lstStyle/>
              <a:p>
                <a:r>
                  <a:rPr lang="zh-CN" altLang="en-US">
                    <a:noFill/>
                  </a:rPr>
                  <a:t> </a:t>
                </a:r>
              </a:p>
            </p:txBody>
          </p:sp>
        </mc:Fallback>
      </mc:AlternateContent>
      <p:sp>
        <p:nvSpPr>
          <p:cNvPr id="6" name="圆角矩形 5"/>
          <p:cNvSpPr/>
          <p:nvPr/>
        </p:nvSpPr>
        <p:spPr>
          <a:xfrm>
            <a:off x="1188194" y="3785480"/>
            <a:ext cx="1554328" cy="576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物体探测器</a:t>
            </a:r>
            <a:endParaRPr lang="zh-CN" altLang="en-US" sz="1800">
              <a:solidFill>
                <a:schemeClr val="tx1"/>
              </a:solidFill>
            </a:endParaRPr>
          </a:p>
        </p:txBody>
      </p:sp>
      <p:sp>
        <p:nvSpPr>
          <p:cNvPr id="18" name="圆角矩形 17"/>
          <p:cNvSpPr/>
          <p:nvPr/>
        </p:nvSpPr>
        <p:spPr>
          <a:xfrm>
            <a:off x="5364658" y="2880196"/>
            <a:ext cx="1296144"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chemeClr val="tx1"/>
                </a:solidFill>
              </a:rPr>
              <a:t>LSTM</a:t>
            </a:r>
            <a:endParaRPr lang="zh-CN" altLang="en-US" sz="1800">
              <a:solidFill>
                <a:schemeClr val="tx1"/>
              </a:solidFill>
            </a:endParaRPr>
          </a:p>
        </p:txBody>
      </p:sp>
      <p:sp>
        <p:nvSpPr>
          <p:cNvPr id="19" name="圆角矩形 18"/>
          <p:cNvSpPr/>
          <p:nvPr/>
        </p:nvSpPr>
        <p:spPr>
          <a:xfrm>
            <a:off x="1317286" y="2880196"/>
            <a:ext cx="1296144" cy="57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图像</a:t>
            </a:r>
            <a:endParaRPr lang="zh-CN" altLang="en-US" sz="1800">
              <a:solidFill>
                <a:schemeClr val="tx1"/>
              </a:solidFill>
            </a:endParaRPr>
          </a:p>
        </p:txBody>
      </p:sp>
      <p:sp>
        <p:nvSpPr>
          <p:cNvPr id="20" name="圆角矩形 19"/>
          <p:cNvSpPr/>
          <p:nvPr/>
        </p:nvSpPr>
        <p:spPr>
          <a:xfrm>
            <a:off x="3204418" y="3785480"/>
            <a:ext cx="1656184" cy="57606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物体词汇表</a:t>
            </a:r>
            <a:endParaRPr lang="zh-CN" altLang="en-US" sz="1800">
              <a:solidFill>
                <a:schemeClr val="tx1"/>
              </a:solidFill>
            </a:endParaRPr>
          </a:p>
        </p:txBody>
      </p:sp>
      <mc:AlternateContent xmlns:mc="http://schemas.openxmlformats.org/markup-compatibility/2006" xmlns:a14="http://schemas.microsoft.com/office/drawing/2010/main">
        <mc:Choice Requires="a14">
          <p:sp>
            <p:nvSpPr>
              <p:cNvPr id="21" name="圆角矩形 20"/>
              <p:cNvSpPr/>
              <p:nvPr/>
            </p:nvSpPr>
            <p:spPr>
              <a:xfrm>
                <a:off x="5364658" y="2304132"/>
                <a:ext cx="1296144"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单词</a:t>
                </a:r>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𝑤</m:t>
                        </m:r>
                      </m:e>
                      <m:sub>
                        <m:r>
                          <a:rPr lang="en-US" altLang="zh-CN" sz="1800" i="1">
                            <a:solidFill>
                              <a:schemeClr val="tx1"/>
                            </a:solidFill>
                            <a:latin typeface="Cambria Math" panose="02040503050406030204" pitchFamily="18" charset="0"/>
                          </a:rPr>
                          <m:t>𝑡</m:t>
                        </m:r>
                      </m:sub>
                    </m:sSub>
                  </m:oMath>
                </a14:m>
                <a:endParaRPr lang="zh-CN" altLang="en-US" sz="1800">
                  <a:solidFill>
                    <a:schemeClr val="tx1"/>
                  </a:solidFill>
                </a:endParaRPr>
              </a:p>
            </p:txBody>
          </p:sp>
        </mc:Choice>
        <mc:Fallback xmlns="">
          <p:sp>
            <p:nvSpPr>
              <p:cNvPr id="21" name="圆角矩形 20"/>
              <p:cNvSpPr>
                <a:spLocks noRot="1" noChangeAspect="1" noMove="1" noResize="1" noEditPoints="1" noAdjustHandles="1" noChangeArrowheads="1" noChangeShapeType="1" noTextEdit="1"/>
              </p:cNvSpPr>
              <p:nvPr/>
            </p:nvSpPr>
            <p:spPr>
              <a:xfrm>
                <a:off x="5364658" y="2304132"/>
                <a:ext cx="1296144" cy="360040"/>
              </a:xfrm>
              <a:prstGeom prst="roundRect">
                <a:avLst/>
              </a:prstGeom>
              <a:blipFill rotWithShape="0">
                <a:blip r:embed="rId5"/>
                <a:stretch>
                  <a:fillRect t="-11111" b="-19048"/>
                </a:stretch>
              </a:blipFill>
            </p:spPr>
            <p:txBody>
              <a:bodyPr/>
              <a:lstStyle/>
              <a:p>
                <a:r>
                  <a:rPr lang="zh-CN" altLang="en-US">
                    <a:noFill/>
                  </a:rPr>
                  <a:t> </a:t>
                </a:r>
              </a:p>
            </p:txBody>
          </p:sp>
        </mc:Fallback>
      </mc:AlternateContent>
      <p:cxnSp>
        <p:nvCxnSpPr>
          <p:cNvPr id="8" name="直接箭头连接符 7"/>
          <p:cNvCxnSpPr>
            <a:stCxn id="19" idx="2"/>
            <a:endCxn id="6" idx="0"/>
          </p:cNvCxnSpPr>
          <p:nvPr/>
        </p:nvCxnSpPr>
        <p:spPr>
          <a:xfrm>
            <a:off x="1965358" y="3456260"/>
            <a:ext cx="0" cy="32922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3"/>
            <a:endCxn id="20" idx="1"/>
          </p:cNvCxnSpPr>
          <p:nvPr/>
        </p:nvCxnSpPr>
        <p:spPr>
          <a:xfrm>
            <a:off x="2742522" y="4073512"/>
            <a:ext cx="46189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1" idx="2"/>
            <a:endCxn id="18" idx="0"/>
          </p:cNvCxnSpPr>
          <p:nvPr/>
        </p:nvCxnSpPr>
        <p:spPr>
          <a:xfrm>
            <a:off x="6012730" y="2664172"/>
            <a:ext cx="0" cy="2160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8" idx="2"/>
          </p:cNvCxnSpPr>
          <p:nvPr/>
        </p:nvCxnSpPr>
        <p:spPr>
          <a:xfrm>
            <a:off x="6012730" y="3456260"/>
            <a:ext cx="0" cy="32922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364658" y="3785480"/>
            <a:ext cx="1296144" cy="5760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复制层</a:t>
            </a:r>
            <a:endParaRPr lang="zh-CN" altLang="en-US" sz="1800">
              <a:solidFill>
                <a:schemeClr val="tx1"/>
              </a:solidFill>
            </a:endParaRPr>
          </a:p>
        </p:txBody>
      </p:sp>
      <mc:AlternateContent xmlns:mc="http://schemas.openxmlformats.org/markup-compatibility/2006" xmlns:a14="http://schemas.microsoft.com/office/drawing/2010/main">
        <mc:Choice Requires="a14">
          <p:sp>
            <p:nvSpPr>
              <p:cNvPr id="34" name="圆角矩形 33"/>
              <p:cNvSpPr/>
              <p:nvPr/>
            </p:nvSpPr>
            <p:spPr>
              <a:xfrm>
                <a:off x="5361012" y="4510744"/>
                <a:ext cx="1296144" cy="36004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单词</a:t>
                </a:r>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𝑤</m:t>
                        </m:r>
                      </m:e>
                      <m:sub>
                        <m:r>
                          <a:rPr lang="en-US" altLang="zh-CN" sz="1800" i="1">
                            <a:solidFill>
                              <a:schemeClr val="tx1"/>
                            </a:solidFill>
                            <a:latin typeface="Cambria Math" panose="02040503050406030204" pitchFamily="18" charset="0"/>
                          </a:rPr>
                          <m:t>𝑡</m:t>
                        </m:r>
                        <m:r>
                          <a:rPr lang="en-US" altLang="zh-CN" sz="1800" i="1">
                            <a:solidFill>
                              <a:schemeClr val="tx1"/>
                            </a:solidFill>
                            <a:latin typeface="Cambria Math" panose="02040503050406030204" pitchFamily="18" charset="0"/>
                          </a:rPr>
                          <m:t>+1</m:t>
                        </m:r>
                      </m:sub>
                    </m:sSub>
                  </m:oMath>
                </a14:m>
                <a:endParaRPr lang="zh-CN" altLang="en-US" sz="1800">
                  <a:solidFill>
                    <a:schemeClr val="tx1"/>
                  </a:solidFill>
                </a:endParaRPr>
              </a:p>
            </p:txBody>
          </p:sp>
        </mc:Choice>
        <mc:Fallback xmlns="">
          <p:sp>
            <p:nvSpPr>
              <p:cNvPr id="34" name="圆角矩形 33"/>
              <p:cNvSpPr>
                <a:spLocks noRot="1" noChangeAspect="1" noMove="1" noResize="1" noEditPoints="1" noAdjustHandles="1" noChangeArrowheads="1" noChangeShapeType="1" noTextEdit="1"/>
              </p:cNvSpPr>
              <p:nvPr/>
            </p:nvSpPr>
            <p:spPr>
              <a:xfrm>
                <a:off x="5361012" y="4510744"/>
                <a:ext cx="1296144" cy="360040"/>
              </a:xfrm>
              <a:prstGeom prst="roundRect">
                <a:avLst/>
              </a:prstGeom>
              <a:blipFill rotWithShape="0">
                <a:blip r:embed="rId6"/>
                <a:stretch>
                  <a:fillRect t="-11111" b="-17460"/>
                </a:stretch>
              </a:blipFill>
            </p:spPr>
            <p:txBody>
              <a:bodyPr/>
              <a:lstStyle/>
              <a:p>
                <a:r>
                  <a:rPr lang="zh-CN" altLang="en-US">
                    <a:noFill/>
                  </a:rPr>
                  <a:t> </a:t>
                </a:r>
              </a:p>
            </p:txBody>
          </p:sp>
        </mc:Fallback>
      </mc:AlternateContent>
      <p:cxnSp>
        <p:nvCxnSpPr>
          <p:cNvPr id="17" name="直接箭头连接符 16"/>
          <p:cNvCxnSpPr>
            <a:stCxn id="31" idx="2"/>
            <a:endCxn id="34" idx="0"/>
          </p:cNvCxnSpPr>
          <p:nvPr/>
        </p:nvCxnSpPr>
        <p:spPr>
          <a:xfrm flipH="1">
            <a:off x="6009084" y="4361544"/>
            <a:ext cx="3646" cy="14920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9" idx="3"/>
            <a:endCxn id="18" idx="1"/>
          </p:cNvCxnSpPr>
          <p:nvPr/>
        </p:nvCxnSpPr>
        <p:spPr>
          <a:xfrm>
            <a:off x="2613430" y="3168228"/>
            <a:ext cx="275122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0" idx="3"/>
            <a:endCxn id="31" idx="1"/>
          </p:cNvCxnSpPr>
          <p:nvPr/>
        </p:nvCxnSpPr>
        <p:spPr>
          <a:xfrm>
            <a:off x="4860602" y="4073512"/>
            <a:ext cx="50405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515862"/>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4</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复制机制</a:t>
            </a:r>
            <a:endParaRPr lang="zh-CN" altLang="en-US" sz="1200" spc="600" dirty="0">
              <a:solidFill>
                <a:srgbClr val="919DCB"/>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2" name="文本框 1"/>
              <p:cNvSpPr txBox="1"/>
              <p:nvPr/>
            </p:nvSpPr>
            <p:spPr>
              <a:xfrm>
                <a:off x="947976" y="994552"/>
                <a:ext cx="4560992" cy="338554"/>
              </a:xfrm>
              <a:prstGeom prst="rect">
                <a:avLst/>
              </a:prstGeom>
              <a:noFill/>
            </p:spPr>
            <p:txBody>
              <a:bodyPr wrap="none" rtlCol="0">
                <a:spAutoFit/>
              </a:bodyPr>
              <a:lstStyle/>
              <a:p>
                <a:r>
                  <a:rPr lang="zh-CN" altLang="en-US" smtClean="0"/>
                  <a:t>对</a:t>
                </a:r>
                <a:r>
                  <a:rPr lang="zh-CN" altLang="en-US"/>
                  <a:t>于第</a:t>
                </a:r>
                <a:r>
                  <a:rPr lang="en-US" altLang="zh-CN"/>
                  <a:t>t</a:t>
                </a:r>
                <a:r>
                  <a:rPr lang="zh-CN" altLang="en-US"/>
                  <a:t>步的解码过程，得到单</a:t>
                </a:r>
                <a:r>
                  <a:rPr lang="zh-CN" altLang="en-US" smtClean="0"/>
                  <a:t>词</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m:rPr>
                            <m:sty m:val="p"/>
                          </m:rPr>
                          <a:rPr lang="en-US" altLang="zh-CN" i="1">
                            <a:latin typeface="Cambria Math" panose="02040503050406030204" pitchFamily="18" charset="0"/>
                          </a:rPr>
                          <m:t>t</m:t>
                        </m:r>
                        <m:r>
                          <a:rPr lang="en-US" altLang="zh-CN" b="0" i="1" smtClean="0">
                            <a:latin typeface="Cambria Math" panose="02040503050406030204" pitchFamily="18" charset="0"/>
                          </a:rPr>
                          <m:t>+1</m:t>
                        </m:r>
                      </m:sub>
                    </m:sSub>
                  </m:oMath>
                </a14:m>
                <a:r>
                  <a:rPr lang="zh-CN" altLang="en-US" smtClean="0"/>
                  <a:t>的</a:t>
                </a:r>
                <a:r>
                  <a:rPr lang="zh-CN" altLang="en-US"/>
                  <a:t>概率为</a:t>
                </a:r>
                <a:r>
                  <a:rPr lang="zh-CN" altLang="en-US" smtClean="0"/>
                  <a:t>：</a:t>
                </a:r>
                <a:endParaRPr lang="en-US" altLang="zh-CN"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947976" y="994552"/>
                <a:ext cx="4560992" cy="338554"/>
              </a:xfrm>
              <a:prstGeom prst="rect">
                <a:avLst/>
              </a:prstGeom>
              <a:blipFill rotWithShape="0">
                <a:blip r:embed="rId4"/>
                <a:stretch>
                  <a:fillRect l="-802" t="-8929" b="-23214"/>
                </a:stretch>
              </a:blipFill>
            </p:spPr>
            <p:txBody>
              <a:bodyPr/>
              <a:lstStyle/>
              <a:p>
                <a:r>
                  <a:rPr lang="zh-CN" altLang="en-US">
                    <a:noFill/>
                  </a:rPr>
                  <a:t> </a:t>
                </a:r>
              </a:p>
            </p:txBody>
          </p:sp>
        </mc:Fallback>
      </mc:AlternateContent>
      <p:pic>
        <p:nvPicPr>
          <p:cNvPr id="37" name="图片 36"/>
          <p:cNvPicPr>
            <a:picLocks noChangeAspect="1"/>
          </p:cNvPicPr>
          <p:nvPr/>
        </p:nvPicPr>
        <p:blipFill>
          <a:blip r:embed="rId5"/>
          <a:stretch>
            <a:fillRect/>
          </a:stretch>
        </p:blipFill>
        <p:spPr>
          <a:xfrm>
            <a:off x="1682763" y="1577245"/>
            <a:ext cx="5542237" cy="1391357"/>
          </a:xfrm>
          <a:prstGeom prst="rect">
            <a:avLst/>
          </a:prstGeom>
        </p:spPr>
      </p:pic>
      <mc:AlternateContent xmlns:mc="http://schemas.openxmlformats.org/markup-compatibility/2006" xmlns:a14="http://schemas.microsoft.com/office/drawing/2010/main">
        <mc:Choice Requires="a14">
          <p:sp>
            <p:nvSpPr>
              <p:cNvPr id="38" name="文本框 37"/>
              <p:cNvSpPr txBox="1"/>
              <p:nvPr/>
            </p:nvSpPr>
            <p:spPr>
              <a:xfrm>
                <a:off x="947976" y="3303533"/>
                <a:ext cx="7141892" cy="584775"/>
              </a:xfrm>
              <a:prstGeom prst="rect">
                <a:avLst/>
              </a:prstGeom>
              <a:noFill/>
            </p:spPr>
            <p:txBody>
              <a:bodyPr wrap="none" rtlCol="0">
                <a:spAutoFit/>
              </a:bodyPr>
              <a:lstStyle/>
              <a:p>
                <a:r>
                  <a:rPr lang="zh-CN" altLang="en-US" smtClean="0"/>
                  <a:t>其</a:t>
                </a:r>
                <a:r>
                  <a:rPr lang="zh-CN" altLang="en-US"/>
                  <a:t>中</a:t>
                </a:r>
                <a:r>
                  <a:rPr lang="el-GR" altLang="zh-CN" smtClean="0"/>
                  <a:t>λ</a:t>
                </a:r>
                <a:r>
                  <a:rPr lang="zh-CN" altLang="en-US" smtClean="0"/>
                  <a:t>代</a:t>
                </a:r>
                <a:r>
                  <a:rPr lang="zh-CN" altLang="en-US"/>
                  <a:t>表复制机制和</a:t>
                </a:r>
                <a:r>
                  <a:rPr lang="en-US" altLang="zh-CN" smtClean="0"/>
                  <a:t>LSTM</a:t>
                </a:r>
                <a:r>
                  <a:rPr lang="zh-CN" altLang="en-US"/>
                  <a:t>预</a:t>
                </a:r>
                <a:r>
                  <a:rPr lang="zh-CN" altLang="en-US" smtClean="0"/>
                  <a:t>测结果对</a:t>
                </a:r>
                <a:r>
                  <a:rPr lang="zh-CN" altLang="en-US"/>
                  <a:t>下一次生成起作用的调节比重，</a:t>
                </a:r>
                <a:r>
                  <a:rPr lang="en-US" altLang="zh-CN"/>
                  <a:t>K</a:t>
                </a:r>
                <a:r>
                  <a:rPr lang="zh-CN" altLang="en-US" smtClean="0"/>
                  <a:t>代表</a:t>
                </a:r>
                <a:endParaRPr lang="en-US" altLang="zh-CN" smtClean="0"/>
              </a:p>
              <a:p>
                <a:r>
                  <a:rPr lang="en-US" altLang="zh-CN" smtClean="0"/>
                  <a:t>softmax</a:t>
                </a:r>
                <a:r>
                  <a:rPr lang="zh-CN" altLang="en-US"/>
                  <a:t>的归一化项</a:t>
                </a:r>
                <a:r>
                  <a:rPr lang="zh-CN" altLang="en-US" smtClean="0"/>
                  <a:t>，</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𝑃𝑟</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𝑐</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smtClean="0"/>
                  <a:t> </a:t>
                </a:r>
                <a:r>
                  <a:rPr lang="zh-CN" altLang="en-US" smtClean="0"/>
                  <a:t>代</a:t>
                </a:r>
                <a:r>
                  <a:rPr lang="zh-CN" altLang="en-US"/>
                  <a:t>表</a:t>
                </a:r>
                <a:r>
                  <a:rPr lang="en-US" altLang="zh-CN"/>
                  <a:t>LSTM</a:t>
                </a:r>
                <a:r>
                  <a:rPr lang="zh-CN" altLang="en-US"/>
                  <a:t>生成</a:t>
                </a:r>
                <a:r>
                  <a:rPr lang="zh-CN" altLang="en-US" smtClean="0"/>
                  <a:t>词</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a:latin typeface="Cambria Math" panose="02040503050406030204" pitchFamily="18" charset="0"/>
                          </a:rPr>
                          <m:t>t</m:t>
                        </m:r>
                        <m:r>
                          <a:rPr lang="en-US" altLang="zh-CN" i="1">
                            <a:latin typeface="Cambria Math" panose="02040503050406030204" pitchFamily="18" charset="0"/>
                          </a:rPr>
                          <m:t>+1</m:t>
                        </m:r>
                      </m:sub>
                    </m:sSub>
                  </m:oMath>
                </a14:m>
                <a:r>
                  <a:rPr lang="zh-CN" altLang="en-US" smtClean="0"/>
                  <a:t>的</a:t>
                </a:r>
                <a:r>
                  <a:rPr lang="zh-CN" altLang="en-US"/>
                  <a:t>概率。</a:t>
                </a:r>
              </a:p>
            </p:txBody>
          </p:sp>
        </mc:Choice>
        <mc:Fallback xmlns="">
          <p:sp>
            <p:nvSpPr>
              <p:cNvPr id="38" name="文本框 37"/>
              <p:cNvSpPr txBox="1">
                <a:spLocks noRot="1" noChangeAspect="1" noMove="1" noResize="1" noEditPoints="1" noAdjustHandles="1" noChangeArrowheads="1" noChangeShapeType="1" noTextEdit="1"/>
              </p:cNvSpPr>
              <p:nvPr/>
            </p:nvSpPr>
            <p:spPr>
              <a:xfrm>
                <a:off x="947976" y="3303533"/>
                <a:ext cx="7141892" cy="584775"/>
              </a:xfrm>
              <a:prstGeom prst="rect">
                <a:avLst/>
              </a:prstGeom>
              <a:blipFill rotWithShape="0">
                <a:blip r:embed="rId6"/>
                <a:stretch>
                  <a:fillRect l="-512" t="-5208" b="-135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5.</a:t>
            </a:r>
            <a:r>
              <a:rPr lang="zh-CN" altLang="en-US" sz="1200" spc="600" smtClean="0">
                <a:solidFill>
                  <a:srgbClr val="919DCB"/>
                </a:solidFill>
                <a:latin typeface="微软雅黑" panose="020B0503020204020204" charset="-122"/>
                <a:ea typeface="微软雅黑" panose="020B0503020204020204" charset="-122"/>
              </a:rPr>
              <a:t>目标函数</a:t>
            </a:r>
            <a:endParaRPr lang="zh-CN" altLang="en-US" sz="1200" spc="600" dirty="0">
              <a:solidFill>
                <a:srgbClr val="919DCB"/>
              </a:solidFill>
              <a:latin typeface="微软雅黑" panose="020B0503020204020204" charset="-122"/>
              <a:ea typeface="微软雅黑" panose="020B0503020204020204" charset="-122"/>
            </a:endParaRPr>
          </a:p>
        </p:txBody>
      </p:sp>
      <p:sp>
        <p:nvSpPr>
          <p:cNvPr id="2" name="文本框 1"/>
          <p:cNvSpPr txBox="1"/>
          <p:nvPr/>
        </p:nvSpPr>
        <p:spPr>
          <a:xfrm>
            <a:off x="817113" y="868070"/>
            <a:ext cx="1826141" cy="338554"/>
          </a:xfrm>
          <a:prstGeom prst="rect">
            <a:avLst/>
          </a:prstGeom>
          <a:noFill/>
        </p:spPr>
        <p:txBody>
          <a:bodyPr wrap="none" rtlCol="0">
            <a:spAutoFit/>
          </a:bodyPr>
          <a:lstStyle/>
          <a:p>
            <a:r>
              <a:rPr lang="zh-CN" altLang="en-US"/>
              <a:t>损失函数表示为：</a:t>
            </a:r>
          </a:p>
        </p:txBody>
      </p:sp>
      <p:sp>
        <p:nvSpPr>
          <p:cNvPr id="38" name="文本框 37"/>
          <p:cNvSpPr txBox="1"/>
          <p:nvPr/>
        </p:nvSpPr>
        <p:spPr>
          <a:xfrm>
            <a:off x="746166" y="2624526"/>
            <a:ext cx="7468711" cy="338554"/>
          </a:xfrm>
          <a:prstGeom prst="rect">
            <a:avLst/>
          </a:prstGeom>
          <a:noFill/>
        </p:spPr>
        <p:txBody>
          <a:bodyPr wrap="none" rtlCol="0">
            <a:spAutoFit/>
          </a:bodyPr>
          <a:lstStyle/>
          <a:p>
            <a:r>
              <a:rPr lang="en-US" altLang="zh-CN"/>
              <a:t>N</a:t>
            </a:r>
            <a:r>
              <a:rPr lang="zh-CN" altLang="en-US"/>
              <a:t>表示训练集中的图像文本对数目，则要解决的问题可以总结为以下最优化问题：</a:t>
            </a:r>
          </a:p>
        </p:txBody>
      </p:sp>
      <mc:AlternateContent xmlns:mc="http://schemas.openxmlformats.org/markup-compatibility/2006" xmlns:a14="http://schemas.microsoft.com/office/drawing/2010/main">
        <mc:Choice Requires="a14">
          <p:sp>
            <p:nvSpPr>
              <p:cNvPr id="5" name="文本框 4"/>
              <p:cNvSpPr txBox="1"/>
              <p:nvPr/>
            </p:nvSpPr>
            <p:spPr>
              <a:xfrm>
                <a:off x="2700362" y="3168228"/>
                <a:ext cx="2988767"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1800" i="1" smtClean="0">
                              <a:latin typeface="Cambria Math" panose="02040503050406030204" pitchFamily="18" charset="0"/>
                            </a:rPr>
                          </m:ctrlPr>
                        </m:funcPr>
                        <m:fName>
                          <m:limLow>
                            <m:limLowPr>
                              <m:ctrlPr>
                                <a:rPr lang="en-US" altLang="zh-CN" sz="1800" i="1" smtClean="0">
                                  <a:latin typeface="Cambria Math" panose="02040503050406030204" pitchFamily="18" charset="0"/>
                                </a:rPr>
                              </m:ctrlPr>
                            </m:limLowPr>
                            <m:e>
                              <m:r>
                                <m:rPr>
                                  <m:sty m:val="p"/>
                                </m:rPr>
                                <a:rPr lang="en-US" altLang="zh-CN" sz="1800" i="0" smtClean="0">
                                  <a:latin typeface="Cambria Math" panose="02040503050406030204" pitchFamily="18" charset="0"/>
                                </a:rPr>
                                <m:t>min</m:t>
                              </m:r>
                            </m:e>
                            <m:lim>
                              <m:r>
                                <a:rPr lang="zh-CN" altLang="en-US" sz="1800" i="1" smtClean="0">
                                  <a:latin typeface="Cambria Math" panose="02040503050406030204" pitchFamily="18" charset="0"/>
                                </a:rPr>
                                <m:t>𝜃</m:t>
                              </m:r>
                            </m:lim>
                          </m:limLow>
                        </m:fName>
                        <m:e>
                          <m:f>
                            <m:fPr>
                              <m:ctrlPr>
                                <a:rPr lang="en-US" altLang="zh-CN" sz="180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𝑁</m:t>
                              </m:r>
                            </m:den>
                          </m:f>
                        </m:e>
                      </m:func>
                      <m:nary>
                        <m:naryPr>
                          <m:chr m:val="∑"/>
                          <m:ctrlPr>
                            <a:rPr lang="en-US" altLang="zh-CN" sz="1800" i="1" smtClean="0">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𝑁</m:t>
                          </m:r>
                        </m:sup>
                        <m:e>
                          <m:r>
                            <a:rPr lang="en-US" altLang="zh-CN" sz="1800" i="1">
                              <a:latin typeface="Cambria Math" panose="02040503050406030204" pitchFamily="18" charset="0"/>
                            </a:rPr>
                            <m:t>𝐸</m:t>
                          </m:r>
                          <m:d>
                            <m:dPr>
                              <m:ctrlPr>
                                <a:rPr lang="en-US" altLang="zh-CN" sz="1800" i="1">
                                  <a:latin typeface="Cambria Math" panose="02040503050406030204" pitchFamily="18" charset="0"/>
                                </a:rPr>
                              </m:ctrlPr>
                            </m:dPr>
                            <m:e>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𝐼</m:t>
                                  </m:r>
                                </m:e>
                                <m: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𝑖</m:t>
                                      </m:r>
                                    </m:e>
                                  </m:d>
                                </m:sup>
                              </m:sSup>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𝑆</m:t>
                                  </m:r>
                                </m:e>
                                <m:sup>
                                  <m:d>
                                    <m:dPr>
                                      <m:ctrlPr>
                                        <a:rPr lang="en-US" altLang="zh-CN" sz="1800" i="1">
                                          <a:latin typeface="Cambria Math" panose="02040503050406030204" pitchFamily="18" charset="0"/>
                                        </a:rPr>
                                      </m:ctrlPr>
                                    </m:dPr>
                                    <m:e>
                                      <m:r>
                                        <a:rPr lang="en-US" altLang="zh-CN" sz="1800" i="1">
                                          <a:latin typeface="Cambria Math" panose="02040503050406030204" pitchFamily="18" charset="0"/>
                                        </a:rPr>
                                        <m:t>𝑖</m:t>
                                      </m:r>
                                    </m:e>
                                  </m:d>
                                </m:sup>
                              </m:sSup>
                            </m:e>
                          </m:d>
                          <m:r>
                            <a:rPr lang="en-US" altLang="zh-CN" sz="1800" i="1">
                              <a:latin typeface="Cambria Math" panose="02040503050406030204" pitchFamily="18" charset="0"/>
                            </a:rPr>
                            <m:t>+</m:t>
                          </m:r>
                          <m:sSup>
                            <m:sSupPr>
                              <m:ctrlPr>
                                <a:rPr lang="en-US" altLang="zh-CN" sz="1800" i="1" smtClean="0">
                                  <a:latin typeface="Cambria Math" panose="02040503050406030204" pitchFamily="18" charset="0"/>
                                </a:rPr>
                              </m:ctrlPr>
                            </m:sSupPr>
                            <m:e>
                              <m:d>
                                <m:dPr>
                                  <m:begChr m:val="|"/>
                                  <m:endChr m:val="|"/>
                                  <m:ctrlPr>
                                    <a:rPr lang="en-US" altLang="zh-CN" sz="1800" i="1" smtClean="0">
                                      <a:latin typeface="Cambria Math" panose="02040503050406030204" pitchFamily="18" charset="0"/>
                                    </a:rPr>
                                  </m:ctrlPr>
                                </m:dPr>
                                <m:e>
                                  <m:r>
                                    <a:rPr lang="zh-CN" altLang="en-US" sz="1800" i="1" smtClean="0">
                                      <a:latin typeface="Cambria Math" panose="02040503050406030204" pitchFamily="18" charset="0"/>
                                    </a:rPr>
                                    <m:t>𝜃</m:t>
                                  </m:r>
                                </m:e>
                              </m:d>
                            </m:e>
                            <m:sup>
                              <m:r>
                                <a:rPr lang="en-US" altLang="zh-CN" sz="1800" b="0" i="1" smtClean="0">
                                  <a:latin typeface="Cambria Math" panose="02040503050406030204" pitchFamily="18" charset="0"/>
                                </a:rPr>
                                <m:t>2</m:t>
                              </m:r>
                            </m:sup>
                          </m:sSup>
                        </m:e>
                      </m:nary>
                    </m:oMath>
                  </m:oMathPara>
                </a14:m>
                <a:endParaRPr lang="zh-CN" altLang="en-US" sz="1800"/>
              </a:p>
            </p:txBody>
          </p:sp>
        </mc:Choice>
        <mc:Fallback xmlns="">
          <p:sp>
            <p:nvSpPr>
              <p:cNvPr id="5" name="文本框 4"/>
              <p:cNvSpPr txBox="1">
                <a:spLocks noRot="1" noChangeAspect="1" noMove="1" noResize="1" noEditPoints="1" noAdjustHandles="1" noChangeArrowheads="1" noChangeShapeType="1" noTextEdit="1"/>
              </p:cNvSpPr>
              <p:nvPr/>
            </p:nvSpPr>
            <p:spPr>
              <a:xfrm>
                <a:off x="2700362" y="3168228"/>
                <a:ext cx="2988767" cy="87126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813325" y="1453000"/>
                <a:ext cx="2983381"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𝐸</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𝐼</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=0</m:t>
                          </m:r>
                        </m:sub>
                        <m:sup>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𝑁</m:t>
                              </m:r>
                            </m:e>
                            <m:sub>
                              <m:r>
                                <a:rPr lang="en-US" altLang="zh-CN" sz="1800" b="0" i="1" smtClean="0">
                                  <a:latin typeface="Cambria Math" panose="02040503050406030204" pitchFamily="18" charset="0"/>
                                </a:rPr>
                                <m:t>𝑠</m:t>
                              </m:r>
                            </m:sub>
                          </m:sSub>
                          <m:r>
                            <a:rPr lang="en-US" altLang="zh-CN" sz="1800" b="0" i="1" smtClean="0">
                              <a:latin typeface="Cambria Math" panose="02040503050406030204" pitchFamily="18" charset="0"/>
                            </a:rPr>
                            <m:t>−1</m:t>
                          </m:r>
                        </m:sup>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𝑃𝑟</m:t>
                                  </m:r>
                                </m:e>
                                <m:sub>
                                  <m:r>
                                    <a:rPr lang="en-US" altLang="zh-CN" sz="1800" b="0" i="1" smtClean="0">
                                      <a:latin typeface="Cambria Math" panose="02040503050406030204" pitchFamily="18" charset="0"/>
                                    </a:rPr>
                                    <m:t>𝑡</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e>
                          </m:func>
                        </m:e>
                      </m:nary>
                    </m:oMath>
                  </m:oMathPara>
                </a14:m>
                <a:endParaRPr lang="zh-CN" altLang="en-US" sz="1800"/>
              </a:p>
            </p:txBody>
          </p:sp>
        </mc:Choice>
        <mc:Fallback xmlns="">
          <p:sp>
            <p:nvSpPr>
              <p:cNvPr id="7" name="文本框 6"/>
              <p:cNvSpPr txBox="1">
                <a:spLocks noRot="1" noChangeAspect="1" noMove="1" noResize="1" noEditPoints="1" noAdjustHandles="1" noChangeArrowheads="1" noChangeShapeType="1" noTextEdit="1"/>
              </p:cNvSpPr>
              <p:nvPr/>
            </p:nvSpPr>
            <p:spPr>
              <a:xfrm>
                <a:off x="2813325" y="1453000"/>
                <a:ext cx="2983381" cy="779124"/>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7863988"/>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 y="-43145"/>
            <a:ext cx="9144636" cy="5125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12130" y="1224012"/>
            <a:ext cx="8136904" cy="25922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404218" y="1728068"/>
            <a:ext cx="1588572" cy="1588572"/>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03</a:t>
            </a:r>
            <a:endParaRPr lang="zh-CN" altLang="en-US" sz="5400" dirty="0"/>
          </a:p>
        </p:txBody>
      </p:sp>
      <p:sp>
        <p:nvSpPr>
          <p:cNvPr id="5" name="文本框 24"/>
          <p:cNvSpPr txBox="1"/>
          <p:nvPr/>
        </p:nvSpPr>
        <p:spPr>
          <a:xfrm>
            <a:off x="2700362" y="2304132"/>
            <a:ext cx="5695116" cy="646331"/>
          </a:xfrm>
          <a:prstGeom prst="rect">
            <a:avLst/>
          </a:prstGeom>
          <a:noFill/>
        </p:spPr>
        <p:txBody>
          <a:bodyPr wrap="square" rtlCol="0">
            <a:spAutoFit/>
          </a:bodyPr>
          <a:lstStyle/>
          <a:p>
            <a:pPr algn="ctr"/>
            <a:r>
              <a:rPr lang="zh-CN" altLang="en-US" sz="3600" spc="600" smtClean="0">
                <a:solidFill>
                  <a:srgbClr val="919DCB"/>
                </a:solidFill>
                <a:latin typeface="微软雅黑" panose="020B0503020204020204" charset="-122"/>
                <a:ea typeface="微软雅黑" panose="020B0503020204020204" charset="-122"/>
              </a:rPr>
              <a:t>实验</a:t>
            </a:r>
            <a:endParaRPr lang="zh-CN" altLang="en-US" sz="3600" spc="600"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65602772"/>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28"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1.</a:t>
            </a:r>
            <a:r>
              <a:rPr lang="zh-CN" altLang="en-US" sz="1200" spc="600" smtClean="0">
                <a:solidFill>
                  <a:srgbClr val="919DCB"/>
                </a:solidFill>
                <a:latin typeface="微软雅黑" panose="020B0503020204020204" charset="-122"/>
                <a:ea typeface="微软雅黑" panose="020B0503020204020204" charset="-122"/>
              </a:rPr>
              <a:t>数据集</a:t>
            </a:r>
            <a:endParaRPr lang="zh-CN" altLang="en-US" sz="1200" spc="600" dirty="0">
              <a:solidFill>
                <a:srgbClr val="919DCB"/>
              </a:solidFill>
              <a:latin typeface="微软雅黑" panose="020B0503020204020204" charset="-122"/>
              <a:ea typeface="微软雅黑" panose="020B0503020204020204" charset="-122"/>
            </a:endParaRPr>
          </a:p>
        </p:txBody>
      </p:sp>
      <p:sp>
        <p:nvSpPr>
          <p:cNvPr id="30" name="矩形 29"/>
          <p:cNvSpPr/>
          <p:nvPr/>
        </p:nvSpPr>
        <p:spPr>
          <a:xfrm>
            <a:off x="756146" y="1584052"/>
            <a:ext cx="7416824"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800" dirty="0"/>
              <a:t>Held-out </a:t>
            </a:r>
            <a:r>
              <a:rPr lang="en-US" altLang="zh-CN" sz="1800" dirty="0" smtClean="0"/>
              <a:t>MSCOCO</a:t>
            </a:r>
          </a:p>
          <a:p>
            <a:pPr>
              <a:lnSpc>
                <a:spcPct val="150000"/>
              </a:lnSpc>
            </a:pPr>
            <a:r>
              <a:rPr lang="en-US" altLang="zh-CN" sz="1800" dirty="0"/>
              <a:t> </a:t>
            </a:r>
            <a:r>
              <a:rPr lang="en-US" altLang="zh-CN" sz="1800" dirty="0" smtClean="0"/>
              <a:t>    </a:t>
            </a:r>
            <a:r>
              <a:rPr lang="zh-CN" altLang="en-US" smtClean="0"/>
              <a:t>留</a:t>
            </a:r>
            <a:r>
              <a:rPr lang="zh-CN" altLang="en-US" smtClean="0"/>
              <a:t>下</a:t>
            </a:r>
            <a:r>
              <a:rPr lang="zh-CN" altLang="en-US"/>
              <a:t>不</a:t>
            </a:r>
            <a:r>
              <a:rPr lang="zh-CN" altLang="en-US" smtClean="0"/>
              <a:t>含</a:t>
            </a:r>
            <a:r>
              <a:rPr lang="en-US" altLang="zh-CN" dirty="0" smtClean="0"/>
              <a:t>bottle</a:t>
            </a:r>
            <a:r>
              <a:rPr lang="zh-CN" altLang="en-US" dirty="0"/>
              <a:t>，</a:t>
            </a:r>
            <a:r>
              <a:rPr lang="en-US" altLang="zh-CN" dirty="0" smtClean="0"/>
              <a:t>bus</a:t>
            </a:r>
            <a:r>
              <a:rPr lang="zh-CN" altLang="en-US" dirty="0" smtClean="0"/>
              <a:t>，</a:t>
            </a:r>
            <a:r>
              <a:rPr lang="en-US" altLang="zh-CN" dirty="0" smtClean="0"/>
              <a:t>couch</a:t>
            </a:r>
            <a:r>
              <a:rPr lang="zh-CN" altLang="en-US" dirty="0" smtClean="0"/>
              <a:t>，</a:t>
            </a:r>
            <a:r>
              <a:rPr lang="en-US" altLang="zh-CN" dirty="0" smtClean="0"/>
              <a:t>microwave</a:t>
            </a:r>
            <a:r>
              <a:rPr lang="zh-CN" altLang="en-US" dirty="0" smtClean="0"/>
              <a:t>，</a:t>
            </a:r>
            <a:r>
              <a:rPr lang="en-US" altLang="zh-CN" dirty="0" smtClean="0"/>
              <a:t>pizza</a:t>
            </a:r>
            <a:r>
              <a:rPr lang="zh-CN" altLang="en-US" dirty="0" smtClean="0"/>
              <a:t>，</a:t>
            </a:r>
            <a:r>
              <a:rPr lang="en-US" altLang="zh-CN" dirty="0"/>
              <a:t>racket</a:t>
            </a:r>
            <a:r>
              <a:rPr lang="zh-CN" altLang="en-US" dirty="0"/>
              <a:t>， </a:t>
            </a:r>
            <a:r>
              <a:rPr lang="en-US" altLang="zh-CN" dirty="0" smtClean="0"/>
              <a:t>suitcase</a:t>
            </a:r>
            <a:r>
              <a:rPr lang="zh-CN" altLang="en-US" dirty="0" smtClean="0"/>
              <a:t>和</a:t>
            </a:r>
            <a:r>
              <a:rPr lang="en-US" altLang="zh-CN" dirty="0"/>
              <a:t>zebra</a:t>
            </a:r>
            <a:r>
              <a:rPr lang="zh-CN" altLang="en-US" dirty="0"/>
              <a:t>八种物体的数</a:t>
            </a:r>
            <a:r>
              <a:rPr lang="zh-CN" altLang="en-US" dirty="0" smtClean="0"/>
              <a:t>据。</a:t>
            </a:r>
            <a:r>
              <a:rPr lang="zh-CN" altLang="en-US" dirty="0"/>
              <a:t>每张图片有五句描</a:t>
            </a:r>
            <a:r>
              <a:rPr lang="zh-CN" altLang="en-US" dirty="0" smtClean="0"/>
              <a:t>述</a:t>
            </a:r>
            <a:r>
              <a:rPr lang="zh-CN" altLang="en-US" dirty="0"/>
              <a:t>。</a:t>
            </a:r>
          </a:p>
          <a:p>
            <a:pPr marL="285750" indent="-285750">
              <a:lnSpc>
                <a:spcPct val="150000"/>
              </a:lnSpc>
              <a:buFont typeface="Arial" panose="020B0604020202020204" pitchFamily="34" charset="0"/>
              <a:buChar char="•"/>
            </a:pPr>
            <a:r>
              <a:rPr lang="en-US" altLang="zh-CN" sz="1800" dirty="0" err="1"/>
              <a:t>ImageNet</a:t>
            </a:r>
            <a:endParaRPr lang="en-US" altLang="zh-CN" sz="1800" dirty="0"/>
          </a:p>
          <a:p>
            <a:pPr>
              <a:lnSpc>
                <a:spcPct val="150000"/>
              </a:lnSpc>
            </a:pPr>
            <a:r>
              <a:rPr lang="en-US" altLang="zh-CN" dirty="0"/>
              <a:t>  </a:t>
            </a:r>
            <a:r>
              <a:rPr lang="zh-CN" altLang="en-US" dirty="0" smtClean="0"/>
              <a:t>挑</a:t>
            </a:r>
            <a:r>
              <a:rPr lang="zh-CN" altLang="en-US" dirty="0"/>
              <a:t>选出物体不在</a:t>
            </a:r>
            <a:r>
              <a:rPr lang="en-US" altLang="zh-CN" dirty="0"/>
              <a:t>MSCOCO</a:t>
            </a:r>
            <a:r>
              <a:rPr lang="zh-CN" altLang="en-US" dirty="0"/>
              <a:t>数据集中出现的图像进行训练，</a:t>
            </a:r>
            <a:r>
              <a:rPr lang="en-US" altLang="zh-CN" dirty="0" err="1"/>
              <a:t>ImageNet</a:t>
            </a:r>
            <a:r>
              <a:rPr lang="zh-CN" altLang="en-US" dirty="0"/>
              <a:t>数据集用来训练物体探测器。</a:t>
            </a:r>
          </a:p>
        </p:txBody>
      </p:sp>
      <p:sp>
        <p:nvSpPr>
          <p:cNvPr id="31" name="文本框 30"/>
          <p:cNvSpPr txBox="1"/>
          <p:nvPr/>
        </p:nvSpPr>
        <p:spPr>
          <a:xfrm>
            <a:off x="515874" y="895208"/>
            <a:ext cx="7729104" cy="646331"/>
          </a:xfrm>
          <a:prstGeom prst="rect">
            <a:avLst/>
          </a:prstGeom>
          <a:noFill/>
        </p:spPr>
        <p:txBody>
          <a:bodyPr wrap="none" rtlCol="0">
            <a:spAutoFit/>
          </a:bodyPr>
          <a:lstStyle/>
          <a:p>
            <a:r>
              <a:rPr lang="zh-CN" altLang="en-US" sz="1800" b="1" smtClean="0">
                <a:solidFill>
                  <a:srgbClr val="0070C0"/>
                </a:solidFill>
              </a:rPr>
              <a:t>使用两个数据集，一个是图像文本对数据集</a:t>
            </a:r>
            <a:r>
              <a:rPr lang="en-US" altLang="zh-CN" sz="1800" b="1" smtClean="0">
                <a:solidFill>
                  <a:srgbClr val="0070C0"/>
                </a:solidFill>
              </a:rPr>
              <a:t>MSCOCO</a:t>
            </a:r>
            <a:r>
              <a:rPr lang="zh-CN" altLang="en-US" sz="1800" b="1" smtClean="0">
                <a:solidFill>
                  <a:srgbClr val="0070C0"/>
                </a:solidFill>
              </a:rPr>
              <a:t>，另一个是图像分类数</a:t>
            </a:r>
            <a:endParaRPr lang="en-US" altLang="zh-CN" sz="1800" b="1" smtClean="0">
              <a:solidFill>
                <a:srgbClr val="0070C0"/>
              </a:solidFill>
            </a:endParaRPr>
          </a:p>
          <a:p>
            <a:r>
              <a:rPr lang="zh-CN" altLang="en-US" sz="1800" b="1" smtClean="0">
                <a:solidFill>
                  <a:srgbClr val="0070C0"/>
                </a:solidFill>
              </a:rPr>
              <a:t>据集</a:t>
            </a:r>
            <a:r>
              <a:rPr lang="en-US" altLang="zh-CN" sz="1800" b="1" smtClean="0">
                <a:solidFill>
                  <a:srgbClr val="0070C0"/>
                </a:solidFill>
              </a:rPr>
              <a:t>ImageNet</a:t>
            </a:r>
            <a:endParaRPr lang="zh-CN" altLang="en-US" sz="1800" b="1">
              <a:solidFill>
                <a:srgbClr val="0070C0"/>
              </a:solidFill>
            </a:endParaRPr>
          </a:p>
        </p:txBody>
      </p:sp>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35"/>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2.</a:t>
            </a:r>
            <a:r>
              <a:rPr lang="zh-CN" altLang="en-US" sz="1200" spc="600" smtClean="0">
                <a:solidFill>
                  <a:srgbClr val="919DCB"/>
                </a:solidFill>
                <a:latin typeface="微软雅黑" panose="020B0503020204020204" charset="-122"/>
                <a:ea typeface="微软雅黑" panose="020B0503020204020204" charset="-122"/>
              </a:rPr>
              <a:t>评价标准</a:t>
            </a:r>
            <a:endParaRPr lang="zh-CN" altLang="en-US" sz="1200" spc="600" dirty="0">
              <a:solidFill>
                <a:srgbClr val="919DCB"/>
              </a:solidFill>
              <a:latin typeface="微软雅黑" panose="020B0503020204020204" charset="-122"/>
              <a:ea typeface="微软雅黑" panose="020B0503020204020204" charset="-122"/>
            </a:endParaRPr>
          </a:p>
        </p:txBody>
      </p:sp>
      <p:sp>
        <p:nvSpPr>
          <p:cNvPr id="40" name="矩形 39"/>
          <p:cNvSpPr/>
          <p:nvPr/>
        </p:nvSpPr>
        <p:spPr>
          <a:xfrm>
            <a:off x="918885" y="888077"/>
            <a:ext cx="869149" cy="369332"/>
          </a:xfrm>
          <a:prstGeom prst="rect">
            <a:avLst/>
          </a:prstGeom>
        </p:spPr>
        <p:txBody>
          <a:bodyPr wrap="none">
            <a:spAutoFit/>
          </a:bodyPr>
          <a:lstStyle/>
          <a:p>
            <a:r>
              <a:rPr lang="en-US" altLang="zh-CN" sz="1800" b="1">
                <a:solidFill>
                  <a:srgbClr val="0070C0"/>
                </a:solidFill>
              </a:rPr>
              <a:t>F1</a:t>
            </a:r>
            <a:r>
              <a:rPr lang="zh-CN" altLang="en-US" sz="1800" b="1">
                <a:solidFill>
                  <a:srgbClr val="0070C0"/>
                </a:solidFill>
              </a:rPr>
              <a:t>分数</a:t>
            </a:r>
          </a:p>
        </p:txBody>
      </p:sp>
      <mc:AlternateContent xmlns:mc="http://schemas.openxmlformats.org/markup-compatibility/2006" xmlns:a14="http://schemas.microsoft.com/office/drawing/2010/main">
        <mc:Choice Requires="a14">
          <p:sp>
            <p:nvSpPr>
              <p:cNvPr id="41" name="文本框 40"/>
              <p:cNvSpPr txBox="1"/>
              <p:nvPr/>
            </p:nvSpPr>
            <p:spPr>
              <a:xfrm>
                <a:off x="428034" y="1872084"/>
                <a:ext cx="8032968" cy="2163734"/>
              </a:xfrm>
              <a:prstGeom prst="rect">
                <a:avLst/>
              </a:prstGeom>
              <a:noFill/>
            </p:spPr>
            <p:txBody>
              <a:bodyPr wrap="none" rtlCol="0">
                <a:spAutoFit/>
              </a:bodyPr>
              <a:lstStyle/>
              <a:p>
                <a:pPr>
                  <a:lnSpc>
                    <a:spcPct val="150000"/>
                  </a:lnSpc>
                </a:pP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𝐹</m:t>
                        </m:r>
                      </m:e>
                      <m:sub>
                        <m:r>
                          <a:rPr lang="en-US" altLang="zh-CN" sz="1800" i="1">
                            <a:latin typeface="Cambria Math" panose="02040503050406030204" pitchFamily="18" charset="0"/>
                          </a:rPr>
                          <m:t>1</m:t>
                        </m:r>
                      </m:sub>
                    </m:sSub>
                  </m:oMath>
                </a14:m>
                <a:r>
                  <a:rPr lang="zh-CN" altLang="en-US" sz="1800" smtClean="0"/>
                  <a:t>分数，</a:t>
                </a:r>
                <a:r>
                  <a:rPr lang="zh-CN" altLang="en-US" sz="1800"/>
                  <a:t>又称平衡</a:t>
                </a:r>
                <a:r>
                  <a:rPr lang="en-US" altLang="zh-CN" sz="1800"/>
                  <a:t>F</a:t>
                </a:r>
                <a:r>
                  <a:rPr lang="zh-CN" altLang="en-US" sz="1800"/>
                  <a:t>分</a:t>
                </a:r>
                <a:r>
                  <a:rPr lang="zh-CN" altLang="en-US" sz="1800" smtClean="0"/>
                  <a:t>数，</a:t>
                </a:r>
                <a:r>
                  <a:rPr lang="zh-CN" altLang="en-US" sz="1800"/>
                  <a:t>它被定义为准确率和召</a:t>
                </a:r>
                <a:r>
                  <a:rPr lang="zh-CN" altLang="en-US" sz="1800" smtClean="0"/>
                  <a:t>回率</a:t>
                </a:r>
                <a:r>
                  <a:rPr lang="zh-CN" altLang="en-US" sz="1800"/>
                  <a:t>的调和平均数。</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𝐹</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=2</m:t>
                      </m:r>
                      <m:r>
                        <a:rPr lang="en-US" altLang="zh-CN" sz="1800" b="0" i="1" smtClean="0">
                          <a:latin typeface="Cambria Math" panose="02040503050406030204" pitchFamily="18" charset="0"/>
                          <a:ea typeface="Cambria Math" panose="02040503050406030204" pitchFamily="18" charset="0"/>
                        </a:rPr>
                        <m:t>∙</m:t>
                      </m:r>
                      <m:f>
                        <m:fPr>
                          <m:ctrlPr>
                            <a:rPr lang="en-US" altLang="zh-CN" sz="1800" b="0" i="1" smtClean="0">
                              <a:latin typeface="Cambria Math" panose="02040503050406030204" pitchFamily="18" charset="0"/>
                              <a:ea typeface="Cambria Math" panose="02040503050406030204" pitchFamily="18" charset="0"/>
                            </a:rPr>
                          </m:ctrlPr>
                        </m:fPr>
                        <m:num>
                          <m:r>
                            <a:rPr lang="zh-CN" altLang="en-US" sz="1800" i="1">
                              <a:latin typeface="Cambria Math" panose="02040503050406030204" pitchFamily="18" charset="0"/>
                              <a:ea typeface="Cambria Math" panose="02040503050406030204" pitchFamily="18" charset="0"/>
                            </a:rPr>
                            <m:t>准确率</m:t>
                          </m:r>
                          <m:r>
                            <a:rPr lang="en-US" altLang="zh-CN" sz="1800" i="1" smtClean="0">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召回率</m:t>
                          </m:r>
                        </m:num>
                        <m:den>
                          <m:r>
                            <a:rPr lang="zh-CN" altLang="en-US" sz="1800" i="1">
                              <a:latin typeface="Cambria Math" panose="02040503050406030204" pitchFamily="18" charset="0"/>
                              <a:ea typeface="Cambria Math" panose="02040503050406030204" pitchFamily="18" charset="0"/>
                            </a:rPr>
                            <m:t>准确率</m:t>
                          </m:r>
                          <m:r>
                            <a:rPr lang="en-US" altLang="zh-CN" sz="1800" b="0" i="1" smtClean="0">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召回</m:t>
                          </m:r>
                          <m:r>
                            <a:rPr lang="zh-CN" altLang="en-US" sz="1800" i="1" smtClean="0">
                              <a:latin typeface="Cambria Math" panose="02040503050406030204" pitchFamily="18" charset="0"/>
                              <a:ea typeface="Cambria Math" panose="02040503050406030204" pitchFamily="18" charset="0"/>
                            </a:rPr>
                            <m:t>率</m:t>
                          </m:r>
                        </m:den>
                      </m:f>
                    </m:oMath>
                  </m:oMathPara>
                </a14:m>
                <a:endParaRPr lang="en-US" altLang="zh-CN" sz="1800" smtClean="0"/>
              </a:p>
              <a:p>
                <a:pPr>
                  <a:lnSpc>
                    <a:spcPct val="150000"/>
                  </a:lnSpc>
                </a:pPr>
                <a:r>
                  <a:rPr lang="zh-CN" altLang="en-US" sz="1800" smtClean="0"/>
                  <a:t>其中准确率和召回率的计算是使用描述中的新物体和用物体探测器识别出的新</a:t>
                </a:r>
                <a:endParaRPr lang="en-US" altLang="zh-CN" sz="1800" smtClean="0"/>
              </a:p>
              <a:p>
                <a:pPr>
                  <a:lnSpc>
                    <a:spcPct val="150000"/>
                  </a:lnSpc>
                </a:pPr>
                <a:r>
                  <a:rPr lang="zh-CN" altLang="en-US" sz="1800"/>
                  <a:t>物</a:t>
                </a:r>
                <a:r>
                  <a:rPr lang="zh-CN" altLang="en-US" sz="1800" smtClean="0"/>
                  <a:t>体来计算的。</a:t>
                </a:r>
                <a:endParaRPr lang="zh-CN" altLang="en-US" sz="1800"/>
              </a:p>
            </p:txBody>
          </p:sp>
        </mc:Choice>
        <mc:Fallback xmlns="">
          <p:sp>
            <p:nvSpPr>
              <p:cNvPr id="41" name="文本框 40"/>
              <p:cNvSpPr txBox="1">
                <a:spLocks noRot="1" noChangeAspect="1" noMove="1" noResize="1" noEditPoints="1" noAdjustHandles="1" noChangeArrowheads="1" noChangeShapeType="1" noTextEdit="1"/>
              </p:cNvSpPr>
              <p:nvPr/>
            </p:nvSpPr>
            <p:spPr>
              <a:xfrm>
                <a:off x="428034" y="1872084"/>
                <a:ext cx="8032968" cy="2163734"/>
              </a:xfrm>
              <a:prstGeom prst="rect">
                <a:avLst/>
              </a:prstGeom>
              <a:blipFill rotWithShape="0">
                <a:blip r:embed="rId4"/>
                <a:stretch>
                  <a:fillRect l="-607" b="-2535"/>
                </a:stretch>
              </a:blipFill>
            </p:spPr>
            <p:txBody>
              <a:bodyPr/>
              <a:lstStyle/>
              <a:p>
                <a:r>
                  <a:rPr lang="zh-CN" altLang="en-US">
                    <a:noFill/>
                  </a:rPr>
                  <a:t> </a:t>
                </a:r>
              </a:p>
            </p:txBody>
          </p:sp>
        </mc:Fallback>
      </mc:AlternateContent>
      <p:pic>
        <p:nvPicPr>
          <p:cNvPr id="15361" name="Picture 1" descr="500fd9f9d72a6059de1187912a34349b033bba3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6190"/>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35"/>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2.</a:t>
            </a:r>
            <a:r>
              <a:rPr lang="zh-CN" altLang="en-US" sz="1200" spc="600" smtClean="0">
                <a:solidFill>
                  <a:srgbClr val="919DCB"/>
                </a:solidFill>
                <a:latin typeface="微软雅黑" panose="020B0503020204020204" charset="-122"/>
                <a:ea typeface="微软雅黑" panose="020B0503020204020204" charset="-122"/>
              </a:rPr>
              <a:t>评价标准</a:t>
            </a:r>
            <a:endParaRPr lang="zh-CN" altLang="en-US" sz="1200" spc="600" dirty="0">
              <a:solidFill>
                <a:srgbClr val="919DCB"/>
              </a:solidFill>
              <a:latin typeface="微软雅黑" panose="020B0503020204020204" charset="-122"/>
              <a:ea typeface="微软雅黑" panose="020B0503020204020204" charset="-122"/>
            </a:endParaRPr>
          </a:p>
        </p:txBody>
      </p:sp>
      <p:sp>
        <p:nvSpPr>
          <p:cNvPr id="39" name="矩形 38"/>
          <p:cNvSpPr/>
          <p:nvPr/>
        </p:nvSpPr>
        <p:spPr>
          <a:xfrm>
            <a:off x="612130" y="772909"/>
            <a:ext cx="4498975" cy="615553"/>
          </a:xfrm>
          <a:prstGeom prst="rect">
            <a:avLst/>
          </a:prstGeom>
        </p:spPr>
        <p:txBody>
          <a:bodyPr>
            <a:spAutoFit/>
          </a:bodyPr>
          <a:lstStyle/>
          <a:p>
            <a:r>
              <a:rPr lang="en-US" altLang="zh-CN" sz="1800" b="1" smtClean="0">
                <a:solidFill>
                  <a:srgbClr val="0070C0"/>
                </a:solidFill>
              </a:rPr>
              <a:t>METEOR</a:t>
            </a:r>
            <a:r>
              <a:rPr lang="zh-CN" altLang="en-US" sz="1800" b="1" smtClean="0">
                <a:solidFill>
                  <a:srgbClr val="0070C0"/>
                </a:solidFill>
              </a:rPr>
              <a:t>评价</a:t>
            </a:r>
            <a:endParaRPr lang="en-US" altLang="zh-CN" sz="1800" b="1">
              <a:solidFill>
                <a:srgbClr val="0070C0"/>
              </a:solidFill>
            </a:endParaRPr>
          </a:p>
          <a:p>
            <a:endParaRPr lang="en-US" altLang="zh-CN"/>
          </a:p>
        </p:txBody>
      </p:sp>
      <p:sp>
        <p:nvSpPr>
          <p:cNvPr id="41" name="文本框 40"/>
          <p:cNvSpPr txBox="1"/>
          <p:nvPr/>
        </p:nvSpPr>
        <p:spPr>
          <a:xfrm>
            <a:off x="779215" y="1224012"/>
            <a:ext cx="7269939" cy="3323987"/>
          </a:xfrm>
          <a:prstGeom prst="rect">
            <a:avLst/>
          </a:prstGeom>
          <a:noFill/>
        </p:spPr>
        <p:txBody>
          <a:bodyPr wrap="none" rtlCol="0">
            <a:spAutoFit/>
          </a:bodyPr>
          <a:lstStyle/>
          <a:p>
            <a:r>
              <a:rPr lang="zh-CN" altLang="en-US" sz="1800" smtClean="0"/>
              <a:t>机器翻译中的一个评价标准。</a:t>
            </a:r>
            <a:endParaRPr lang="en-US" altLang="zh-CN" sz="1800" smtClean="0"/>
          </a:p>
          <a:p>
            <a:endParaRPr lang="en-US" altLang="zh-CN" smtClean="0"/>
          </a:p>
          <a:p>
            <a:r>
              <a:rPr lang="zh-CN" altLang="en-US"/>
              <a:t>对</a:t>
            </a:r>
            <a:r>
              <a:rPr lang="zh-CN" altLang="en-US" smtClean="0"/>
              <a:t>于生成描述</a:t>
            </a:r>
            <a:r>
              <a:rPr lang="en-US" altLang="zh-CN" smtClean="0"/>
              <a:t>W</a:t>
            </a:r>
            <a:r>
              <a:rPr lang="zh-CN" altLang="en-US" smtClean="0"/>
              <a:t>和人工描述</a:t>
            </a:r>
            <a:r>
              <a:rPr lang="en-US" altLang="zh-CN" smtClean="0"/>
              <a:t>U</a:t>
            </a:r>
            <a:r>
              <a:rPr lang="zh-CN" altLang="en-US"/>
              <a:t>两</a:t>
            </a:r>
            <a:r>
              <a:rPr lang="zh-CN" altLang="en-US" smtClean="0"/>
              <a:t>个句子，首先将他们中的每个词一一对应起来。</a:t>
            </a:r>
            <a:endParaRPr lang="en-US" altLang="zh-CN" smtClean="0"/>
          </a:p>
          <a:p>
            <a:r>
              <a:rPr lang="en-US" altLang="zh-CN"/>
              <a:t>  </a:t>
            </a:r>
            <a:r>
              <a:rPr lang="en-US" altLang="zh-CN" smtClean="0"/>
              <a:t>       </a:t>
            </a:r>
            <a:r>
              <a:rPr lang="zh-CN" altLang="en-US"/>
              <a:t>对</a:t>
            </a:r>
            <a:r>
              <a:rPr lang="zh-CN" altLang="en-US" smtClean="0"/>
              <a:t>应过程如下：</a:t>
            </a:r>
            <a:endParaRPr lang="en-US" altLang="zh-CN" smtClean="0"/>
          </a:p>
          <a:p>
            <a:pPr marL="1088045" lvl="2" indent="-285750">
              <a:buFont typeface="Arial" panose="020B0604020202020204" pitchFamily="34" charset="0"/>
              <a:buChar char="•"/>
            </a:pPr>
            <a:r>
              <a:rPr lang="zh-CN" altLang="en-US" smtClean="0"/>
              <a:t>首先写出所有可能的对应。</a:t>
            </a:r>
            <a:endParaRPr lang="en-US" altLang="zh-CN" smtClean="0"/>
          </a:p>
          <a:p>
            <a:pPr marL="1088045" lvl="2" indent="-285750">
              <a:buFont typeface="Arial" panose="020B0604020202020204" pitchFamily="34" charset="0"/>
              <a:buChar char="•"/>
            </a:pPr>
            <a:r>
              <a:rPr lang="zh-CN" altLang="en-US" smtClean="0"/>
              <a:t>使用下面三种规则得到</a:t>
            </a:r>
            <a:r>
              <a:rPr lang="zh-CN" altLang="en-US"/>
              <a:t>对</a:t>
            </a:r>
            <a:r>
              <a:rPr lang="zh-CN" altLang="en-US" smtClean="0"/>
              <a:t>应：</a:t>
            </a:r>
            <a:endParaRPr lang="en-US" altLang="zh-CN" smtClean="0"/>
          </a:p>
          <a:p>
            <a:pPr marL="1546342" lvl="3" indent="-342900">
              <a:buFont typeface="+mj-lt"/>
              <a:buAutoNum type="arabicPeriod"/>
            </a:pPr>
            <a:r>
              <a:rPr lang="zh-CN" altLang="en-US" smtClean="0"/>
              <a:t>精确对应：两个词完全对应</a:t>
            </a:r>
            <a:endParaRPr lang="en-US" altLang="zh-CN" smtClean="0"/>
          </a:p>
          <a:p>
            <a:pPr marL="1546342" lvl="3" indent="-342900">
              <a:buFont typeface="+mj-lt"/>
              <a:buAutoNum type="arabicPeriod"/>
            </a:pPr>
            <a:r>
              <a:rPr lang="zh-CN" altLang="en-US" smtClean="0"/>
              <a:t>转换对应：经过转换可以对应，如</a:t>
            </a:r>
            <a:r>
              <a:rPr lang="en-US" altLang="zh-CN" smtClean="0"/>
              <a:t>”com-puters”</a:t>
            </a:r>
            <a:r>
              <a:rPr lang="zh-CN" altLang="en-US" smtClean="0"/>
              <a:t>和</a:t>
            </a:r>
            <a:r>
              <a:rPr lang="en-US" altLang="zh-CN" smtClean="0"/>
              <a:t>”computers”</a:t>
            </a:r>
          </a:p>
          <a:p>
            <a:pPr lvl="3"/>
            <a:r>
              <a:rPr lang="en-US" altLang="zh-CN"/>
              <a:t> </a:t>
            </a:r>
            <a:r>
              <a:rPr lang="en-US" altLang="zh-CN" smtClean="0"/>
              <a:t>       </a:t>
            </a:r>
            <a:r>
              <a:rPr lang="zh-CN" altLang="en-US" smtClean="0"/>
              <a:t>以及</a:t>
            </a:r>
            <a:r>
              <a:rPr lang="en-US" altLang="zh-CN" smtClean="0"/>
              <a:t> “comp-uter”</a:t>
            </a:r>
            <a:r>
              <a:rPr lang="zh-CN" altLang="en-US" smtClean="0"/>
              <a:t>的对应</a:t>
            </a:r>
            <a:endParaRPr lang="en-US" altLang="zh-CN" smtClean="0"/>
          </a:p>
          <a:p>
            <a:pPr lvl="3"/>
            <a:r>
              <a:rPr lang="en-US" altLang="zh-CN" smtClean="0"/>
              <a:t>3.    </a:t>
            </a:r>
            <a:r>
              <a:rPr lang="zh-CN" altLang="en-US" smtClean="0"/>
              <a:t>同义对应：同义词对应</a:t>
            </a:r>
            <a:endParaRPr lang="en-US" altLang="zh-CN" smtClean="0"/>
          </a:p>
          <a:p>
            <a:r>
              <a:rPr lang="en-US" altLang="zh-CN" smtClean="0"/>
              <a:t>                           (</a:t>
            </a:r>
            <a:r>
              <a:rPr lang="zh-CN" altLang="en-US" smtClean="0"/>
              <a:t>使用这三种对应的顺序不同会使得结果不同</a:t>
            </a:r>
            <a:r>
              <a:rPr lang="en-US" altLang="zh-CN" smtClean="0"/>
              <a:t>)</a:t>
            </a:r>
          </a:p>
          <a:p>
            <a:r>
              <a:rPr lang="en-US" altLang="zh-CN"/>
              <a:t> </a:t>
            </a:r>
            <a:r>
              <a:rPr lang="en-US" altLang="zh-CN" smtClean="0"/>
              <a:t>                 </a:t>
            </a:r>
            <a:r>
              <a:rPr lang="zh-CN" altLang="en-US" smtClean="0"/>
              <a:t>通过上面的步骤可以得到对应的集合，取能够使得</a:t>
            </a:r>
            <a:r>
              <a:rPr lang="en-US" altLang="zh-CN" smtClean="0"/>
              <a:t>W</a:t>
            </a:r>
            <a:r>
              <a:rPr lang="zh-CN" altLang="en-US" smtClean="0"/>
              <a:t>和</a:t>
            </a:r>
            <a:r>
              <a:rPr lang="en-US" altLang="zh-CN" smtClean="0"/>
              <a:t>U</a:t>
            </a:r>
            <a:r>
              <a:rPr lang="zh-CN" altLang="en-US" smtClean="0"/>
              <a:t>每个词都对</a:t>
            </a:r>
            <a:endParaRPr lang="en-US" altLang="zh-CN" smtClean="0"/>
          </a:p>
          <a:p>
            <a:r>
              <a:rPr lang="en-US" altLang="zh-CN"/>
              <a:t> </a:t>
            </a:r>
            <a:r>
              <a:rPr lang="en-US" altLang="zh-CN" smtClean="0"/>
              <a:t>                 </a:t>
            </a:r>
            <a:r>
              <a:rPr lang="zh-CN" altLang="en-US" smtClean="0"/>
              <a:t>应起来的最大集合为最终对应集合。</a:t>
            </a:r>
            <a:endParaRPr lang="zh-CN" altLang="en-US"/>
          </a:p>
        </p:txBody>
      </p:sp>
      <p:pic>
        <p:nvPicPr>
          <p:cNvPr id="15361" name="Picture 1" descr="500fd9f9d72a6059de1187912a34349b033bba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35"/>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2.</a:t>
            </a:r>
            <a:r>
              <a:rPr lang="zh-CN" altLang="en-US" sz="1200" spc="600" smtClean="0">
                <a:solidFill>
                  <a:srgbClr val="919DCB"/>
                </a:solidFill>
                <a:latin typeface="微软雅黑" panose="020B0503020204020204" charset="-122"/>
                <a:ea typeface="微软雅黑" panose="020B0503020204020204" charset="-122"/>
              </a:rPr>
              <a:t>评价标准</a:t>
            </a:r>
            <a:endParaRPr lang="zh-CN" altLang="en-US" sz="1200" spc="600" dirty="0">
              <a:solidFill>
                <a:srgbClr val="919DCB"/>
              </a:solidFill>
              <a:latin typeface="微软雅黑" panose="020B0503020204020204" charset="-122"/>
              <a:ea typeface="微软雅黑" panose="020B0503020204020204" charset="-122"/>
            </a:endParaRPr>
          </a:p>
        </p:txBody>
      </p:sp>
      <p:sp>
        <p:nvSpPr>
          <p:cNvPr id="39" name="矩形 38"/>
          <p:cNvSpPr/>
          <p:nvPr/>
        </p:nvSpPr>
        <p:spPr>
          <a:xfrm>
            <a:off x="564066" y="597063"/>
            <a:ext cx="4498975" cy="615553"/>
          </a:xfrm>
          <a:prstGeom prst="rect">
            <a:avLst/>
          </a:prstGeom>
        </p:spPr>
        <p:txBody>
          <a:bodyPr>
            <a:spAutoFit/>
          </a:bodyPr>
          <a:lstStyle/>
          <a:p>
            <a:r>
              <a:rPr lang="en-US" altLang="zh-CN" sz="1800" b="1" smtClean="0">
                <a:solidFill>
                  <a:srgbClr val="0070C0"/>
                </a:solidFill>
              </a:rPr>
              <a:t>METEOR</a:t>
            </a:r>
            <a:r>
              <a:rPr lang="zh-CN" altLang="en-US" sz="1800" b="1" smtClean="0">
                <a:solidFill>
                  <a:srgbClr val="0070C0"/>
                </a:solidFill>
              </a:rPr>
              <a:t>评价</a:t>
            </a:r>
            <a:endParaRPr lang="en-US" altLang="zh-CN" sz="1800" b="1">
              <a:solidFill>
                <a:srgbClr val="0070C0"/>
              </a:solidFill>
            </a:endParaRPr>
          </a:p>
          <a:p>
            <a:endParaRPr lang="en-US" altLang="zh-CN"/>
          </a:p>
        </p:txBody>
      </p:sp>
      <p:sp>
        <p:nvSpPr>
          <p:cNvPr id="41" name="文本框 40"/>
          <p:cNvSpPr txBox="1"/>
          <p:nvPr/>
        </p:nvSpPr>
        <p:spPr>
          <a:xfrm>
            <a:off x="836012" y="1002759"/>
            <a:ext cx="6609020" cy="1585049"/>
          </a:xfrm>
          <a:prstGeom prst="rect">
            <a:avLst/>
          </a:prstGeom>
          <a:noFill/>
        </p:spPr>
        <p:txBody>
          <a:bodyPr wrap="square" rtlCol="0">
            <a:spAutoFit/>
          </a:bodyPr>
          <a:lstStyle/>
          <a:p>
            <a:pPr>
              <a:lnSpc>
                <a:spcPct val="150000"/>
              </a:lnSpc>
            </a:pPr>
            <a:r>
              <a:rPr lang="zh-CN" altLang="en-US" sz="1800" smtClean="0"/>
              <a:t>如果最大对应集合有多个，该怎么办？</a:t>
            </a:r>
            <a:endParaRPr lang="en-US" altLang="zh-CN" sz="1800" smtClean="0"/>
          </a:p>
          <a:p>
            <a:pPr>
              <a:lnSpc>
                <a:spcPct val="150000"/>
              </a:lnSpc>
            </a:pPr>
            <a:r>
              <a:rPr lang="en-US" altLang="zh-CN" sz="1800" smtClean="0"/>
              <a:t>         </a:t>
            </a:r>
            <a:r>
              <a:rPr lang="zh-CN" altLang="en-US" sz="1800" smtClean="0"/>
              <a:t>取含有“交叉数”</a:t>
            </a:r>
            <a:r>
              <a:rPr lang="zh-CN" altLang="en-US" sz="1800"/>
              <a:t>最</a:t>
            </a:r>
            <a:r>
              <a:rPr lang="zh-CN" altLang="en-US" sz="1800" smtClean="0"/>
              <a:t>少的集合。</a:t>
            </a:r>
            <a:endParaRPr lang="en-US" altLang="zh-CN" sz="1800" smtClean="0"/>
          </a:p>
          <a:p>
            <a:pPr>
              <a:lnSpc>
                <a:spcPct val="150000"/>
              </a:lnSpc>
            </a:pPr>
            <a:r>
              <a:rPr lang="en-US" altLang="zh-CN" sz="1800"/>
              <a:t> </a:t>
            </a:r>
            <a:r>
              <a:rPr lang="en-US" altLang="zh-CN" sz="1800" smtClean="0"/>
              <a:t>        </a:t>
            </a:r>
            <a:r>
              <a:rPr lang="zh-CN" altLang="en-US" sz="1800" smtClean="0"/>
              <a:t>交叉数：</a:t>
            </a:r>
            <a:endParaRPr lang="en-US" altLang="zh-CN" sz="1800" smtClean="0"/>
          </a:p>
          <a:p>
            <a:r>
              <a:rPr lang="en-US" altLang="zh-CN"/>
              <a:t> </a:t>
            </a:r>
            <a:r>
              <a:rPr lang="en-US" altLang="zh-CN" smtClean="0"/>
              <a:t>                   </a:t>
            </a:r>
          </a:p>
        </p:txBody>
      </p:sp>
      <p:pic>
        <p:nvPicPr>
          <p:cNvPr id="15361" name="Picture 1" descr="500fd9f9d72a6059de1187912a34349b033bba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925732" y="2371760"/>
            <a:ext cx="430887" cy="2012730"/>
          </a:xfrm>
          <a:prstGeom prst="rect">
            <a:avLst/>
          </a:prstGeom>
          <a:noFill/>
        </p:spPr>
        <p:txBody>
          <a:bodyPr vert="eaVert" wrap="none" rtlCol="0">
            <a:spAutoFit/>
          </a:bodyPr>
          <a:lstStyle/>
          <a:p>
            <a:r>
              <a:rPr lang="zh-CN" altLang="en-US" smtClean="0"/>
              <a:t>我  喜欢  看  三生三世</a:t>
            </a:r>
            <a:endParaRPr lang="zh-CN" altLang="en-US"/>
          </a:p>
        </p:txBody>
      </p:sp>
      <p:sp>
        <p:nvSpPr>
          <p:cNvPr id="10" name="文本框 9"/>
          <p:cNvSpPr txBox="1"/>
          <p:nvPr/>
        </p:nvSpPr>
        <p:spPr>
          <a:xfrm>
            <a:off x="3709635" y="2092315"/>
            <a:ext cx="430887" cy="2516073"/>
          </a:xfrm>
          <a:prstGeom prst="rect">
            <a:avLst/>
          </a:prstGeom>
          <a:noFill/>
        </p:spPr>
        <p:txBody>
          <a:bodyPr vert="eaVert" wrap="none" rtlCol="0">
            <a:spAutoFit/>
          </a:bodyPr>
          <a:lstStyle/>
          <a:p>
            <a:r>
              <a:rPr lang="zh-CN" altLang="en-US" smtClean="0"/>
              <a:t>三生三世  很  受  大家  喜欢</a:t>
            </a:r>
            <a:endParaRPr lang="zh-CN" altLang="en-US"/>
          </a:p>
        </p:txBody>
      </p:sp>
      <p:cxnSp>
        <p:nvCxnSpPr>
          <p:cNvPr id="4" name="直接连接符 3"/>
          <p:cNvCxnSpPr/>
          <p:nvPr/>
        </p:nvCxnSpPr>
        <p:spPr>
          <a:xfrm>
            <a:off x="2213764" y="2855383"/>
            <a:ext cx="1656184" cy="144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213764" y="2492441"/>
            <a:ext cx="1584176" cy="14430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860602" y="2655461"/>
            <a:ext cx="3416320" cy="875881"/>
          </a:xfrm>
          <a:prstGeom prst="rect">
            <a:avLst/>
          </a:prstGeom>
          <a:noFill/>
        </p:spPr>
        <p:txBody>
          <a:bodyPr wrap="none" rtlCol="0">
            <a:spAutoFit/>
          </a:bodyPr>
          <a:lstStyle/>
          <a:p>
            <a:pPr>
              <a:lnSpc>
                <a:spcPct val="150000"/>
              </a:lnSpc>
            </a:pPr>
            <a:r>
              <a:rPr lang="zh-CN" altLang="en-US" sz="1800" smtClean="0"/>
              <a:t>如图，喜欢和三生三世的对应就</a:t>
            </a:r>
            <a:endParaRPr lang="en-US" altLang="zh-CN" sz="1800" smtClean="0"/>
          </a:p>
          <a:p>
            <a:pPr>
              <a:lnSpc>
                <a:spcPct val="150000"/>
              </a:lnSpc>
            </a:pPr>
            <a:r>
              <a:rPr lang="zh-CN" altLang="en-US" sz="1800"/>
              <a:t>形成</a:t>
            </a:r>
            <a:r>
              <a:rPr lang="zh-CN" altLang="en-US" sz="1800" smtClean="0"/>
              <a:t>了一个交叉</a:t>
            </a:r>
            <a:endParaRPr lang="zh-CN" altLang="en-US" sz="1800"/>
          </a:p>
        </p:txBody>
      </p:sp>
    </p:spTree>
    <p:extLst>
      <p:ext uri="{BB962C8B-B14F-4D97-AF65-F5344CB8AC3E}">
        <p14:creationId xmlns:p14="http://schemas.microsoft.com/office/powerpoint/2010/main" val="70069930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35"/>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2.</a:t>
            </a:r>
            <a:r>
              <a:rPr lang="zh-CN" altLang="en-US" sz="1200" spc="600" smtClean="0">
                <a:solidFill>
                  <a:srgbClr val="919DCB"/>
                </a:solidFill>
                <a:latin typeface="微软雅黑" panose="020B0503020204020204" charset="-122"/>
                <a:ea typeface="微软雅黑" panose="020B0503020204020204" charset="-122"/>
              </a:rPr>
              <a:t>评价标准</a:t>
            </a:r>
            <a:endParaRPr lang="zh-CN" altLang="en-US" sz="1200" spc="600" dirty="0">
              <a:solidFill>
                <a:srgbClr val="919DCB"/>
              </a:solidFill>
              <a:latin typeface="微软雅黑" panose="020B0503020204020204" charset="-122"/>
              <a:ea typeface="微软雅黑" panose="020B0503020204020204" charset="-122"/>
            </a:endParaRPr>
          </a:p>
        </p:txBody>
      </p:sp>
      <p:sp>
        <p:nvSpPr>
          <p:cNvPr id="39" name="矩形 38"/>
          <p:cNvSpPr/>
          <p:nvPr/>
        </p:nvSpPr>
        <p:spPr>
          <a:xfrm>
            <a:off x="612130" y="772909"/>
            <a:ext cx="4498975" cy="615553"/>
          </a:xfrm>
          <a:prstGeom prst="rect">
            <a:avLst/>
          </a:prstGeom>
        </p:spPr>
        <p:txBody>
          <a:bodyPr>
            <a:spAutoFit/>
          </a:bodyPr>
          <a:lstStyle/>
          <a:p>
            <a:r>
              <a:rPr lang="en-US" altLang="zh-CN" sz="1800" b="1" smtClean="0">
                <a:solidFill>
                  <a:srgbClr val="0070C0"/>
                </a:solidFill>
              </a:rPr>
              <a:t>METEOR</a:t>
            </a:r>
            <a:r>
              <a:rPr lang="zh-CN" altLang="en-US" sz="1800" b="1" smtClean="0">
                <a:solidFill>
                  <a:srgbClr val="0070C0"/>
                </a:solidFill>
              </a:rPr>
              <a:t>评价</a:t>
            </a:r>
            <a:endParaRPr lang="en-US" altLang="zh-CN" sz="1800" b="1">
              <a:solidFill>
                <a:srgbClr val="0070C0"/>
              </a:solidFill>
            </a:endParaRPr>
          </a:p>
          <a:p>
            <a:endParaRPr lang="en-US" altLang="zh-CN"/>
          </a:p>
        </p:txBody>
      </p:sp>
      <mc:AlternateContent xmlns:mc="http://schemas.openxmlformats.org/markup-compatibility/2006" xmlns:a14="http://schemas.microsoft.com/office/drawing/2010/main">
        <mc:Choice Requires="a14">
          <p:sp>
            <p:nvSpPr>
              <p:cNvPr id="41" name="文本框 40"/>
              <p:cNvSpPr txBox="1"/>
              <p:nvPr/>
            </p:nvSpPr>
            <p:spPr>
              <a:xfrm>
                <a:off x="1059894" y="1224012"/>
                <a:ext cx="6609020" cy="3084499"/>
              </a:xfrm>
              <a:prstGeom prst="rect">
                <a:avLst/>
              </a:prstGeom>
              <a:noFill/>
            </p:spPr>
            <p:txBody>
              <a:bodyPr wrap="square" rtlCol="0">
                <a:spAutoFit/>
              </a:bodyPr>
              <a:lstStyle/>
              <a:p>
                <a:pPr>
                  <a:lnSpc>
                    <a:spcPct val="150000"/>
                  </a:lnSpc>
                </a:pPr>
                <a:r>
                  <a:rPr lang="zh-CN" altLang="en-US" smtClean="0"/>
                  <a:t>确定了对应组合就可以来计算准确率</a:t>
                </a:r>
                <a:r>
                  <a:rPr lang="en-US" altLang="zh-CN" smtClean="0"/>
                  <a:t>P</a:t>
                </a:r>
                <a:r>
                  <a:rPr lang="zh-CN" altLang="en-US" smtClean="0"/>
                  <a:t>和召回率</a:t>
                </a:r>
                <a:r>
                  <a:rPr lang="en-US" altLang="zh-CN" smtClean="0"/>
                  <a:t>R</a:t>
                </a:r>
                <a:r>
                  <a:rPr lang="zh-CN" altLang="en-US" smtClean="0"/>
                  <a:t>了：</a:t>
                </a:r>
                <a:endParaRPr lang="en-US" altLang="zh-CN"/>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匹配</m:t>
                          </m:r>
                          <m:r>
                            <a:rPr lang="zh-CN" altLang="en-US" i="1" smtClean="0">
                              <a:latin typeface="Cambria Math" panose="02040503050406030204" pitchFamily="18" charset="0"/>
                            </a:rPr>
                            <m:t>的</m:t>
                          </m:r>
                          <m:r>
                            <a:rPr lang="zh-CN" altLang="en-US" i="1">
                              <a:latin typeface="Cambria Math" panose="02040503050406030204" pitchFamily="18" charset="0"/>
                            </a:rPr>
                            <m:t>对应</m:t>
                          </m:r>
                          <m:r>
                            <a:rPr lang="zh-CN" altLang="en-US" i="1" smtClean="0">
                              <a:latin typeface="Cambria Math" panose="02040503050406030204" pitchFamily="18" charset="0"/>
                            </a:rPr>
                            <m:t>数</m:t>
                          </m:r>
                        </m:num>
                        <m:den>
                          <m:r>
                            <a:rPr lang="zh-CN" altLang="en-US" i="1">
                              <a:latin typeface="Cambria Math" panose="02040503050406030204" pitchFamily="18" charset="0"/>
                            </a:rPr>
                            <m:t>描述</m:t>
                          </m:r>
                          <m:r>
                            <a:rPr lang="zh-CN" altLang="en-US" i="1" smtClean="0">
                              <a:latin typeface="Cambria Math" panose="02040503050406030204" pitchFamily="18" charset="0"/>
                            </a:rPr>
                            <m:t>中的</m:t>
                          </m:r>
                          <m:r>
                            <a:rPr lang="zh-CN" altLang="en-US" i="1">
                              <a:latin typeface="Cambria Math" panose="02040503050406030204" pitchFamily="18" charset="0"/>
                            </a:rPr>
                            <m:t>单词</m:t>
                          </m:r>
                          <m:r>
                            <a:rPr lang="zh-CN" altLang="en-US" i="1" smtClean="0">
                              <a:latin typeface="Cambria Math" panose="02040503050406030204" pitchFamily="18" charset="0"/>
                            </a:rPr>
                            <m:t>数</m:t>
                          </m:r>
                        </m:den>
                      </m:f>
                    </m:oMath>
                  </m:oMathPara>
                </a14:m>
                <a:endParaRPr lang="en-US" altLang="zh-CN" b="0" i="1" smtClean="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匹配</m:t>
                          </m:r>
                          <m:r>
                            <a:rPr lang="zh-CN" altLang="en-US" i="1" smtClean="0">
                              <a:latin typeface="Cambria Math" panose="02040503050406030204" pitchFamily="18" charset="0"/>
                            </a:rPr>
                            <m:t>的</m:t>
                          </m:r>
                          <m:r>
                            <a:rPr lang="zh-CN" altLang="en-US" i="1">
                              <a:latin typeface="Cambria Math" panose="02040503050406030204" pitchFamily="18" charset="0"/>
                            </a:rPr>
                            <m:t>对应</m:t>
                          </m:r>
                          <m:r>
                            <a:rPr lang="zh-CN" altLang="en-US" i="1" smtClean="0">
                              <a:latin typeface="Cambria Math" panose="02040503050406030204" pitchFamily="18" charset="0"/>
                            </a:rPr>
                            <m:t>数</m:t>
                          </m:r>
                        </m:num>
                        <m:den>
                          <m:r>
                            <a:rPr lang="zh-CN" altLang="en-US" i="1">
                              <a:latin typeface="Cambria Math" panose="02040503050406030204" pitchFamily="18" charset="0"/>
                            </a:rPr>
                            <m:t>人工</m:t>
                          </m:r>
                          <m:r>
                            <a:rPr lang="zh-CN" altLang="en-US" i="1" smtClean="0">
                              <a:latin typeface="Cambria Math" panose="02040503050406030204" pitchFamily="18" charset="0"/>
                            </a:rPr>
                            <m:t>标注</m:t>
                          </m:r>
                          <m:r>
                            <a:rPr lang="zh-CN" altLang="en-US" i="1">
                              <a:latin typeface="Cambria Math" panose="02040503050406030204" pitchFamily="18" charset="0"/>
                            </a:rPr>
                            <m:t>中</m:t>
                          </m:r>
                          <m:r>
                            <a:rPr lang="zh-CN" altLang="en-US" i="1" smtClean="0">
                              <a:latin typeface="Cambria Math" panose="02040503050406030204" pitchFamily="18" charset="0"/>
                            </a:rPr>
                            <m:t>的</m:t>
                          </m:r>
                          <m:r>
                            <a:rPr lang="zh-CN" altLang="en-US" i="1">
                              <a:latin typeface="Cambria Math" panose="02040503050406030204" pitchFamily="18" charset="0"/>
                            </a:rPr>
                            <m:t>单词</m:t>
                          </m:r>
                          <m:r>
                            <a:rPr lang="zh-CN" altLang="en-US" i="1" smtClean="0">
                              <a:latin typeface="Cambria Math" panose="02040503050406030204" pitchFamily="18" charset="0"/>
                            </a:rPr>
                            <m:t>数</m:t>
                          </m:r>
                        </m:den>
                      </m:f>
                    </m:oMath>
                  </m:oMathPara>
                </a14:m>
                <a:endParaRPr lang="en-US" altLang="zh-CN" smtClean="0"/>
              </a:p>
              <a:p>
                <a:pPr>
                  <a:lnSpc>
                    <a:spcPct val="150000"/>
                  </a:lnSpc>
                </a:pPr>
                <a:r>
                  <a:rPr lang="zh-CN" altLang="en-US"/>
                  <a:t>计</a:t>
                </a:r>
                <a:r>
                  <a:rPr lang="zh-CN" altLang="en-US" smtClean="0"/>
                  <a:t>算其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𝑚𝑒𝑎𝑛</m:t>
                        </m:r>
                      </m:sub>
                    </m:sSub>
                  </m:oMath>
                </a14:m>
                <a:endParaRPr lang="en-US" altLang="zh-CN" smtClean="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𝑚𝑒𝑎𝑛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m:t>
                          </m:r>
                          <m:r>
                            <a:rPr lang="en-US" altLang="zh-CN" b="0" i="1" smtClean="0">
                              <a:latin typeface="Cambria Math" panose="02040503050406030204" pitchFamily="18" charset="0"/>
                            </a:rPr>
                            <m:t>𝑃𝑅</m:t>
                          </m:r>
                        </m:num>
                        <m:den>
                          <m:r>
                            <a:rPr lang="en-US" altLang="zh-CN" b="0" i="1" smtClean="0">
                              <a:latin typeface="Cambria Math" panose="02040503050406030204" pitchFamily="18" charset="0"/>
                            </a:rPr>
                            <m:t>𝑅</m:t>
                          </m:r>
                          <m:r>
                            <a:rPr lang="en-US" altLang="zh-CN" b="0" i="1" smtClean="0">
                              <a:latin typeface="Cambria Math" panose="02040503050406030204" pitchFamily="18" charset="0"/>
                            </a:rPr>
                            <m:t>+9</m:t>
                          </m:r>
                          <m:r>
                            <a:rPr lang="en-US" altLang="zh-CN" b="0" i="1" smtClean="0">
                              <a:latin typeface="Cambria Math" panose="02040503050406030204" pitchFamily="18" charset="0"/>
                            </a:rPr>
                            <m:t>𝑃</m:t>
                          </m:r>
                        </m:den>
                      </m:f>
                    </m:oMath>
                  </m:oMathPara>
                </a14:m>
                <a:endParaRPr lang="en-US" altLang="zh-CN"/>
              </a:p>
            </p:txBody>
          </p:sp>
        </mc:Choice>
        <mc:Fallback xmlns="">
          <p:sp>
            <p:nvSpPr>
              <p:cNvPr id="41" name="文本框 40"/>
              <p:cNvSpPr txBox="1">
                <a:spLocks noRot="1" noChangeAspect="1" noMove="1" noResize="1" noEditPoints="1" noAdjustHandles="1" noChangeArrowheads="1" noChangeShapeType="1" noTextEdit="1"/>
              </p:cNvSpPr>
              <p:nvPr/>
            </p:nvSpPr>
            <p:spPr>
              <a:xfrm>
                <a:off x="1059894" y="1224012"/>
                <a:ext cx="6609020" cy="3084499"/>
              </a:xfrm>
              <a:prstGeom prst="rect">
                <a:avLst/>
              </a:prstGeom>
              <a:blipFill rotWithShape="0">
                <a:blip r:embed="rId4"/>
                <a:stretch>
                  <a:fillRect l="-554"/>
                </a:stretch>
              </a:blipFill>
            </p:spPr>
            <p:txBody>
              <a:bodyPr/>
              <a:lstStyle/>
              <a:p>
                <a:r>
                  <a:rPr lang="zh-CN" altLang="en-US">
                    <a:noFill/>
                  </a:rPr>
                  <a:t> </a:t>
                </a:r>
              </a:p>
            </p:txBody>
          </p:sp>
        </mc:Fallback>
      </mc:AlternateContent>
      <p:pic>
        <p:nvPicPr>
          <p:cNvPr id="15361" name="Picture 1" descr="500fd9f9d72a6059de1187912a34349b033bba3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174798"/>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5"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6" name="矩形 35"/>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2.</a:t>
            </a:r>
            <a:r>
              <a:rPr lang="zh-CN" altLang="en-US" sz="1200" spc="600" smtClean="0">
                <a:solidFill>
                  <a:srgbClr val="919DCB"/>
                </a:solidFill>
                <a:latin typeface="微软雅黑" panose="020B0503020204020204" charset="-122"/>
                <a:ea typeface="微软雅黑" panose="020B0503020204020204" charset="-122"/>
              </a:rPr>
              <a:t>评价标准</a:t>
            </a:r>
            <a:endParaRPr lang="zh-CN" altLang="en-US" sz="1200" spc="600" dirty="0">
              <a:solidFill>
                <a:srgbClr val="919DCB"/>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sp>
            <p:nvSpPr>
              <p:cNvPr id="41" name="文本框 40"/>
              <p:cNvSpPr txBox="1"/>
              <p:nvPr/>
            </p:nvSpPr>
            <p:spPr>
              <a:xfrm>
                <a:off x="972170" y="575940"/>
                <a:ext cx="7128792" cy="4620689"/>
              </a:xfrm>
              <a:prstGeom prst="rect">
                <a:avLst/>
              </a:prstGeom>
              <a:noFill/>
            </p:spPr>
            <p:txBody>
              <a:bodyPr wrap="square" rtlCol="0">
                <a:spAutoFit/>
              </a:bodyPr>
              <a:lstStyle/>
              <a:p>
                <a:pPr>
                  <a:lnSpc>
                    <a:spcPct val="150000"/>
                  </a:lnSpc>
                </a:pPr>
                <a:r>
                  <a:rPr lang="zh-CN" altLang="en-US" smtClean="0"/>
                  <a:t>为了考虑长匹配的影响，加入一个惩罚值：</a:t>
                </a:r>
              </a:p>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𝑃𝑒𝑛𝑎𝑙𝑡𝑦</m:t>
                      </m:r>
                      <m:r>
                        <a:rPr lang="en-US" altLang="zh-CN" b="0" i="1" smtClean="0">
                          <a:latin typeface="Cambria Math" panose="02040503050406030204" pitchFamily="18" charset="0"/>
                        </a:rPr>
                        <m:t>=0.5∗</m:t>
                      </m:r>
                      <m:d>
                        <m:dPr>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匹配</m:t>
                              </m:r>
                              <m:r>
                                <a:rPr lang="zh-CN" altLang="en-US" i="1" smtClean="0">
                                  <a:latin typeface="Cambria Math" panose="02040503050406030204" pitchFamily="18" charset="0"/>
                                  <a:ea typeface="Cambria Math" panose="02040503050406030204" pitchFamily="18" charset="0"/>
                                </a:rPr>
                                <m:t>块</m:t>
                              </m:r>
                              <m:r>
                                <a:rPr lang="zh-CN" altLang="en-US" i="1">
                                  <a:latin typeface="Cambria Math" panose="02040503050406030204" pitchFamily="18" charset="0"/>
                                  <a:ea typeface="Cambria Math" panose="02040503050406030204" pitchFamily="18" charset="0"/>
                                </a:rPr>
                                <m:t>数</m:t>
                              </m:r>
                            </m:num>
                            <m:den>
                              <m:r>
                                <a:rPr lang="zh-CN" altLang="en-US" i="1">
                                  <a:latin typeface="Cambria Math" panose="02040503050406030204" pitchFamily="18" charset="0"/>
                                  <a:ea typeface="Cambria Math" panose="02040503050406030204" pitchFamily="18" charset="0"/>
                                </a:rPr>
                                <m:t>匹配</m:t>
                              </m:r>
                              <m:r>
                                <a:rPr lang="zh-CN" altLang="en-US" i="1" smtClean="0">
                                  <a:latin typeface="Cambria Math" panose="02040503050406030204" pitchFamily="18" charset="0"/>
                                  <a:ea typeface="Cambria Math" panose="02040503050406030204" pitchFamily="18" charset="0"/>
                                </a:rPr>
                                <m:t>的</m:t>
                              </m:r>
                              <m:r>
                                <a:rPr lang="zh-CN" altLang="en-US" i="1">
                                  <a:latin typeface="Cambria Math" panose="02040503050406030204" pitchFamily="18" charset="0"/>
                                  <a:ea typeface="Cambria Math" panose="02040503050406030204" pitchFamily="18" charset="0"/>
                                </a:rPr>
                                <m:t>对应</m:t>
                              </m:r>
                              <m:r>
                                <a:rPr lang="zh-CN" altLang="en-US" i="1" smtClean="0">
                                  <a:latin typeface="Cambria Math" panose="02040503050406030204" pitchFamily="18" charset="0"/>
                                  <a:ea typeface="Cambria Math" panose="02040503050406030204" pitchFamily="18" charset="0"/>
                                </a:rPr>
                                <m:t>数</m:t>
                              </m:r>
                            </m:den>
                          </m:f>
                        </m:e>
                      </m:d>
                    </m:oMath>
                  </m:oMathPara>
                </a14:m>
                <a:endParaRPr lang="en-US" altLang="zh-CN" smtClean="0"/>
              </a:p>
              <a:p>
                <a:pPr>
                  <a:lnSpc>
                    <a:spcPct val="150000"/>
                  </a:lnSpc>
                </a:pPr>
                <a:r>
                  <a:rPr lang="zh-CN" altLang="en-US"/>
                  <a:t>匹</a:t>
                </a:r>
                <a:r>
                  <a:rPr lang="zh-CN" altLang="en-US" smtClean="0"/>
                  <a:t>配块：</a:t>
                </a:r>
                <a:endParaRPr lang="en-US" altLang="zh-CN" smtClean="0"/>
              </a:p>
              <a:p>
                <a:pPr>
                  <a:lnSpc>
                    <a:spcPct val="150000"/>
                  </a:lnSpc>
                </a:pPr>
                <a:r>
                  <a:rPr lang="en-US" altLang="zh-CN"/>
                  <a:t> </a:t>
                </a:r>
                <a:r>
                  <a:rPr lang="en-US" altLang="zh-CN" smtClean="0"/>
                  <a:t>                    </a:t>
                </a:r>
                <a:r>
                  <a:rPr lang="zh-CN" altLang="en-US" smtClean="0"/>
                  <a:t>我   喜欢   看   欢乐喜剧人</a:t>
                </a:r>
                <a:endParaRPr lang="en-US" altLang="zh-CN" smtClean="0"/>
              </a:p>
              <a:p>
                <a:pPr>
                  <a:lnSpc>
                    <a:spcPct val="150000"/>
                  </a:lnSpc>
                </a:pPr>
                <a:r>
                  <a:rPr lang="en-US" altLang="zh-CN"/>
                  <a:t> </a:t>
                </a:r>
                <a:r>
                  <a:rPr lang="en-US" altLang="zh-CN" smtClean="0"/>
                  <a:t>                    </a:t>
                </a:r>
                <a:r>
                  <a:rPr lang="zh-CN" altLang="en-US" smtClean="0"/>
                  <a:t>他   喜欢   看   三生三世</a:t>
                </a:r>
                <a:endParaRPr lang="en-US" altLang="zh-CN" smtClean="0"/>
              </a:p>
              <a:p>
                <a:pPr>
                  <a:lnSpc>
                    <a:spcPct val="150000"/>
                  </a:lnSpc>
                </a:pPr>
                <a:r>
                  <a:rPr lang="en-US" altLang="zh-CN"/>
                  <a:t> </a:t>
                </a:r>
                <a:r>
                  <a:rPr lang="en-US" altLang="zh-CN" smtClean="0"/>
                  <a:t>            </a:t>
                </a:r>
                <a:r>
                  <a:rPr lang="zh-CN" altLang="en-US" smtClean="0"/>
                  <a:t>“喜欢看”是两个对应，且两个对应在两个句子中的位置都是相     </a:t>
                </a:r>
                <a:r>
                  <a:rPr lang="en-US" altLang="zh-CN" smtClean="0"/>
                  <a:t>	</a:t>
                </a:r>
                <a:r>
                  <a:rPr lang="zh-CN" altLang="en-US" smtClean="0"/>
                  <a:t>邻的。这就构成了一个匹配块。</a:t>
                </a:r>
                <a:endParaRPr lang="en-US" altLang="zh-CN" smtClean="0"/>
              </a:p>
              <a:p>
                <a:pPr>
                  <a:lnSpc>
                    <a:spcPct val="150000"/>
                  </a:lnSpc>
                </a:pPr>
                <a:r>
                  <a:rPr lang="en-US" altLang="zh-CN"/>
                  <a:t> </a:t>
                </a:r>
                <a:r>
                  <a:rPr lang="en-US" altLang="zh-CN" smtClean="0"/>
                  <a:t>                 </a:t>
                </a:r>
                <a:r>
                  <a:rPr lang="zh-CN" altLang="en-US" b="1" smtClean="0">
                    <a:solidFill>
                      <a:schemeClr val="accent6"/>
                    </a:solidFill>
                  </a:rPr>
                  <a:t>匹配块越长，模型效果好，匹配块数越少，惩罚越小。</a:t>
                </a:r>
                <a:endParaRPr lang="en-US" altLang="zh-CN" b="1" smtClean="0">
                  <a:solidFill>
                    <a:schemeClr val="accent6"/>
                  </a:solidFill>
                </a:endParaRPr>
              </a:p>
              <a:p>
                <a:pPr>
                  <a:lnSpc>
                    <a:spcPct val="150000"/>
                  </a:lnSpc>
                </a:pPr>
                <a:r>
                  <a:rPr lang="zh-CN" altLang="en-US"/>
                  <a:t>最终得到</a:t>
                </a:r>
                <a:r>
                  <a:rPr lang="en-US" altLang="zh-CN"/>
                  <a:t>METEOR</a:t>
                </a:r>
                <a:r>
                  <a:rPr lang="zh-CN" altLang="en-US"/>
                  <a:t>评价值：</a:t>
                </a:r>
                <a:endParaRPr lang="en-US" altLang="zh-CN"/>
              </a:p>
              <a:p>
                <a:pPr>
                  <a:lnSpc>
                    <a:spcPct val="15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𝑆𝑐𝑜𝑟𝑒</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𝑚𝑒𝑎𝑛</m:t>
                          </m:r>
                        </m:sub>
                      </m:sSub>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𝑃𝑒𝑛𝑎𝑙𝑡𝑦</m:t>
                      </m:r>
                      <m:r>
                        <a:rPr lang="en-US" altLang="zh-CN" i="1">
                          <a:latin typeface="Cambria Math" panose="02040503050406030204" pitchFamily="18" charset="0"/>
                          <a:ea typeface="Cambria Math" panose="02040503050406030204" pitchFamily="18" charset="0"/>
                        </a:rPr>
                        <m:t>)</m:t>
                      </m:r>
                    </m:oMath>
                  </m:oMathPara>
                </a14:m>
                <a:endParaRPr lang="en-US" altLang="zh-CN"/>
              </a:p>
              <a:p>
                <a:pPr>
                  <a:lnSpc>
                    <a:spcPct val="150000"/>
                  </a:lnSpc>
                </a:pPr>
                <a:endParaRPr lang="en-US" altLang="zh-CN" b="1">
                  <a:solidFill>
                    <a:schemeClr val="accent6"/>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972170" y="575940"/>
                <a:ext cx="7128792" cy="4620689"/>
              </a:xfrm>
              <a:prstGeom prst="rect">
                <a:avLst/>
              </a:prstGeom>
              <a:blipFill rotWithShape="0">
                <a:blip r:embed="rId4"/>
                <a:stretch>
                  <a:fillRect l="-427"/>
                </a:stretch>
              </a:blipFill>
            </p:spPr>
            <p:txBody>
              <a:bodyPr/>
              <a:lstStyle/>
              <a:p>
                <a:r>
                  <a:rPr lang="zh-CN" altLang="en-US">
                    <a:noFill/>
                  </a:rPr>
                  <a:t> </a:t>
                </a:r>
              </a:p>
            </p:txBody>
          </p:sp>
        </mc:Fallback>
      </mc:AlternateContent>
      <p:pic>
        <p:nvPicPr>
          <p:cNvPr id="15361" name="Picture 1" descr="500fd9f9d72a6059de1187912a34349b033bba3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61437"/>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 y="-43145"/>
            <a:ext cx="9144636" cy="5125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12130" y="1224012"/>
            <a:ext cx="8136904" cy="25922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404218" y="1728068"/>
            <a:ext cx="1588572" cy="1588572"/>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01</a:t>
            </a:r>
            <a:endParaRPr lang="zh-CN" altLang="en-US" sz="5400" dirty="0"/>
          </a:p>
        </p:txBody>
      </p:sp>
      <p:sp>
        <p:nvSpPr>
          <p:cNvPr id="5" name="文本框 24"/>
          <p:cNvSpPr txBox="1"/>
          <p:nvPr/>
        </p:nvSpPr>
        <p:spPr>
          <a:xfrm>
            <a:off x="2700362" y="2304132"/>
            <a:ext cx="5695116" cy="646331"/>
          </a:xfrm>
          <a:prstGeom prst="rect">
            <a:avLst/>
          </a:prstGeom>
          <a:noFill/>
        </p:spPr>
        <p:txBody>
          <a:bodyPr wrap="square" rtlCol="0">
            <a:spAutoFit/>
          </a:bodyPr>
          <a:lstStyle/>
          <a:p>
            <a:pPr algn="ctr"/>
            <a:r>
              <a:rPr lang="zh-CN" altLang="en-US" sz="3600" spc="600" smtClean="0">
                <a:solidFill>
                  <a:srgbClr val="919DCB"/>
                </a:solidFill>
                <a:latin typeface="微软雅黑" panose="020B0503020204020204" charset="-122"/>
                <a:ea typeface="微软雅黑" panose="020B0503020204020204" charset="-122"/>
              </a:rPr>
              <a:t>引</a:t>
            </a:r>
            <a:r>
              <a:rPr lang="zh-CN" altLang="en-US" sz="3600" spc="600">
                <a:solidFill>
                  <a:srgbClr val="919DCB"/>
                </a:solidFill>
                <a:latin typeface="微软雅黑" panose="020B0503020204020204" charset="-122"/>
                <a:ea typeface="微软雅黑" panose="020B0503020204020204" charset="-122"/>
              </a:rPr>
              <a:t>言</a:t>
            </a:r>
            <a:endParaRPr lang="zh-CN" altLang="en-US" sz="3600" spc="600"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41"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3.</a:t>
            </a:r>
            <a:r>
              <a:rPr lang="zh-CN" altLang="en-US" sz="1200" spc="600" smtClean="0">
                <a:solidFill>
                  <a:srgbClr val="919DCB"/>
                </a:solidFill>
                <a:latin typeface="微软雅黑" panose="020B0503020204020204" charset="-122"/>
                <a:ea typeface="微软雅黑" panose="020B0503020204020204" charset="-122"/>
              </a:rPr>
              <a:t>结果分析</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14338" name="Picture 2" descr="LSTM_C_ex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02" y="939526"/>
            <a:ext cx="7924800" cy="1733551"/>
          </a:xfrm>
          <a:prstGeom prst="rect">
            <a:avLst/>
          </a:prstGeom>
          <a:noFill/>
          <a:extLst>
            <a:ext uri="{909E8E84-426E-40DD-AFC4-6F175D3DCCD1}">
              <a14:hiddenFill xmlns:a14="http://schemas.microsoft.com/office/drawing/2010/main">
                <a:solidFill>
                  <a:srgbClr val="FFFFFF"/>
                </a:solidFill>
              </a14:hiddenFill>
            </a:ext>
          </a:extLst>
        </p:spPr>
      </p:pic>
      <p:sp>
        <p:nvSpPr>
          <p:cNvPr id="14336" name="矩形 14335"/>
          <p:cNvSpPr/>
          <p:nvPr/>
        </p:nvSpPr>
        <p:spPr>
          <a:xfrm>
            <a:off x="684138" y="3312244"/>
            <a:ext cx="7776864" cy="875881"/>
          </a:xfrm>
          <a:prstGeom prst="rect">
            <a:avLst/>
          </a:prstGeom>
        </p:spPr>
        <p:txBody>
          <a:bodyPr wrap="square">
            <a:spAutoFit/>
          </a:bodyPr>
          <a:lstStyle/>
          <a:p>
            <a:pPr>
              <a:lnSpc>
                <a:spcPct val="150000"/>
              </a:lnSpc>
            </a:pPr>
            <a:r>
              <a:rPr lang="zh-CN" altLang="en-US" sz="1800"/>
              <a:t>  分析可以得出，文章提出的模型超过其他模型，除了</a:t>
            </a:r>
            <a:r>
              <a:rPr lang="en-US" altLang="zh-CN" sz="1800"/>
              <a:t>couch</a:t>
            </a:r>
            <a:r>
              <a:rPr lang="zh-CN" altLang="en-US" sz="1800"/>
              <a:t>和</a:t>
            </a:r>
            <a:r>
              <a:rPr lang="en-US" altLang="zh-CN" sz="1800"/>
              <a:t>microwave</a:t>
            </a:r>
            <a:r>
              <a:rPr lang="zh-CN" altLang="en-US" sz="1800"/>
              <a:t>，因为</a:t>
            </a:r>
            <a:r>
              <a:rPr lang="zh-CN" altLang="en-US" sz="1800" smtClean="0"/>
              <a:t>这两种东</a:t>
            </a:r>
            <a:r>
              <a:rPr lang="zh-CN" altLang="en-US" sz="1800"/>
              <a:t>西在物体探测器中不容易判别，所以效果不好。</a:t>
            </a:r>
          </a:p>
        </p:txBody>
      </p:sp>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4.</a:t>
                </a:r>
                <a14:m>
                  <m:oMath xmlns:m="http://schemas.openxmlformats.org/officeDocument/2006/math">
                    <m:r>
                      <a:rPr lang="zh-CN" altLang="en-US" sz="1200" i="1" spc="600" smtClean="0">
                        <a:solidFill>
                          <a:srgbClr val="919DCB"/>
                        </a:solidFill>
                        <a:latin typeface="Cambria Math" panose="02040503050406030204" pitchFamily="18" charset="0"/>
                        <a:ea typeface="微软雅黑" panose="020B0503020204020204" charset="-122"/>
                      </a:rPr>
                      <m:t>𝜆</m:t>
                    </m:r>
                  </m:oMath>
                </a14:m>
                <a:r>
                  <a:rPr lang="zh-CN" altLang="en-US" sz="1200" spc="600" smtClean="0">
                    <a:solidFill>
                      <a:srgbClr val="919DCB"/>
                    </a:solidFill>
                    <a:latin typeface="微软雅黑" panose="020B0503020204020204" charset="-122"/>
                    <a:ea typeface="微软雅黑" panose="020B0503020204020204" charset="-122"/>
                  </a:rPr>
                  <a:t>的分析</a:t>
                </a:r>
                <a:endParaRPr lang="zh-CN" altLang="en-US" sz="1200" spc="600" dirty="0">
                  <a:solidFill>
                    <a:srgbClr val="919DCB"/>
                  </a:solidFill>
                  <a:latin typeface="微软雅黑" panose="020B0503020204020204" charset="-122"/>
                  <a:ea typeface="微软雅黑" panose="020B0503020204020204" charset="-122"/>
                </a:endParaRPr>
              </a:p>
            </p:txBody>
          </p:sp>
        </mc:Choice>
        <mc:Fallback xmlns="">
          <p:sp>
            <p:nvSpPr>
              <p:cNvPr id="28" name="文本框 24"/>
              <p:cNvSpPr txBox="1">
                <a:spLocks noRot="1" noChangeAspect="1" noMove="1" noResize="1" noEditPoints="1" noAdjustHandles="1" noChangeArrowheads="1" noChangeShapeType="1" noTextEdit="1"/>
              </p:cNvSpPr>
              <p:nvPr/>
            </p:nvSpPr>
            <p:spPr>
              <a:xfrm>
                <a:off x="36066" y="154925"/>
                <a:ext cx="1872208" cy="276999"/>
              </a:xfrm>
              <a:prstGeom prst="rect">
                <a:avLst/>
              </a:prstGeom>
              <a:blipFill rotWithShape="0">
                <a:blip r:embed="rId4"/>
                <a:stretch>
                  <a:fillRect b="-15217"/>
                </a:stretch>
              </a:blipFill>
            </p:spPr>
            <p:txBody>
              <a:bodyPr/>
              <a:lstStyle/>
              <a:p>
                <a:r>
                  <a:rPr lang="zh-CN" altLang="en-US">
                    <a:noFill/>
                  </a:rPr>
                  <a:t> </a:t>
                </a:r>
              </a:p>
            </p:txBody>
          </p:sp>
        </mc:Fallback>
      </mc:AlternateContent>
      <p:sp>
        <p:nvSpPr>
          <p:cNvPr id="29" name="矩形 28"/>
          <p:cNvSpPr/>
          <p:nvPr/>
        </p:nvSpPr>
        <p:spPr>
          <a:xfrm>
            <a:off x="5148634" y="1668586"/>
            <a:ext cx="3220027" cy="1754326"/>
          </a:xfrm>
          <a:prstGeom prst="rect">
            <a:avLst/>
          </a:prstGeom>
        </p:spPr>
        <p:txBody>
          <a:bodyPr wrap="square">
            <a:spAutoFit/>
          </a:bodyPr>
          <a:lstStyle/>
          <a:p>
            <a:pPr>
              <a:lnSpc>
                <a:spcPct val="150000"/>
              </a:lnSpc>
            </a:pPr>
            <a:r>
              <a:rPr lang="zh-CN" altLang="en-US" sz="1800"/>
              <a:t> </a:t>
            </a:r>
            <a:r>
              <a:rPr lang="zh-CN" altLang="en-US" sz="1800" smtClean="0"/>
              <a:t>   在</a:t>
            </a:r>
            <a:r>
              <a:rPr lang="en-US" altLang="zh-CN" sz="1800"/>
              <a:t>0~0.6</a:t>
            </a:r>
            <a:r>
              <a:rPr lang="zh-CN" altLang="en-US" sz="1800"/>
              <a:t>很平稳，在</a:t>
            </a:r>
            <a:r>
              <a:rPr lang="en-US" altLang="zh-CN" sz="1800"/>
              <a:t>0.2</a:t>
            </a:r>
            <a:r>
              <a:rPr lang="zh-CN" altLang="en-US" sz="1800"/>
              <a:t>时达到最大，大于</a:t>
            </a:r>
            <a:r>
              <a:rPr lang="en-US" altLang="zh-CN" sz="1800"/>
              <a:t>0.6</a:t>
            </a:r>
            <a:r>
              <a:rPr lang="zh-CN" altLang="en-US" sz="1800"/>
              <a:t>时下降很快，说明文章提出的复制机制起到了作用。</a:t>
            </a:r>
          </a:p>
        </p:txBody>
      </p:sp>
      <p:pic>
        <p:nvPicPr>
          <p:cNvPr id="30" name="Picture 4" descr="LSTM_C_lamb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106" y="1169369"/>
            <a:ext cx="4679690" cy="275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5.</a:t>
            </a:r>
            <a:r>
              <a:rPr lang="zh-CN" altLang="en-US" sz="1200" spc="600">
                <a:solidFill>
                  <a:srgbClr val="919DCB"/>
                </a:solidFill>
                <a:latin typeface="微软雅黑" panose="020B0503020204020204" charset="-122"/>
                <a:ea typeface="微软雅黑" panose="020B0503020204020204" charset="-122"/>
              </a:rPr>
              <a:t>模</a:t>
            </a:r>
            <a:r>
              <a:rPr lang="zh-CN" altLang="en-US" sz="1200" spc="600" smtClean="0">
                <a:solidFill>
                  <a:srgbClr val="919DCB"/>
                </a:solidFill>
                <a:latin typeface="微软雅黑" panose="020B0503020204020204" charset="-122"/>
                <a:ea typeface="微软雅黑" panose="020B0503020204020204" charset="-122"/>
              </a:rPr>
              <a:t>型效果</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4"/>
          <a:stretch>
            <a:fillRect/>
          </a:stretch>
        </p:blipFill>
        <p:spPr>
          <a:xfrm>
            <a:off x="1692250" y="987870"/>
            <a:ext cx="5673799" cy="3433376"/>
          </a:xfrm>
          <a:prstGeom prst="rect">
            <a:avLst/>
          </a:prstGeom>
        </p:spPr>
      </p:pic>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 y="-43145"/>
            <a:ext cx="9144636" cy="5125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12130" y="1224012"/>
            <a:ext cx="8136904" cy="25922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404218" y="1728068"/>
            <a:ext cx="1588572" cy="1588572"/>
          </a:xfrm>
          <a:prstGeom prst="ellipse">
            <a:avLst/>
          </a:prstGeom>
          <a:solidFill>
            <a:srgbClr val="919DCB"/>
          </a:solidFill>
          <a:ln>
            <a:solidFill>
              <a:srgbClr val="919D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04</a:t>
            </a:r>
            <a:endParaRPr lang="zh-CN" altLang="en-US" sz="5400" dirty="0"/>
          </a:p>
        </p:txBody>
      </p:sp>
      <p:sp>
        <p:nvSpPr>
          <p:cNvPr id="5" name="文本框 24"/>
          <p:cNvSpPr txBox="1"/>
          <p:nvPr/>
        </p:nvSpPr>
        <p:spPr>
          <a:xfrm>
            <a:off x="2700362" y="2304132"/>
            <a:ext cx="5695116" cy="646331"/>
          </a:xfrm>
          <a:prstGeom prst="rect">
            <a:avLst/>
          </a:prstGeom>
          <a:noFill/>
        </p:spPr>
        <p:txBody>
          <a:bodyPr wrap="square" rtlCol="0">
            <a:spAutoFit/>
          </a:bodyPr>
          <a:lstStyle/>
          <a:p>
            <a:pPr algn="ctr"/>
            <a:r>
              <a:rPr lang="zh-CN" altLang="en-US" sz="3600" spc="600" smtClean="0">
                <a:solidFill>
                  <a:srgbClr val="919DCB"/>
                </a:solidFill>
                <a:latin typeface="微软雅黑" panose="020B0503020204020204" charset="-122"/>
                <a:ea typeface="微软雅黑" panose="020B0503020204020204" charset="-122"/>
              </a:rPr>
              <a:t>总结</a:t>
            </a:r>
            <a:endParaRPr lang="zh-CN" altLang="en-US" sz="3600" spc="600" dirty="0">
              <a:solidFill>
                <a:srgbClr val="919DC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67672230"/>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1</a:t>
            </a:r>
            <a:r>
              <a:rPr lang="en-US" altLang="zh-CN" sz="1200" spc="60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总结</a:t>
            </a:r>
            <a:endParaRPr lang="zh-CN" altLang="en-US" sz="1200" spc="600" dirty="0">
              <a:solidFill>
                <a:srgbClr val="919DCB"/>
              </a:solidFill>
              <a:latin typeface="微软雅黑" panose="020B0503020204020204" charset="-122"/>
              <a:ea typeface="微软雅黑" panose="020B0503020204020204" charset="-122"/>
            </a:endParaRPr>
          </a:p>
        </p:txBody>
      </p:sp>
      <p:grpSp>
        <p:nvGrpSpPr>
          <p:cNvPr id="2" name="组合 5"/>
          <p:cNvGrpSpPr/>
          <p:nvPr/>
        </p:nvGrpSpPr>
        <p:grpSpPr>
          <a:xfrm>
            <a:off x="184295" y="1662380"/>
            <a:ext cx="8731250" cy="2153920"/>
            <a:chOff x="2767" y="3235"/>
            <a:chExt cx="13750" cy="3392"/>
          </a:xfrm>
        </p:grpSpPr>
        <p:grpSp>
          <p:nvGrpSpPr>
            <p:cNvPr id="3" name="组合 3"/>
            <p:cNvGrpSpPr/>
            <p:nvPr/>
          </p:nvGrpSpPr>
          <p:grpSpPr>
            <a:xfrm>
              <a:off x="2767" y="3235"/>
              <a:ext cx="4581" cy="3386"/>
              <a:chOff x="2767" y="3235"/>
              <a:chExt cx="4581" cy="3386"/>
            </a:xfrm>
          </p:grpSpPr>
          <p:sp>
            <p:nvSpPr>
              <p:cNvPr id="5" name="矩形 4"/>
              <p:cNvSpPr/>
              <p:nvPr/>
            </p:nvSpPr>
            <p:spPr>
              <a:xfrm>
                <a:off x="2767" y="3235"/>
                <a:ext cx="4581" cy="3386"/>
              </a:xfrm>
              <a:prstGeom prst="rect">
                <a:avLst/>
              </a:prstGeom>
              <a:solidFill>
                <a:srgbClr val="919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a:solidFill>
                      <a:schemeClr val="tx1"/>
                    </a:solidFill>
                  </a:rPr>
                  <a:t>提</a:t>
                </a:r>
                <a:r>
                  <a:rPr lang="zh-CN" altLang="en-US" sz="1800" smtClean="0">
                    <a:solidFill>
                      <a:schemeClr val="tx1"/>
                    </a:solidFill>
                  </a:rPr>
                  <a:t>出了加入复制机制的</a:t>
                </a:r>
                <a:r>
                  <a:rPr lang="en-US" altLang="zh-CN" sz="1800" smtClean="0">
                    <a:solidFill>
                      <a:schemeClr val="tx1"/>
                    </a:solidFill>
                  </a:rPr>
                  <a:t>LSTM</a:t>
                </a:r>
                <a:r>
                  <a:rPr lang="zh-CN" altLang="en-US" sz="1800" smtClean="0">
                    <a:solidFill>
                      <a:schemeClr val="tx1"/>
                    </a:solidFill>
                  </a:rPr>
                  <a:t>图像描述模型，很简单的在</a:t>
                </a:r>
                <a:r>
                  <a:rPr lang="en-US" altLang="zh-CN" sz="1800" smtClean="0">
                    <a:solidFill>
                      <a:schemeClr val="tx1"/>
                    </a:solidFill>
                  </a:rPr>
                  <a:t>LSTM</a:t>
                </a:r>
                <a:r>
                  <a:rPr lang="zh-CN" altLang="en-US" sz="1800" smtClean="0">
                    <a:solidFill>
                      <a:schemeClr val="tx1"/>
                    </a:solidFill>
                  </a:rPr>
                  <a:t>上加入了一层复制层，却提高了模型的效果</a:t>
                </a:r>
                <a:endParaRPr lang="zh-CN" altLang="en-US" sz="1800">
                  <a:solidFill>
                    <a:schemeClr val="tx1"/>
                  </a:solidFill>
                </a:endParaRPr>
              </a:p>
            </p:txBody>
          </p:sp>
          <p:sp>
            <p:nvSpPr>
              <p:cNvPr id="6" name="Rectangle 32"/>
              <p:cNvSpPr>
                <a:spLocks noChangeArrowheads="1"/>
              </p:cNvSpPr>
              <p:nvPr/>
            </p:nvSpPr>
            <p:spPr bwMode="auto">
              <a:xfrm>
                <a:off x="3245" y="3911"/>
                <a:ext cx="361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endParaRPr lang="zh-CN" altLang="en-US" sz="1100" dirty="0">
                  <a:solidFill>
                    <a:schemeClr val="bg1"/>
                  </a:solidFill>
                  <a:sym typeface="+mn-ea"/>
                </a:endParaRPr>
              </a:p>
            </p:txBody>
          </p:sp>
        </p:grpSp>
        <p:sp>
          <p:nvSpPr>
            <p:cNvPr id="4" name="矩形 3"/>
            <p:cNvSpPr/>
            <p:nvPr/>
          </p:nvSpPr>
          <p:spPr>
            <a:xfrm>
              <a:off x="11936" y="3241"/>
              <a:ext cx="4581" cy="3386"/>
            </a:xfrm>
            <a:prstGeom prst="rect">
              <a:avLst/>
            </a:prstGeom>
            <a:solidFill>
              <a:srgbClr val="919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通过使用外部数据集，训练物体探测器，使得模型   对新物体的描述效果增强。</a:t>
              </a:r>
              <a:endParaRPr lang="zh-CN" altLang="en-US" sz="1800">
                <a:solidFill>
                  <a:schemeClr val="tx1"/>
                </a:solidFill>
              </a:endParaRPr>
            </a:p>
          </p:txBody>
        </p:sp>
      </p:grpSp>
      <p:pic>
        <p:nvPicPr>
          <p:cNvPr id="11" name="图片 10"/>
          <p:cNvPicPr>
            <a:picLocks noChangeAspect="1"/>
          </p:cNvPicPr>
          <p:nvPr/>
        </p:nvPicPr>
        <p:blipFill>
          <a:blip r:embed="rId4"/>
          <a:stretch>
            <a:fillRect/>
          </a:stretch>
        </p:blipFill>
        <p:spPr>
          <a:xfrm>
            <a:off x="3580114" y="1662380"/>
            <a:ext cx="1850711" cy="2148526"/>
          </a:xfrm>
          <a:prstGeom prst="rect">
            <a:avLst/>
          </a:prstGeom>
        </p:spPr>
      </p:pic>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tor\桌面\新建文件夹 (2)\5.15封面参考\复件 (27) 新建文件夹\0f1ac98d7ad0e382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71"/>
            <a:ext cx="9001125" cy="506313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24"/>
          <p:cNvSpPr txBox="1"/>
          <p:nvPr/>
        </p:nvSpPr>
        <p:spPr>
          <a:xfrm>
            <a:off x="-684014" y="1297761"/>
            <a:ext cx="5695116" cy="646331"/>
          </a:xfrm>
          <a:prstGeom prst="rect">
            <a:avLst/>
          </a:prstGeom>
          <a:noFill/>
        </p:spPr>
        <p:txBody>
          <a:bodyPr wrap="square" rtlCol="0">
            <a:spAutoFit/>
          </a:bodyPr>
          <a:lstStyle/>
          <a:p>
            <a:pPr algn="ctr"/>
            <a:r>
              <a:rPr lang="zh-CN" altLang="en-US" sz="3600" dirty="0">
                <a:solidFill>
                  <a:srgbClr val="919DCB"/>
                </a:solidFill>
                <a:latin typeface="微软雅黑" panose="020B0503020204020204" charset="-122"/>
                <a:ea typeface="微软雅黑" panose="020B0503020204020204" charset="-122"/>
              </a:rPr>
              <a:t>感谢您的观看</a:t>
            </a:r>
          </a:p>
        </p:txBody>
      </p:sp>
      <p:sp>
        <p:nvSpPr>
          <p:cNvPr id="5" name="文本框 24"/>
          <p:cNvSpPr txBox="1"/>
          <p:nvPr/>
        </p:nvSpPr>
        <p:spPr>
          <a:xfrm>
            <a:off x="108074" y="1944092"/>
            <a:ext cx="5695116" cy="323165"/>
          </a:xfrm>
          <a:prstGeom prst="rect">
            <a:avLst/>
          </a:prstGeom>
          <a:noFill/>
        </p:spPr>
        <p:txBody>
          <a:bodyPr wrap="square" rtlCol="0">
            <a:spAutoFit/>
          </a:bodyPr>
          <a:lstStyle/>
          <a:p>
            <a:pPr algn="ctr"/>
            <a:r>
              <a:rPr lang="en-US" altLang="zh-CN" sz="1500" dirty="0">
                <a:solidFill>
                  <a:srgbClr val="919DCB"/>
                </a:solidFill>
                <a:latin typeface="微软雅黑" panose="020B0503020204020204" charset="-122"/>
                <a:ea typeface="微软雅黑" panose="020B0503020204020204" charset="-122"/>
              </a:rPr>
              <a:t>CONCISE LITTLE FRESH ACADEMIC REPORT PPT</a:t>
            </a:r>
            <a:endParaRPr lang="zh-CN" altLang="en-US" sz="1500" dirty="0">
              <a:solidFill>
                <a:srgbClr val="919DCB"/>
              </a:solidFill>
              <a:latin typeface="微软雅黑" panose="020B0503020204020204" charset="-122"/>
              <a:ea typeface="微软雅黑" panose="020B0503020204020204" charset="-122"/>
            </a:endParaRPr>
          </a:p>
        </p:txBody>
      </p:sp>
      <p:sp>
        <p:nvSpPr>
          <p:cNvPr id="6" name="文本框 24"/>
          <p:cNvSpPr txBox="1"/>
          <p:nvPr/>
        </p:nvSpPr>
        <p:spPr>
          <a:xfrm>
            <a:off x="756146" y="2356395"/>
            <a:ext cx="3600400" cy="307777"/>
          </a:xfrm>
          <a:prstGeom prst="rect">
            <a:avLst/>
          </a:prstGeom>
          <a:solidFill>
            <a:srgbClr val="919DCB"/>
          </a:solidFill>
        </p:spPr>
        <p:txBody>
          <a:bodyPr wrap="square" rtlCol="0">
            <a:spAutoFit/>
          </a:bodyPr>
          <a:lstStyle/>
          <a:p>
            <a:pPr algn="ctr"/>
            <a:r>
              <a:rPr lang="zh-CN" altLang="en-US" sz="1400" dirty="0">
                <a:solidFill>
                  <a:schemeClr val="bg1"/>
                </a:solidFill>
                <a:latin typeface="微软雅黑" panose="020B0503020204020204" charset="-122"/>
                <a:ea typeface="微软雅黑" panose="020B0503020204020204" charset="-122"/>
              </a:rPr>
              <a:t>报告</a:t>
            </a:r>
            <a:r>
              <a:rPr lang="zh-CN" altLang="en-US" sz="1400">
                <a:solidFill>
                  <a:schemeClr val="bg1"/>
                </a:solidFill>
                <a:latin typeface="微软雅黑" panose="020B0503020204020204" charset="-122"/>
                <a:ea typeface="微软雅黑" panose="020B0503020204020204" charset="-122"/>
              </a:rPr>
              <a:t>人</a:t>
            </a:r>
            <a:r>
              <a:rPr lang="zh-CN" altLang="en-US" sz="1400" smtClean="0">
                <a:solidFill>
                  <a:schemeClr val="bg1"/>
                </a:solidFill>
                <a:latin typeface="微软雅黑" panose="020B0503020204020204" charset="-122"/>
                <a:ea typeface="微软雅黑" panose="020B0503020204020204" charset="-122"/>
              </a:rPr>
              <a:t>：曹成龙       </a:t>
            </a:r>
            <a:r>
              <a:rPr lang="zh-CN" altLang="en-US" sz="1400" dirty="0">
                <a:solidFill>
                  <a:schemeClr val="bg1"/>
                </a:solidFill>
                <a:latin typeface="微软雅黑" panose="020B0503020204020204" charset="-122"/>
                <a:ea typeface="微软雅黑" panose="020B0503020204020204" charset="-122"/>
              </a:rPr>
              <a:t>部</a:t>
            </a:r>
            <a:r>
              <a:rPr lang="zh-CN" altLang="en-US" sz="1400">
                <a:solidFill>
                  <a:schemeClr val="bg1"/>
                </a:solidFill>
                <a:latin typeface="微软雅黑" panose="020B0503020204020204" charset="-122"/>
                <a:ea typeface="微软雅黑" panose="020B0503020204020204" charset="-122"/>
              </a:rPr>
              <a:t>门</a:t>
            </a:r>
            <a:r>
              <a:rPr lang="zh-CN" altLang="en-US" sz="1400" smtClean="0">
                <a:solidFill>
                  <a:schemeClr val="bg1"/>
                </a:solidFill>
                <a:latin typeface="微软雅黑" panose="020B0503020204020204" charset="-122"/>
                <a:ea typeface="微软雅黑" panose="020B0503020204020204" charset="-122"/>
              </a:rPr>
              <a:t>：</a:t>
            </a:r>
            <a:r>
              <a:rPr lang="zh-CN" altLang="en-US" sz="1400">
                <a:solidFill>
                  <a:schemeClr val="bg1"/>
                </a:solidFill>
                <a:latin typeface="微软雅黑" panose="020B0503020204020204" charset="-122"/>
                <a:ea typeface="微软雅黑" panose="020B0503020204020204" charset="-122"/>
              </a:rPr>
              <a:t>情</a:t>
            </a:r>
            <a:r>
              <a:rPr lang="zh-CN" altLang="en-US" sz="1400" smtClean="0">
                <a:solidFill>
                  <a:schemeClr val="bg1"/>
                </a:solidFill>
                <a:latin typeface="微软雅黑" panose="020B0503020204020204" charset="-122"/>
                <a:ea typeface="微软雅黑" panose="020B0503020204020204" charset="-122"/>
              </a:rPr>
              <a:t>景感知计算</a:t>
            </a:r>
            <a:endParaRPr lang="zh-CN" altLang="en-US" sz="14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769580664"/>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smtClean="0">
                <a:solidFill>
                  <a:srgbClr val="919DCB"/>
                </a:solidFill>
                <a:latin typeface="微软雅黑" panose="020B0503020204020204" charset="-122"/>
                <a:ea typeface="微软雅黑" panose="020B0503020204020204" charset="-122"/>
              </a:rPr>
              <a:t>1.</a:t>
            </a:r>
            <a:r>
              <a:rPr lang="zh-CN" altLang="en-US" sz="1200" spc="600">
                <a:solidFill>
                  <a:srgbClr val="919DCB"/>
                </a:solidFill>
                <a:latin typeface="微软雅黑" panose="020B0503020204020204" charset="-122"/>
                <a:ea typeface="微软雅黑" panose="020B0503020204020204" charset="-122"/>
              </a:rPr>
              <a:t>问</a:t>
            </a:r>
            <a:r>
              <a:rPr lang="zh-CN" altLang="en-US" sz="1200" spc="600" smtClean="0">
                <a:solidFill>
                  <a:srgbClr val="919DCB"/>
                </a:solidFill>
                <a:latin typeface="微软雅黑" panose="020B0503020204020204" charset="-122"/>
                <a:ea typeface="微软雅黑" panose="020B0503020204020204" charset="-122"/>
              </a:rPr>
              <a:t>题定义</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192" y="973321"/>
            <a:ext cx="3168352" cy="2110123"/>
          </a:xfrm>
          <a:prstGeom prst="rect">
            <a:avLst/>
          </a:prstGeom>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154" y="953851"/>
            <a:ext cx="1656184" cy="1715806"/>
          </a:xfrm>
          <a:prstGeom prst="rect">
            <a:avLst/>
          </a:prstGeom>
        </p:spPr>
      </p:pic>
      <p:pic>
        <p:nvPicPr>
          <p:cNvPr id="37" name="图片 36"/>
          <p:cNvPicPr>
            <a:picLocks noChangeAspect="1"/>
          </p:cNvPicPr>
          <p:nvPr/>
        </p:nvPicPr>
        <p:blipFill>
          <a:blip r:embed="rId6"/>
          <a:stretch>
            <a:fillRect/>
          </a:stretch>
        </p:blipFill>
        <p:spPr>
          <a:xfrm>
            <a:off x="1689267" y="701639"/>
            <a:ext cx="2741550" cy="1044746"/>
          </a:xfrm>
          <a:prstGeom prst="rect">
            <a:avLst/>
          </a:prstGeom>
        </p:spPr>
      </p:pic>
      <p:sp>
        <p:nvSpPr>
          <p:cNvPr id="38" name="文本框 37"/>
          <p:cNvSpPr txBox="1"/>
          <p:nvPr/>
        </p:nvSpPr>
        <p:spPr>
          <a:xfrm>
            <a:off x="2216028" y="903094"/>
            <a:ext cx="1620957" cy="338554"/>
          </a:xfrm>
          <a:prstGeom prst="rect">
            <a:avLst/>
          </a:prstGeom>
          <a:noFill/>
        </p:spPr>
        <p:txBody>
          <a:bodyPr wrap="none" rtlCol="0">
            <a:spAutoFit/>
          </a:bodyPr>
          <a:lstStyle/>
          <a:p>
            <a:r>
              <a:rPr lang="zh-CN" altLang="en-US" smtClean="0"/>
              <a:t>学霸妹子在看书</a:t>
            </a:r>
            <a:endParaRPr lang="zh-CN" altLang="en-US"/>
          </a:p>
        </p:txBody>
      </p:sp>
      <p:pic>
        <p:nvPicPr>
          <p:cNvPr id="39" name="图片 38"/>
          <p:cNvPicPr>
            <a:picLocks noChangeAspect="1"/>
          </p:cNvPicPr>
          <p:nvPr/>
        </p:nvPicPr>
        <p:blipFill>
          <a:blip r:embed="rId7"/>
          <a:stretch>
            <a:fillRect/>
          </a:stretch>
        </p:blipFill>
        <p:spPr>
          <a:xfrm>
            <a:off x="3564458" y="3168227"/>
            <a:ext cx="2048429" cy="1696099"/>
          </a:xfrm>
          <a:prstGeom prst="rect">
            <a:avLst/>
          </a:prstGeom>
        </p:spPr>
      </p:pic>
      <p:pic>
        <p:nvPicPr>
          <p:cNvPr id="3" name="图片 2"/>
          <p:cNvPicPr>
            <a:picLocks noChangeAspect="1"/>
          </p:cNvPicPr>
          <p:nvPr/>
        </p:nvPicPr>
        <p:blipFill>
          <a:blip r:embed="rId8"/>
          <a:stretch>
            <a:fillRect/>
          </a:stretch>
        </p:blipFill>
        <p:spPr>
          <a:xfrm>
            <a:off x="597336" y="3168227"/>
            <a:ext cx="3108515" cy="1041737"/>
          </a:xfrm>
          <a:prstGeom prst="rect">
            <a:avLst/>
          </a:prstGeom>
        </p:spPr>
      </p:pic>
      <p:sp>
        <p:nvSpPr>
          <p:cNvPr id="4" name="文本框 3"/>
          <p:cNvSpPr txBox="1"/>
          <p:nvPr/>
        </p:nvSpPr>
        <p:spPr>
          <a:xfrm>
            <a:off x="828154" y="3384252"/>
            <a:ext cx="2646878" cy="338554"/>
          </a:xfrm>
          <a:prstGeom prst="rect">
            <a:avLst/>
          </a:prstGeom>
          <a:noFill/>
        </p:spPr>
        <p:txBody>
          <a:bodyPr wrap="none" rtlCol="0">
            <a:spAutoFit/>
          </a:bodyPr>
          <a:lstStyle/>
          <a:p>
            <a:r>
              <a:rPr lang="zh-CN" altLang="en-US"/>
              <a:t>一个金色头发的女子在看书</a:t>
            </a:r>
          </a:p>
        </p:txBody>
      </p:sp>
      <p:sp>
        <p:nvSpPr>
          <p:cNvPr id="5" name="下箭头 4"/>
          <p:cNvSpPr/>
          <p:nvPr/>
        </p:nvSpPr>
        <p:spPr>
          <a:xfrm>
            <a:off x="6442154" y="3168227"/>
            <a:ext cx="336375" cy="532568"/>
          </a:xfrm>
          <a:prstGeom prst="downArrow">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圆角矩形 5"/>
          <p:cNvSpPr/>
          <p:nvPr/>
        </p:nvSpPr>
        <p:spPr>
          <a:xfrm>
            <a:off x="5989488" y="3753823"/>
            <a:ext cx="1241706" cy="52490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mtClean="0"/>
              <a:t>文本</a:t>
            </a:r>
            <a:endParaRPr lang="zh-CN" altLang="en-US"/>
          </a:p>
        </p:txBody>
      </p:sp>
      <p:sp>
        <p:nvSpPr>
          <p:cNvPr id="7" name="文本框 6"/>
          <p:cNvSpPr txBox="1"/>
          <p:nvPr/>
        </p:nvSpPr>
        <p:spPr>
          <a:xfrm>
            <a:off x="6812381" y="3214975"/>
            <a:ext cx="1005403" cy="338554"/>
          </a:xfrm>
          <a:prstGeom prst="rect">
            <a:avLst/>
          </a:prstGeom>
          <a:noFill/>
        </p:spPr>
        <p:txBody>
          <a:bodyPr wrap="none" rtlCol="0">
            <a:spAutoFit/>
          </a:bodyPr>
          <a:lstStyle/>
          <a:p>
            <a:r>
              <a:rPr lang="zh-CN" altLang="en-US" smtClean="0"/>
              <a:t>图像描述</a:t>
            </a:r>
            <a:endParaRPr lang="zh-CN" altLang="en-US"/>
          </a:p>
        </p:txBody>
      </p:sp>
    </p:spTree>
    <p:extLst>
      <p:ext uri="{BB962C8B-B14F-4D97-AF65-F5344CB8AC3E}">
        <p14:creationId xmlns:p14="http://schemas.microsoft.com/office/powerpoint/2010/main" val="171084446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 grpId="0"/>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2</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a:solidFill>
                  <a:srgbClr val="919DCB"/>
                </a:solidFill>
                <a:latin typeface="微软雅黑" panose="020B0503020204020204" charset="-122"/>
                <a:ea typeface="微软雅黑" panose="020B0503020204020204" charset="-122"/>
              </a:rPr>
              <a:t>怎</a:t>
            </a:r>
            <a:r>
              <a:rPr lang="zh-CN" altLang="en-US" sz="1200" spc="600" smtClean="0">
                <a:solidFill>
                  <a:srgbClr val="919DCB"/>
                </a:solidFill>
                <a:latin typeface="微软雅黑" panose="020B0503020204020204" charset="-122"/>
                <a:ea typeface="微软雅黑" panose="020B0503020204020204" charset="-122"/>
              </a:rPr>
              <a:t>么做</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38" name="图片 37"/>
          <p:cNvPicPr>
            <a:picLocks noChangeAspect="1"/>
          </p:cNvPicPr>
          <p:nvPr/>
        </p:nvPicPr>
        <p:blipFill>
          <a:blip r:embed="rId4"/>
          <a:stretch>
            <a:fillRect/>
          </a:stretch>
        </p:blipFill>
        <p:spPr>
          <a:xfrm>
            <a:off x="999670" y="1129995"/>
            <a:ext cx="2538189" cy="1362177"/>
          </a:xfrm>
          <a:prstGeom prst="rect">
            <a:avLst/>
          </a:prstGeom>
        </p:spPr>
      </p:pic>
      <p:pic>
        <p:nvPicPr>
          <p:cNvPr id="40" name="图片 39"/>
          <p:cNvPicPr>
            <a:picLocks noChangeAspect="1"/>
          </p:cNvPicPr>
          <p:nvPr/>
        </p:nvPicPr>
        <p:blipFill>
          <a:blip r:embed="rId5"/>
          <a:stretch>
            <a:fillRect/>
          </a:stretch>
        </p:blipFill>
        <p:spPr>
          <a:xfrm>
            <a:off x="1188194" y="2808188"/>
            <a:ext cx="2048434" cy="1694835"/>
          </a:xfrm>
          <a:prstGeom prst="rect">
            <a:avLst/>
          </a:prstGeom>
        </p:spPr>
      </p:pic>
      <p:pic>
        <p:nvPicPr>
          <p:cNvPr id="41" name="图片 40"/>
          <p:cNvPicPr>
            <a:picLocks noChangeAspect="1"/>
          </p:cNvPicPr>
          <p:nvPr/>
        </p:nvPicPr>
        <p:blipFill>
          <a:blip r:embed="rId6"/>
          <a:stretch>
            <a:fillRect/>
          </a:stretch>
        </p:blipFill>
        <p:spPr>
          <a:xfrm>
            <a:off x="4315415" y="708924"/>
            <a:ext cx="1323975" cy="1371600"/>
          </a:xfrm>
          <a:prstGeom prst="rect">
            <a:avLst/>
          </a:prstGeom>
        </p:spPr>
      </p:pic>
      <p:sp>
        <p:nvSpPr>
          <p:cNvPr id="43" name="圆角矩形 42"/>
          <p:cNvSpPr/>
          <p:nvPr/>
        </p:nvSpPr>
        <p:spPr>
          <a:xfrm>
            <a:off x="6300762" y="2592164"/>
            <a:ext cx="1226280" cy="6247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mtClean="0"/>
              <a:t>描述</a:t>
            </a:r>
            <a:endParaRPr lang="zh-CN" altLang="en-US"/>
          </a:p>
        </p:txBody>
      </p:sp>
      <p:sp>
        <p:nvSpPr>
          <p:cNvPr id="46" name="右箭头 45"/>
          <p:cNvSpPr/>
          <p:nvPr/>
        </p:nvSpPr>
        <p:spPr>
          <a:xfrm rot="20862455">
            <a:off x="3862890" y="3138220"/>
            <a:ext cx="2229022" cy="312357"/>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n w="0">
                <a:solidFill>
                  <a:srgbClr val="0070C0"/>
                </a:solidFill>
              </a:ln>
              <a:solidFill>
                <a:schemeClr val="tx2">
                  <a:lumMod val="60000"/>
                  <a:lumOff val="40000"/>
                </a:schemeClr>
              </a:solidFill>
              <a:effectLst>
                <a:outerShdw blurRad="38100" dist="25400" dir="5400000" algn="ctr" rotWithShape="0">
                  <a:srgbClr val="6E747A">
                    <a:alpha val="43000"/>
                  </a:srgbClr>
                </a:outerShdw>
              </a:effectLst>
            </a:endParaRPr>
          </a:p>
        </p:txBody>
      </p:sp>
      <p:sp>
        <p:nvSpPr>
          <p:cNvPr id="47" name="圆角矩形 46"/>
          <p:cNvSpPr/>
          <p:nvPr/>
        </p:nvSpPr>
        <p:spPr>
          <a:xfrm>
            <a:off x="4428554" y="3797965"/>
            <a:ext cx="914400" cy="5427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a:t>概率</a:t>
            </a:r>
          </a:p>
        </p:txBody>
      </p:sp>
      <p:sp>
        <p:nvSpPr>
          <p:cNvPr id="48" name="圆角矩形 47"/>
          <p:cNvSpPr/>
          <p:nvPr/>
        </p:nvSpPr>
        <p:spPr>
          <a:xfrm>
            <a:off x="6067903" y="3797965"/>
            <a:ext cx="1800200" cy="5427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mtClean="0"/>
              <a:t>MAX  P(</a:t>
            </a:r>
            <a:r>
              <a:rPr lang="zh-CN" altLang="en-US"/>
              <a:t>描</a:t>
            </a:r>
            <a:r>
              <a:rPr lang="zh-CN" altLang="en-US" smtClean="0"/>
              <a:t>述</a:t>
            </a:r>
            <a:r>
              <a:rPr lang="en-US" altLang="zh-CN" smtClean="0"/>
              <a:t>|</a:t>
            </a:r>
            <a:r>
              <a:rPr lang="zh-CN" altLang="en-US" smtClean="0"/>
              <a:t>图片</a:t>
            </a:r>
            <a:r>
              <a:rPr lang="en-US" altLang="zh-CN" smtClean="0"/>
              <a:t>)</a:t>
            </a:r>
            <a:endParaRPr lang="zh-CN" altLang="en-US"/>
          </a:p>
        </p:txBody>
      </p:sp>
      <p:sp>
        <p:nvSpPr>
          <p:cNvPr id="59" name="右箭头 58"/>
          <p:cNvSpPr/>
          <p:nvPr/>
        </p:nvSpPr>
        <p:spPr>
          <a:xfrm rot="699353">
            <a:off x="3830310" y="2273883"/>
            <a:ext cx="2229022" cy="312357"/>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n w="0">
                <a:solidFill>
                  <a:srgbClr val="0070C0"/>
                </a:solidFill>
              </a:ln>
              <a:solidFill>
                <a:schemeClr val="tx2">
                  <a:lumMod val="60000"/>
                  <a:lumOff val="40000"/>
                </a:schemeClr>
              </a:solidFill>
              <a:effectLst>
                <a:outerShdw blurRad="38100" dist="25400" dir="5400000" algn="ctr" rotWithShape="0">
                  <a:srgbClr val="6E747A">
                    <a:alpha val="43000"/>
                  </a:srgbClr>
                </a:outerShdw>
              </a:effectLst>
            </a:endParaRPr>
          </a:p>
        </p:txBody>
      </p:sp>
      <p:sp>
        <p:nvSpPr>
          <p:cNvPr id="60" name="燕尾形 59"/>
          <p:cNvSpPr/>
          <p:nvPr/>
        </p:nvSpPr>
        <p:spPr>
          <a:xfrm>
            <a:off x="5458564" y="3827002"/>
            <a:ext cx="484632" cy="484632"/>
          </a:xfrm>
          <a:prstGeom prst="chevron">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40000"/>
                  <a:lumOff val="60000"/>
                </a:schemeClr>
              </a:solidFill>
            </a:endParaRPr>
          </a:p>
        </p:txBody>
      </p:sp>
    </p:spTree>
    <p:extLst>
      <p:ext uri="{BB962C8B-B14F-4D97-AF65-F5344CB8AC3E}">
        <p14:creationId xmlns:p14="http://schemas.microsoft.com/office/powerpoint/2010/main" val="1782590009"/>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P spid="47" grpId="0" animBg="1"/>
      <p:bldP spid="48" grpId="0" animBg="1"/>
      <p:bldP spid="59"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3</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都咋做滴？</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170" y="575940"/>
            <a:ext cx="6668431" cy="4258269"/>
          </a:xfrm>
          <a:prstGeom prst="rect">
            <a:avLst/>
          </a:prstGeom>
        </p:spPr>
      </p:pic>
    </p:spTree>
    <p:extLst>
      <p:ext uri="{BB962C8B-B14F-4D97-AF65-F5344CB8AC3E}">
        <p14:creationId xmlns:p14="http://schemas.microsoft.com/office/powerpoint/2010/main" val="1811481167"/>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3</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都咋做滴？</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6" y="791964"/>
            <a:ext cx="7928896" cy="3924403"/>
          </a:xfrm>
          <a:prstGeom prst="rect">
            <a:avLst/>
          </a:prstGeom>
        </p:spPr>
      </p:pic>
    </p:spTree>
    <p:extLst>
      <p:ext uri="{BB962C8B-B14F-4D97-AF65-F5344CB8AC3E}">
        <p14:creationId xmlns:p14="http://schemas.microsoft.com/office/powerpoint/2010/main" val="2389220100"/>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单圆角矩形 18"/>
          <p:cNvSpPr/>
          <p:nvPr/>
        </p:nvSpPr>
        <p:spPr>
          <a:xfrm>
            <a:off x="1775763" y="1944092"/>
            <a:ext cx="2894921" cy="1584176"/>
          </a:xfrm>
          <a:prstGeom prst="round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4</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基于语言模型</a:t>
            </a:r>
            <a:endParaRPr lang="zh-CN" altLang="en-US" sz="1200" spc="600" dirty="0">
              <a:solidFill>
                <a:srgbClr val="919DCB"/>
              </a:solidFill>
              <a:latin typeface="微软雅黑" panose="020B0503020204020204" charset="-122"/>
              <a:ea typeface="微软雅黑" panose="020B0503020204020204" charset="-122"/>
            </a:endParaRPr>
          </a:p>
        </p:txBody>
      </p:sp>
      <p:pic>
        <p:nvPicPr>
          <p:cNvPr id="1026" name="Picture 2" descr="LRC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9543" y="1283261"/>
            <a:ext cx="3707962" cy="2885574"/>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1775763" y="1186347"/>
            <a:ext cx="1237584" cy="4470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图像</a:t>
            </a:r>
            <a:endParaRPr lang="zh-CN" altLang="en-US" sz="1800">
              <a:solidFill>
                <a:schemeClr val="tx1"/>
              </a:solidFill>
            </a:endParaRPr>
          </a:p>
        </p:txBody>
      </p:sp>
      <p:sp>
        <p:nvSpPr>
          <p:cNvPr id="4" name="矩形 3"/>
          <p:cNvSpPr/>
          <p:nvPr/>
        </p:nvSpPr>
        <p:spPr>
          <a:xfrm>
            <a:off x="1890499" y="2126141"/>
            <a:ext cx="1008112" cy="403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编码器</a:t>
            </a:r>
            <a:endParaRPr lang="zh-CN" altLang="en-US" sz="1800">
              <a:solidFill>
                <a:schemeClr val="tx1"/>
              </a:solidFill>
            </a:endParaRPr>
          </a:p>
        </p:txBody>
      </p:sp>
      <p:sp>
        <p:nvSpPr>
          <p:cNvPr id="12" name="矩形 11"/>
          <p:cNvSpPr/>
          <p:nvPr/>
        </p:nvSpPr>
        <p:spPr>
          <a:xfrm>
            <a:off x="1890499" y="2977987"/>
            <a:ext cx="1008112" cy="4030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解码器</a:t>
            </a:r>
            <a:endParaRPr lang="zh-CN" altLang="en-US" sz="1800">
              <a:solidFill>
                <a:schemeClr val="tx1"/>
              </a:solidFill>
            </a:endParaRPr>
          </a:p>
        </p:txBody>
      </p:sp>
      <p:sp>
        <p:nvSpPr>
          <p:cNvPr id="14" name="圆角矩形 13"/>
          <p:cNvSpPr/>
          <p:nvPr/>
        </p:nvSpPr>
        <p:spPr>
          <a:xfrm>
            <a:off x="1776621" y="3945306"/>
            <a:ext cx="1237584" cy="44705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文本</a:t>
            </a:r>
            <a:endParaRPr lang="zh-CN" altLang="en-US" sz="1800">
              <a:solidFill>
                <a:schemeClr val="tx1"/>
              </a:solidFill>
            </a:endParaRPr>
          </a:p>
        </p:txBody>
      </p:sp>
      <p:cxnSp>
        <p:nvCxnSpPr>
          <p:cNvPr id="6" name="直接箭头连接符 5"/>
          <p:cNvCxnSpPr>
            <a:stCxn id="2" idx="2"/>
            <a:endCxn id="4" idx="0"/>
          </p:cNvCxnSpPr>
          <p:nvPr/>
        </p:nvCxnSpPr>
        <p:spPr>
          <a:xfrm>
            <a:off x="2394555" y="1633405"/>
            <a:ext cx="0" cy="49273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12" idx="0"/>
          </p:cNvCxnSpPr>
          <p:nvPr/>
        </p:nvCxnSpPr>
        <p:spPr>
          <a:xfrm>
            <a:off x="2394555" y="2529224"/>
            <a:ext cx="0" cy="44876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2"/>
            <a:endCxn id="14" idx="0"/>
          </p:cNvCxnSpPr>
          <p:nvPr/>
        </p:nvCxnSpPr>
        <p:spPr>
          <a:xfrm>
            <a:off x="2394555" y="3381070"/>
            <a:ext cx="858" cy="56423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剪去单角的矩形 16"/>
          <p:cNvSpPr/>
          <p:nvPr/>
        </p:nvSpPr>
        <p:spPr>
          <a:xfrm>
            <a:off x="3524831" y="2121169"/>
            <a:ext cx="1001837" cy="40308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CNN</a:t>
            </a:r>
            <a:endParaRPr lang="zh-CN" altLang="en-US">
              <a:solidFill>
                <a:schemeClr val="tx1"/>
              </a:solidFill>
            </a:endParaRPr>
          </a:p>
        </p:txBody>
      </p:sp>
      <p:sp>
        <p:nvSpPr>
          <p:cNvPr id="18" name="虚尾箭头 17"/>
          <p:cNvSpPr/>
          <p:nvPr/>
        </p:nvSpPr>
        <p:spPr>
          <a:xfrm>
            <a:off x="2969823" y="2172660"/>
            <a:ext cx="483796" cy="310043"/>
          </a:xfrm>
          <a:prstGeom prst="strip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虚尾箭头 23"/>
          <p:cNvSpPr/>
          <p:nvPr/>
        </p:nvSpPr>
        <p:spPr>
          <a:xfrm>
            <a:off x="2965546" y="3024506"/>
            <a:ext cx="483796" cy="310043"/>
          </a:xfrm>
          <a:prstGeom prst="strip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剪去单角的矩形 24"/>
          <p:cNvSpPr/>
          <p:nvPr/>
        </p:nvSpPr>
        <p:spPr>
          <a:xfrm>
            <a:off x="3524831" y="2977985"/>
            <a:ext cx="1001837" cy="40308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LSTM</a:t>
            </a:r>
            <a:endParaRPr lang="zh-CN" altLang="en-US">
              <a:solidFill>
                <a:schemeClr val="tx1"/>
              </a:solidFill>
            </a:endParaRPr>
          </a:p>
        </p:txBody>
      </p:sp>
      <p:sp>
        <p:nvSpPr>
          <p:cNvPr id="27" name="剪去单角的矩形 26"/>
          <p:cNvSpPr/>
          <p:nvPr/>
        </p:nvSpPr>
        <p:spPr>
          <a:xfrm>
            <a:off x="540122" y="2028012"/>
            <a:ext cx="1001837" cy="40308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注意力</a:t>
            </a:r>
            <a:endParaRPr lang="zh-CN" altLang="en-US">
              <a:solidFill>
                <a:schemeClr val="tx1"/>
              </a:solidFill>
            </a:endParaRPr>
          </a:p>
        </p:txBody>
      </p:sp>
      <p:sp>
        <p:nvSpPr>
          <p:cNvPr id="28" name="剪去单角的矩形 27"/>
          <p:cNvSpPr/>
          <p:nvPr/>
        </p:nvSpPr>
        <p:spPr>
          <a:xfrm>
            <a:off x="468114" y="2573304"/>
            <a:ext cx="1079039" cy="403083"/>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高层语义</a:t>
            </a:r>
            <a:endParaRPr lang="zh-CN" altLang="en-US">
              <a:solidFill>
                <a:schemeClr val="tx1"/>
              </a:solidFill>
            </a:endParaRPr>
          </a:p>
        </p:txBody>
      </p:sp>
      <p:sp>
        <p:nvSpPr>
          <p:cNvPr id="20" name="下箭头 19"/>
          <p:cNvSpPr/>
          <p:nvPr/>
        </p:nvSpPr>
        <p:spPr>
          <a:xfrm rot="16200000">
            <a:off x="1532026" y="2107119"/>
            <a:ext cx="277287" cy="24487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rot="16200000">
            <a:off x="1538556" y="2648315"/>
            <a:ext cx="277287" cy="25306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0402018"/>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Effect transition="in" filter="fade">
                                      <p:cBhvr>
                                        <p:cTn id="7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P spid="4" grpId="0" animBg="1"/>
      <p:bldP spid="12" grpId="0" animBg="1"/>
      <p:bldP spid="14" grpId="0" animBg="1"/>
      <p:bldP spid="17" grpId="0" animBg="1"/>
      <p:bldP spid="18" grpId="0" animBg="1"/>
      <p:bldP spid="24" grpId="0" animBg="1"/>
      <p:bldP spid="25" grpId="0" animBg="1"/>
      <p:bldP spid="27" grpId="0" animBg="1"/>
      <p:bldP spid="28" grpId="0" animBg="1"/>
      <p:bldP spid="20"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180082" y="431924"/>
            <a:ext cx="828092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2" descr="C:\Documents and Settings\Administrator\桌面\新建文件夹 (2)\5.15封面参考\复件 (27) 新建文件夹\0f1ac98d7ad0e382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970416">
            <a:off x="7198970" y="309105"/>
            <a:ext cx="2526441" cy="1421123"/>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7740922" y="1224012"/>
            <a:ext cx="936104" cy="12961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24"/>
          <p:cNvSpPr txBox="1"/>
          <p:nvPr/>
        </p:nvSpPr>
        <p:spPr>
          <a:xfrm>
            <a:off x="36066" y="154925"/>
            <a:ext cx="1872208" cy="276999"/>
          </a:xfrm>
          <a:prstGeom prst="rect">
            <a:avLst/>
          </a:prstGeom>
          <a:noFill/>
        </p:spPr>
        <p:txBody>
          <a:bodyPr wrap="square" rtlCol="0">
            <a:spAutoFit/>
          </a:bodyPr>
          <a:lstStyle/>
          <a:p>
            <a:pPr algn="ctr"/>
            <a:r>
              <a:rPr lang="en-US" altLang="zh-CN" sz="1200" spc="600">
                <a:solidFill>
                  <a:srgbClr val="919DCB"/>
                </a:solidFill>
                <a:latin typeface="微软雅黑" panose="020B0503020204020204" charset="-122"/>
                <a:ea typeface="微软雅黑" panose="020B0503020204020204" charset="-122"/>
              </a:rPr>
              <a:t>5</a:t>
            </a:r>
            <a:r>
              <a:rPr lang="en-US" altLang="zh-CN" sz="1200" spc="600" smtClean="0">
                <a:solidFill>
                  <a:srgbClr val="919DCB"/>
                </a:solidFill>
                <a:latin typeface="微软雅黑" panose="020B0503020204020204" charset="-122"/>
                <a:ea typeface="微软雅黑" panose="020B0503020204020204" charset="-122"/>
              </a:rPr>
              <a:t>.</a:t>
            </a:r>
            <a:r>
              <a:rPr lang="zh-CN" altLang="en-US" sz="1200" spc="600" smtClean="0">
                <a:solidFill>
                  <a:srgbClr val="919DCB"/>
                </a:solidFill>
                <a:latin typeface="微软雅黑" panose="020B0503020204020204" charset="-122"/>
                <a:ea typeface="微软雅黑" panose="020B0503020204020204" charset="-122"/>
              </a:rPr>
              <a:t>问题</a:t>
            </a:r>
            <a:endParaRPr lang="zh-CN" altLang="en-US" sz="1200" spc="600" dirty="0">
              <a:solidFill>
                <a:srgbClr val="919DCB"/>
              </a:solidFill>
              <a:latin typeface="微软雅黑" panose="020B0503020204020204" charset="-122"/>
              <a:ea typeface="微软雅黑" panose="020B0503020204020204" charset="-122"/>
            </a:endParaRPr>
          </a:p>
        </p:txBody>
      </p:sp>
      <p:sp>
        <p:nvSpPr>
          <p:cNvPr id="6" name="圆角矩形 5"/>
          <p:cNvSpPr/>
          <p:nvPr/>
        </p:nvSpPr>
        <p:spPr>
          <a:xfrm>
            <a:off x="1260202" y="1224012"/>
            <a:ext cx="1080120" cy="57606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前提</a:t>
            </a:r>
            <a:endParaRPr lang="zh-CN" altLang="en-US" sz="1800">
              <a:solidFill>
                <a:schemeClr val="tx1"/>
              </a:solidFill>
            </a:endParaRPr>
          </a:p>
        </p:txBody>
      </p:sp>
      <p:sp>
        <p:nvSpPr>
          <p:cNvPr id="7" name="虚尾箭头 6"/>
          <p:cNvSpPr/>
          <p:nvPr/>
        </p:nvSpPr>
        <p:spPr>
          <a:xfrm>
            <a:off x="2844378" y="1243436"/>
            <a:ext cx="978408" cy="484632"/>
          </a:xfrm>
          <a:prstGeom prst="striped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单圆角矩形 8"/>
          <p:cNvSpPr/>
          <p:nvPr/>
        </p:nvSpPr>
        <p:spPr>
          <a:xfrm>
            <a:off x="4140522" y="935980"/>
            <a:ext cx="3365185" cy="1033264"/>
          </a:xfrm>
          <a:prstGeom prst="round1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smtClean="0">
                <a:solidFill>
                  <a:schemeClr val="tx1"/>
                </a:solidFill>
              </a:rPr>
              <a:t>   图像描述数据集获取花费代价很大，需要众包人工标注。</a:t>
            </a:r>
            <a:endParaRPr lang="zh-CN" altLang="en-US" sz="1800">
              <a:solidFill>
                <a:schemeClr val="tx1"/>
              </a:solidFill>
            </a:endParaRPr>
          </a:p>
        </p:txBody>
      </p:sp>
      <p:sp>
        <p:nvSpPr>
          <p:cNvPr id="16" name="圆角矩形 15"/>
          <p:cNvSpPr/>
          <p:nvPr/>
        </p:nvSpPr>
        <p:spPr>
          <a:xfrm>
            <a:off x="1260202" y="2494807"/>
            <a:ext cx="1080120" cy="57606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问题</a:t>
            </a:r>
            <a:endParaRPr lang="zh-CN" altLang="en-US" sz="1800">
              <a:solidFill>
                <a:schemeClr val="tx1"/>
              </a:solidFill>
            </a:endParaRPr>
          </a:p>
        </p:txBody>
      </p:sp>
      <p:sp>
        <p:nvSpPr>
          <p:cNvPr id="17" name="虚尾箭头 16"/>
          <p:cNvSpPr/>
          <p:nvPr/>
        </p:nvSpPr>
        <p:spPr>
          <a:xfrm>
            <a:off x="2841682" y="2520156"/>
            <a:ext cx="978408" cy="484632"/>
          </a:xfrm>
          <a:prstGeom prst="striped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单圆角矩形 17"/>
          <p:cNvSpPr/>
          <p:nvPr/>
        </p:nvSpPr>
        <p:spPr>
          <a:xfrm>
            <a:off x="4140521" y="2266207"/>
            <a:ext cx="3365185" cy="1033264"/>
          </a:xfrm>
          <a:prstGeom prst="round1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smtClean="0">
                <a:solidFill>
                  <a:schemeClr val="tx1"/>
                </a:solidFill>
              </a:rPr>
              <a:t>   数据集含有物体种类少，如只含基本事物（人、狗、猫）。</a:t>
            </a:r>
            <a:endParaRPr lang="zh-CN" altLang="en-US" sz="1800">
              <a:solidFill>
                <a:schemeClr val="tx1"/>
              </a:solidFill>
            </a:endParaRPr>
          </a:p>
        </p:txBody>
      </p:sp>
      <p:sp>
        <p:nvSpPr>
          <p:cNvPr id="19" name="圆角矩形 18"/>
          <p:cNvSpPr/>
          <p:nvPr/>
        </p:nvSpPr>
        <p:spPr>
          <a:xfrm>
            <a:off x="1260202" y="3731716"/>
            <a:ext cx="1080120" cy="576064"/>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smtClean="0">
                <a:solidFill>
                  <a:schemeClr val="tx1"/>
                </a:solidFill>
              </a:rPr>
              <a:t>结果</a:t>
            </a:r>
            <a:endParaRPr lang="zh-CN" altLang="en-US" sz="1800">
              <a:solidFill>
                <a:schemeClr val="tx1"/>
              </a:solidFill>
            </a:endParaRPr>
          </a:p>
        </p:txBody>
      </p:sp>
      <p:sp>
        <p:nvSpPr>
          <p:cNvPr id="20" name="虚尾箭头 19"/>
          <p:cNvSpPr/>
          <p:nvPr/>
        </p:nvSpPr>
        <p:spPr>
          <a:xfrm>
            <a:off x="2841682" y="3757065"/>
            <a:ext cx="978408" cy="484632"/>
          </a:xfrm>
          <a:prstGeom prst="striped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单圆角矩形 20"/>
          <p:cNvSpPr/>
          <p:nvPr/>
        </p:nvSpPr>
        <p:spPr>
          <a:xfrm>
            <a:off x="4140521" y="3503116"/>
            <a:ext cx="3365185" cy="1033264"/>
          </a:xfrm>
          <a:prstGeom prst="round1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smtClean="0">
                <a:solidFill>
                  <a:schemeClr val="tx1"/>
                </a:solidFill>
              </a:rPr>
              <a:t>   对于没有出现在数据集的“新”事物，描述结果很差。</a:t>
            </a:r>
            <a:endParaRPr lang="zh-CN" altLang="en-US" sz="1800">
              <a:solidFill>
                <a:schemeClr val="tx1"/>
              </a:solidFill>
            </a:endParaRPr>
          </a:p>
        </p:txBody>
      </p:sp>
      <p:sp>
        <p:nvSpPr>
          <p:cNvPr id="10" name="下箭头 9"/>
          <p:cNvSpPr/>
          <p:nvPr/>
        </p:nvSpPr>
        <p:spPr>
          <a:xfrm>
            <a:off x="1620242" y="1884463"/>
            <a:ext cx="360040" cy="49167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1620242" y="3180607"/>
            <a:ext cx="360040" cy="491677"/>
          </a:xfrm>
          <a:prstGeom prst="down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4050596"/>
      </p:ext>
    </p:extLst>
  </p:cSld>
  <p:clrMapOvr>
    <a:masterClrMapping/>
  </p:clrMapOvr>
  <mc:AlternateContent xmlns:mc="http://schemas.openxmlformats.org/markup-compatibility/2006" xmlns:p14="http://schemas.microsoft.com/office/powerpoint/2010/main">
    <mc:Choice Requires="p14">
      <p:transition spd="med" p14:dur="700" advTm="2376">
        <p:fade/>
      </p:transition>
    </mc:Choice>
    <mc:Fallback xmlns="">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6" grpId="0" animBg="1"/>
      <p:bldP spid="17" grpId="0" animBg="1"/>
      <p:bldP spid="18" grpId="0" animBg="1"/>
      <p:bldP spid="19" grpId="0" animBg="1"/>
      <p:bldP spid="20" grpId="0" animBg="1"/>
      <p:bldP spid="21" grpId="0" animBg="1"/>
      <p:bldP spid="10"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1500</Words>
  <Application>Microsoft Office PowerPoint</Application>
  <PresentationFormat>自定义</PresentationFormat>
  <Paragraphs>243</Paragraphs>
  <Slides>35</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宋体</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dc:title>
  <dc:creator>ccl</dc:creator>
  <cp:lastModifiedBy>hp</cp:lastModifiedBy>
  <cp:revision>551</cp:revision>
  <dcterms:modified xsi:type="dcterms:W3CDTF">2017-11-01T00:51:04Z</dcterms:modified>
</cp:coreProperties>
</file>