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43AB31-3F25-4212-94F1-F5923D8A3DC3}">
  <a:tblStyle styleId="{6843AB31-3F25-4212-94F1-F5923D8A3DC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aleway-regular.fntdata"/><Relationship Id="rId21" Type="http://schemas.openxmlformats.org/officeDocument/2006/relationships/slide" Target="slides/slide14.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boldItalic.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24f84e92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24f84e92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4f84e927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4f84e927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1e0e390d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1e0e390d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d9c6705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d9c6705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af825b33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af825b33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4f39496f7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124f39496f7_3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4f39496f7_3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124f39496f7_3_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4f39496f7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24f39496f7_3_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b3bedd1c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1b3bedd1c9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4f39496f7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24f39496f7_3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1e0e390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1e0e390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https://www.usability.gov/how-to-and-tools/methods/planning-usability-testing.html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4f39496f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4f39496f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https://www.usability.gov/how-to-and-tools/methods/planning-usability-testing.html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7" name="Shape 137"/>
        <p:cNvGrpSpPr/>
        <p:nvPr/>
      </p:nvGrpSpPr>
      <p:grpSpPr>
        <a:xfrm>
          <a:off x="0" y="0"/>
          <a:ext cx="0" cy="0"/>
          <a:chOff x="0" y="0"/>
          <a:chExt cx="0" cy="0"/>
        </a:xfrm>
      </p:grpSpPr>
      <p:sp>
        <p:nvSpPr>
          <p:cNvPr id="138" name="Google Shape;138;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9" name="Google Shape;139;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3" name="Shape 143"/>
        <p:cNvGrpSpPr/>
        <p:nvPr/>
      </p:nvGrpSpPr>
      <p:grpSpPr>
        <a:xfrm>
          <a:off x="0" y="0"/>
          <a:ext cx="0" cy="0"/>
          <a:chOff x="0" y="0"/>
          <a:chExt cx="0" cy="0"/>
        </a:xfrm>
      </p:grpSpPr>
      <p:sp>
        <p:nvSpPr>
          <p:cNvPr id="144" name="Google Shape;144;p1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5" name="Google Shape;145;p19"/>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6" name="Google Shape;146;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9" name="Shape 149"/>
        <p:cNvGrpSpPr/>
        <p:nvPr/>
      </p:nvGrpSpPr>
      <p:grpSpPr>
        <a:xfrm>
          <a:off x="0" y="0"/>
          <a:ext cx="0" cy="0"/>
          <a:chOff x="0" y="0"/>
          <a:chExt cx="0" cy="0"/>
        </a:xfrm>
      </p:grpSpPr>
      <p:sp>
        <p:nvSpPr>
          <p:cNvPr id="150" name="Google Shape;150;p2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1" name="Google Shape;151;p2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52" name="Google Shape;152;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5" name="Shape 155"/>
        <p:cNvGrpSpPr/>
        <p:nvPr/>
      </p:nvGrpSpPr>
      <p:grpSpPr>
        <a:xfrm>
          <a:off x="0" y="0"/>
          <a:ext cx="0" cy="0"/>
          <a:chOff x="0" y="0"/>
          <a:chExt cx="0" cy="0"/>
        </a:xfrm>
      </p:grpSpPr>
      <p:sp>
        <p:nvSpPr>
          <p:cNvPr id="156" name="Google Shape;156;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7" name="Google Shape;157;p2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8" name="Google Shape;158;p2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9" name="Google Shape;159;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2" name="Shape 162"/>
        <p:cNvGrpSpPr/>
        <p:nvPr/>
      </p:nvGrpSpPr>
      <p:grpSpPr>
        <a:xfrm>
          <a:off x="0" y="0"/>
          <a:ext cx="0" cy="0"/>
          <a:chOff x="0" y="0"/>
          <a:chExt cx="0" cy="0"/>
        </a:xfrm>
      </p:grpSpPr>
      <p:sp>
        <p:nvSpPr>
          <p:cNvPr id="163" name="Google Shape;163;p2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4" name="Google Shape;164;p2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5" name="Google Shape;165;p2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2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7" name="Google Shape;167;p2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8" name="Google Shape;168;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1" name="Shape 171"/>
        <p:cNvGrpSpPr/>
        <p:nvPr/>
      </p:nvGrpSpPr>
      <p:grpSpPr>
        <a:xfrm>
          <a:off x="0" y="0"/>
          <a:ext cx="0" cy="0"/>
          <a:chOff x="0" y="0"/>
          <a:chExt cx="0" cy="0"/>
        </a:xfrm>
      </p:grpSpPr>
      <p:sp>
        <p:nvSpPr>
          <p:cNvPr id="172" name="Google Shape;172;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3" name="Google Shape;173;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4" name="Google Shape;174;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6" name="Shape 176"/>
        <p:cNvGrpSpPr/>
        <p:nvPr/>
      </p:nvGrpSpPr>
      <p:grpSpPr>
        <a:xfrm>
          <a:off x="0" y="0"/>
          <a:ext cx="0" cy="0"/>
          <a:chOff x="0" y="0"/>
          <a:chExt cx="0" cy="0"/>
        </a:xfrm>
      </p:grpSpPr>
      <p:sp>
        <p:nvSpPr>
          <p:cNvPr id="177" name="Google Shape;177;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2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2" name="Google Shape;182;p25"/>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83" name="Google Shape;183;p25"/>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4" name="Google Shape;184;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5" name="Google Shape;185;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6" name="Google Shape;186;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7" name="Shape 187"/>
        <p:cNvGrpSpPr/>
        <p:nvPr/>
      </p:nvGrpSpPr>
      <p:grpSpPr>
        <a:xfrm>
          <a:off x="0" y="0"/>
          <a:ext cx="0" cy="0"/>
          <a:chOff x="0" y="0"/>
          <a:chExt cx="0" cy="0"/>
        </a:xfrm>
      </p:grpSpPr>
      <p:sp>
        <p:nvSpPr>
          <p:cNvPr id="188" name="Google Shape;188;p26"/>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9" name="Google Shape;189;p26"/>
          <p:cNvSpPr/>
          <p:nvPr>
            <p:ph idx="2" type="pic"/>
          </p:nvPr>
        </p:nvSpPr>
        <p:spPr>
          <a:xfrm>
            <a:off x="3887391" y="740569"/>
            <a:ext cx="4629150" cy="3655219"/>
          </a:xfrm>
          <a:prstGeom prst="rect">
            <a:avLst/>
          </a:prstGeom>
          <a:noFill/>
          <a:ln>
            <a:noFill/>
          </a:ln>
        </p:spPr>
      </p:sp>
      <p:sp>
        <p:nvSpPr>
          <p:cNvPr id="190" name="Google Shape;190;p26"/>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91" name="Google Shape;191;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2" name="Google Shape;192;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3" name="Google Shape;193;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4" name="Shape 194"/>
        <p:cNvGrpSpPr/>
        <p:nvPr/>
      </p:nvGrpSpPr>
      <p:grpSpPr>
        <a:xfrm>
          <a:off x="0" y="0"/>
          <a:ext cx="0" cy="0"/>
          <a:chOff x="0" y="0"/>
          <a:chExt cx="0" cy="0"/>
        </a:xfrm>
      </p:grpSpPr>
      <p:sp>
        <p:nvSpPr>
          <p:cNvPr id="195" name="Google Shape;195;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6" name="Google Shape;196;p27"/>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9" name="Google Shape;199;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0" name="Shape 200"/>
        <p:cNvGrpSpPr/>
        <p:nvPr/>
      </p:nvGrpSpPr>
      <p:grpSpPr>
        <a:xfrm>
          <a:off x="0" y="0"/>
          <a:ext cx="0" cy="0"/>
          <a:chOff x="0" y="0"/>
          <a:chExt cx="0" cy="0"/>
        </a:xfrm>
      </p:grpSpPr>
      <p:sp>
        <p:nvSpPr>
          <p:cNvPr id="201" name="Google Shape;201;p28"/>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2" name="Google Shape;202;p28"/>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3" name="Google Shape;203;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4" name="Google Shape;204;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5" name="Google Shape;205;p2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1.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33" name="Google Shape;133;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34" name="Google Shape;134;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5" name="Google Shape;135;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36" name="Google Shape;136;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forbes.com/sites/forbestechcouncil/2021/01/04/what-does-software-as-a-service-mean-for-healthcare/?sh=4d061b8068f8" TargetMode="External"/><Relationship Id="rId4" Type="http://schemas.openxmlformats.org/officeDocument/2006/relationships/hyperlink" Target="https://www.ncdhhs.gov/" TargetMode="External"/><Relationship Id="rId5" Type="http://schemas.openxmlformats.org/officeDocument/2006/relationships/hyperlink" Target="http://samples.jbpub.com/9781284129175/9781284138443_CH05_WD.pdf" TargetMode="External"/><Relationship Id="rId6" Type="http://schemas.openxmlformats.org/officeDocument/2006/relationships/hyperlink" Target="https://blog.hubspot.com/marketing/usability-testing" TargetMode="External"/><Relationship Id="rId7" Type="http://schemas.openxmlformats.org/officeDocument/2006/relationships/hyperlink" Target="https://www.usability.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hyperlink" Target="https://www.ncdhhs.gov/" TargetMode="External"/><Relationship Id="rId4" Type="http://schemas.openxmlformats.org/officeDocument/2006/relationships/image" Target="../media/image5.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ctrTitle"/>
          </p:nvPr>
        </p:nvSpPr>
        <p:spPr>
          <a:xfrm>
            <a:off x="729450" y="1322450"/>
            <a:ext cx="7463400" cy="14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Testing &amp; Healthcare Applications</a:t>
            </a:r>
            <a:endParaRPr/>
          </a:p>
        </p:txBody>
      </p:sp>
      <p:sp>
        <p:nvSpPr>
          <p:cNvPr id="211" name="Google Shape;211;p29"/>
          <p:cNvSpPr txBox="1"/>
          <p:nvPr>
            <p:ph idx="1" type="subTitle"/>
          </p:nvPr>
        </p:nvSpPr>
        <p:spPr>
          <a:xfrm>
            <a:off x="729600" y="2921750"/>
            <a:ext cx="7328700" cy="82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Team 6</a:t>
            </a:r>
            <a:r>
              <a:rPr lang="en"/>
              <a:t>: Cristina Hilario, Sean O’Connor and Rudolph Paulin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678400" y="207900"/>
            <a:ext cx="39489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a:t>
            </a:r>
            <a:r>
              <a:rPr b="0" lang="en"/>
              <a:t> </a:t>
            </a:r>
            <a:r>
              <a:rPr b="0" lang="en" sz="3000"/>
              <a:t>0</a:t>
            </a:r>
            <a:r>
              <a:rPr b="0" lang="en"/>
              <a:t>1</a:t>
            </a:r>
            <a:endParaRPr sz="3000"/>
          </a:p>
        </p:txBody>
      </p:sp>
      <p:pic>
        <p:nvPicPr>
          <p:cNvPr id="278" name="Google Shape;278;p38"/>
          <p:cNvPicPr preferRelativeResize="0"/>
          <p:nvPr/>
        </p:nvPicPr>
        <p:blipFill>
          <a:blip r:embed="rId3">
            <a:alphaModFix/>
          </a:blip>
          <a:stretch>
            <a:fillRect/>
          </a:stretch>
        </p:blipFill>
        <p:spPr>
          <a:xfrm>
            <a:off x="4862125" y="207900"/>
            <a:ext cx="1440199" cy="1440199"/>
          </a:xfrm>
          <a:prstGeom prst="rect">
            <a:avLst/>
          </a:prstGeom>
          <a:noFill/>
          <a:ln>
            <a:noFill/>
          </a:ln>
        </p:spPr>
      </p:pic>
      <p:sp>
        <p:nvSpPr>
          <p:cNvPr id="279" name="Google Shape;279;p38"/>
          <p:cNvSpPr txBox="1"/>
          <p:nvPr/>
        </p:nvSpPr>
        <p:spPr>
          <a:xfrm>
            <a:off x="5207613" y="1876775"/>
            <a:ext cx="3300900" cy="3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Julia</a:t>
            </a:r>
            <a:endParaRPr sz="1100">
              <a:solidFill>
                <a:schemeClr val="accent1"/>
              </a:solidFill>
              <a:latin typeface="Lato"/>
              <a:ea typeface="Lato"/>
              <a:cs typeface="Lato"/>
              <a:sym typeface="Lato"/>
            </a:endParaRPr>
          </a:p>
        </p:txBody>
      </p:sp>
      <p:sp>
        <p:nvSpPr>
          <p:cNvPr id="280" name="Google Shape;280;p38"/>
          <p:cNvSpPr txBox="1"/>
          <p:nvPr/>
        </p:nvSpPr>
        <p:spPr>
          <a:xfrm>
            <a:off x="5207613" y="2506613"/>
            <a:ext cx="3300900" cy="51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accent1"/>
                </a:solidFill>
                <a:latin typeface="Lato"/>
                <a:ea typeface="Lato"/>
                <a:cs typeface="Lato"/>
                <a:sym typeface="Lato"/>
              </a:rPr>
              <a:t>Bio: </a:t>
            </a:r>
            <a:r>
              <a:rPr lang="en" sz="1300">
                <a:solidFill>
                  <a:schemeClr val="accent1"/>
                </a:solidFill>
                <a:latin typeface="Lato"/>
                <a:ea typeface="Lato"/>
                <a:cs typeface="Lato"/>
                <a:sym typeface="Lato"/>
              </a:rPr>
              <a:t>Julia</a:t>
            </a:r>
            <a:r>
              <a:rPr lang="en" sz="1300">
                <a:solidFill>
                  <a:schemeClr val="accent1"/>
                </a:solidFill>
                <a:latin typeface="Lato"/>
                <a:ea typeface="Lato"/>
                <a:cs typeface="Lato"/>
                <a:sym typeface="Lato"/>
              </a:rPr>
              <a:t> loves her job as a video editor and has recently just </a:t>
            </a:r>
            <a:r>
              <a:rPr lang="en" sz="1300">
                <a:solidFill>
                  <a:schemeClr val="accent1"/>
                </a:solidFill>
                <a:latin typeface="Lato"/>
                <a:ea typeface="Lato"/>
                <a:cs typeface="Lato"/>
                <a:sym typeface="Lato"/>
              </a:rPr>
              <a:t>received</a:t>
            </a:r>
            <a:r>
              <a:rPr lang="en" sz="1300">
                <a:solidFill>
                  <a:schemeClr val="accent1"/>
                </a:solidFill>
                <a:latin typeface="Lato"/>
                <a:ea typeface="Lato"/>
                <a:cs typeface="Lato"/>
                <a:sym typeface="Lato"/>
              </a:rPr>
              <a:t> her first team management job for a small but impactful part of her companies next big contract. </a:t>
            </a:r>
            <a:endParaRPr sz="1300">
              <a:solidFill>
                <a:schemeClr val="accent1"/>
              </a:solidFill>
              <a:latin typeface="Lato"/>
              <a:ea typeface="Lato"/>
              <a:cs typeface="Lato"/>
              <a:sym typeface="Lato"/>
            </a:endParaRPr>
          </a:p>
          <a:p>
            <a:pPr indent="0" lvl="0" marL="0" rtl="0" algn="ctr">
              <a:lnSpc>
                <a:spcPct val="115000"/>
              </a:lnSpc>
              <a:spcBef>
                <a:spcPts val="0"/>
              </a:spcBef>
              <a:spcAft>
                <a:spcPts val="0"/>
              </a:spcAft>
              <a:buNone/>
            </a:pPr>
            <a:r>
              <a:t/>
            </a:r>
            <a:endParaRPr sz="1300">
              <a:solidFill>
                <a:schemeClr val="accent1"/>
              </a:solidFill>
              <a:latin typeface="Lato"/>
              <a:ea typeface="Lato"/>
              <a:cs typeface="Lato"/>
              <a:sym typeface="Lato"/>
            </a:endParaRPr>
          </a:p>
          <a:p>
            <a:pPr indent="0" lvl="0" marL="0" rtl="0" algn="ctr">
              <a:lnSpc>
                <a:spcPct val="115000"/>
              </a:lnSpc>
              <a:spcBef>
                <a:spcPts val="0"/>
              </a:spcBef>
              <a:spcAft>
                <a:spcPts val="0"/>
              </a:spcAft>
              <a:buNone/>
            </a:pPr>
            <a:r>
              <a:rPr lang="en" sz="1300">
                <a:solidFill>
                  <a:schemeClr val="accent1"/>
                </a:solidFill>
                <a:latin typeface="Lato"/>
                <a:ea typeface="Lato"/>
                <a:cs typeface="Lato"/>
                <a:sym typeface="Lato"/>
              </a:rPr>
              <a:t>This comes at a busy time for her as she has recently become engaged and together the two of them are planning </a:t>
            </a:r>
            <a:r>
              <a:rPr lang="en" sz="1300">
                <a:solidFill>
                  <a:schemeClr val="accent1"/>
                </a:solidFill>
                <a:latin typeface="Lato"/>
                <a:ea typeface="Lato"/>
                <a:cs typeface="Lato"/>
                <a:sym typeface="Lato"/>
              </a:rPr>
              <a:t>their</a:t>
            </a:r>
            <a:r>
              <a:rPr lang="en" sz="1300">
                <a:solidFill>
                  <a:schemeClr val="accent1"/>
                </a:solidFill>
                <a:latin typeface="Lato"/>
                <a:ea typeface="Lato"/>
                <a:cs typeface="Lato"/>
                <a:sym typeface="Lato"/>
              </a:rPr>
              <a:t> small wedding.</a:t>
            </a:r>
            <a:endParaRPr sz="1300">
              <a:solidFill>
                <a:schemeClr val="accent1"/>
              </a:solidFill>
              <a:latin typeface="Lato"/>
              <a:ea typeface="Lato"/>
              <a:cs typeface="Lato"/>
              <a:sym typeface="Lato"/>
            </a:endParaRPr>
          </a:p>
        </p:txBody>
      </p:sp>
      <p:sp>
        <p:nvSpPr>
          <p:cNvPr id="281" name="Google Shape;281;p38"/>
          <p:cNvSpPr txBox="1"/>
          <p:nvPr/>
        </p:nvSpPr>
        <p:spPr>
          <a:xfrm>
            <a:off x="5207588" y="2128040"/>
            <a:ext cx="3300900" cy="30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Lato"/>
                <a:ea typeface="Lato"/>
                <a:cs typeface="Lato"/>
                <a:sym typeface="Lato"/>
              </a:rPr>
              <a:t>Team Manager</a:t>
            </a:r>
            <a:endParaRPr sz="1100">
              <a:solidFill>
                <a:schemeClr val="accent1"/>
              </a:solidFill>
              <a:latin typeface="Lato"/>
              <a:ea typeface="Lato"/>
              <a:cs typeface="Lato"/>
              <a:sym typeface="Lato"/>
            </a:endParaRPr>
          </a:p>
        </p:txBody>
      </p:sp>
      <p:sp>
        <p:nvSpPr>
          <p:cNvPr id="282" name="Google Shape;282;p38"/>
          <p:cNvSpPr txBox="1"/>
          <p:nvPr/>
        </p:nvSpPr>
        <p:spPr>
          <a:xfrm>
            <a:off x="261200" y="3209700"/>
            <a:ext cx="3495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u="sng">
                <a:solidFill>
                  <a:srgbClr val="990000"/>
                </a:solidFill>
                <a:latin typeface="Lato"/>
                <a:ea typeface="Lato"/>
                <a:cs typeface="Lato"/>
                <a:sym typeface="Lato"/>
              </a:rPr>
              <a:t>Technology History:</a:t>
            </a:r>
            <a:endParaRPr b="1" u="sng">
              <a:solidFill>
                <a:srgbClr val="990000"/>
              </a:solidFill>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Microsoft Office Products</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Video Editing Software</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Various Smart Technologies</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Virtual Banking Apps</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Art Apps</a:t>
            </a:r>
            <a:endParaRPr b="1">
              <a:latin typeface="Lato"/>
              <a:ea typeface="Lato"/>
              <a:cs typeface="Lato"/>
              <a:sym typeface="Lato"/>
            </a:endParaRPr>
          </a:p>
        </p:txBody>
      </p:sp>
      <p:sp>
        <p:nvSpPr>
          <p:cNvPr id="283" name="Google Shape;283;p38"/>
          <p:cNvSpPr txBox="1"/>
          <p:nvPr/>
        </p:nvSpPr>
        <p:spPr>
          <a:xfrm>
            <a:off x="261200" y="1501100"/>
            <a:ext cx="2963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u="sng">
                <a:solidFill>
                  <a:srgbClr val="990000"/>
                </a:solidFill>
                <a:latin typeface="Lato"/>
                <a:ea typeface="Lato"/>
                <a:cs typeface="Lato"/>
                <a:sym typeface="Lato"/>
              </a:rPr>
              <a:t>Behaviors:</a:t>
            </a:r>
            <a:r>
              <a:rPr b="1" lang="en">
                <a:solidFill>
                  <a:srgbClr val="990000"/>
                </a:solidFill>
                <a:latin typeface="Lato"/>
                <a:ea typeface="Lato"/>
                <a:cs typeface="Lato"/>
                <a:sym typeface="Lato"/>
              </a:rPr>
              <a:t> </a:t>
            </a:r>
            <a:endParaRPr b="1">
              <a:solidFill>
                <a:srgbClr val="990000"/>
              </a:solidFill>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Has very little time and drive to want and book and go to doctor’s appointments</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Impatient when it comes to waiting in line</a:t>
            </a:r>
            <a:endParaRPr b="1">
              <a:latin typeface="Lato"/>
              <a:ea typeface="Lato"/>
              <a:cs typeface="Lato"/>
              <a:sym typeface="Lato"/>
            </a:endParaRPr>
          </a:p>
        </p:txBody>
      </p:sp>
      <p:sp>
        <p:nvSpPr>
          <p:cNvPr id="284" name="Google Shape;284;p38"/>
          <p:cNvSpPr txBox="1"/>
          <p:nvPr/>
        </p:nvSpPr>
        <p:spPr>
          <a:xfrm>
            <a:off x="6650375" y="207900"/>
            <a:ext cx="193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Age: 27</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Job: Video Editor</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Location: Releigh</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Status: Engaged</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Income: $60,000</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678400" y="207900"/>
            <a:ext cx="39489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a:t>
            </a:r>
            <a:r>
              <a:rPr b="0" lang="en"/>
              <a:t> </a:t>
            </a:r>
            <a:r>
              <a:rPr b="0" lang="en" sz="3000"/>
              <a:t>0</a:t>
            </a:r>
            <a:r>
              <a:rPr b="0" lang="en"/>
              <a:t>2</a:t>
            </a:r>
            <a:endParaRPr sz="3000"/>
          </a:p>
        </p:txBody>
      </p:sp>
      <p:sp>
        <p:nvSpPr>
          <p:cNvPr id="290" name="Google Shape;290;p39"/>
          <p:cNvSpPr txBox="1"/>
          <p:nvPr/>
        </p:nvSpPr>
        <p:spPr>
          <a:xfrm>
            <a:off x="5207613" y="1876775"/>
            <a:ext cx="3300900" cy="3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Reggie</a:t>
            </a:r>
            <a:endParaRPr sz="1100">
              <a:solidFill>
                <a:schemeClr val="accent1"/>
              </a:solidFill>
              <a:latin typeface="Lato"/>
              <a:ea typeface="Lato"/>
              <a:cs typeface="Lato"/>
              <a:sym typeface="Lato"/>
            </a:endParaRPr>
          </a:p>
        </p:txBody>
      </p:sp>
      <p:sp>
        <p:nvSpPr>
          <p:cNvPr id="291" name="Google Shape;291;p39"/>
          <p:cNvSpPr txBox="1"/>
          <p:nvPr/>
        </p:nvSpPr>
        <p:spPr>
          <a:xfrm>
            <a:off x="5207625" y="2506637"/>
            <a:ext cx="3300900" cy="102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300">
                <a:solidFill>
                  <a:schemeClr val="accent1"/>
                </a:solidFill>
                <a:latin typeface="Lato"/>
                <a:ea typeface="Lato"/>
                <a:cs typeface="Lato"/>
                <a:sym typeface="Lato"/>
              </a:rPr>
              <a:t>Bio: </a:t>
            </a:r>
            <a:r>
              <a:rPr lang="en" sz="1300">
                <a:solidFill>
                  <a:schemeClr val="accent1"/>
                </a:solidFill>
                <a:latin typeface="Lato"/>
                <a:ea typeface="Lato"/>
                <a:cs typeface="Lato"/>
                <a:sym typeface="Lato"/>
              </a:rPr>
              <a:t>Reggie has recently retired from his career in the finance industry. He has been trying to take care of himself more recently so he can spend more time with his grandkids.</a:t>
            </a:r>
            <a:endParaRPr sz="1300">
              <a:solidFill>
                <a:schemeClr val="accent1"/>
              </a:solidFill>
              <a:latin typeface="Lato"/>
              <a:ea typeface="Lato"/>
              <a:cs typeface="Lato"/>
              <a:sym typeface="Lato"/>
            </a:endParaRPr>
          </a:p>
          <a:p>
            <a:pPr indent="0" lvl="0" marL="0" rtl="0" algn="ctr">
              <a:lnSpc>
                <a:spcPct val="115000"/>
              </a:lnSpc>
              <a:spcBef>
                <a:spcPts val="0"/>
              </a:spcBef>
              <a:spcAft>
                <a:spcPts val="0"/>
              </a:spcAft>
              <a:buNone/>
            </a:pPr>
            <a:r>
              <a:t/>
            </a:r>
            <a:endParaRPr sz="1300">
              <a:solidFill>
                <a:schemeClr val="accent1"/>
              </a:solidFill>
              <a:latin typeface="Lato"/>
              <a:ea typeface="Lato"/>
              <a:cs typeface="Lato"/>
              <a:sym typeface="Lato"/>
            </a:endParaRPr>
          </a:p>
          <a:p>
            <a:pPr indent="0" lvl="0" marL="0" rtl="0" algn="ctr">
              <a:lnSpc>
                <a:spcPct val="115000"/>
              </a:lnSpc>
              <a:spcBef>
                <a:spcPts val="0"/>
              </a:spcBef>
              <a:spcAft>
                <a:spcPts val="0"/>
              </a:spcAft>
              <a:buNone/>
            </a:pPr>
            <a:r>
              <a:rPr lang="en" sz="1300">
                <a:solidFill>
                  <a:schemeClr val="accent1"/>
                </a:solidFill>
                <a:latin typeface="Lato"/>
                <a:ea typeface="Lato"/>
                <a:cs typeface="Lato"/>
                <a:sym typeface="Lato"/>
              </a:rPr>
              <a:t>Reggie has never used a healthcare app on his phone before, and he does not know </a:t>
            </a:r>
            <a:r>
              <a:rPr lang="en" sz="1300">
                <a:solidFill>
                  <a:schemeClr val="accent1"/>
                </a:solidFill>
                <a:latin typeface="Lato"/>
                <a:ea typeface="Lato"/>
                <a:cs typeface="Lato"/>
                <a:sym typeface="Lato"/>
              </a:rPr>
              <a:t>they even exist for his area.</a:t>
            </a:r>
            <a:endParaRPr sz="1300">
              <a:solidFill>
                <a:schemeClr val="accent1"/>
              </a:solidFill>
              <a:latin typeface="Lato"/>
              <a:ea typeface="Lato"/>
              <a:cs typeface="Lato"/>
              <a:sym typeface="Lato"/>
            </a:endParaRPr>
          </a:p>
        </p:txBody>
      </p:sp>
      <p:sp>
        <p:nvSpPr>
          <p:cNvPr id="292" name="Google Shape;292;p39"/>
          <p:cNvSpPr txBox="1"/>
          <p:nvPr/>
        </p:nvSpPr>
        <p:spPr>
          <a:xfrm>
            <a:off x="5207613" y="2128040"/>
            <a:ext cx="3300900" cy="30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chemeClr val="dk1"/>
                </a:solidFill>
                <a:latin typeface="Lato"/>
                <a:ea typeface="Lato"/>
                <a:cs typeface="Lato"/>
                <a:sym typeface="Lato"/>
              </a:rPr>
              <a:t>Retired</a:t>
            </a:r>
            <a:endParaRPr sz="1300">
              <a:solidFill>
                <a:schemeClr val="accent1"/>
              </a:solidFill>
              <a:latin typeface="Lato"/>
              <a:ea typeface="Lato"/>
              <a:cs typeface="Lato"/>
              <a:sym typeface="Lato"/>
            </a:endParaRPr>
          </a:p>
        </p:txBody>
      </p:sp>
      <p:sp>
        <p:nvSpPr>
          <p:cNvPr id="293" name="Google Shape;293;p39"/>
          <p:cNvSpPr txBox="1"/>
          <p:nvPr/>
        </p:nvSpPr>
        <p:spPr>
          <a:xfrm>
            <a:off x="6650375" y="207900"/>
            <a:ext cx="193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Age: 68</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Job: Retired (was in Finance)</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Location: Asheville</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Status: Married, 1 Kid</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Income: was $80,000</a:t>
            </a:r>
            <a:endParaRPr b="1">
              <a:latin typeface="Lato"/>
              <a:ea typeface="Lato"/>
              <a:cs typeface="Lato"/>
              <a:sym typeface="Lato"/>
            </a:endParaRPr>
          </a:p>
        </p:txBody>
      </p:sp>
      <p:sp>
        <p:nvSpPr>
          <p:cNvPr id="294" name="Google Shape;294;p39"/>
          <p:cNvSpPr txBox="1"/>
          <p:nvPr/>
        </p:nvSpPr>
        <p:spPr>
          <a:xfrm>
            <a:off x="210975" y="1520550"/>
            <a:ext cx="2963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u="sng">
                <a:solidFill>
                  <a:srgbClr val="CC0000"/>
                </a:solidFill>
                <a:latin typeface="Lato"/>
                <a:ea typeface="Lato"/>
                <a:cs typeface="Lato"/>
                <a:sym typeface="Lato"/>
              </a:rPr>
              <a:t>Behaviors:</a:t>
            </a:r>
            <a:r>
              <a:rPr b="1" lang="en">
                <a:solidFill>
                  <a:srgbClr val="CC0000"/>
                </a:solidFill>
                <a:latin typeface="Lato"/>
                <a:ea typeface="Lato"/>
                <a:cs typeface="Lato"/>
                <a:sym typeface="Lato"/>
              </a:rPr>
              <a:t> </a:t>
            </a:r>
            <a:endParaRPr b="1">
              <a:solidFill>
                <a:srgbClr val="CC0000"/>
              </a:solidFill>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Impatient when it comes to using his smartphone</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Increases the size of the text on his phone and computer</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
        <p:nvSpPr>
          <p:cNvPr id="295" name="Google Shape;295;p39"/>
          <p:cNvSpPr txBox="1"/>
          <p:nvPr/>
        </p:nvSpPr>
        <p:spPr>
          <a:xfrm>
            <a:off x="210975" y="3223800"/>
            <a:ext cx="349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a:solidFill>
                  <a:srgbClr val="CC0000"/>
                </a:solidFill>
                <a:latin typeface="Lato"/>
                <a:ea typeface="Lato"/>
                <a:cs typeface="Lato"/>
                <a:sym typeface="Lato"/>
              </a:rPr>
              <a:t>    </a:t>
            </a:r>
            <a:r>
              <a:rPr b="1" lang="en" u="sng">
                <a:solidFill>
                  <a:srgbClr val="CC0000"/>
                </a:solidFill>
                <a:latin typeface="Lato"/>
                <a:ea typeface="Lato"/>
                <a:cs typeface="Lato"/>
                <a:sym typeface="Lato"/>
              </a:rPr>
              <a:t>Technology History:</a:t>
            </a:r>
            <a:endParaRPr b="1" u="sng">
              <a:solidFill>
                <a:srgbClr val="CC0000"/>
              </a:solidFill>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Microsoft Office Products</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Company Big Data Financial Software</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First SmartPhone bought 7 years ago</a:t>
            </a:r>
            <a:endParaRPr b="1">
              <a:latin typeface="Lato"/>
              <a:ea typeface="Lato"/>
              <a:cs typeface="Lato"/>
              <a:sym typeface="Lato"/>
            </a:endParaRPr>
          </a:p>
        </p:txBody>
      </p:sp>
      <p:pic>
        <p:nvPicPr>
          <p:cNvPr id="296" name="Google Shape;296;p39"/>
          <p:cNvPicPr preferRelativeResize="0"/>
          <p:nvPr/>
        </p:nvPicPr>
        <p:blipFill>
          <a:blip r:embed="rId3">
            <a:alphaModFix/>
          </a:blip>
          <a:stretch>
            <a:fillRect/>
          </a:stretch>
        </p:blipFill>
        <p:spPr>
          <a:xfrm>
            <a:off x="4669375" y="133575"/>
            <a:ext cx="1797724" cy="178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0"/>
          <p:cNvSpPr txBox="1"/>
          <p:nvPr/>
        </p:nvSpPr>
        <p:spPr>
          <a:xfrm>
            <a:off x="5207613" y="1876775"/>
            <a:ext cx="3300900" cy="354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chemeClr val="dk1"/>
                </a:solidFill>
                <a:latin typeface="Lato"/>
                <a:ea typeface="Lato"/>
                <a:cs typeface="Lato"/>
                <a:sym typeface="Lato"/>
              </a:rPr>
              <a:t>Jennifer</a:t>
            </a:r>
            <a:endParaRPr sz="1100">
              <a:solidFill>
                <a:schemeClr val="accent1"/>
              </a:solidFill>
              <a:latin typeface="Lato"/>
              <a:ea typeface="Lato"/>
              <a:cs typeface="Lato"/>
              <a:sym typeface="Lato"/>
            </a:endParaRPr>
          </a:p>
        </p:txBody>
      </p:sp>
      <p:sp>
        <p:nvSpPr>
          <p:cNvPr id="302" name="Google Shape;302;p40"/>
          <p:cNvSpPr txBox="1"/>
          <p:nvPr/>
        </p:nvSpPr>
        <p:spPr>
          <a:xfrm>
            <a:off x="5207600" y="2376066"/>
            <a:ext cx="3300900" cy="227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chemeClr val="accent1"/>
              </a:solidFill>
              <a:latin typeface="Lato"/>
              <a:ea typeface="Lato"/>
              <a:cs typeface="Lato"/>
              <a:sym typeface="Lato"/>
            </a:endParaRPr>
          </a:p>
          <a:p>
            <a:pPr indent="0" lvl="0" marL="0" rtl="0" algn="ctr">
              <a:lnSpc>
                <a:spcPct val="115000"/>
              </a:lnSpc>
              <a:spcBef>
                <a:spcPts val="0"/>
              </a:spcBef>
              <a:spcAft>
                <a:spcPts val="0"/>
              </a:spcAft>
              <a:buNone/>
            </a:pPr>
            <a:r>
              <a:rPr lang="en" sz="1100">
                <a:solidFill>
                  <a:schemeClr val="accent1"/>
                </a:solidFill>
                <a:latin typeface="Lato"/>
                <a:ea typeface="Lato"/>
                <a:cs typeface="Lato"/>
                <a:sym typeface="Lato"/>
              </a:rPr>
              <a:t>Jennifer is a first generation college graduate who works as an HR recruiter. With the move to mostly online services Jennifer has been feeling pretty stressed with having to get her kids and mother all set up with online school and healthcare.</a:t>
            </a:r>
            <a:endParaRPr sz="1100">
              <a:solidFill>
                <a:schemeClr val="accent1"/>
              </a:solidFill>
              <a:latin typeface="Lato"/>
              <a:ea typeface="Lato"/>
              <a:cs typeface="Lato"/>
              <a:sym typeface="Lato"/>
            </a:endParaRPr>
          </a:p>
          <a:p>
            <a:pPr indent="0" lvl="0" marL="0" rtl="0" algn="ctr">
              <a:lnSpc>
                <a:spcPct val="115000"/>
              </a:lnSpc>
              <a:spcBef>
                <a:spcPts val="0"/>
              </a:spcBef>
              <a:spcAft>
                <a:spcPts val="0"/>
              </a:spcAft>
              <a:buNone/>
            </a:pPr>
            <a:r>
              <a:t/>
            </a:r>
            <a:endParaRPr sz="1100">
              <a:solidFill>
                <a:schemeClr val="accent1"/>
              </a:solidFill>
              <a:latin typeface="Lato"/>
              <a:ea typeface="Lato"/>
              <a:cs typeface="Lato"/>
              <a:sym typeface="Lato"/>
            </a:endParaRPr>
          </a:p>
          <a:p>
            <a:pPr indent="0" lvl="0" marL="0" rtl="0" algn="ctr">
              <a:lnSpc>
                <a:spcPct val="115000"/>
              </a:lnSpc>
              <a:spcBef>
                <a:spcPts val="0"/>
              </a:spcBef>
              <a:spcAft>
                <a:spcPts val="0"/>
              </a:spcAft>
              <a:buNone/>
            </a:pPr>
            <a:r>
              <a:rPr lang="en" sz="1100">
                <a:solidFill>
                  <a:schemeClr val="accent1"/>
                </a:solidFill>
                <a:latin typeface="Lato"/>
                <a:ea typeface="Lato"/>
                <a:cs typeface="Lato"/>
                <a:sym typeface="Lato"/>
              </a:rPr>
              <a:t>Jennifer’s mother’s health has been </a:t>
            </a:r>
            <a:r>
              <a:rPr lang="en" sz="1100">
                <a:solidFill>
                  <a:schemeClr val="accent1"/>
                </a:solidFill>
                <a:latin typeface="Lato"/>
                <a:ea typeface="Lato"/>
                <a:cs typeface="Lato"/>
                <a:sym typeface="Lato"/>
              </a:rPr>
              <a:t>declining</a:t>
            </a:r>
            <a:r>
              <a:rPr lang="en" sz="1100">
                <a:solidFill>
                  <a:schemeClr val="accent1"/>
                </a:solidFill>
                <a:latin typeface="Lato"/>
                <a:ea typeface="Lato"/>
                <a:cs typeface="Lato"/>
                <a:sym typeface="Lato"/>
              </a:rPr>
              <a:t> over the past couple of years and Jennifer within the last few months sold her mother’s condo and had her move in with her family. She also now takes responsibility for her mother’s doctors appointments and finances.</a:t>
            </a:r>
            <a:endParaRPr sz="1100">
              <a:solidFill>
                <a:schemeClr val="accent1"/>
              </a:solidFill>
              <a:latin typeface="Lato"/>
              <a:ea typeface="Lato"/>
              <a:cs typeface="Lato"/>
              <a:sym typeface="Lato"/>
            </a:endParaRPr>
          </a:p>
        </p:txBody>
      </p:sp>
      <p:sp>
        <p:nvSpPr>
          <p:cNvPr id="303" name="Google Shape;303;p40"/>
          <p:cNvSpPr txBox="1"/>
          <p:nvPr/>
        </p:nvSpPr>
        <p:spPr>
          <a:xfrm>
            <a:off x="5207588" y="2128040"/>
            <a:ext cx="3300900" cy="30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Lato"/>
                <a:ea typeface="Lato"/>
                <a:cs typeface="Lato"/>
                <a:sym typeface="Lato"/>
              </a:rPr>
              <a:t>Team Manager</a:t>
            </a:r>
            <a:endParaRPr sz="1100">
              <a:solidFill>
                <a:schemeClr val="accent1"/>
              </a:solidFill>
              <a:latin typeface="Lato"/>
              <a:ea typeface="Lato"/>
              <a:cs typeface="Lato"/>
              <a:sym typeface="Lato"/>
            </a:endParaRPr>
          </a:p>
        </p:txBody>
      </p:sp>
      <p:sp>
        <p:nvSpPr>
          <p:cNvPr id="304" name="Google Shape;304;p40"/>
          <p:cNvSpPr txBox="1"/>
          <p:nvPr>
            <p:ph type="title"/>
          </p:nvPr>
        </p:nvSpPr>
        <p:spPr>
          <a:xfrm>
            <a:off x="678400" y="207900"/>
            <a:ext cx="3948900" cy="17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Participant</a:t>
            </a:r>
            <a:r>
              <a:rPr b="0" lang="en"/>
              <a:t> </a:t>
            </a:r>
            <a:r>
              <a:rPr b="0" lang="en" sz="3000"/>
              <a:t>0</a:t>
            </a:r>
            <a:r>
              <a:rPr b="0" lang="en"/>
              <a:t>3</a:t>
            </a:r>
            <a:endParaRPr sz="3000"/>
          </a:p>
        </p:txBody>
      </p:sp>
      <p:sp>
        <p:nvSpPr>
          <p:cNvPr id="305" name="Google Shape;305;p40"/>
          <p:cNvSpPr txBox="1"/>
          <p:nvPr/>
        </p:nvSpPr>
        <p:spPr>
          <a:xfrm>
            <a:off x="210975" y="1520550"/>
            <a:ext cx="29637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u="sng">
                <a:solidFill>
                  <a:srgbClr val="990000"/>
                </a:solidFill>
                <a:latin typeface="Lato"/>
                <a:ea typeface="Lato"/>
                <a:cs typeface="Lato"/>
                <a:sym typeface="Lato"/>
              </a:rPr>
              <a:t>Behaviors:</a:t>
            </a:r>
            <a:endParaRPr b="1">
              <a:solidFill>
                <a:srgbClr val="990000"/>
              </a:solidFill>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Speaks English as a second language</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Values flexibility</a:t>
            </a:r>
            <a:endParaRPr b="1">
              <a:latin typeface="Lato"/>
              <a:ea typeface="Lato"/>
              <a:cs typeface="Lato"/>
              <a:sym typeface="Lato"/>
            </a:endParaRPr>
          </a:p>
          <a:p>
            <a:pPr indent="0" lvl="0" marL="0" rtl="0" algn="l">
              <a:spcBef>
                <a:spcPts val="0"/>
              </a:spcBef>
              <a:spcAft>
                <a:spcPts val="0"/>
              </a:spcAft>
              <a:buNone/>
            </a:pPr>
            <a:r>
              <a:t/>
            </a:r>
            <a:endParaRPr b="1">
              <a:latin typeface="Lato"/>
              <a:ea typeface="Lato"/>
              <a:cs typeface="Lato"/>
              <a:sym typeface="Lato"/>
            </a:endParaRPr>
          </a:p>
        </p:txBody>
      </p:sp>
      <p:sp>
        <p:nvSpPr>
          <p:cNvPr id="306" name="Google Shape;306;p40"/>
          <p:cNvSpPr txBox="1"/>
          <p:nvPr/>
        </p:nvSpPr>
        <p:spPr>
          <a:xfrm>
            <a:off x="210975" y="3179575"/>
            <a:ext cx="34959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                        </a:t>
            </a:r>
            <a:r>
              <a:rPr b="1" lang="en" u="sng">
                <a:solidFill>
                  <a:srgbClr val="990000"/>
                </a:solidFill>
                <a:latin typeface="Lato"/>
                <a:ea typeface="Lato"/>
                <a:cs typeface="Lato"/>
                <a:sym typeface="Lato"/>
              </a:rPr>
              <a:t>Technology History:</a:t>
            </a:r>
            <a:endParaRPr b="1" u="sng">
              <a:solidFill>
                <a:srgbClr val="990000"/>
              </a:solidFill>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Google Products</a:t>
            </a:r>
            <a:endParaRPr b="1">
              <a:latin typeface="Lato"/>
              <a:ea typeface="Lato"/>
              <a:cs typeface="Lato"/>
              <a:sym typeface="Lato"/>
            </a:endParaRPr>
          </a:p>
          <a:p>
            <a:pPr indent="0" lvl="0" marL="0" rtl="0" algn="l">
              <a:lnSpc>
                <a:spcPct val="150000"/>
              </a:lnSpc>
              <a:spcBef>
                <a:spcPts val="0"/>
              </a:spcBef>
              <a:spcAft>
                <a:spcPts val="0"/>
              </a:spcAft>
              <a:buNone/>
            </a:pPr>
            <a:r>
              <a:rPr b="1" lang="en">
                <a:latin typeface="Lato"/>
                <a:ea typeface="Lato"/>
                <a:cs typeface="Lato"/>
                <a:sym typeface="Lato"/>
              </a:rPr>
              <a:t>Most social and professional media sites</a:t>
            </a:r>
            <a:endParaRPr b="1">
              <a:latin typeface="Lato"/>
              <a:ea typeface="Lato"/>
              <a:cs typeface="Lato"/>
              <a:sym typeface="Lato"/>
            </a:endParaRPr>
          </a:p>
        </p:txBody>
      </p:sp>
      <p:sp>
        <p:nvSpPr>
          <p:cNvPr id="307" name="Google Shape;307;p40"/>
          <p:cNvSpPr txBox="1"/>
          <p:nvPr/>
        </p:nvSpPr>
        <p:spPr>
          <a:xfrm>
            <a:off x="6891475" y="207900"/>
            <a:ext cx="1938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Age: 36</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Job: Human Resources</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Location: Murphy</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Status: Married, 3 Kids</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Income: $45,000</a:t>
            </a:r>
            <a:endParaRPr b="1">
              <a:latin typeface="Lato"/>
              <a:ea typeface="Lato"/>
              <a:cs typeface="Lato"/>
              <a:sym typeface="Lato"/>
            </a:endParaRPr>
          </a:p>
        </p:txBody>
      </p:sp>
      <p:pic>
        <p:nvPicPr>
          <p:cNvPr id="308" name="Google Shape;308;p40"/>
          <p:cNvPicPr preferRelativeResize="0"/>
          <p:nvPr/>
        </p:nvPicPr>
        <p:blipFill>
          <a:blip r:embed="rId3">
            <a:alphaModFix/>
          </a:blip>
          <a:stretch>
            <a:fillRect/>
          </a:stretch>
        </p:blipFill>
        <p:spPr>
          <a:xfrm>
            <a:off x="4929944" y="161850"/>
            <a:ext cx="1658887" cy="1785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14" name="Google Shape;314;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000000"/>
                </a:solidFill>
              </a:rPr>
              <a:t>In testing the app and website through the perspectives of our personas, we found that the applications had no notable errors. They are ready for production.</a:t>
            </a:r>
            <a:endParaRPr>
              <a:solidFill>
                <a:srgbClr val="000000"/>
              </a:solidFill>
            </a:endParaRPr>
          </a:p>
          <a:p>
            <a:pPr indent="0" lvl="0" marL="0" rtl="0" algn="l">
              <a:lnSpc>
                <a:spcPct val="150000"/>
              </a:lnSpc>
              <a:spcBef>
                <a:spcPts val="1600"/>
              </a:spcBef>
              <a:spcAft>
                <a:spcPts val="0"/>
              </a:spcAft>
              <a:buNone/>
            </a:pPr>
            <a:r>
              <a:rPr lang="en">
                <a:solidFill>
                  <a:srgbClr val="000000"/>
                </a:solidFill>
              </a:rPr>
              <a:t>Usability testing measures users’ perceptions about the effectiveness, efficiency and satisfaction of the product. In regards to the NCDHHS applications, we tested that users would be able to get information and sign up for health plans. </a:t>
            </a:r>
            <a:endParaRPr>
              <a:solidFill>
                <a:srgbClr val="000000"/>
              </a:solidFill>
            </a:endParaRPr>
          </a:p>
          <a:p>
            <a:pPr indent="0" lvl="0" marL="0" rtl="0" algn="l">
              <a:lnSpc>
                <a:spcPct val="150000"/>
              </a:lnSpc>
              <a:spcBef>
                <a:spcPts val="1600"/>
              </a:spcBef>
              <a:spcAft>
                <a:spcPts val="1600"/>
              </a:spcAft>
              <a:buNone/>
            </a:pPr>
            <a:r>
              <a:rPr lang="en">
                <a:solidFill>
                  <a:srgbClr val="000000"/>
                </a:solidFill>
              </a:rPr>
              <a:t>Our proposal addresses these themes by noting and categorizing errors and user input.</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20" name="Google Shape;320;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What Does Software As A Service Mean For Healthcare? (forbes.com)</a:t>
            </a:r>
            <a:endParaRPr sz="1500">
              <a:solidFill>
                <a:schemeClr val="accent5"/>
              </a:solidFill>
            </a:endParaRPr>
          </a:p>
          <a:p>
            <a:pPr indent="0" lvl="0" marL="0" rtl="0" algn="l">
              <a:spcBef>
                <a:spcPts val="1000"/>
              </a:spcBef>
              <a:spcAft>
                <a:spcPts val="0"/>
              </a:spcAft>
              <a:buNone/>
            </a:pPr>
            <a:r>
              <a:rPr lang="en" u="sng">
                <a:solidFill>
                  <a:schemeClr val="hlink"/>
                </a:solidFill>
                <a:hlinkClick r:id="rId4"/>
              </a:rPr>
              <a:t>https://www.ncdhhs.gov/</a:t>
            </a:r>
            <a:r>
              <a:rPr lang="en">
                <a:solidFill>
                  <a:schemeClr val="accent5"/>
                </a:solidFill>
              </a:rPr>
              <a:t> </a:t>
            </a:r>
            <a:endParaRPr>
              <a:solidFill>
                <a:schemeClr val="accent5"/>
              </a:solidFill>
            </a:endParaRPr>
          </a:p>
          <a:p>
            <a:pPr indent="0" lvl="0" marL="0" rtl="0" algn="l">
              <a:spcBef>
                <a:spcPts val="1000"/>
              </a:spcBef>
              <a:spcAft>
                <a:spcPts val="0"/>
              </a:spcAft>
              <a:buNone/>
            </a:pPr>
            <a:r>
              <a:rPr lang="en">
                <a:solidFill>
                  <a:schemeClr val="accent5"/>
                </a:solidFill>
              </a:rPr>
              <a:t>Usability in Health Information Technology (</a:t>
            </a:r>
            <a:r>
              <a:rPr lang="en" u="sng">
                <a:solidFill>
                  <a:schemeClr val="hlink"/>
                </a:solidFill>
                <a:hlinkClick r:id="rId5"/>
              </a:rPr>
              <a:t>http://samples.jbpub.com/9781284129175/9781284138443_CH05_WD.pdf</a:t>
            </a:r>
            <a:r>
              <a:rPr lang="en">
                <a:solidFill>
                  <a:schemeClr val="accent5"/>
                </a:solidFill>
              </a:rPr>
              <a:t>)</a:t>
            </a:r>
            <a:endParaRPr>
              <a:solidFill>
                <a:schemeClr val="accent5"/>
              </a:solidFill>
            </a:endParaRPr>
          </a:p>
          <a:p>
            <a:pPr indent="0" lvl="0" marL="0" rtl="0" algn="l">
              <a:spcBef>
                <a:spcPts val="1000"/>
              </a:spcBef>
              <a:spcAft>
                <a:spcPts val="0"/>
              </a:spcAft>
              <a:buNone/>
            </a:pPr>
            <a:r>
              <a:rPr lang="en" u="sng">
                <a:solidFill>
                  <a:schemeClr val="hlink"/>
                </a:solidFill>
                <a:hlinkClick r:id="rId6"/>
              </a:rPr>
              <a:t>https://blog.hubspot.com/marketing/usability-testing</a:t>
            </a:r>
            <a:r>
              <a:rPr lang="en">
                <a:solidFill>
                  <a:schemeClr val="accent5"/>
                </a:solidFill>
              </a:rPr>
              <a:t> </a:t>
            </a:r>
            <a:endParaRPr>
              <a:solidFill>
                <a:schemeClr val="accent5"/>
              </a:solidFill>
            </a:endParaRPr>
          </a:p>
          <a:p>
            <a:pPr indent="0" lvl="0" marL="0" rtl="0" algn="l">
              <a:spcBef>
                <a:spcPts val="1000"/>
              </a:spcBef>
              <a:spcAft>
                <a:spcPts val="1000"/>
              </a:spcAft>
              <a:buNone/>
            </a:pPr>
            <a:r>
              <a:rPr lang="en" u="sng">
                <a:solidFill>
                  <a:schemeClr val="hlink"/>
                </a:solidFill>
                <a:hlinkClick r:id="rId7"/>
              </a:rPr>
              <a:t>https://www.usability.gov/</a:t>
            </a:r>
            <a:r>
              <a:rPr lang="en">
                <a:solidFill>
                  <a:schemeClr val="accent5"/>
                </a:solidFill>
              </a:rPr>
              <a:t> </a:t>
            </a:r>
            <a:endParaRPr>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Scenario</a:t>
            </a:r>
            <a:endParaRPr/>
          </a:p>
        </p:txBody>
      </p:sp>
      <p:sp>
        <p:nvSpPr>
          <p:cNvPr id="217" name="Google Shape;217;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The topmost priority of the North Carolina Department of Health and Human Services (the Department) is the health and well-being of the individuals they serve. Your team is assigned to work on the usability testing of a SAAS application targeted for healthcare systems to be used by the served population. Think through the target audience, discuss and present the test plan for ensuring better usability of the mobile and web app. Focus on what constitutes usability to the target audience, and how your proposal addresses those concerns.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31"/>
          <p:cNvSpPr/>
          <p:nvPr/>
        </p:nvSpPr>
        <p:spPr>
          <a:xfrm>
            <a:off x="-1"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23" name="Google Shape;223;p31"/>
          <p:cNvSpPr txBox="1"/>
          <p:nvPr>
            <p:ph type="title"/>
          </p:nvPr>
        </p:nvSpPr>
        <p:spPr>
          <a:xfrm>
            <a:off x="628650" y="273844"/>
            <a:ext cx="7886700" cy="97983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Calibri"/>
              <a:buNone/>
            </a:pPr>
            <a:r>
              <a:rPr b="1" lang="en" sz="3000"/>
              <a:t>What is SAAS</a:t>
            </a:r>
            <a:endParaRPr/>
          </a:p>
        </p:txBody>
      </p:sp>
      <p:sp>
        <p:nvSpPr>
          <p:cNvPr id="224" name="Google Shape;224;p31"/>
          <p:cNvSpPr txBox="1"/>
          <p:nvPr>
            <p:ph idx="1" type="body"/>
          </p:nvPr>
        </p:nvSpPr>
        <p:spPr>
          <a:xfrm>
            <a:off x="628650" y="1369219"/>
            <a:ext cx="3114581" cy="3227598"/>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Form of SaaS: Cisco Webex Yahoo, Outlook, Hotmail, Netflix, etc.</a:t>
            </a:r>
            <a:endParaRPr/>
          </a:p>
          <a:p>
            <a:pPr indent="-171450" lvl="0" marL="177800" rtl="0" algn="l">
              <a:lnSpc>
                <a:spcPct val="90000"/>
              </a:lnSpc>
              <a:spcBef>
                <a:spcPts val="800"/>
              </a:spcBef>
              <a:spcAft>
                <a:spcPts val="0"/>
              </a:spcAft>
              <a:buClr>
                <a:schemeClr val="dk1"/>
              </a:buClr>
              <a:buSzPts val="1500"/>
              <a:buChar char="•"/>
            </a:pPr>
            <a:r>
              <a:rPr lang="en" sz="1500"/>
              <a:t>Method of software delivery that allows data to be accessed from any device with an internet connection and a web browser.</a:t>
            </a:r>
            <a:endParaRPr/>
          </a:p>
          <a:p>
            <a:pPr indent="-171450" lvl="0" marL="177800" rtl="0" algn="l">
              <a:lnSpc>
                <a:spcPct val="90000"/>
              </a:lnSpc>
              <a:spcBef>
                <a:spcPts val="800"/>
              </a:spcBef>
              <a:spcAft>
                <a:spcPts val="0"/>
              </a:spcAft>
              <a:buClr>
                <a:schemeClr val="dk1"/>
              </a:buClr>
              <a:buSzPts val="1500"/>
              <a:buChar char="•"/>
            </a:pPr>
            <a:r>
              <a:rPr lang="en" sz="1500"/>
              <a:t>Called sometimes: Web-based software, on-demand software, or hosted software.</a:t>
            </a:r>
            <a:endParaRPr/>
          </a:p>
        </p:txBody>
      </p:sp>
      <p:pic>
        <p:nvPicPr>
          <p:cNvPr descr="What is Saas CRM Software and How Can It Benefit Your Business" id="225" name="Google Shape;225;p31"/>
          <p:cNvPicPr preferRelativeResize="0"/>
          <p:nvPr/>
        </p:nvPicPr>
        <p:blipFill rotWithShape="1">
          <a:blip r:embed="rId3">
            <a:alphaModFix/>
          </a:blip>
          <a:srcRect b="0" l="17749" r="8763" t="0"/>
          <a:stretch/>
        </p:blipFill>
        <p:spPr>
          <a:xfrm>
            <a:off x="3887625" y="1428211"/>
            <a:ext cx="4627724" cy="31686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sp>
        <p:nvSpPr>
          <p:cNvPr id="230" name="Google Shape;230;p32"/>
          <p:cNvSpPr/>
          <p:nvPr/>
        </p:nvSpPr>
        <p:spPr>
          <a:xfrm>
            <a:off x="-1"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1" name="Google Shape;231;p32"/>
          <p:cNvSpPr txBox="1"/>
          <p:nvPr>
            <p:ph type="title"/>
          </p:nvPr>
        </p:nvSpPr>
        <p:spPr>
          <a:xfrm>
            <a:off x="628650" y="273844"/>
            <a:ext cx="7886700" cy="97983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Calibri"/>
              <a:buNone/>
            </a:pPr>
            <a:r>
              <a:rPr b="1" lang="en" sz="3000"/>
              <a:t>SaaS and Healthcare Applications</a:t>
            </a:r>
            <a:endParaRPr/>
          </a:p>
        </p:txBody>
      </p:sp>
      <p:sp>
        <p:nvSpPr>
          <p:cNvPr id="232" name="Google Shape;232;p32"/>
          <p:cNvSpPr txBox="1"/>
          <p:nvPr>
            <p:ph idx="1" type="body"/>
          </p:nvPr>
        </p:nvSpPr>
        <p:spPr>
          <a:xfrm>
            <a:off x="628650" y="1369219"/>
            <a:ext cx="3114581" cy="3227598"/>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Cloud based services leading to incredible advancements in the healthcare industry.</a:t>
            </a:r>
            <a:endParaRPr/>
          </a:p>
          <a:p>
            <a:pPr indent="-171450" lvl="0" marL="177800" rtl="0" algn="l">
              <a:lnSpc>
                <a:spcPct val="90000"/>
              </a:lnSpc>
              <a:spcBef>
                <a:spcPts val="800"/>
              </a:spcBef>
              <a:spcAft>
                <a:spcPts val="0"/>
              </a:spcAft>
              <a:buClr>
                <a:schemeClr val="dk1"/>
              </a:buClr>
              <a:buSzPts val="1500"/>
              <a:buChar char="•"/>
            </a:pPr>
            <a:r>
              <a:rPr lang="en" sz="1500"/>
              <a:t>SaaS: Easier Collaboration, quick scalability and integration, ease of use.</a:t>
            </a:r>
            <a:endParaRPr/>
          </a:p>
          <a:p>
            <a:pPr indent="-171450" lvl="0" marL="177800" rtl="0" algn="l">
              <a:lnSpc>
                <a:spcPct val="90000"/>
              </a:lnSpc>
              <a:spcBef>
                <a:spcPts val="800"/>
              </a:spcBef>
              <a:spcAft>
                <a:spcPts val="0"/>
              </a:spcAft>
              <a:buClr>
                <a:schemeClr val="dk1"/>
              </a:buClr>
              <a:buSzPts val="1500"/>
              <a:buChar char="•"/>
            </a:pPr>
            <a:r>
              <a:rPr lang="en" sz="1500"/>
              <a:t>SaaS model in the healthcare industry grows at a rate of 20% annually.</a:t>
            </a:r>
            <a:endParaRPr/>
          </a:p>
          <a:p>
            <a:pPr indent="-171450" lvl="0" marL="177800" rtl="0" algn="l">
              <a:lnSpc>
                <a:spcPct val="90000"/>
              </a:lnSpc>
              <a:spcBef>
                <a:spcPts val="800"/>
              </a:spcBef>
              <a:spcAft>
                <a:spcPts val="0"/>
              </a:spcAft>
              <a:buClr>
                <a:schemeClr val="dk1"/>
              </a:buClr>
              <a:buSzPts val="1500"/>
              <a:buChar char="•"/>
            </a:pPr>
            <a:r>
              <a:rPr lang="en" sz="1500"/>
              <a:t>Cloud computing market in healthcare is predicted to reach $51.9 billion by 2024.</a:t>
            </a:r>
            <a:endParaRPr/>
          </a:p>
        </p:txBody>
      </p:sp>
      <p:pic>
        <p:nvPicPr>
          <p:cNvPr descr="10 Healthcare SaaS Trends That Can Revolutionize the Medical Industry" id="233" name="Google Shape;233;p32"/>
          <p:cNvPicPr preferRelativeResize="0"/>
          <p:nvPr/>
        </p:nvPicPr>
        <p:blipFill rotWithShape="1">
          <a:blip r:embed="rId3">
            <a:alphaModFix/>
          </a:blip>
          <a:srcRect b="-2" l="2373" r="435" t="0"/>
          <a:stretch/>
        </p:blipFill>
        <p:spPr>
          <a:xfrm>
            <a:off x="3887625" y="1428211"/>
            <a:ext cx="4627724" cy="31686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33"/>
          <p:cNvSpPr/>
          <p:nvPr/>
        </p:nvSpPr>
        <p:spPr>
          <a:xfrm>
            <a:off x="-1"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39" name="Google Shape;239;p33"/>
          <p:cNvSpPr txBox="1"/>
          <p:nvPr>
            <p:ph type="title"/>
          </p:nvPr>
        </p:nvSpPr>
        <p:spPr>
          <a:xfrm>
            <a:off x="628650" y="273844"/>
            <a:ext cx="7886700" cy="97983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Calibri"/>
              <a:buNone/>
            </a:pPr>
            <a:r>
              <a:rPr b="1" lang="en" sz="3000"/>
              <a:t>SaaS and Healthcare Applications</a:t>
            </a:r>
            <a:endParaRPr/>
          </a:p>
        </p:txBody>
      </p:sp>
      <p:sp>
        <p:nvSpPr>
          <p:cNvPr id="240" name="Google Shape;240;p33"/>
          <p:cNvSpPr txBox="1"/>
          <p:nvPr>
            <p:ph idx="1" type="body"/>
          </p:nvPr>
        </p:nvSpPr>
        <p:spPr>
          <a:xfrm>
            <a:off x="628650" y="1369219"/>
            <a:ext cx="3114581" cy="3227598"/>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Healthcare app to improve quality of services and promote self management behaviors in patients.</a:t>
            </a:r>
            <a:endParaRPr/>
          </a:p>
          <a:p>
            <a:pPr indent="-171450" lvl="0" marL="177800" rtl="0" algn="l">
              <a:lnSpc>
                <a:spcPct val="90000"/>
              </a:lnSpc>
              <a:spcBef>
                <a:spcPts val="800"/>
              </a:spcBef>
              <a:spcAft>
                <a:spcPts val="0"/>
              </a:spcAft>
              <a:buClr>
                <a:schemeClr val="dk1"/>
              </a:buClr>
              <a:buSzPts val="1500"/>
              <a:buChar char="•"/>
            </a:pPr>
            <a:r>
              <a:rPr lang="en" sz="1500"/>
              <a:t>Use of the apps to schedule an appointment, review prescriptions, connect to doctors, online diagnosis.</a:t>
            </a:r>
            <a:endParaRPr/>
          </a:p>
          <a:p>
            <a:pPr indent="-171450" lvl="0" marL="177800" rtl="0" algn="l">
              <a:lnSpc>
                <a:spcPct val="90000"/>
              </a:lnSpc>
              <a:spcBef>
                <a:spcPts val="800"/>
              </a:spcBef>
              <a:spcAft>
                <a:spcPts val="0"/>
              </a:spcAft>
              <a:buClr>
                <a:schemeClr val="dk1"/>
              </a:buClr>
              <a:buSzPts val="1500"/>
              <a:buChar char="•"/>
            </a:pPr>
            <a:r>
              <a:rPr lang="en" sz="1500"/>
              <a:t>Majority of healthcare apps do not meet the users/patients expectations.</a:t>
            </a:r>
            <a:endParaRPr/>
          </a:p>
        </p:txBody>
      </p:sp>
      <p:pic>
        <p:nvPicPr>
          <p:cNvPr descr="Healthcare apps - One of the Most Profitable Mobile | Applikey" id="241" name="Google Shape;241;p33"/>
          <p:cNvPicPr preferRelativeResize="0"/>
          <p:nvPr/>
        </p:nvPicPr>
        <p:blipFill rotWithShape="1">
          <a:blip r:embed="rId3">
            <a:alphaModFix/>
          </a:blip>
          <a:srcRect b="-2" l="2811" r="-2" t="0"/>
          <a:stretch/>
        </p:blipFill>
        <p:spPr>
          <a:xfrm>
            <a:off x="3887625" y="1428211"/>
            <a:ext cx="4627724" cy="31686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4"/>
          <p:cNvSpPr txBox="1"/>
          <p:nvPr>
            <p:ph type="title"/>
          </p:nvPr>
        </p:nvSpPr>
        <p:spPr>
          <a:xfrm>
            <a:off x="628650" y="273844"/>
            <a:ext cx="7886700" cy="979800"/>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00000"/>
              </a:lnSpc>
              <a:spcBef>
                <a:spcPts val="0"/>
              </a:spcBef>
              <a:spcAft>
                <a:spcPts val="0"/>
              </a:spcAft>
              <a:buClr>
                <a:schemeClr val="dk1"/>
              </a:buClr>
              <a:buSzPct val="36666"/>
              <a:buFont typeface="Arial"/>
              <a:buNone/>
            </a:pPr>
            <a:r>
              <a:rPr b="1" lang="en" sz="3000">
                <a:solidFill>
                  <a:srgbClr val="1A1A1A"/>
                </a:solidFill>
                <a:latin typeface="Raleway"/>
                <a:ea typeface="Raleway"/>
                <a:cs typeface="Raleway"/>
                <a:sym typeface="Raleway"/>
              </a:rPr>
              <a:t>North Carolina Department of Health and Human Services</a:t>
            </a:r>
            <a:endParaRPr/>
          </a:p>
        </p:txBody>
      </p:sp>
      <p:sp>
        <p:nvSpPr>
          <p:cNvPr id="247" name="Google Shape;247;p34"/>
          <p:cNvSpPr txBox="1"/>
          <p:nvPr>
            <p:ph idx="1" type="body"/>
          </p:nvPr>
        </p:nvSpPr>
        <p:spPr>
          <a:xfrm>
            <a:off x="628650" y="2623275"/>
            <a:ext cx="8264700" cy="2170500"/>
          </a:xfrm>
          <a:prstGeom prst="rect">
            <a:avLst/>
          </a:prstGeom>
          <a:noFill/>
          <a:ln>
            <a:noFill/>
          </a:ln>
        </p:spPr>
        <p:txBody>
          <a:bodyPr anchorCtr="0" anchor="t" bIns="34275" lIns="68575" spcFirstLastPara="1" rIns="68575" wrap="square" tIns="34275">
            <a:normAutofit/>
          </a:bodyPr>
          <a:lstStyle/>
          <a:p>
            <a:pPr indent="0" lvl="0" marL="457200" rtl="0" algn="l">
              <a:lnSpc>
                <a:spcPct val="90000"/>
              </a:lnSpc>
              <a:spcBef>
                <a:spcPts val="0"/>
              </a:spcBef>
              <a:spcAft>
                <a:spcPts val="0"/>
              </a:spcAft>
              <a:buNone/>
            </a:pPr>
            <a:r>
              <a:rPr lang="en" sz="1500" u="sng">
                <a:solidFill>
                  <a:schemeClr val="hlink"/>
                </a:solidFill>
                <a:hlinkClick r:id="rId3"/>
              </a:rPr>
              <a:t>https://www.ncdhhs.gov/</a:t>
            </a:r>
            <a:r>
              <a:rPr lang="en" sz="1500"/>
              <a:t>  						NC Medicaid mobile app </a:t>
            </a:r>
            <a:endParaRPr sz="1500"/>
          </a:p>
          <a:p>
            <a:pPr indent="0" lvl="0" marL="457200" rtl="0" algn="l">
              <a:lnSpc>
                <a:spcPct val="90000"/>
              </a:lnSpc>
              <a:spcBef>
                <a:spcPts val="0"/>
              </a:spcBef>
              <a:spcAft>
                <a:spcPts val="0"/>
              </a:spcAft>
              <a:buNone/>
            </a:pPr>
            <a:r>
              <a:t/>
            </a:r>
            <a:endParaRPr sz="1500"/>
          </a:p>
          <a:p>
            <a:pPr indent="0" lvl="0" marL="457200" rtl="0" algn="l">
              <a:lnSpc>
                <a:spcPct val="90000"/>
              </a:lnSpc>
              <a:spcBef>
                <a:spcPts val="0"/>
              </a:spcBef>
              <a:spcAft>
                <a:spcPts val="0"/>
              </a:spcAft>
              <a:buNone/>
            </a:pPr>
            <a:r>
              <a:t/>
            </a:r>
            <a:endParaRPr sz="1500"/>
          </a:p>
          <a:p>
            <a:pPr indent="-323850" lvl="0" marL="457200" rtl="0" algn="l">
              <a:lnSpc>
                <a:spcPct val="90000"/>
              </a:lnSpc>
              <a:spcBef>
                <a:spcPts val="0"/>
              </a:spcBef>
              <a:spcAft>
                <a:spcPts val="0"/>
              </a:spcAft>
              <a:buSzPts val="1500"/>
              <a:buChar char="•"/>
            </a:pPr>
            <a:r>
              <a:rPr lang="en" sz="1500"/>
              <a:t>The department delivers health and human related services for all North Carolinians, with emphasis on vulnerable citizens, such as children, elderly, disabled and low-income families. </a:t>
            </a:r>
            <a:endParaRPr sz="1500"/>
          </a:p>
          <a:p>
            <a:pPr indent="-323850" lvl="0" marL="457200" rtl="0" algn="l">
              <a:lnSpc>
                <a:spcPct val="90000"/>
              </a:lnSpc>
              <a:spcBef>
                <a:spcPts val="0"/>
              </a:spcBef>
              <a:spcAft>
                <a:spcPts val="0"/>
              </a:spcAft>
              <a:buSzPts val="1500"/>
              <a:buChar char="•"/>
            </a:pPr>
            <a:r>
              <a:rPr lang="en" sz="1500"/>
              <a:t>Used to find and sign up for primary care providers (PCPs) and health plans</a:t>
            </a:r>
            <a:endParaRPr sz="1500"/>
          </a:p>
          <a:p>
            <a:pPr indent="-323850" lvl="0" marL="457200" rtl="0" algn="l">
              <a:lnSpc>
                <a:spcPct val="90000"/>
              </a:lnSpc>
              <a:spcBef>
                <a:spcPts val="0"/>
              </a:spcBef>
              <a:spcAft>
                <a:spcPts val="0"/>
              </a:spcAft>
              <a:buSzPts val="1500"/>
              <a:buChar char="•"/>
            </a:pPr>
            <a:r>
              <a:rPr lang="en" sz="1500"/>
              <a:t>Gives directions to nearby providers, hospitals, specialists and more</a:t>
            </a:r>
            <a:endParaRPr sz="1500"/>
          </a:p>
          <a:p>
            <a:pPr indent="0" lvl="0" marL="457200" rtl="0" algn="l">
              <a:lnSpc>
                <a:spcPct val="90000"/>
              </a:lnSpc>
              <a:spcBef>
                <a:spcPts val="0"/>
              </a:spcBef>
              <a:spcAft>
                <a:spcPts val="0"/>
              </a:spcAft>
              <a:buNone/>
            </a:pPr>
            <a:r>
              <a:t/>
            </a:r>
            <a:endParaRPr sz="1500"/>
          </a:p>
        </p:txBody>
      </p:sp>
      <p:pic>
        <p:nvPicPr>
          <p:cNvPr id="248" name="Google Shape;248;p34"/>
          <p:cNvPicPr preferRelativeResize="0"/>
          <p:nvPr/>
        </p:nvPicPr>
        <p:blipFill>
          <a:blip r:embed="rId4">
            <a:alphaModFix/>
          </a:blip>
          <a:stretch>
            <a:fillRect/>
          </a:stretch>
        </p:blipFill>
        <p:spPr>
          <a:xfrm>
            <a:off x="839065" y="1689624"/>
            <a:ext cx="2894784" cy="933650"/>
          </a:xfrm>
          <a:prstGeom prst="rect">
            <a:avLst/>
          </a:prstGeom>
          <a:noFill/>
          <a:ln>
            <a:noFill/>
          </a:ln>
        </p:spPr>
      </p:pic>
      <p:pic>
        <p:nvPicPr>
          <p:cNvPr id="249" name="Google Shape;249;p34"/>
          <p:cNvPicPr preferRelativeResize="0"/>
          <p:nvPr/>
        </p:nvPicPr>
        <p:blipFill rotWithShape="1">
          <a:blip r:embed="rId5">
            <a:alphaModFix/>
          </a:blip>
          <a:srcRect b="11539" l="5150" r="0" t="13239"/>
          <a:stretch/>
        </p:blipFill>
        <p:spPr>
          <a:xfrm>
            <a:off x="4956450" y="1689625"/>
            <a:ext cx="3404275" cy="93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35"/>
          <p:cNvSpPr/>
          <p:nvPr/>
        </p:nvSpPr>
        <p:spPr>
          <a:xfrm>
            <a:off x="-1"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255" name="Google Shape;255;p35"/>
          <p:cNvSpPr txBox="1"/>
          <p:nvPr>
            <p:ph type="title"/>
          </p:nvPr>
        </p:nvSpPr>
        <p:spPr>
          <a:xfrm>
            <a:off x="628650" y="273844"/>
            <a:ext cx="7886700" cy="97983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Calibri"/>
              <a:buNone/>
            </a:pPr>
            <a:r>
              <a:rPr b="1" lang="en" sz="3000"/>
              <a:t>Usability Testing</a:t>
            </a:r>
            <a:endParaRPr/>
          </a:p>
        </p:txBody>
      </p:sp>
      <p:sp>
        <p:nvSpPr>
          <p:cNvPr id="256" name="Google Shape;256;p35"/>
          <p:cNvSpPr txBox="1"/>
          <p:nvPr>
            <p:ph idx="1" type="body"/>
          </p:nvPr>
        </p:nvSpPr>
        <p:spPr>
          <a:xfrm>
            <a:off x="628650" y="1369219"/>
            <a:ext cx="3114581" cy="3227598"/>
          </a:xfrm>
          <a:prstGeom prst="rect">
            <a:avLst/>
          </a:prstGeom>
          <a:noFill/>
          <a:ln>
            <a:noFill/>
          </a:ln>
        </p:spPr>
        <p:txBody>
          <a:bodyPr anchorCtr="0" anchor="t" bIns="34275" lIns="68575" spcFirstLastPara="1" rIns="68575" wrap="square" tIns="34275">
            <a:normAutofit/>
          </a:bodyPr>
          <a:lstStyle/>
          <a:p>
            <a:pPr indent="-323850" lvl="0" marL="457200" rtl="0" algn="l">
              <a:lnSpc>
                <a:spcPct val="90000"/>
              </a:lnSpc>
              <a:spcBef>
                <a:spcPts val="0"/>
              </a:spcBef>
              <a:spcAft>
                <a:spcPts val="0"/>
              </a:spcAft>
              <a:buSzPts val="1500"/>
              <a:buChar char="●"/>
            </a:pPr>
            <a:r>
              <a:rPr lang="en" sz="1500"/>
              <a:t>Method of testing the functionality of a website, app or other digital product by </a:t>
            </a:r>
            <a:r>
              <a:rPr lang="en" sz="1500"/>
              <a:t>observing real users as they attempt to complete tasks on it.</a:t>
            </a:r>
            <a:endParaRPr sz="1500"/>
          </a:p>
          <a:p>
            <a:pPr indent="-323850" lvl="0" marL="457200" rtl="0" algn="l">
              <a:lnSpc>
                <a:spcPct val="90000"/>
              </a:lnSpc>
              <a:spcBef>
                <a:spcPts val="0"/>
              </a:spcBef>
              <a:spcAft>
                <a:spcPts val="0"/>
              </a:spcAft>
              <a:buSzPts val="1500"/>
              <a:buChar char="●"/>
            </a:pPr>
            <a:r>
              <a:rPr lang="en" sz="1500"/>
              <a:t>Basic features to be easily accessible to the end-users.</a:t>
            </a:r>
            <a:endParaRPr sz="1500"/>
          </a:p>
          <a:p>
            <a:pPr indent="-323850" lvl="0" marL="457200" rtl="0" algn="l">
              <a:lnSpc>
                <a:spcPct val="90000"/>
              </a:lnSpc>
              <a:spcBef>
                <a:spcPts val="0"/>
              </a:spcBef>
              <a:spcAft>
                <a:spcPts val="0"/>
              </a:spcAft>
              <a:buSzPts val="1500"/>
              <a:buChar char="●"/>
            </a:pPr>
            <a:r>
              <a:rPr lang="en" sz="1500"/>
              <a:t>Interactive tools to keep users engaged.</a:t>
            </a:r>
            <a:endParaRPr sz="1500"/>
          </a:p>
          <a:p>
            <a:pPr indent="-323850" lvl="0" marL="457200" rtl="0" algn="l">
              <a:lnSpc>
                <a:spcPct val="90000"/>
              </a:lnSpc>
              <a:spcBef>
                <a:spcPts val="0"/>
              </a:spcBef>
              <a:spcAft>
                <a:spcPts val="0"/>
              </a:spcAft>
              <a:buSzPts val="1500"/>
              <a:buChar char="●"/>
            </a:pPr>
            <a:r>
              <a:rPr lang="en" sz="1500"/>
              <a:t>Easy communication with healthcare professionals.</a:t>
            </a:r>
            <a:endParaRPr sz="1500"/>
          </a:p>
          <a:p>
            <a:pPr indent="-323850" lvl="0" marL="457200" rtl="0" algn="l">
              <a:lnSpc>
                <a:spcPct val="90000"/>
              </a:lnSpc>
              <a:spcBef>
                <a:spcPts val="0"/>
              </a:spcBef>
              <a:spcAft>
                <a:spcPts val="0"/>
              </a:spcAft>
              <a:buSzPts val="1500"/>
              <a:buChar char="●"/>
            </a:pPr>
            <a:r>
              <a:rPr lang="en" sz="1500"/>
              <a:t>Community feature.</a:t>
            </a:r>
            <a:endParaRPr sz="1500"/>
          </a:p>
          <a:p>
            <a:pPr indent="-323850" lvl="0" marL="457200" rtl="0" algn="l">
              <a:lnSpc>
                <a:spcPct val="90000"/>
              </a:lnSpc>
              <a:spcBef>
                <a:spcPts val="0"/>
              </a:spcBef>
              <a:spcAft>
                <a:spcPts val="0"/>
              </a:spcAft>
              <a:buSzPts val="1500"/>
              <a:buChar char="●"/>
            </a:pPr>
            <a:r>
              <a:rPr lang="en" sz="1500"/>
              <a:t>User friendly UI</a:t>
            </a:r>
            <a:endParaRPr sz="1500"/>
          </a:p>
        </p:txBody>
      </p:sp>
      <p:pic>
        <p:nvPicPr>
          <p:cNvPr descr="Remote Usability Testing - Best Practices - Usability Geek" id="257" name="Google Shape;257;p35"/>
          <p:cNvPicPr preferRelativeResize="0"/>
          <p:nvPr/>
        </p:nvPicPr>
        <p:blipFill rotWithShape="1">
          <a:blip r:embed="rId3">
            <a:alphaModFix/>
          </a:blip>
          <a:srcRect b="-2" l="416" r="18159" t="0"/>
          <a:stretch/>
        </p:blipFill>
        <p:spPr>
          <a:xfrm>
            <a:off x="3887625" y="1428211"/>
            <a:ext cx="4627724" cy="31686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727650" y="5632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Testing Plan</a:t>
            </a:r>
            <a:endParaRPr/>
          </a:p>
        </p:txBody>
      </p:sp>
      <p:sp>
        <p:nvSpPr>
          <p:cNvPr id="263" name="Google Shape;263;p36"/>
          <p:cNvSpPr/>
          <p:nvPr/>
        </p:nvSpPr>
        <p:spPr>
          <a:xfrm>
            <a:off x="646100" y="1444225"/>
            <a:ext cx="79662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47625">
              <a:srgbClr val="000000">
                <a:alpha val="64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txBox="1"/>
          <p:nvPr>
            <p:ph idx="1" type="body"/>
          </p:nvPr>
        </p:nvSpPr>
        <p:spPr>
          <a:xfrm>
            <a:off x="727650" y="1393400"/>
            <a:ext cx="7884600" cy="352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rgbClr val="000000"/>
                </a:solidFill>
                <a:latin typeface="Calibri"/>
                <a:ea typeface="Calibri"/>
                <a:cs typeface="Calibri"/>
                <a:sym typeface="Calibri"/>
              </a:rPr>
              <a:t>Objective: determine design inconsistencies and usability problem areas within the user interface &amp; content areas</a:t>
            </a:r>
            <a:endParaRPr sz="1500">
              <a:solidFill>
                <a:srgbClr val="000000"/>
              </a:solidFill>
              <a:latin typeface="Calibri"/>
              <a:ea typeface="Calibri"/>
              <a:cs typeface="Calibri"/>
              <a:sym typeface="Calibri"/>
            </a:endParaRPr>
          </a:p>
          <a:p>
            <a:pPr indent="-323850" lvl="0" marL="457200" rtl="0" algn="l">
              <a:lnSpc>
                <a:spcPct val="100000"/>
              </a:lnSpc>
              <a:spcBef>
                <a:spcPts val="16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Find </a:t>
            </a:r>
            <a:r>
              <a:rPr lang="en" sz="1500">
                <a:solidFill>
                  <a:srgbClr val="000000"/>
                </a:solidFill>
                <a:latin typeface="Calibri"/>
                <a:ea typeface="Calibri"/>
                <a:cs typeface="Calibri"/>
                <a:sym typeface="Calibri"/>
              </a:rPr>
              <a:t>5</a:t>
            </a:r>
            <a:r>
              <a:rPr lang="en" sz="1500">
                <a:solidFill>
                  <a:srgbClr val="000000"/>
                </a:solidFill>
                <a:latin typeface="Calibri"/>
                <a:ea typeface="Calibri"/>
                <a:cs typeface="Calibri"/>
                <a:sym typeface="Calibri"/>
              </a:rPr>
              <a:t> participants who accurately represent the target audience</a:t>
            </a:r>
            <a:endParaRPr sz="1500">
              <a:solidFill>
                <a:srgbClr val="000000"/>
              </a:solidFill>
              <a:latin typeface="Calibri"/>
              <a:ea typeface="Calibri"/>
              <a:cs typeface="Calibri"/>
              <a:sym typeface="Calibri"/>
            </a:endParaRPr>
          </a:p>
          <a:p>
            <a:pPr indent="-323850" lvl="0" marL="457200" rtl="0" algn="l">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After each task, the participants fill out a post-task questionnaire</a:t>
            </a:r>
            <a:endParaRPr sz="1500">
              <a:solidFill>
                <a:srgbClr val="000000"/>
              </a:solidFill>
              <a:latin typeface="Calibri"/>
              <a:ea typeface="Calibri"/>
              <a:cs typeface="Calibri"/>
              <a:sym typeface="Calibri"/>
            </a:endParaRPr>
          </a:p>
          <a:p>
            <a:pPr indent="-323850" lvl="0" marL="457200" rtl="0" algn="l">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Note and categorize errors or design concerns</a:t>
            </a:r>
            <a:endParaRPr sz="15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lang="en" sz="1500">
                <a:solidFill>
                  <a:srgbClr val="000000"/>
                </a:solidFill>
                <a:latin typeface="Calibri"/>
                <a:ea typeface="Calibri"/>
                <a:cs typeface="Calibri"/>
                <a:sym typeface="Calibri"/>
              </a:rPr>
              <a:t>Task Observations: Completion Rate, Error-free rate, Time on Task, Subjective Measures</a:t>
            </a:r>
            <a:endParaRPr sz="1500">
              <a:solidFill>
                <a:srgbClr val="000000"/>
              </a:solidFill>
              <a:latin typeface="Calibri"/>
              <a:ea typeface="Calibri"/>
              <a:cs typeface="Calibri"/>
              <a:sym typeface="Calibri"/>
            </a:endParaRPr>
          </a:p>
          <a:p>
            <a:pPr indent="0" lvl="0" marL="0" rtl="0" algn="l">
              <a:lnSpc>
                <a:spcPct val="100000"/>
              </a:lnSpc>
              <a:spcBef>
                <a:spcPts val="1600"/>
              </a:spcBef>
              <a:spcAft>
                <a:spcPts val="0"/>
              </a:spcAft>
              <a:buNone/>
            </a:pPr>
            <a:r>
              <a:rPr lang="en" sz="1500">
                <a:solidFill>
                  <a:srgbClr val="000000"/>
                </a:solidFill>
                <a:latin typeface="Calibri"/>
                <a:ea typeface="Calibri"/>
                <a:cs typeface="Calibri"/>
                <a:sym typeface="Calibri"/>
              </a:rPr>
              <a:t>Problem Severity Classification:</a:t>
            </a:r>
            <a:endParaRPr sz="1500">
              <a:solidFill>
                <a:srgbClr val="000000"/>
              </a:solidFill>
              <a:latin typeface="Calibri"/>
              <a:ea typeface="Calibri"/>
              <a:cs typeface="Calibri"/>
              <a:sym typeface="Calibri"/>
            </a:endParaRPr>
          </a:p>
          <a:p>
            <a:pPr indent="-323850" lvl="0" marL="457200" rtl="0" algn="l">
              <a:lnSpc>
                <a:spcPct val="100000"/>
              </a:lnSpc>
              <a:spcBef>
                <a:spcPts val="160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Impact</a:t>
            </a:r>
            <a:endParaRPr sz="1500">
              <a:solidFill>
                <a:srgbClr val="000000"/>
              </a:solidFill>
              <a:latin typeface="Calibri"/>
              <a:ea typeface="Calibri"/>
              <a:cs typeface="Calibri"/>
              <a:sym typeface="Calibri"/>
            </a:endParaRPr>
          </a:p>
          <a:p>
            <a:pPr indent="-323850" lvl="0" marL="457200" rtl="0" algn="l">
              <a:lnSpc>
                <a:spcPct val="100000"/>
              </a:lnSpc>
              <a:spcBef>
                <a:spcPts val="0"/>
              </a:spcBef>
              <a:spcAft>
                <a:spcPts val="0"/>
              </a:spcAft>
              <a:buClr>
                <a:srgbClr val="000000"/>
              </a:buClr>
              <a:buSzPts val="1500"/>
              <a:buFont typeface="Calibri"/>
              <a:buChar char="-"/>
            </a:pPr>
            <a:r>
              <a:rPr lang="en" sz="1500">
                <a:solidFill>
                  <a:srgbClr val="000000"/>
                </a:solidFill>
                <a:latin typeface="Calibri"/>
                <a:ea typeface="Calibri"/>
                <a:cs typeface="Calibri"/>
                <a:sym typeface="Calibri"/>
              </a:rPr>
              <a:t>Frequency</a:t>
            </a:r>
            <a:endParaRPr sz="15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727650" y="563275"/>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Error Classification</a:t>
            </a:r>
            <a:endParaRPr/>
          </a:p>
        </p:txBody>
      </p:sp>
      <p:graphicFrame>
        <p:nvGraphicFramePr>
          <p:cNvPr id="270" name="Google Shape;270;p37"/>
          <p:cNvGraphicFramePr/>
          <p:nvPr/>
        </p:nvGraphicFramePr>
        <p:xfrm>
          <a:off x="594700" y="3400075"/>
          <a:ext cx="3000000" cy="3000000"/>
        </p:xfrm>
        <a:graphic>
          <a:graphicData uri="http://schemas.openxmlformats.org/drawingml/2006/table">
            <a:tbl>
              <a:tblPr>
                <a:noFill/>
                <a:tableStyleId>{6843AB31-3F25-4212-94F1-F5923D8A3DC3}</a:tableStyleId>
              </a:tblPr>
              <a:tblGrid>
                <a:gridCol w="7239000"/>
              </a:tblGrid>
              <a:tr h="100000">
                <a:tc>
                  <a:txBody>
                    <a:bodyPr/>
                    <a:lstStyle/>
                    <a:p>
                      <a:pPr indent="0" lvl="0" marL="0" rtl="0" algn="ctr">
                        <a:spcBef>
                          <a:spcPts val="0"/>
                        </a:spcBef>
                        <a:spcAft>
                          <a:spcPts val="0"/>
                        </a:spcAft>
                        <a:buNone/>
                      </a:pPr>
                      <a:r>
                        <a:rPr b="1" lang="en"/>
                        <a:t>Problem Severity Classification</a:t>
                      </a:r>
                      <a:endParaRPr b="1"/>
                    </a:p>
                  </a:txBody>
                  <a:tcPr marT="91425" marB="91425" marR="91425" marL="91425"/>
                </a:tc>
              </a:tr>
              <a:tr h="381000">
                <a:tc>
                  <a:txBody>
                    <a:bodyPr/>
                    <a:lstStyle/>
                    <a:p>
                      <a:pPr indent="0" lvl="0" marL="0" rtl="0" algn="ctr">
                        <a:spcBef>
                          <a:spcPts val="0"/>
                        </a:spcBef>
                        <a:spcAft>
                          <a:spcPts val="0"/>
                        </a:spcAft>
                        <a:buNone/>
                      </a:pPr>
                      <a:r>
                        <a:rPr lang="en"/>
                        <a:t>High impact problems that often prevent users from correctly completing a task</a:t>
                      </a:r>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lang="en"/>
                        <a:t>Moderately </a:t>
                      </a:r>
                      <a:r>
                        <a:rPr lang="en"/>
                        <a:t>occurring</a:t>
                      </a:r>
                      <a:r>
                        <a:rPr lang="en"/>
                        <a:t> problems with moderate to low impact</a:t>
                      </a:r>
                      <a:endParaRPr/>
                    </a:p>
                  </a:txBody>
                  <a:tcPr marT="91425" marB="91425" marR="91425" marL="91425">
                    <a:solidFill>
                      <a:srgbClr val="FCE5CD"/>
                    </a:solidFill>
                  </a:tcPr>
                </a:tc>
              </a:tr>
              <a:tr h="381000">
                <a:tc>
                  <a:txBody>
                    <a:bodyPr/>
                    <a:lstStyle/>
                    <a:p>
                      <a:pPr indent="0" lvl="0" marL="0" rtl="0" algn="ctr">
                        <a:spcBef>
                          <a:spcPts val="0"/>
                        </a:spcBef>
                        <a:spcAft>
                          <a:spcPts val="0"/>
                        </a:spcAft>
                        <a:buNone/>
                      </a:pPr>
                      <a:r>
                        <a:rPr lang="en"/>
                        <a:t>Low impact problems faced by few participants</a:t>
                      </a:r>
                      <a:endParaRPr/>
                    </a:p>
                  </a:txBody>
                  <a:tcPr marT="91425" marB="91425" marR="91425" marL="91425">
                    <a:solidFill>
                      <a:srgbClr val="FFF2CC"/>
                    </a:solidFill>
                  </a:tcPr>
                </a:tc>
              </a:tr>
            </a:tbl>
          </a:graphicData>
        </a:graphic>
      </p:graphicFrame>
      <p:graphicFrame>
        <p:nvGraphicFramePr>
          <p:cNvPr id="271" name="Google Shape;271;p37"/>
          <p:cNvGraphicFramePr/>
          <p:nvPr/>
        </p:nvGraphicFramePr>
        <p:xfrm>
          <a:off x="594700" y="1361300"/>
          <a:ext cx="3000000" cy="3000000"/>
        </p:xfrm>
        <a:graphic>
          <a:graphicData uri="http://schemas.openxmlformats.org/drawingml/2006/table">
            <a:tbl>
              <a:tblPr>
                <a:noFill/>
                <a:tableStyleId>{6843AB31-3F25-4212-94F1-F5923D8A3DC3}</a:tableStyleId>
              </a:tblPr>
              <a:tblGrid>
                <a:gridCol w="5383700"/>
              </a:tblGrid>
              <a:tr h="396225">
                <a:tc>
                  <a:txBody>
                    <a:bodyPr/>
                    <a:lstStyle/>
                    <a:p>
                      <a:pPr indent="0" lvl="0" marL="0" rtl="0" algn="ctr">
                        <a:spcBef>
                          <a:spcPts val="0"/>
                        </a:spcBef>
                        <a:spcAft>
                          <a:spcPts val="0"/>
                        </a:spcAft>
                        <a:buNone/>
                      </a:pPr>
                      <a:r>
                        <a:rPr b="1" lang="en"/>
                        <a:t>Impact</a:t>
                      </a:r>
                      <a:endParaRPr b="1"/>
                    </a:p>
                  </a:txBody>
                  <a:tcPr marT="91425" marB="91425" marR="91425" marL="91425"/>
                </a:tc>
              </a:tr>
              <a:tr h="381000">
                <a:tc>
                  <a:txBody>
                    <a:bodyPr/>
                    <a:lstStyle/>
                    <a:p>
                      <a:pPr indent="0" lvl="0" marL="0" rtl="0" algn="ctr">
                        <a:spcBef>
                          <a:spcPts val="0"/>
                        </a:spcBef>
                        <a:spcAft>
                          <a:spcPts val="0"/>
                        </a:spcAft>
                        <a:buNone/>
                      </a:pPr>
                      <a:r>
                        <a:rPr lang="en"/>
                        <a:t>High - prevents the user from completing the task</a:t>
                      </a:r>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lang="en"/>
                        <a:t>Moderate - causes user difficulty but the task can be completed</a:t>
                      </a:r>
                      <a:endParaRPr/>
                    </a:p>
                  </a:txBody>
                  <a:tcPr marT="91425" marB="91425" marR="91425" marL="91425">
                    <a:solidFill>
                      <a:srgbClr val="FCE5CD"/>
                    </a:solidFill>
                  </a:tcPr>
                </a:tc>
              </a:tr>
              <a:tr h="381000">
                <a:tc>
                  <a:txBody>
                    <a:bodyPr/>
                    <a:lstStyle/>
                    <a:p>
                      <a:pPr indent="0" lvl="0" marL="0" rtl="0" algn="ctr">
                        <a:spcBef>
                          <a:spcPts val="0"/>
                        </a:spcBef>
                        <a:spcAft>
                          <a:spcPts val="0"/>
                        </a:spcAft>
                        <a:buNone/>
                      </a:pPr>
                      <a:r>
                        <a:rPr lang="en"/>
                        <a:t>Low - minor problems that do not significantly affect the task completion</a:t>
                      </a:r>
                      <a:endParaRPr/>
                    </a:p>
                  </a:txBody>
                  <a:tcPr marT="91425" marB="91425" marR="91425" marL="91425">
                    <a:solidFill>
                      <a:srgbClr val="FFF2CC"/>
                    </a:solidFill>
                  </a:tcPr>
                </a:tc>
              </a:tr>
            </a:tbl>
          </a:graphicData>
        </a:graphic>
      </p:graphicFrame>
      <p:graphicFrame>
        <p:nvGraphicFramePr>
          <p:cNvPr id="272" name="Google Shape;272;p37"/>
          <p:cNvGraphicFramePr/>
          <p:nvPr/>
        </p:nvGraphicFramePr>
        <p:xfrm>
          <a:off x="6140725" y="1361303"/>
          <a:ext cx="3000000" cy="3000000"/>
        </p:xfrm>
        <a:graphic>
          <a:graphicData uri="http://schemas.openxmlformats.org/drawingml/2006/table">
            <a:tbl>
              <a:tblPr>
                <a:noFill/>
                <a:tableStyleId>{6843AB31-3F25-4212-94F1-F5923D8A3DC3}</a:tableStyleId>
              </a:tblPr>
              <a:tblGrid>
                <a:gridCol w="2786275"/>
              </a:tblGrid>
              <a:tr h="133800">
                <a:tc>
                  <a:txBody>
                    <a:bodyPr/>
                    <a:lstStyle/>
                    <a:p>
                      <a:pPr indent="0" lvl="0" marL="0" rtl="0" algn="ctr">
                        <a:spcBef>
                          <a:spcPts val="0"/>
                        </a:spcBef>
                        <a:spcAft>
                          <a:spcPts val="0"/>
                        </a:spcAft>
                        <a:buNone/>
                      </a:pPr>
                      <a:r>
                        <a:rPr b="1" lang="en"/>
                        <a:t>Frequency</a:t>
                      </a:r>
                      <a:endParaRPr b="1"/>
                    </a:p>
                  </a:txBody>
                  <a:tcPr marT="91425" marB="91425" marR="91425" marL="91425"/>
                </a:tc>
              </a:tr>
              <a:tr h="133800">
                <a:tc>
                  <a:txBody>
                    <a:bodyPr/>
                    <a:lstStyle/>
                    <a:p>
                      <a:pPr indent="0" lvl="0" marL="0" rtl="0" algn="ctr">
                        <a:spcBef>
                          <a:spcPts val="0"/>
                        </a:spcBef>
                        <a:spcAft>
                          <a:spcPts val="0"/>
                        </a:spcAft>
                        <a:buNone/>
                      </a:pPr>
                      <a:r>
                        <a:rPr lang="en"/>
                        <a:t>High - 30% or more</a:t>
                      </a:r>
                      <a:endParaRPr/>
                    </a:p>
                  </a:txBody>
                  <a:tcPr marT="91425" marB="91425" marR="91425" marL="91425">
                    <a:solidFill>
                      <a:srgbClr val="F4CCCC"/>
                    </a:solidFill>
                  </a:tcPr>
                </a:tc>
              </a:tr>
              <a:tr h="133800">
                <a:tc>
                  <a:txBody>
                    <a:bodyPr/>
                    <a:lstStyle/>
                    <a:p>
                      <a:pPr indent="0" lvl="0" marL="0" rtl="0" algn="ctr">
                        <a:spcBef>
                          <a:spcPts val="0"/>
                        </a:spcBef>
                        <a:spcAft>
                          <a:spcPts val="0"/>
                        </a:spcAft>
                        <a:buNone/>
                      </a:pPr>
                      <a:r>
                        <a:rPr lang="en"/>
                        <a:t>Moderate - 11% - 29%</a:t>
                      </a:r>
                      <a:endParaRPr/>
                    </a:p>
                  </a:txBody>
                  <a:tcPr marT="91425" marB="91425" marR="91425" marL="91425">
                    <a:solidFill>
                      <a:srgbClr val="FCE5CD"/>
                    </a:solidFill>
                  </a:tcPr>
                </a:tc>
              </a:tr>
              <a:tr h="133800">
                <a:tc>
                  <a:txBody>
                    <a:bodyPr/>
                    <a:lstStyle/>
                    <a:p>
                      <a:pPr indent="0" lvl="0" marL="0" rtl="0" algn="ctr">
                        <a:spcBef>
                          <a:spcPts val="0"/>
                        </a:spcBef>
                        <a:spcAft>
                          <a:spcPts val="0"/>
                        </a:spcAft>
                        <a:buNone/>
                      </a:pPr>
                      <a:r>
                        <a:rPr lang="en"/>
                        <a:t>Low - 10% or fewer</a:t>
                      </a:r>
                      <a:endParaRPr/>
                    </a:p>
                  </a:txBody>
                  <a:tcPr marT="91425" marB="91425" marR="91425" marL="91425">
                    <a:solidFill>
                      <a:srgbClr val="FFF2CC"/>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