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71A"/>
    <a:srgbClr val="CFE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2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9CAC-D471-095C-99F9-5B015590C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394C6-EABB-BAB9-00CB-E580C35C8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415FD-33B5-F98E-65D8-DE1E8AC0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7E6B-CB57-463F-9586-89CD7CE93879}" type="datetimeFigureOut">
              <a:rPr lang="pt-PT" smtClean="0"/>
              <a:t>16/06/2023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D1BBC-3AE3-50E8-BF18-7B63C3C3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DA7E9-ED42-E040-E959-DBC58D26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6D0-8138-430B-BD3B-EEB7998C6C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837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6EC4-1495-D3EF-E10F-8D06A4D8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886CF-AD8C-B746-49CE-2848B9EDD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B739-BA2D-DB34-F187-0EF48EA3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7E6B-CB57-463F-9586-89CD7CE93879}" type="datetimeFigureOut">
              <a:rPr lang="pt-PT" smtClean="0"/>
              <a:t>16/06/2023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2C1BF-5D8D-637B-827D-8D42A996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739D0-D1BA-0575-A143-7A741465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6D0-8138-430B-BD3B-EEB7998C6C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951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3A6E0-2459-E117-C9AE-2EA71219C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04E34-545A-F2A1-069A-F0F515716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F062D-156F-8687-5003-62435B85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7E6B-CB57-463F-9586-89CD7CE93879}" type="datetimeFigureOut">
              <a:rPr lang="pt-PT" smtClean="0"/>
              <a:t>16/06/2023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1CB89-3015-2A99-0702-DBC5464E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51B5A-CD4F-0656-B80D-8E4F4507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6D0-8138-430B-BD3B-EEB7998C6C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310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A7FF-6630-37D0-5F7A-D57AB490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F56CD-0B36-536B-78AC-023BD6A42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02213-7C0B-7483-9044-08D7E9AF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7E6B-CB57-463F-9586-89CD7CE93879}" type="datetimeFigureOut">
              <a:rPr lang="pt-PT" smtClean="0"/>
              <a:t>16/06/2023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3D3C-39AD-2A07-69A4-E035E3A4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8872B-B5DA-2AAA-458C-119986BA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6D0-8138-430B-BD3B-EEB7998C6C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737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68AF-D744-37C1-BAC5-C5382035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186F6-249F-AFA2-9F51-41C6E6DBF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39599-1896-2D65-7F14-B64A4249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7E6B-CB57-463F-9586-89CD7CE93879}" type="datetimeFigureOut">
              <a:rPr lang="pt-PT" smtClean="0"/>
              <a:t>16/06/2023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9AFE7-0750-A280-9268-D8834A9B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620DB-12C8-6457-82E0-67ADB1A5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6D0-8138-430B-BD3B-EEB7998C6C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226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203A-D876-F7BD-6DED-EA340D0A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ACB98-3638-86F6-ECBF-BB97D43EA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10C55-D589-A01D-259B-56670127F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77BE-E0A7-19FD-4DFB-681EF072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7E6B-CB57-463F-9586-89CD7CE93879}" type="datetimeFigureOut">
              <a:rPr lang="pt-PT" smtClean="0"/>
              <a:t>16/06/2023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D985D-7477-D275-046E-A8A07FD5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F590F-F5F7-8041-225E-314C2888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6D0-8138-430B-BD3B-EEB7998C6C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689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DB8A-28D2-4470-DAD0-CD61B729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C13DA-E445-2F3A-0149-4793D647E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19D84-1D66-FFCA-CD7F-DED78819E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28840-C8FC-99FA-FE03-C0A0F2A36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DB9CB-EB34-2395-3F89-60EB1F5E8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6A5E2-598B-7D5C-4076-485602D4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7E6B-CB57-463F-9586-89CD7CE93879}" type="datetimeFigureOut">
              <a:rPr lang="pt-PT" smtClean="0"/>
              <a:t>16/06/2023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F0F3F-8016-3989-AE73-79A6FA6C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487E8-8D85-76A8-7A3D-4C82FFD9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6D0-8138-430B-BD3B-EEB7998C6C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755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8EC8-79AD-0988-5D33-EDB0561E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F6D7D-D12C-ADB5-8F6A-0F702EC0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7E6B-CB57-463F-9586-89CD7CE93879}" type="datetimeFigureOut">
              <a:rPr lang="pt-PT" smtClean="0"/>
              <a:t>16/06/2023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53D25-9FB3-FC3E-042B-BBE37871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F6C73-DB8F-C188-7B23-AE8BE027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6D0-8138-430B-BD3B-EEB7998C6C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068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FE2EB-8CF1-8BB1-18D2-FC3B8CCE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7E6B-CB57-463F-9586-89CD7CE93879}" type="datetimeFigureOut">
              <a:rPr lang="pt-PT" smtClean="0"/>
              <a:t>16/06/2023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1910F-0757-03F0-A5A9-A2AE295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6E9C0-5A4B-6F87-CADF-2AF84778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6D0-8138-430B-BD3B-EEB7998C6C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574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8B02-8FE9-81BD-5F9E-1A114CED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FBFFD-79C1-9271-94C8-D472366BA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CCCDC-E47B-94E7-2119-B95A616D9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A7F6D-B3EB-EBE5-0131-9D7CB355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7E6B-CB57-463F-9586-89CD7CE93879}" type="datetimeFigureOut">
              <a:rPr lang="pt-PT" smtClean="0"/>
              <a:t>16/06/2023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CAD9F-74A2-EC24-B8F1-9339EFDB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EACF9-3490-A949-73E9-21059F45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6D0-8138-430B-BD3B-EEB7998C6C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803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FC40-9678-5D04-73E4-56ABFBE5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53BDD-E039-4505-C64B-DD2E54EC2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1B8E7-B65E-927C-9F12-78998474A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4A7DD-37DA-6802-AA61-C4CC5E44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7E6B-CB57-463F-9586-89CD7CE93879}" type="datetimeFigureOut">
              <a:rPr lang="pt-PT" smtClean="0"/>
              <a:t>16/06/2023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A7E5E-178D-2FB1-E0BC-106213DC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DEC13-7677-077D-6C8C-D0DAB2D3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B6D0-8138-430B-BD3B-EEB7998C6C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922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A629D-B1A9-5CA2-2766-4E350FC3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72D55-70F1-B3A3-9663-372DA7E38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1B075-E6B9-F2B6-2645-C42525DBD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67E6B-CB57-463F-9586-89CD7CE93879}" type="datetimeFigureOut">
              <a:rPr lang="pt-PT" smtClean="0"/>
              <a:t>16/06/2023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518E7-DAFA-C7DE-1757-0B922546E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56F46-E82F-3BC9-E47C-5F4EAAA1F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2B6D0-8138-430B-BD3B-EEB7998C6C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983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C25AD3-F40B-B91F-0B46-DBB7989685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8809" y="2430778"/>
            <a:ext cx="6754382" cy="1996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4D9775-154E-056E-3BF7-876A5464376C}"/>
              </a:ext>
            </a:extLst>
          </p:cNvPr>
          <p:cNvSpPr txBox="1"/>
          <p:nvPr/>
        </p:nvSpPr>
        <p:spPr>
          <a:xfrm>
            <a:off x="9417760" y="6460434"/>
            <a:ext cx="212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200" dirty="0"/>
              <a:t>Filipe Nogueira – 19/06/2023</a:t>
            </a:r>
          </a:p>
        </p:txBody>
      </p:sp>
    </p:spTree>
    <p:extLst>
      <p:ext uri="{BB962C8B-B14F-4D97-AF65-F5344CB8AC3E}">
        <p14:creationId xmlns:p14="http://schemas.microsoft.com/office/powerpoint/2010/main" val="3220583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C25AD3-F40B-B91F-0B46-DBB7989685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8809" y="2430778"/>
            <a:ext cx="6754382" cy="1996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4D9775-154E-056E-3BF7-876A5464376C}"/>
              </a:ext>
            </a:extLst>
          </p:cNvPr>
          <p:cNvSpPr txBox="1"/>
          <p:nvPr/>
        </p:nvSpPr>
        <p:spPr>
          <a:xfrm>
            <a:off x="9417760" y="6460434"/>
            <a:ext cx="212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200" dirty="0"/>
              <a:t>Filipe Nogueira – 19/06/2023</a:t>
            </a:r>
          </a:p>
        </p:txBody>
      </p:sp>
    </p:spTree>
    <p:extLst>
      <p:ext uri="{BB962C8B-B14F-4D97-AF65-F5344CB8AC3E}">
        <p14:creationId xmlns:p14="http://schemas.microsoft.com/office/powerpoint/2010/main" val="315850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D2CC426-976D-32BF-485A-EB1D78F3126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4741" y="2808955"/>
            <a:ext cx="6185647" cy="347942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2700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C25AD3-F40B-B91F-0B46-DBB79896851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941" y="185119"/>
            <a:ext cx="1875883" cy="55446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524FA7-6531-8C4D-793D-20746DAF6D6B}"/>
              </a:ext>
            </a:extLst>
          </p:cNvPr>
          <p:cNvCxnSpPr>
            <a:cxnSpLocks/>
          </p:cNvCxnSpPr>
          <p:nvPr/>
        </p:nvCxnSpPr>
        <p:spPr>
          <a:xfrm flipH="1">
            <a:off x="649941" y="6284259"/>
            <a:ext cx="10892118" cy="0"/>
          </a:xfrm>
          <a:prstGeom prst="line">
            <a:avLst/>
          </a:prstGeom>
          <a:ln w="12700">
            <a:solidFill>
              <a:srgbClr val="2757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9FD190-72B7-3004-56A2-2A69A74926B4}"/>
              </a:ext>
            </a:extLst>
          </p:cNvPr>
          <p:cNvCxnSpPr>
            <a:cxnSpLocks/>
          </p:cNvCxnSpPr>
          <p:nvPr/>
        </p:nvCxnSpPr>
        <p:spPr>
          <a:xfrm flipH="1">
            <a:off x="649941" y="788894"/>
            <a:ext cx="10892118" cy="0"/>
          </a:xfrm>
          <a:prstGeom prst="line">
            <a:avLst/>
          </a:prstGeom>
          <a:ln w="12700">
            <a:solidFill>
              <a:srgbClr val="CFE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016EFF-FB66-B32D-CA74-4BEC42CE0BA1}"/>
              </a:ext>
            </a:extLst>
          </p:cNvPr>
          <p:cNvSpPr txBox="1"/>
          <p:nvPr/>
        </p:nvSpPr>
        <p:spPr>
          <a:xfrm>
            <a:off x="649941" y="1375873"/>
            <a:ext cx="108921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</a:t>
            </a:r>
            <a:r>
              <a:rPr lang="pt-PT" dirty="0" err="1"/>
              <a:t>RetroSkill</a:t>
            </a:r>
            <a:r>
              <a:rPr lang="pt-PT" dirty="0"/>
              <a:t> é um sistema de informação para Retrosarias.</a:t>
            </a:r>
          </a:p>
          <a:p>
            <a:r>
              <a:rPr lang="pt-PT" dirty="0"/>
              <a:t>Tem como principais Objectivos: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Gestão de Encomendas a Fornecedores.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Controlo dos Serviços a Clientes – Serviços Tabelados ou Especiais por Orçamento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Gestão e Controlo Operacional – Estado dos serviços desde a entrada em trabalho até à entrega e pagamento.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179907-1770-BF46-DA9A-8F6CD19FFB9C}"/>
              </a:ext>
            </a:extLst>
          </p:cNvPr>
          <p:cNvSpPr txBox="1"/>
          <p:nvPr/>
        </p:nvSpPr>
        <p:spPr>
          <a:xfrm>
            <a:off x="9417760" y="6460434"/>
            <a:ext cx="212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200" dirty="0"/>
              <a:t>Filipe Nogueira – 19/06/2023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307AE-E4E2-624A-3C38-CD4FA14A079D}"/>
              </a:ext>
            </a:extLst>
          </p:cNvPr>
          <p:cNvSpPr txBox="1"/>
          <p:nvPr/>
        </p:nvSpPr>
        <p:spPr>
          <a:xfrm>
            <a:off x="3990308" y="277687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>
                <a:latin typeface="+mj-lt"/>
              </a:rPr>
              <a:t>ENQUADRAMENTO E OBJECTIVOS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3B562-33F9-60AC-F0AF-3587AC008DAA}"/>
              </a:ext>
            </a:extLst>
          </p:cNvPr>
          <p:cNvSpPr txBox="1"/>
          <p:nvPr/>
        </p:nvSpPr>
        <p:spPr>
          <a:xfrm>
            <a:off x="649941" y="4078017"/>
            <a:ext cx="10892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Modelo Entidade-Associação</a:t>
            </a:r>
          </a:p>
          <a:p>
            <a:r>
              <a:rPr lang="pt-PT" dirty="0"/>
              <a:t>Modelo Relacional</a:t>
            </a:r>
          </a:p>
          <a:p>
            <a:r>
              <a:rPr lang="pt-PT" dirty="0"/>
              <a:t>Modelo Físico DDL</a:t>
            </a:r>
          </a:p>
          <a:p>
            <a:r>
              <a:rPr lang="pt-PT" dirty="0"/>
              <a:t>Scripts DML</a:t>
            </a:r>
          </a:p>
          <a:p>
            <a:r>
              <a:rPr lang="pt-PT" dirty="0" err="1"/>
              <a:t>Queries</a:t>
            </a:r>
            <a:r>
              <a:rPr lang="pt-PT" dirty="0"/>
              <a:t> Pedidas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5EF84-66DD-0AE7-FC99-27436673D701}"/>
              </a:ext>
            </a:extLst>
          </p:cNvPr>
          <p:cNvSpPr txBox="1"/>
          <p:nvPr/>
        </p:nvSpPr>
        <p:spPr>
          <a:xfrm>
            <a:off x="649941" y="910113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+mj-lt"/>
              </a:rPr>
              <a:t>FINALIDADE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30159-8EFF-D769-0EE1-851D4B19D123}"/>
              </a:ext>
            </a:extLst>
          </p:cNvPr>
          <p:cNvSpPr txBox="1"/>
          <p:nvPr/>
        </p:nvSpPr>
        <p:spPr>
          <a:xfrm>
            <a:off x="649941" y="353251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+mj-lt"/>
              </a:rPr>
              <a:t>TÓPICOS</a:t>
            </a:r>
          </a:p>
        </p:txBody>
      </p:sp>
    </p:spTree>
    <p:extLst>
      <p:ext uri="{BB962C8B-B14F-4D97-AF65-F5344CB8AC3E}">
        <p14:creationId xmlns:p14="http://schemas.microsoft.com/office/powerpoint/2010/main" val="25279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C25AD3-F40B-B91F-0B46-DBB7989685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941" y="185119"/>
            <a:ext cx="1875883" cy="55446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524FA7-6531-8C4D-793D-20746DAF6D6B}"/>
              </a:ext>
            </a:extLst>
          </p:cNvPr>
          <p:cNvCxnSpPr>
            <a:cxnSpLocks/>
          </p:cNvCxnSpPr>
          <p:nvPr/>
        </p:nvCxnSpPr>
        <p:spPr>
          <a:xfrm flipH="1">
            <a:off x="649941" y="6284259"/>
            <a:ext cx="10892118" cy="0"/>
          </a:xfrm>
          <a:prstGeom prst="line">
            <a:avLst/>
          </a:prstGeom>
          <a:ln w="12700">
            <a:solidFill>
              <a:srgbClr val="2757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9FD190-72B7-3004-56A2-2A69A74926B4}"/>
              </a:ext>
            </a:extLst>
          </p:cNvPr>
          <p:cNvCxnSpPr>
            <a:cxnSpLocks/>
          </p:cNvCxnSpPr>
          <p:nvPr/>
        </p:nvCxnSpPr>
        <p:spPr>
          <a:xfrm flipH="1">
            <a:off x="649941" y="788894"/>
            <a:ext cx="10892118" cy="0"/>
          </a:xfrm>
          <a:prstGeom prst="line">
            <a:avLst/>
          </a:prstGeom>
          <a:ln w="12700">
            <a:solidFill>
              <a:srgbClr val="CFE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2EE9A-5F64-2044-F90F-16CABE17D05F}"/>
              </a:ext>
            </a:extLst>
          </p:cNvPr>
          <p:cNvSpPr txBox="1"/>
          <p:nvPr/>
        </p:nvSpPr>
        <p:spPr>
          <a:xfrm>
            <a:off x="4003928" y="277687"/>
            <a:ext cx="418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>
                <a:latin typeface="+mj-lt"/>
              </a:rPr>
              <a:t>MODELO ENTIDADE ASSOCIAÇÃO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BE5B4-15B0-5AA5-31AB-73A5876599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156" y="823876"/>
            <a:ext cx="7609688" cy="5433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7BCD8F-B173-5D50-ADEB-D94DF26792A1}"/>
              </a:ext>
            </a:extLst>
          </p:cNvPr>
          <p:cNvSpPr txBox="1"/>
          <p:nvPr/>
        </p:nvSpPr>
        <p:spPr>
          <a:xfrm>
            <a:off x="9417760" y="6460434"/>
            <a:ext cx="212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200" dirty="0"/>
              <a:t>Filipe Nogueira – 19/06/2023</a:t>
            </a:r>
          </a:p>
        </p:txBody>
      </p:sp>
    </p:spTree>
    <p:extLst>
      <p:ext uri="{BB962C8B-B14F-4D97-AF65-F5344CB8AC3E}">
        <p14:creationId xmlns:p14="http://schemas.microsoft.com/office/powerpoint/2010/main" val="185966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C25AD3-F40B-B91F-0B46-DBB7989685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941" y="185119"/>
            <a:ext cx="1875883" cy="55446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524FA7-6531-8C4D-793D-20746DAF6D6B}"/>
              </a:ext>
            </a:extLst>
          </p:cNvPr>
          <p:cNvCxnSpPr>
            <a:cxnSpLocks/>
          </p:cNvCxnSpPr>
          <p:nvPr/>
        </p:nvCxnSpPr>
        <p:spPr>
          <a:xfrm flipH="1">
            <a:off x="649941" y="6284259"/>
            <a:ext cx="10892118" cy="0"/>
          </a:xfrm>
          <a:prstGeom prst="line">
            <a:avLst/>
          </a:prstGeom>
          <a:ln w="12700">
            <a:solidFill>
              <a:srgbClr val="2757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9FD190-72B7-3004-56A2-2A69A74926B4}"/>
              </a:ext>
            </a:extLst>
          </p:cNvPr>
          <p:cNvCxnSpPr>
            <a:cxnSpLocks/>
          </p:cNvCxnSpPr>
          <p:nvPr/>
        </p:nvCxnSpPr>
        <p:spPr>
          <a:xfrm flipH="1">
            <a:off x="649941" y="788894"/>
            <a:ext cx="10892118" cy="0"/>
          </a:xfrm>
          <a:prstGeom prst="line">
            <a:avLst/>
          </a:prstGeom>
          <a:ln w="12700">
            <a:solidFill>
              <a:srgbClr val="CFE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2EE9A-5F64-2044-F90F-16CABE17D05F}"/>
              </a:ext>
            </a:extLst>
          </p:cNvPr>
          <p:cNvSpPr txBox="1"/>
          <p:nvPr/>
        </p:nvSpPr>
        <p:spPr>
          <a:xfrm>
            <a:off x="4649939" y="280319"/>
            <a:ext cx="289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>
                <a:latin typeface="+mj-lt"/>
              </a:rPr>
              <a:t>MODELO RELACIONAL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BE5B4-15B0-5AA5-31AB-73A5876599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5671" y="883647"/>
            <a:ext cx="8200658" cy="53247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0D752A-3A6A-2D6D-5B11-5B5B23A336FC}"/>
              </a:ext>
            </a:extLst>
          </p:cNvPr>
          <p:cNvSpPr txBox="1"/>
          <p:nvPr/>
        </p:nvSpPr>
        <p:spPr>
          <a:xfrm>
            <a:off x="9417760" y="6460434"/>
            <a:ext cx="212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200" dirty="0"/>
              <a:t>Filipe Nogueira – 19/06/2023</a:t>
            </a:r>
          </a:p>
        </p:txBody>
      </p:sp>
    </p:spTree>
    <p:extLst>
      <p:ext uri="{BB962C8B-B14F-4D97-AF65-F5344CB8AC3E}">
        <p14:creationId xmlns:p14="http://schemas.microsoft.com/office/powerpoint/2010/main" val="34828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C25AD3-F40B-B91F-0B46-DBB7989685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941" y="185119"/>
            <a:ext cx="1875883" cy="55446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524FA7-6531-8C4D-793D-20746DAF6D6B}"/>
              </a:ext>
            </a:extLst>
          </p:cNvPr>
          <p:cNvCxnSpPr>
            <a:cxnSpLocks/>
          </p:cNvCxnSpPr>
          <p:nvPr/>
        </p:nvCxnSpPr>
        <p:spPr>
          <a:xfrm flipH="1">
            <a:off x="649941" y="6284259"/>
            <a:ext cx="10892118" cy="0"/>
          </a:xfrm>
          <a:prstGeom prst="line">
            <a:avLst/>
          </a:prstGeom>
          <a:ln w="12700">
            <a:solidFill>
              <a:srgbClr val="2757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9FD190-72B7-3004-56A2-2A69A74926B4}"/>
              </a:ext>
            </a:extLst>
          </p:cNvPr>
          <p:cNvCxnSpPr>
            <a:cxnSpLocks/>
          </p:cNvCxnSpPr>
          <p:nvPr/>
        </p:nvCxnSpPr>
        <p:spPr>
          <a:xfrm flipH="1">
            <a:off x="649941" y="788894"/>
            <a:ext cx="10892118" cy="0"/>
          </a:xfrm>
          <a:prstGeom prst="line">
            <a:avLst/>
          </a:prstGeom>
          <a:ln w="12700">
            <a:solidFill>
              <a:srgbClr val="CFE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2EE9A-5F64-2044-F90F-16CABE17D05F}"/>
              </a:ext>
            </a:extLst>
          </p:cNvPr>
          <p:cNvSpPr txBox="1"/>
          <p:nvPr/>
        </p:nvSpPr>
        <p:spPr>
          <a:xfrm>
            <a:off x="4234764" y="280319"/>
            <a:ext cx="37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>
                <a:latin typeface="+mj-lt"/>
              </a:rPr>
              <a:t>MODELO FÍSICO – DDL E DML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D752A-3A6A-2D6D-5B11-5B5B23A336FC}"/>
              </a:ext>
            </a:extLst>
          </p:cNvPr>
          <p:cNvSpPr txBox="1"/>
          <p:nvPr/>
        </p:nvSpPr>
        <p:spPr>
          <a:xfrm>
            <a:off x="9417760" y="6460434"/>
            <a:ext cx="212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200" dirty="0"/>
              <a:t>Filipe Nogueira – 19/06/2023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32687-7100-ECD6-C6D3-4B30018B6B82}"/>
              </a:ext>
            </a:extLst>
          </p:cNvPr>
          <p:cNvSpPr txBox="1"/>
          <p:nvPr/>
        </p:nvSpPr>
        <p:spPr>
          <a:xfrm>
            <a:off x="649941" y="910113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+mj-lt"/>
              </a:rPr>
              <a:t>UTILIZAÇÃO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237B8-12E2-9202-7CBC-838F22976400}"/>
              </a:ext>
            </a:extLst>
          </p:cNvPr>
          <p:cNvSpPr txBox="1"/>
          <p:nvPr/>
        </p:nvSpPr>
        <p:spPr>
          <a:xfrm>
            <a:off x="649941" y="1375873"/>
            <a:ext cx="10892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 Sistema vem separado em 4 módulos distintos que para instalação e bom funcionamento deve seguir a seguinte ordem: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Instalar a Base de Dados </a:t>
            </a:r>
            <a:r>
              <a:rPr lang="pt-PT" dirty="0" err="1"/>
              <a:t>RetroSkill</a:t>
            </a:r>
            <a:r>
              <a:rPr lang="pt-PT" dirty="0"/>
              <a:t> através da execução do código no ficheiro </a:t>
            </a:r>
            <a:r>
              <a:rPr lang="pt-PT" dirty="0" err="1"/>
              <a:t>Database_Retroskill.sql</a:t>
            </a:r>
            <a:endParaRPr lang="pt-PT" dirty="0"/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A seguir criar a Estrutura de Dados utilizando o ficheiro </a:t>
            </a:r>
            <a:r>
              <a:rPr lang="pt-PT" dirty="0" err="1"/>
              <a:t>DDL_RetroSkill.sql</a:t>
            </a:r>
            <a:endParaRPr lang="pt-PT" dirty="0"/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Para popular a Base de Dados utilizar o ficheiro </a:t>
            </a:r>
            <a:r>
              <a:rPr lang="pt-PT" dirty="0" err="1"/>
              <a:t>DML_RetroSkill.sql</a:t>
            </a:r>
            <a:endParaRPr lang="pt-PT" dirty="0"/>
          </a:p>
          <a:p>
            <a:pPr marL="800100" lvl="1" indent="-342900">
              <a:buFont typeface="+mj-lt"/>
              <a:buAutoNum type="arabicPeriod"/>
            </a:pPr>
            <a:r>
              <a:rPr lang="pt-PT" dirty="0"/>
              <a:t>Para consultar a Base de Dados correr o ficheiro </a:t>
            </a:r>
            <a:r>
              <a:rPr lang="pt-PT" dirty="0" err="1"/>
              <a:t>QUERIES.sql</a:t>
            </a:r>
            <a:endParaRPr lang="pt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D1C5B-1CB9-604A-0F0F-AD16214E4DD5}"/>
              </a:ext>
            </a:extLst>
          </p:cNvPr>
          <p:cNvSpPr txBox="1"/>
          <p:nvPr/>
        </p:nvSpPr>
        <p:spPr>
          <a:xfrm>
            <a:off x="649941" y="3481290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+mj-lt"/>
              </a:rPr>
              <a:t>DEMONSTRAÇÃO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7AB770-9004-CEFD-D1B0-C0F02D221FFB}"/>
              </a:ext>
            </a:extLst>
          </p:cNvPr>
          <p:cNvSpPr txBox="1"/>
          <p:nvPr/>
        </p:nvSpPr>
        <p:spPr>
          <a:xfrm>
            <a:off x="649941" y="3926883"/>
            <a:ext cx="10892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Base de Dados contém erros propositados para demonstração de utilização.</a:t>
            </a:r>
          </a:p>
          <a:p>
            <a:r>
              <a:rPr lang="pt-PT" dirty="0"/>
              <a:t>Após instalar todos os ficheiros deverá ser corrido o Script de alteração da tabela Clientes no ficheiro DDL.</a:t>
            </a:r>
          </a:p>
          <a:p>
            <a:r>
              <a:rPr lang="pt-PT" dirty="0"/>
              <a:t>A seguir vamos popular a tabela com os registos em falta, morada dos clientes. Script no ficheiro DML.</a:t>
            </a:r>
          </a:p>
        </p:txBody>
      </p:sp>
    </p:spTree>
    <p:extLst>
      <p:ext uri="{BB962C8B-B14F-4D97-AF65-F5344CB8AC3E}">
        <p14:creationId xmlns:p14="http://schemas.microsoft.com/office/powerpoint/2010/main" val="269706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C25AD3-F40B-B91F-0B46-DBB7989685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941" y="185119"/>
            <a:ext cx="1875883" cy="55446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524FA7-6531-8C4D-793D-20746DAF6D6B}"/>
              </a:ext>
            </a:extLst>
          </p:cNvPr>
          <p:cNvCxnSpPr>
            <a:cxnSpLocks/>
          </p:cNvCxnSpPr>
          <p:nvPr/>
        </p:nvCxnSpPr>
        <p:spPr>
          <a:xfrm flipH="1">
            <a:off x="649941" y="6284259"/>
            <a:ext cx="10892118" cy="0"/>
          </a:xfrm>
          <a:prstGeom prst="line">
            <a:avLst/>
          </a:prstGeom>
          <a:ln w="12700">
            <a:solidFill>
              <a:srgbClr val="2757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9FD190-72B7-3004-56A2-2A69A74926B4}"/>
              </a:ext>
            </a:extLst>
          </p:cNvPr>
          <p:cNvCxnSpPr>
            <a:cxnSpLocks/>
          </p:cNvCxnSpPr>
          <p:nvPr/>
        </p:nvCxnSpPr>
        <p:spPr>
          <a:xfrm flipH="1">
            <a:off x="649941" y="788894"/>
            <a:ext cx="10892118" cy="0"/>
          </a:xfrm>
          <a:prstGeom prst="line">
            <a:avLst/>
          </a:prstGeom>
          <a:ln w="12700">
            <a:solidFill>
              <a:srgbClr val="CFE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2EE9A-5F64-2044-F90F-16CABE17D05F}"/>
              </a:ext>
            </a:extLst>
          </p:cNvPr>
          <p:cNvSpPr txBox="1"/>
          <p:nvPr/>
        </p:nvSpPr>
        <p:spPr>
          <a:xfrm>
            <a:off x="4982567" y="280319"/>
            <a:ext cx="222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>
                <a:latin typeface="+mj-lt"/>
              </a:rPr>
              <a:t>DEMONSTRAÇÃO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D752A-3A6A-2D6D-5B11-5B5B23A336FC}"/>
              </a:ext>
            </a:extLst>
          </p:cNvPr>
          <p:cNvSpPr txBox="1"/>
          <p:nvPr/>
        </p:nvSpPr>
        <p:spPr>
          <a:xfrm>
            <a:off x="9417760" y="6460434"/>
            <a:ext cx="212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200" dirty="0"/>
              <a:t>Filipe Nogueira – 19/06/2023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E01085-109E-FB41-8DC3-D856EC220C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1808" y="1375873"/>
            <a:ext cx="4724400" cy="46302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FB0389-324F-827E-B5C7-49CB841454E7}"/>
              </a:ext>
            </a:extLst>
          </p:cNvPr>
          <p:cNvSpPr txBox="1"/>
          <p:nvPr/>
        </p:nvSpPr>
        <p:spPr>
          <a:xfrm>
            <a:off x="649941" y="910113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+mj-lt"/>
              </a:rPr>
              <a:t>LIGAÇÃO FORNECEDORES - LOJAS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FD9A41-1A11-D3C0-AEF6-E956AAE55005}"/>
              </a:ext>
            </a:extLst>
          </p:cNvPr>
          <p:cNvSpPr txBox="1"/>
          <p:nvPr/>
        </p:nvSpPr>
        <p:spPr>
          <a:xfrm>
            <a:off x="649941" y="1375873"/>
            <a:ext cx="45675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Para que os Arranjos e Serviços possam ser efectuados é necessário que exista material.</a:t>
            </a:r>
          </a:p>
          <a:p>
            <a:r>
              <a:rPr lang="pt-PT" dirty="0"/>
              <a:t>Como tal a Gestão das Encomendas será efectuada deste Modo.</a:t>
            </a:r>
          </a:p>
          <a:p>
            <a:r>
              <a:rPr lang="pt-PT" dirty="0"/>
              <a:t>As Encomendas têm o registo de todos os artigos encomendados aos Fornecedores por Loja.</a:t>
            </a:r>
          </a:p>
        </p:txBody>
      </p:sp>
    </p:spTree>
    <p:extLst>
      <p:ext uri="{BB962C8B-B14F-4D97-AF65-F5344CB8AC3E}">
        <p14:creationId xmlns:p14="http://schemas.microsoft.com/office/powerpoint/2010/main" val="119828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C25AD3-F40B-B91F-0B46-DBB7989685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941" y="185119"/>
            <a:ext cx="1875883" cy="55446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524FA7-6531-8C4D-793D-20746DAF6D6B}"/>
              </a:ext>
            </a:extLst>
          </p:cNvPr>
          <p:cNvCxnSpPr>
            <a:cxnSpLocks/>
          </p:cNvCxnSpPr>
          <p:nvPr/>
        </p:nvCxnSpPr>
        <p:spPr>
          <a:xfrm flipH="1">
            <a:off x="649941" y="6284259"/>
            <a:ext cx="10892118" cy="0"/>
          </a:xfrm>
          <a:prstGeom prst="line">
            <a:avLst/>
          </a:prstGeom>
          <a:ln w="12700">
            <a:solidFill>
              <a:srgbClr val="2757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9FD190-72B7-3004-56A2-2A69A74926B4}"/>
              </a:ext>
            </a:extLst>
          </p:cNvPr>
          <p:cNvCxnSpPr>
            <a:cxnSpLocks/>
          </p:cNvCxnSpPr>
          <p:nvPr/>
        </p:nvCxnSpPr>
        <p:spPr>
          <a:xfrm flipH="1">
            <a:off x="649941" y="788894"/>
            <a:ext cx="10892118" cy="0"/>
          </a:xfrm>
          <a:prstGeom prst="line">
            <a:avLst/>
          </a:prstGeom>
          <a:ln w="12700">
            <a:solidFill>
              <a:srgbClr val="CFE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2EE9A-5F64-2044-F90F-16CABE17D05F}"/>
              </a:ext>
            </a:extLst>
          </p:cNvPr>
          <p:cNvSpPr txBox="1"/>
          <p:nvPr/>
        </p:nvSpPr>
        <p:spPr>
          <a:xfrm>
            <a:off x="4982567" y="280319"/>
            <a:ext cx="222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>
                <a:latin typeface="+mj-lt"/>
              </a:rPr>
              <a:t>DEMONSTRAÇÃO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D752A-3A6A-2D6D-5B11-5B5B23A336FC}"/>
              </a:ext>
            </a:extLst>
          </p:cNvPr>
          <p:cNvSpPr txBox="1"/>
          <p:nvPr/>
        </p:nvSpPr>
        <p:spPr>
          <a:xfrm>
            <a:off x="9417760" y="6460434"/>
            <a:ext cx="212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200" dirty="0"/>
              <a:t>Filipe Nogueira – 19/06/2023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B0389-324F-827E-B5C7-49CB841454E7}"/>
              </a:ext>
            </a:extLst>
          </p:cNvPr>
          <p:cNvSpPr txBox="1"/>
          <p:nvPr/>
        </p:nvSpPr>
        <p:spPr>
          <a:xfrm>
            <a:off x="649941" y="910113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+mj-lt"/>
              </a:rPr>
              <a:t>LIGAÇÃO EMPREGADOS - LOJAS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FD9A41-1A11-D3C0-AEF6-E956AAE55005}"/>
              </a:ext>
            </a:extLst>
          </p:cNvPr>
          <p:cNvSpPr txBox="1"/>
          <p:nvPr/>
        </p:nvSpPr>
        <p:spPr>
          <a:xfrm>
            <a:off x="649941" y="1375873"/>
            <a:ext cx="456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Gestão dos Recursos Humanos também é possível no Sistema.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22D49-70B1-A4E1-1366-56382E44A6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2199678"/>
            <a:ext cx="3742764" cy="267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4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B27DA1-A2EC-724E-4BDE-E9D5A8E67F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2118" y="844924"/>
            <a:ext cx="8807824" cy="5383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C25AD3-F40B-B91F-0B46-DBB79896851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941" y="185119"/>
            <a:ext cx="1875883" cy="55446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524FA7-6531-8C4D-793D-20746DAF6D6B}"/>
              </a:ext>
            </a:extLst>
          </p:cNvPr>
          <p:cNvCxnSpPr>
            <a:cxnSpLocks/>
          </p:cNvCxnSpPr>
          <p:nvPr/>
        </p:nvCxnSpPr>
        <p:spPr>
          <a:xfrm flipH="1">
            <a:off x="649941" y="6284259"/>
            <a:ext cx="10892118" cy="0"/>
          </a:xfrm>
          <a:prstGeom prst="line">
            <a:avLst/>
          </a:prstGeom>
          <a:ln w="12700">
            <a:solidFill>
              <a:srgbClr val="2757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9FD190-72B7-3004-56A2-2A69A74926B4}"/>
              </a:ext>
            </a:extLst>
          </p:cNvPr>
          <p:cNvCxnSpPr>
            <a:cxnSpLocks/>
          </p:cNvCxnSpPr>
          <p:nvPr/>
        </p:nvCxnSpPr>
        <p:spPr>
          <a:xfrm flipH="1">
            <a:off x="649941" y="788894"/>
            <a:ext cx="10892118" cy="0"/>
          </a:xfrm>
          <a:prstGeom prst="line">
            <a:avLst/>
          </a:prstGeom>
          <a:ln w="12700">
            <a:solidFill>
              <a:srgbClr val="CFE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2EE9A-5F64-2044-F90F-16CABE17D05F}"/>
              </a:ext>
            </a:extLst>
          </p:cNvPr>
          <p:cNvSpPr txBox="1"/>
          <p:nvPr/>
        </p:nvSpPr>
        <p:spPr>
          <a:xfrm>
            <a:off x="4982567" y="280319"/>
            <a:ext cx="222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>
                <a:latin typeface="+mj-lt"/>
              </a:rPr>
              <a:t>DEMONSTRAÇÃO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D752A-3A6A-2D6D-5B11-5B5B23A336FC}"/>
              </a:ext>
            </a:extLst>
          </p:cNvPr>
          <p:cNvSpPr txBox="1"/>
          <p:nvPr/>
        </p:nvSpPr>
        <p:spPr>
          <a:xfrm>
            <a:off x="9417760" y="6460434"/>
            <a:ext cx="212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200" dirty="0"/>
              <a:t>Filipe Nogueira – 19/06/2023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B0389-324F-827E-B5C7-49CB841454E7}"/>
              </a:ext>
            </a:extLst>
          </p:cNvPr>
          <p:cNvSpPr txBox="1"/>
          <p:nvPr/>
        </p:nvSpPr>
        <p:spPr>
          <a:xfrm>
            <a:off x="649941" y="91011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+mj-lt"/>
              </a:rPr>
              <a:t>SERVIÇOS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FD9A41-1A11-D3C0-AEF6-E956AAE55005}"/>
              </a:ext>
            </a:extLst>
          </p:cNvPr>
          <p:cNvSpPr txBox="1"/>
          <p:nvPr/>
        </p:nvSpPr>
        <p:spPr>
          <a:xfrm>
            <a:off x="649941" y="1375873"/>
            <a:ext cx="45675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Aqui </a:t>
            </a:r>
            <a:r>
              <a:rPr lang="pt-PT" dirty="0" err="1"/>
              <a:t>aprenta-se</a:t>
            </a:r>
            <a:r>
              <a:rPr lang="pt-PT" dirty="0"/>
              <a:t> o </a:t>
            </a:r>
            <a:r>
              <a:rPr lang="pt-PT" i="1" dirty="0"/>
              <a:t>CORE </a:t>
            </a:r>
            <a:r>
              <a:rPr lang="pt-PT" dirty="0"/>
              <a:t>do negócio.</a:t>
            </a:r>
          </a:p>
          <a:p>
            <a:r>
              <a:rPr lang="pt-PT" dirty="0"/>
              <a:t>Através da Ordem de Trabalhos conseguimos saber em que estado estão todos os arranjos pedidos desde o início dos trabalhos até à sua conclusão e entrega aos Clientes.</a:t>
            </a:r>
          </a:p>
        </p:txBody>
      </p:sp>
    </p:spTree>
    <p:extLst>
      <p:ext uri="{BB962C8B-B14F-4D97-AF65-F5344CB8AC3E}">
        <p14:creationId xmlns:p14="http://schemas.microsoft.com/office/powerpoint/2010/main" val="24536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57D430-74E6-F1FC-4905-DDAFE3E972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1453" y="816077"/>
            <a:ext cx="5208495" cy="5468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C25AD3-F40B-B91F-0B46-DBB79896851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941" y="185119"/>
            <a:ext cx="1875883" cy="55446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524FA7-6531-8C4D-793D-20746DAF6D6B}"/>
              </a:ext>
            </a:extLst>
          </p:cNvPr>
          <p:cNvCxnSpPr>
            <a:cxnSpLocks/>
          </p:cNvCxnSpPr>
          <p:nvPr/>
        </p:nvCxnSpPr>
        <p:spPr>
          <a:xfrm flipH="1">
            <a:off x="649941" y="6284259"/>
            <a:ext cx="10892118" cy="0"/>
          </a:xfrm>
          <a:prstGeom prst="line">
            <a:avLst/>
          </a:prstGeom>
          <a:ln w="12700">
            <a:solidFill>
              <a:srgbClr val="2757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9FD190-72B7-3004-56A2-2A69A74926B4}"/>
              </a:ext>
            </a:extLst>
          </p:cNvPr>
          <p:cNvCxnSpPr>
            <a:cxnSpLocks/>
          </p:cNvCxnSpPr>
          <p:nvPr/>
        </p:nvCxnSpPr>
        <p:spPr>
          <a:xfrm flipH="1">
            <a:off x="649941" y="788894"/>
            <a:ext cx="10892118" cy="0"/>
          </a:xfrm>
          <a:prstGeom prst="line">
            <a:avLst/>
          </a:prstGeom>
          <a:ln w="12700">
            <a:solidFill>
              <a:srgbClr val="CFEE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2EE9A-5F64-2044-F90F-16CABE17D05F}"/>
              </a:ext>
            </a:extLst>
          </p:cNvPr>
          <p:cNvSpPr txBox="1"/>
          <p:nvPr/>
        </p:nvSpPr>
        <p:spPr>
          <a:xfrm>
            <a:off x="5241453" y="280319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>
                <a:latin typeface="+mj-lt"/>
              </a:rPr>
              <a:t>CONCLUSÃO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D752A-3A6A-2D6D-5B11-5B5B23A336FC}"/>
              </a:ext>
            </a:extLst>
          </p:cNvPr>
          <p:cNvSpPr txBox="1"/>
          <p:nvPr/>
        </p:nvSpPr>
        <p:spPr>
          <a:xfrm>
            <a:off x="9417760" y="6460434"/>
            <a:ext cx="2124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1200" dirty="0"/>
              <a:t>Filipe Nogueira – 19/06/2023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B0389-324F-827E-B5C7-49CB841454E7}"/>
              </a:ext>
            </a:extLst>
          </p:cNvPr>
          <p:cNvSpPr txBox="1"/>
          <p:nvPr/>
        </p:nvSpPr>
        <p:spPr>
          <a:xfrm>
            <a:off x="649941" y="910113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+mj-lt"/>
              </a:rPr>
              <a:t>QUESTÕES?</a:t>
            </a:r>
          </a:p>
        </p:txBody>
      </p:sp>
    </p:spTree>
    <p:extLst>
      <p:ext uri="{BB962C8B-B14F-4D97-AF65-F5344CB8AC3E}">
        <p14:creationId xmlns:p14="http://schemas.microsoft.com/office/powerpoint/2010/main" val="3604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Josefin Sans SemiBold"/>
        <a:ea typeface=""/>
        <a:cs typeface=""/>
      </a:majorFont>
      <a:minorFont>
        <a:latin typeface="Josefi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3313</TotalTime>
  <Words>355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Josefin Sans Light</vt:lpstr>
      <vt:lpstr>Josefin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Filipe Nogueira</dc:creator>
  <cp:lastModifiedBy>Filipe Nogueira</cp:lastModifiedBy>
  <cp:revision>5</cp:revision>
  <dcterms:created xsi:type="dcterms:W3CDTF">2023-06-03T16:44:38Z</dcterms:created>
  <dcterms:modified xsi:type="dcterms:W3CDTF">2023-06-18T16:56:10Z</dcterms:modified>
</cp:coreProperties>
</file>