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66" r:id="rId9"/>
    <p:sldId id="273" r:id="rId10"/>
    <p:sldId id="265" r:id="rId11"/>
    <p:sldId id="263" r:id="rId12"/>
    <p:sldId id="264" r:id="rId13"/>
    <p:sldId id="268" r:id="rId14"/>
    <p:sldId id="276" r:id="rId15"/>
    <p:sldId id="274" r:id="rId16"/>
    <p:sldId id="270" r:id="rId17"/>
    <p:sldId id="269" r:id="rId18"/>
    <p:sldId id="275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5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0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68635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1F46-6E1C-BB3A-2300-B13510BB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95101-B5C9-2FD6-005E-AE6024584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C9F3-6AEA-9EB2-AB90-69AC422C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A4E8-5874-4EB6-BE46-D7E8E775E13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E6A9-C16F-4883-43FD-341B7C39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FA85-5804-4DE5-2171-F6C0AAD7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7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EC4C7D-9F32-3DD5-0898-0A64AB3E4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CD56122-AE93-63D3-9B51-14AA353EC0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0B457C0-C5F0-38B3-A5A4-4CF83DA5D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608DDE2-7690-8BBF-1E41-BF40F26AF1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A70176D-1CA9-F362-DA0D-140ADC80AB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B557568-DAFA-B892-D220-F9088C690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920ECF3-A4B7-A9A1-C23F-56EDD775AC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A92B7FF-F522-FFD6-3A37-5C7F5CB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18010FC-71DC-C4A0-BBE6-35E03F05FE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512EE29-359B-8558-2A40-DB8D4D256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0CCBBEB-A224-6D89-748B-8053ED48B2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464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179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E8383744-36C6-4EBD-A1A0-36548A4AF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E903-AFF6-DA5F-2323-2B38C0703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133" y="723440"/>
            <a:ext cx="5613400" cy="2579052"/>
          </a:xfrm>
        </p:spPr>
        <p:txBody>
          <a:bodyPr>
            <a:normAutofit/>
          </a:bodyPr>
          <a:lstStyle/>
          <a:p>
            <a:r>
              <a:rPr lang="en-US" sz="4800" dirty="0"/>
              <a:t>Hardware for Computing Bézout's Coefficinets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7F02A-FBB9-F81D-4B3D-06D757375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Ryan Massie</a:t>
            </a:r>
          </a:p>
          <a:p>
            <a:r>
              <a:rPr lang="en-US" dirty="0"/>
              <a:t>Advisor: Dr. Firas Hassan</a:t>
            </a:r>
          </a:p>
        </p:txBody>
      </p:sp>
      <p:pic>
        <p:nvPicPr>
          <p:cNvPr id="7" name="Picture Placeholder 6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EB69EA50-8927-D677-25E9-4E1D7D7EC63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r="2361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76892-A2D6-7EE1-D947-122567D86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&amp; Binary GCD Algorithm</a:t>
            </a:r>
          </a:p>
        </p:txBody>
      </p:sp>
    </p:spTree>
    <p:extLst>
      <p:ext uri="{BB962C8B-B14F-4D97-AF65-F5344CB8AC3E}">
        <p14:creationId xmlns:p14="http://schemas.microsoft.com/office/powerpoint/2010/main" val="280983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968D-DC99-BB0C-FAFC-B611AC816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Extended Euclid Vs Binary GCD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B72E-1853-6CF7-4DD4-192111314F4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5"/>
            <a:ext cx="5797550" cy="3928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Extended Euclidean Algorithm (EEA):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✅ Fewest Iterations</a:t>
            </a:r>
          </a:p>
          <a:p>
            <a:pPr marL="0" indent="0">
              <a:buNone/>
            </a:pPr>
            <a:r>
              <a:rPr lang="en-US" dirty="0"/>
              <a:t>❌ Uses division/modulo</a:t>
            </a:r>
          </a:p>
          <a:p>
            <a:pPr marL="0" indent="0">
              <a:buNone/>
            </a:pPr>
            <a:r>
              <a:rPr lang="en-US" dirty="0"/>
              <a:t>❌ Less efficient in hardware (Mult/Division)</a:t>
            </a:r>
          </a:p>
          <a:p>
            <a:pPr>
              <a:buNone/>
            </a:pPr>
            <a:r>
              <a:rPr lang="en-US" b="1" dirty="0"/>
              <a:t>Binary GCD Algorithm: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✅ Division-free</a:t>
            </a:r>
          </a:p>
          <a:p>
            <a:pPr marL="0" indent="0">
              <a:buNone/>
            </a:pPr>
            <a:r>
              <a:rPr lang="en-US" dirty="0"/>
              <a:t>✅ Hardware-friendly (shifts, subtracts)</a:t>
            </a:r>
          </a:p>
          <a:p>
            <a:pPr marL="0" indent="0">
              <a:buNone/>
            </a:pPr>
            <a:r>
              <a:rPr lang="en-US" dirty="0"/>
              <a:t>❌ More Iterations than standard (ensuring coefficients even)</a:t>
            </a:r>
          </a:p>
        </p:txBody>
      </p:sp>
      <p:pic>
        <p:nvPicPr>
          <p:cNvPr id="5" name="Picture Placeholder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203866C9-672A-1571-1228-29913525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8" r="27288"/>
          <a:stretch>
            <a:fillRect/>
          </a:stretch>
        </p:blipFill>
        <p:spPr>
          <a:xfrm flipH="1">
            <a:off x="7167175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17505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C727-3627-6F0A-E75E-C3808E22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8EE4-67F2-9510-782F-2A4044C00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505FB8-3570-8043-1D42-18E561728A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Controller works with any bit size (no changes required)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3EE9FE-C5AA-C962-B92C-2132C219EF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Memory Pointers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A292AB9-1AB7-F907-814C-19900EA037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Eliminate hardware swapping (fewer steps)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0151E7-DFA3-9404-EAB0-20BED45C3C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Control/Datapath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743448-C159-8B3E-84D5-E99B9529B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Datapath optimization without changes to Controller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0D8D5344-FDFA-4053-A22B-382AEEEE295A}"/>
              </a:ext>
            </a:extLst>
          </p:cNvPr>
          <p:cNvSpPr txBox="1">
            <a:spLocks/>
          </p:cNvSpPr>
          <p:nvPr/>
        </p:nvSpPr>
        <p:spPr>
          <a:xfrm>
            <a:off x="1604399" y="3253939"/>
            <a:ext cx="2275880" cy="3333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64 </a:t>
            </a:r>
            <a:r>
              <a:rPr lang="en-US" dirty="0">
                <a:sym typeface="Wingdings" panose="05000000000000000000" pitchFamily="2" charset="2"/>
              </a:rPr>
              <a:t> 128  2048+</a:t>
            </a:r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5951A988-BF74-B4CA-EE0B-650EAEC1C20C}"/>
              </a:ext>
            </a:extLst>
          </p:cNvPr>
          <p:cNvSpPr txBox="1">
            <a:spLocks/>
          </p:cNvSpPr>
          <p:nvPr/>
        </p:nvSpPr>
        <p:spPr>
          <a:xfrm>
            <a:off x="4958060" y="3253939"/>
            <a:ext cx="2275880" cy="3333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*p = 0x2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B8EF9975-0018-01C9-82F6-7A7D65F3094C}"/>
              </a:ext>
            </a:extLst>
          </p:cNvPr>
          <p:cNvSpPr txBox="1">
            <a:spLocks/>
          </p:cNvSpPr>
          <p:nvPr/>
        </p:nvSpPr>
        <p:spPr>
          <a:xfrm>
            <a:off x="8281450" y="3262320"/>
            <a:ext cx="2275880" cy="3333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Instructions </a:t>
            </a:r>
            <a:r>
              <a:rPr lang="en-US" dirty="0"/>
              <a:t>|</a:t>
            </a:r>
            <a:r>
              <a:rPr lang="en-US" dirty="0">
                <a:sym typeface="Wingdings" panose="05000000000000000000" pitchFamily="2" charset="2"/>
              </a:rPr>
              <a:t>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54AE-A1B3-45D3-87DE-6A1B306CC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2514145" cy="1524000"/>
          </a:xfrm>
        </p:spPr>
        <p:txBody>
          <a:bodyPr/>
          <a:lstStyle/>
          <a:p>
            <a:r>
              <a:rPr lang="en-US" dirty="0"/>
              <a:t>Hardware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EFD9-C67B-4737-9646-30D9749B8F1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844041"/>
            <a:ext cx="2378678" cy="47768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I/O: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 4 Inputs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Enable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CLK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2 Inputs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 3 Outputs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GCD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Coefficients</a:t>
            </a:r>
          </a:p>
          <a:p>
            <a:pPr marL="0" indent="0">
              <a:buNone/>
            </a:pPr>
            <a:r>
              <a:rPr lang="en-US" dirty="0"/>
              <a:t>Major Components: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 Controller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 Register File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 3 Right Shift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 2 Left Shifts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 Adder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 4 Subtractors</a:t>
            </a:r>
          </a:p>
        </p:txBody>
      </p: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EE333188-E2C6-0CB8-F2F3-3889B14E4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-1"/>
            <a:ext cx="7986183" cy="68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9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30032E3-0183-2B7E-A4EA-A1F3001A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3377745" cy="628227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13124-9FDA-9750-3FBB-C9A589D807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040554"/>
            <a:ext cx="3606346" cy="55634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Abstract Inputs to X , 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Coefficients </a:t>
            </a:r>
            <a:r>
              <a:rPr lang="en-US" dirty="0" err="1"/>
              <a:t>Xp</a:t>
            </a:r>
            <a:r>
              <a:rPr lang="en-US" dirty="0"/>
              <a:t>, </a:t>
            </a:r>
            <a:r>
              <a:rPr lang="en-US" dirty="0" err="1"/>
              <a:t>Xq</a:t>
            </a:r>
            <a:r>
              <a:rPr lang="en-US" dirty="0"/>
              <a:t>, </a:t>
            </a:r>
            <a:r>
              <a:rPr lang="en-US" dirty="0" err="1"/>
              <a:t>Yp</a:t>
            </a:r>
            <a:r>
              <a:rPr lang="en-US" dirty="0"/>
              <a:t>, </a:t>
            </a:r>
            <a:r>
              <a:rPr lang="en-US" dirty="0" err="1"/>
              <a:t>Yq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State Machine: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LOAD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SHRINK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ADJUST X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SHIFT X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REDUCE X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ADJUST Y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SHIFT Y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REDUCE Y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INFLATE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DONE X</a:t>
            </a:r>
          </a:p>
          <a:p>
            <a:pPr marL="578358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ea typeface="Times New Roman" panose="02020603050405020304" pitchFamily="18" charset="0"/>
              </a:rPr>
              <a:t>DONE 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300" dirty="0">
                <a:ea typeface="Times New Roman" panose="02020603050405020304" pitchFamily="18" charset="0"/>
              </a:rPr>
              <a:t> 4 General Blocks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a typeface="Times New Roman" panose="02020603050405020304" pitchFamily="18" charset="0"/>
              </a:rPr>
              <a:t>Loading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a typeface="Times New Roman" panose="02020603050405020304" pitchFamily="18" charset="0"/>
              </a:rPr>
              <a:t>X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a typeface="Times New Roman" panose="02020603050405020304" pitchFamily="18" charset="0"/>
              </a:rPr>
              <a:t>Y</a:t>
            </a:r>
          </a:p>
          <a:p>
            <a:pPr lvl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a typeface="Times New Roman" panose="02020603050405020304" pitchFamily="18" charset="0"/>
              </a:rPr>
              <a:t>Finishing 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300" dirty="0">
                <a:ea typeface="Times New Roman" panose="02020603050405020304" pitchFamily="18" charset="0"/>
              </a:rPr>
              <a:t>“Swaps” can only occur before a reduce (X – Y) or (Y – 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1C0CE-020E-7B5C-7B68-13516167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99" y="0"/>
            <a:ext cx="4740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016AF-98CF-AC74-4AEF-C7E3FCCB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ABBB27E8-9450-F5D8-60C5-2EAB14B48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002" y="343990"/>
            <a:ext cx="7108598" cy="59218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Full Controller State Machine</a:t>
            </a:r>
          </a:p>
        </p:txBody>
      </p:sp>
      <p:pic>
        <p:nvPicPr>
          <p:cNvPr id="2" name="Picture 1" descr="A diagram of a flowchart&#10;&#10;AI-generated content may be incorrect.">
            <a:extLst>
              <a:ext uri="{FF2B5EF4-FFF2-40B4-BE49-F238E27FC236}">
                <a16:creationId xmlns:a16="http://schemas.microsoft.com/office/drawing/2014/main" id="{22118844-3826-BBE0-A38E-E8712458B9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814"/>
          <a:stretch/>
        </p:blipFill>
        <p:spPr bwMode="auto">
          <a:xfrm>
            <a:off x="1893993" y="936171"/>
            <a:ext cx="8404013" cy="58215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3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38CEB-49FC-61F0-D5C1-B60BAA96D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763BF4-02AC-43A2-40F4-060F1AA3C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13541"/>
              </p:ext>
            </p:extLst>
          </p:nvPr>
        </p:nvGraphicFramePr>
        <p:xfrm>
          <a:off x="1341119" y="1957254"/>
          <a:ext cx="9509761" cy="4580706"/>
        </p:xfrm>
        <a:graphic>
          <a:graphicData uri="http://schemas.openxmlformats.org/drawingml/2006/table">
            <a:tbl>
              <a:tblPr/>
              <a:tblGrid>
                <a:gridCol w="1582867">
                  <a:extLst>
                    <a:ext uri="{9D8B030D-6E8A-4147-A177-3AD203B41FA5}">
                      <a16:colId xmlns:a16="http://schemas.microsoft.com/office/drawing/2014/main" val="134169238"/>
                    </a:ext>
                  </a:extLst>
                </a:gridCol>
                <a:gridCol w="791433">
                  <a:extLst>
                    <a:ext uri="{9D8B030D-6E8A-4147-A177-3AD203B41FA5}">
                      <a16:colId xmlns:a16="http://schemas.microsoft.com/office/drawing/2014/main" val="383308157"/>
                    </a:ext>
                  </a:extLst>
                </a:gridCol>
                <a:gridCol w="791433">
                  <a:extLst>
                    <a:ext uri="{9D8B030D-6E8A-4147-A177-3AD203B41FA5}">
                      <a16:colId xmlns:a16="http://schemas.microsoft.com/office/drawing/2014/main" val="1946100133"/>
                    </a:ext>
                  </a:extLst>
                </a:gridCol>
                <a:gridCol w="791433">
                  <a:extLst>
                    <a:ext uri="{9D8B030D-6E8A-4147-A177-3AD203B41FA5}">
                      <a16:colId xmlns:a16="http://schemas.microsoft.com/office/drawing/2014/main" val="3649135487"/>
                    </a:ext>
                  </a:extLst>
                </a:gridCol>
                <a:gridCol w="791433">
                  <a:extLst>
                    <a:ext uri="{9D8B030D-6E8A-4147-A177-3AD203B41FA5}">
                      <a16:colId xmlns:a16="http://schemas.microsoft.com/office/drawing/2014/main" val="2416031587"/>
                    </a:ext>
                  </a:extLst>
                </a:gridCol>
                <a:gridCol w="791433">
                  <a:extLst>
                    <a:ext uri="{9D8B030D-6E8A-4147-A177-3AD203B41FA5}">
                      <a16:colId xmlns:a16="http://schemas.microsoft.com/office/drawing/2014/main" val="2321431579"/>
                    </a:ext>
                  </a:extLst>
                </a:gridCol>
                <a:gridCol w="791433">
                  <a:extLst>
                    <a:ext uri="{9D8B030D-6E8A-4147-A177-3AD203B41FA5}">
                      <a16:colId xmlns:a16="http://schemas.microsoft.com/office/drawing/2014/main" val="1234029558"/>
                    </a:ext>
                  </a:extLst>
                </a:gridCol>
                <a:gridCol w="3178296">
                  <a:extLst>
                    <a:ext uri="{9D8B030D-6E8A-4147-A177-3AD203B41FA5}">
                      <a16:colId xmlns:a16="http://schemas.microsoft.com/office/drawing/2014/main" val="1546140897"/>
                    </a:ext>
                  </a:extLst>
                </a:gridCol>
              </a:tblGrid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 #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Xp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Xq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Yp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Yq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699771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Load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63699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Shrink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01469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Adjust Y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98116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Shift Y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54698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Reduce X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46870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Adjust X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28924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Shift X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66375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Reduce Y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46176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Shift Y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902981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Reduce Y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26633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Inflate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0442"/>
                  </a:ext>
                </a:extLst>
              </a:tr>
              <a:tr h="35236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80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3D3D3D"/>
                          </a:solidFill>
                          <a:effectLst/>
                          <a:latin typeface="Arial" panose="020B0604020202020204" pitchFamily="34" charset="0"/>
                        </a:rPr>
                        <a:t>Done</a:t>
                      </a:r>
                      <a:endParaRPr lang="en-US" sz="1800" dirty="0">
                        <a:effectLst/>
                      </a:endParaRPr>
                    </a:p>
                  </a:txBody>
                  <a:tcPr marL="22860" marR="22860" marT="15240" marB="15240" anchor="b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70747"/>
                  </a:ext>
                </a:extLst>
              </a:tr>
            </a:tbl>
          </a:graphicData>
        </a:graphic>
      </p:graphicFrame>
      <p:sp>
        <p:nvSpPr>
          <p:cNvPr id="5" name="Title 13">
            <a:extLst>
              <a:ext uri="{FF2B5EF4-FFF2-40B4-BE49-F238E27FC236}">
                <a16:creationId xmlns:a16="http://schemas.microsoft.com/office/drawing/2014/main" id="{FA879C28-49E1-D442-6F6F-7952F3F3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002" y="343989"/>
            <a:ext cx="5003345" cy="1524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Extended Binary GCD Controller Example</a:t>
            </a:r>
          </a:p>
        </p:txBody>
      </p:sp>
    </p:spTree>
    <p:extLst>
      <p:ext uri="{BB962C8B-B14F-4D97-AF65-F5344CB8AC3E}">
        <p14:creationId xmlns:p14="http://schemas.microsoft.com/office/powerpoint/2010/main" val="365135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775C8DF0-9411-6C66-CD70-5202A571F2B0}"/>
              </a:ext>
            </a:extLst>
          </p:cNvPr>
          <p:cNvSpPr txBox="1">
            <a:spLocks/>
          </p:cNvSpPr>
          <p:nvPr/>
        </p:nvSpPr>
        <p:spPr>
          <a:xfrm>
            <a:off x="796322" y="320040"/>
            <a:ext cx="6732237" cy="894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Simulation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9DB69F-364C-9C5A-0265-E8C02DD42898}"/>
              </a:ext>
            </a:extLst>
          </p:cNvPr>
          <p:cNvSpPr txBox="1">
            <a:spLocks/>
          </p:cNvSpPr>
          <p:nvPr/>
        </p:nvSpPr>
        <p:spPr>
          <a:xfrm>
            <a:off x="796322" y="1296851"/>
            <a:ext cx="5797550" cy="86722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b="1" dirty="0"/>
              <a:t>Software: </a:t>
            </a:r>
            <a:r>
              <a:rPr lang="en-US" sz="1800" dirty="0" err="1"/>
              <a:t>Vivado</a:t>
            </a:r>
            <a:r>
              <a:rPr lang="en-US" sz="1800" dirty="0"/>
              <a:t> 2024.4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1800" b="1" dirty="0"/>
              <a:t>Inputs: </a:t>
            </a:r>
            <a:r>
              <a:rPr lang="en-US" sz="1800" dirty="0"/>
              <a:t>10, 12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>
                <a:sym typeface="Wingdings" panose="05000000000000000000" pitchFamily="2" charset="2"/>
              </a:rPr>
              <a:t>Results:</a:t>
            </a:r>
            <a:r>
              <a:rPr lang="en-US" sz="1800" dirty="0">
                <a:sym typeface="Wingdings" panose="05000000000000000000" pitchFamily="2" charset="2"/>
              </a:rPr>
              <a:t> 2, (-1, 1)</a:t>
            </a:r>
            <a:endParaRPr lang="en-US" sz="1800" dirty="0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CE0498-80AD-964F-BB7A-B4727B54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27" y="2512903"/>
            <a:ext cx="9287478" cy="1794433"/>
          </a:xfrm>
          <a:prstGeom prst="rect">
            <a:avLst/>
          </a:prstGeom>
        </p:spPr>
      </p:pic>
      <p:pic>
        <p:nvPicPr>
          <p:cNvPr id="22" name="Picture 21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DCA2B5BD-B006-15D0-5ADC-B0ACC541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28" y="4490939"/>
            <a:ext cx="9287477" cy="19396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8435D1-B9D0-DB81-42F7-8A86BBC2BC3D}"/>
              </a:ext>
            </a:extLst>
          </p:cNvPr>
          <p:cNvSpPr/>
          <p:nvPr/>
        </p:nvSpPr>
        <p:spPr>
          <a:xfrm>
            <a:off x="1312333" y="2430900"/>
            <a:ext cx="9550400" cy="4107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1FA3B-B184-F2F1-0C93-F4FF2E15F8DF}"/>
              </a:ext>
            </a:extLst>
          </p:cNvPr>
          <p:cNvSpPr/>
          <p:nvPr/>
        </p:nvSpPr>
        <p:spPr>
          <a:xfrm>
            <a:off x="1587270" y="2810933"/>
            <a:ext cx="1638529" cy="781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117C-1828-9662-FEE3-59D18AA99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687493"/>
          </a:xfrm>
        </p:spPr>
        <p:txBody>
          <a:bodyPr>
            <a:normAutofit/>
          </a:bodyPr>
          <a:lstStyle/>
          <a:p>
            <a:r>
              <a:rPr lang="en-US" dirty="0"/>
              <a:t>Results/Analysis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C112F-E8D8-28ED-1900-C7883683B51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104871"/>
            <a:ext cx="6367369" cy="553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Extended Stein’s Algorithm in Hardware: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64-bit scalable hardware 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Efficient Bézout's coefficient computation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Uses binary shifts — no division/multiplication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Shifts complexity from Datapath to control logic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More iterations than Euclid, but faster cycles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FFBA00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6" name="Picture Placeholder 5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0A3C9CCD-D4E7-6B85-93AF-EB88E7CD498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8" r="27288"/>
          <a:stretch/>
        </p:blipFill>
        <p:spPr/>
      </p:pic>
    </p:spTree>
    <p:extLst>
      <p:ext uri="{BB962C8B-B14F-4D97-AF65-F5344CB8AC3E}">
        <p14:creationId xmlns:p14="http://schemas.microsoft.com/office/powerpoint/2010/main" val="10861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1C239-196B-14BD-ECD9-C2E25726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D6C7-407F-62E2-003C-CD399709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687493"/>
          </a:xfrm>
        </p:spPr>
        <p:txBody>
          <a:bodyPr>
            <a:normAutofit/>
          </a:bodyPr>
          <a:lstStyle/>
          <a:p>
            <a:r>
              <a:rPr lang="en-US" dirty="0"/>
              <a:t>Concluding Remarks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A587F-D404-BD43-E51F-95E6F977D8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104871"/>
            <a:ext cx="6367369" cy="553299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FFBA00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lang="en-US" sz="2400" u="sng" dirty="0">
                <a:solidFill>
                  <a:srgbClr val="000000"/>
                </a:solidFill>
                <a:latin typeface="Century Gothic"/>
              </a:rPr>
              <a:t>Future Work:</a:t>
            </a:r>
          </a:p>
          <a:p>
            <a:pPr>
              <a:buClr>
                <a:srgbClr val="FFBA00"/>
              </a:buClr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 Fully optimize for RSA: </a:t>
            </a:r>
          </a:p>
          <a:p>
            <a:pPr lvl="1">
              <a:spcBef>
                <a:spcPts val="400"/>
              </a:spcBef>
              <a:buClr>
                <a:srgbClr val="FFBA00"/>
              </a:buClr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Coprimeness is already known</a:t>
            </a:r>
          </a:p>
          <a:p>
            <a:pPr lvl="1">
              <a:spcBef>
                <a:spcPts val="400"/>
              </a:spcBef>
              <a:buClr>
                <a:srgbClr val="FFBA00"/>
              </a:buClr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Remove unnecessary states (e.g., SHRINK, INFLATE)</a:t>
            </a:r>
          </a:p>
          <a:p>
            <a:pPr>
              <a:buClr>
                <a:srgbClr val="FFBA00"/>
              </a:buClr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Explore pipelining or parallelization</a:t>
            </a:r>
          </a:p>
          <a:p>
            <a:pPr>
              <a:buClr>
                <a:srgbClr val="FFBA00"/>
              </a:buClr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Power/area analysis</a:t>
            </a:r>
          </a:p>
          <a:p>
            <a:pPr>
              <a:buClr>
                <a:srgbClr val="FFBA00"/>
              </a:buClr>
              <a:buFont typeface="Wingdings" panose="05000000000000000000" pitchFamily="2" charset="2"/>
              <a:buChar char="q"/>
              <a:defRPr/>
            </a:pPr>
            <a:r>
              <a:rPr lang="en-US" sz="1800" dirty="0"/>
              <a:t>Compare with other hardware implantations</a:t>
            </a:r>
          </a:p>
          <a:p>
            <a:pPr>
              <a:buClr>
                <a:srgbClr val="FFBA00"/>
              </a:buClr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FFBA00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6" name="Picture Placeholder 5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DC694C05-AE12-566A-64F2-8B1351E6AE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8" r="27288"/>
          <a:stretch/>
        </p:blipFill>
        <p:spPr/>
      </p:pic>
    </p:spTree>
    <p:extLst>
      <p:ext uri="{BB962C8B-B14F-4D97-AF65-F5344CB8AC3E}">
        <p14:creationId xmlns:p14="http://schemas.microsoft.com/office/powerpoint/2010/main" val="151865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59B6-9EFF-1F6D-A8EC-8AA8FA07F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68235914-F5A4-1CC7-CFB4-41D1B5E1D6E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1" r="19251"/>
          <a:stretch>
            <a:fillRect/>
          </a:stretch>
        </p:blipFill>
        <p:spPr/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28009-704E-8F4D-DF05-8CFFB5D0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20" y="3660470"/>
            <a:ext cx="260068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0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DDD81AFE-27A0-A534-46AF-97E58B6A889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8" r="27288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5005F2C-F203-81BA-CD80-52DCBA2AD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(Overview)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F47B7CE-EF8A-3C8B-07FE-ABC612F586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DD8A3A2-FE5C-4760-900E-93B3EF8A13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Background on RSA encryption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46B8BF1-4BC5-36D3-C6CA-D14D4CF4C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05DEC-9857-E4EA-AD24-F64D8937EA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Binary GCD Algorithm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09F8832-8DD9-A69A-37A7-FBF62B2C6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0FEFDB2-4142-76C4-1427-9C3B6BC5E6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Proposed Hardware Design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676445E-3FCF-A9BB-8616-5FD911F76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A24E1C7-6D48-3D8E-8470-612ED2657E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Simulation &amp; Results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5EAC981-C69B-8374-6EE9-81ADD77CA5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7538044-BC1B-C60E-8D05-972FB11589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Bézout's Coefficients</a:t>
            </a:r>
          </a:p>
        </p:txBody>
      </p:sp>
    </p:spTree>
    <p:extLst>
      <p:ext uri="{BB962C8B-B14F-4D97-AF65-F5344CB8AC3E}">
        <p14:creationId xmlns:p14="http://schemas.microsoft.com/office/powerpoint/2010/main" val="16255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1F174D-4A71-4F45-C795-4FBECF80E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7"/>
          <a:stretch/>
        </p:blipFill>
        <p:spPr bwMode="auto">
          <a:xfrm>
            <a:off x="6187440" y="1310560"/>
            <a:ext cx="5888242" cy="42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0C881-A878-2887-AE97-E02E01590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Encryption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AFA1-FC82-7F17-CE40-825BEDA5A5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RSA uses a pair of keys: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Public Key (e, n) – shared with everyone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Private Key (d, n) – kept secret by the owner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Messages encrypted with the public key can only be decrypted with the private key.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Applications: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Secure communications (HTTPS, VPNs)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Digital signatures (e.g., code signing)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Secure email (PGP/GPG)</a:t>
            </a:r>
          </a:p>
        </p:txBody>
      </p:sp>
    </p:spTree>
    <p:extLst>
      <p:ext uri="{BB962C8B-B14F-4D97-AF65-F5344CB8AC3E}">
        <p14:creationId xmlns:p14="http://schemas.microsoft.com/office/powerpoint/2010/main" val="341351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B660E-7D87-3B7B-AD8D-2C9D0530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9D98FF-393D-A9CB-A980-290B72831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7"/>
          <a:stretch/>
        </p:blipFill>
        <p:spPr bwMode="auto">
          <a:xfrm>
            <a:off x="6187440" y="1310560"/>
            <a:ext cx="5888242" cy="42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334DA-70B2-7FDE-521E-5C7852F72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Encryption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F7C27-3E86-ED6B-7B12-69E1D877F469}"/>
                  </a:ext>
                </a:extLst>
              </p:cNvPr>
              <p:cNvSpPr>
                <a:spLocks noGrp="1"/>
              </p:cNvSpPr>
              <p:nvPr>
                <p:ph sz="quarter" idx="17"/>
              </p:nvPr>
            </p:nvSpPr>
            <p:spPr>
              <a:xfrm>
                <a:off x="796322" y="2252076"/>
                <a:ext cx="5553678" cy="428588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Modulus (n): </a:t>
                </a:r>
                <a:r>
                  <a:rPr lang="en-US" dirty="0"/>
                  <a:t>The product of two large prime numbers, p and q.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Totient (</a:t>
                </a:r>
                <a:r>
                  <a:rPr lang="el-GR" sz="1800" dirty="0"/>
                  <a:t>φ):</a:t>
                </a:r>
                <a:endParaRPr lang="en-US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Public Exponent (e): </a:t>
                </a:r>
                <a:r>
                  <a:rPr lang="en-US" sz="1500" dirty="0"/>
                  <a:t>Chosen such that… 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l-GR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𝐠𝐜𝐝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l-GR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m:rPr>
                        <m:nor/>
                      </m:rPr>
                      <a:rPr lang="el-GR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= 1</m:t>
                    </m:r>
                  </m:oMath>
                </a14:m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Private Exponent (d): </a:t>
                </a:r>
                <a:r>
                  <a:rPr lang="en-US" sz="1500" dirty="0"/>
                  <a:t>Computed as the modular inverse…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en-US" sz="18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F7C27-3E86-ED6B-7B12-69E1D877F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7"/>
              </p:nvPr>
            </p:nvSpPr>
            <p:spPr>
              <a:xfrm>
                <a:off x="796322" y="2252076"/>
                <a:ext cx="5553678" cy="4285884"/>
              </a:xfrm>
              <a:blipFill>
                <a:blip r:embed="rId3"/>
                <a:stretch>
                  <a:fillRect l="-2415" t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7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7836B-6143-B31F-4CEE-E0C136901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CF59-9555-1150-186C-F678147C2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Encryption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6F6BE-F9A7-B013-E7C7-8391806A5950}"/>
                  </a:ext>
                </a:extLst>
              </p:cNvPr>
              <p:cNvSpPr>
                <a:spLocks noGrp="1"/>
              </p:cNvSpPr>
              <p:nvPr>
                <p:ph sz="quarter" idx="17"/>
              </p:nvPr>
            </p:nvSpPr>
            <p:spPr>
              <a:xfrm>
                <a:off x="796322" y="2252076"/>
                <a:ext cx="5553678" cy="428588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Encryption:</a:t>
                </a:r>
                <a:endParaRPr lang="en-US" sz="1800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18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Decryption:</a:t>
                </a:r>
                <a:endParaRPr lang="en-US" sz="1800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Recommended key bit size: 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2048+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6F6BE-F9A7-B013-E7C7-8391806A5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7"/>
              </p:nvPr>
            </p:nvSpPr>
            <p:spPr>
              <a:xfrm>
                <a:off x="796322" y="2252076"/>
                <a:ext cx="5553678" cy="4285884"/>
              </a:xfrm>
              <a:blipFill>
                <a:blip r:embed="rId2"/>
                <a:stretch>
                  <a:fillRect l="-2634" t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mod">
            <a:extLst>
              <a:ext uri="{FF2B5EF4-FFF2-40B4-BE49-F238E27FC236}">
                <a16:creationId xmlns:a16="http://schemas.microsoft.com/office/drawing/2014/main" id="{4266F5D4-25C1-4CF8-A117-DF8BC43A5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54"/>
          <a:stretch/>
        </p:blipFill>
        <p:spPr bwMode="auto">
          <a:xfrm>
            <a:off x="8914707" y="1187493"/>
            <a:ext cx="2480971" cy="448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1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4BB0-8A3F-CBEB-878B-656A6B6ED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Greatest Common Factor (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Check) in 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775EC09-2159-9FFC-6278-72033496197A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dirty="0"/>
                  <a:t>You choose e such that: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𝐠𝐜𝐝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= 1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This guarantees that e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/>
                      <m:t>φ</m:t>
                    </m:r>
                    <m:r>
                      <m:rPr>
                        <m:nor/>
                      </m:rPr>
                      <a:rPr lang="el-GR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n</m:t>
                    </m:r>
                    <m:r>
                      <m:rPr>
                        <m:nor/>
                      </m:rPr>
                      <a:rPr lang="en-US" dirty="0" smtClean="0"/>
                      <m:t>) </m:t>
                    </m:r>
                  </m:oMath>
                </a14:m>
                <a:r>
                  <a:rPr lang="en-US" dirty="0"/>
                  <a:t>are </a:t>
                </a:r>
                <a:r>
                  <a:rPr lang="en-US" b="1" dirty="0"/>
                  <a:t>coprime</a:t>
                </a:r>
                <a:r>
                  <a:rPr lang="en-US" dirty="0"/>
                  <a:t>, which is required to compute the </a:t>
                </a:r>
                <a:r>
                  <a:rPr lang="en-US" b="1" dirty="0"/>
                  <a:t>modular inverse</a:t>
                </a:r>
                <a:r>
                  <a:rPr lang="en-US" dirty="0"/>
                  <a:t> d.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𝐠𝐜𝐝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l-GR" b="1" dirty="0"/>
                      <m:t>ϕ</m:t>
                    </m:r>
                    <m:r>
                      <m:rPr>
                        <m:nor/>
                      </m:rPr>
                      <a:rPr lang="el-GR" b="1" dirty="0"/>
                      <m:t>(</m:t>
                    </m:r>
                    <m:r>
                      <m:rPr>
                        <m:nor/>
                      </m:rPr>
                      <a:rPr lang="en-US" b="1" dirty="0"/>
                      <m:t>n</m:t>
                    </m:r>
                    <m:r>
                      <m:rPr>
                        <m:nor/>
                      </m:rPr>
                      <a:rPr lang="en-US" b="1" dirty="0"/>
                      <m:t>))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1" dirty="0"/>
                      <m:t>≠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1" dirty="0"/>
                      <m:t>1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</m:oMath>
                </a14:m>
                <a:r>
                  <a:rPr lang="en-US" dirty="0"/>
                  <a:t>then 𝑒 shares a factor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ϕ</m:t>
                    </m:r>
                  </m:oMath>
                </a14:m>
                <a:r>
                  <a:rPr lang="en-US" dirty="0"/>
                  <a:t>(𝑛), making RSA insecure or unusable. An attacker could exploit this to break the system or predict the private key.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u="sng" dirty="0"/>
                  <a:t>GCD is critical to ensure the validity of the key!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775EC09-2159-9FFC-6278-720334961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>
                <a:blip r:embed="rId2"/>
                <a:stretch>
                  <a:fillRect l="-315" t="-240" r="-1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7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1A5E1DFC-0D48-7DA1-440D-A0822A0A6CD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8" r="27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315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4AB8C-47DB-D18A-C592-C69BC712A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Bézout's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D7E45E-941F-80A7-45FE-627380585A8C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Bézout's Identity: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𝐠𝐜𝐝</m:t>
                          </m:r>
                        </m:fName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l-GR" sz="1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l-GR" sz="1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Necessary for RSA because we need to prove: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el-GR" sz="1800" b="1" dirty="0"/>
                        <m:t>ϕ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Rearranged as: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1" dirty="0"/>
                        <m:t>≡</m:t>
                      </m:r>
                      <m:r>
                        <m:rPr>
                          <m:nor/>
                        </m:rPr>
                        <a:rPr lang="en-US" sz="1800" b="1" i="0" dirty="0" smtClean="0"/>
                        <m:t> </m:t>
                      </m:r>
                      <m:sSup>
                        <m:sSup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800" b="1" dirty="0"/>
                        <m:t>mod</m:t>
                      </m:r>
                      <m:r>
                        <m:rPr>
                          <m:nor/>
                        </m:rPr>
                        <a:rPr lang="el-GR" sz="1800" b="1" dirty="0"/>
                        <m:t>ϕ</m:t>
                      </m:r>
                      <m:r>
                        <m:rPr>
                          <m:nor/>
                        </m:rPr>
                        <a:rPr lang="el-GR" sz="1800" b="1" dirty="0"/>
                        <m:t>(</m:t>
                      </m:r>
                      <m:r>
                        <m:rPr>
                          <m:nor/>
                        </m:rPr>
                        <a:rPr lang="en-US" sz="1800" b="1" dirty="0"/>
                        <m:t>n</m:t>
                      </m:r>
                      <m:r>
                        <m:rPr>
                          <m:nor/>
                        </m:rPr>
                        <a:rPr lang="en-US" sz="1800" b="1" i="0" dirty="0" smtClean="0"/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D7E45E-941F-80A7-45FE-627380585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>
                <a:blip r:embed="rId2"/>
                <a:stretch>
                  <a:fillRect l="-946" t="-2404" b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Placeholder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56E677D9-D387-A2BA-9C36-DCC5FE1B6BF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8" r="27288"/>
          <a:stretch/>
        </p:blipFill>
        <p:spPr/>
      </p:pic>
    </p:spTree>
    <p:extLst>
      <p:ext uri="{BB962C8B-B14F-4D97-AF65-F5344CB8AC3E}">
        <p14:creationId xmlns:p14="http://schemas.microsoft.com/office/powerpoint/2010/main" val="17390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780D794-2CB8-3352-CF21-6F51A9E98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RSA Requirements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F657822-935F-C7ED-C886-01051E39D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3 important steps to using RSA</a:t>
            </a:r>
          </a:p>
        </p:txBody>
      </p:sp>
      <p:pic>
        <p:nvPicPr>
          <p:cNvPr id="11" name="Picture Placeholder 10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FF005FA9-C84D-C574-52D4-36E4388C36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2" r="23612"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F2BFAF-4883-90DF-5934-21724DC0A8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9955" y="2080003"/>
            <a:ext cx="4796710" cy="401939"/>
          </a:xfrm>
        </p:spPr>
        <p:txBody>
          <a:bodyPr/>
          <a:lstStyle/>
          <a:p>
            <a:r>
              <a:rPr lang="en-US" dirty="0"/>
              <a:t>1. Select Private key (e)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EB7BB14-7982-DED8-1C58-6D1F5B5982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89955" y="2482015"/>
            <a:ext cx="3852296" cy="817345"/>
          </a:xfrm>
        </p:spPr>
        <p:txBody>
          <a:bodyPr/>
          <a:lstStyle/>
          <a:p>
            <a:r>
              <a:rPr lang="en-US" dirty="0"/>
              <a:t>Ensure </a:t>
            </a:r>
            <a:r>
              <a:rPr lang="el-GR" dirty="0"/>
              <a:t>𝟏&lt;𝒆&lt;ϕ(𝒏)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BAC8073-C46A-D8A1-EA1A-F5AC71FDC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9955" y="2962383"/>
            <a:ext cx="4796710" cy="401939"/>
          </a:xfrm>
        </p:spPr>
        <p:txBody>
          <a:bodyPr/>
          <a:lstStyle/>
          <a:p>
            <a:r>
              <a:rPr lang="en-US" dirty="0"/>
              <a:t>2. Test if e and </a:t>
            </a:r>
            <a:r>
              <a:rPr lang="el-GR" dirty="0"/>
              <a:t>ϕ(𝒏)</a:t>
            </a:r>
            <a:r>
              <a:rPr lang="en-US" dirty="0"/>
              <a:t> are coprime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B8AA825-1457-6FCC-B990-8EDC90BC6B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89955" y="3340600"/>
            <a:ext cx="3860546" cy="529133"/>
          </a:xfrm>
        </p:spPr>
        <p:txBody>
          <a:bodyPr/>
          <a:lstStyle/>
          <a:p>
            <a:r>
              <a:rPr lang="en-US" dirty="0"/>
              <a:t>Coprime if </a:t>
            </a:r>
            <a:r>
              <a:rPr lang="en-US" dirty="0" err="1"/>
              <a:t>gcd</a:t>
            </a:r>
            <a:r>
              <a:rPr lang="en-US" dirty="0"/>
              <a:t>[e,</a:t>
            </a:r>
            <a:r>
              <a:rPr lang="el-GR" dirty="0"/>
              <a:t> ϕ(𝒏)</a:t>
            </a:r>
            <a:r>
              <a:rPr lang="en-US" dirty="0"/>
              <a:t>] =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C8912BD-FC4E-143B-AB9F-C1B59C6B5A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89955" y="3785815"/>
            <a:ext cx="4796710" cy="401939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sz="2000" dirty="0"/>
              <a:t>Compute private key (d)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Placeholder 19">
                <a:extLst>
                  <a:ext uri="{FF2B5EF4-FFF2-40B4-BE49-F238E27FC236}">
                    <a16:creationId xmlns:a16="http://schemas.microsoft.com/office/drawing/2014/main" id="{51EAF79B-FC32-DB4E-84F0-61253CA03501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6589955" y="4182794"/>
                <a:ext cx="3860546" cy="852906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Compute Bézout’s Coefficients and use modular inverse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≡</m:t>
                    </m:r>
                    <m:r>
                      <m:rPr>
                        <m:nor/>
                      </m:rPr>
                      <a:rPr lang="en-US" i="0" dirty="0" smtClean="0"/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mod</m:t>
                    </m:r>
                    <m:r>
                      <m:rPr>
                        <m:nor/>
                      </m:rPr>
                      <a:rPr lang="el-GR" dirty="0"/>
                      <m:t>ϕ</m:t>
                    </m:r>
                    <m:r>
                      <m:rPr>
                        <m:nor/>
                      </m:rPr>
                      <a:rPr lang="el-GR" dirty="0"/>
                      <m:t>(</m:t>
                    </m:r>
                    <m:r>
                      <m:rPr>
                        <m:nor/>
                      </m:rPr>
                      <a:rPr lang="en-US" dirty="0"/>
                      <m:t>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 Placeholder 19">
                <a:extLst>
                  <a:ext uri="{FF2B5EF4-FFF2-40B4-BE49-F238E27FC236}">
                    <a16:creationId xmlns:a16="http://schemas.microsoft.com/office/drawing/2014/main" id="{51EAF79B-FC32-DB4E-84F0-61253CA03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6589955" y="4182794"/>
                <a:ext cx="3860546" cy="852906"/>
              </a:xfrm>
              <a:blipFill>
                <a:blip r:embed="rId3"/>
                <a:stretch>
                  <a:fillRect l="-474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CF2C5786-C1C5-562E-07BB-A0AF9D8C8881}"/>
              </a:ext>
            </a:extLst>
          </p:cNvPr>
          <p:cNvSpPr txBox="1">
            <a:spLocks/>
          </p:cNvSpPr>
          <p:nvPr/>
        </p:nvSpPr>
        <p:spPr>
          <a:xfrm>
            <a:off x="6599788" y="4919133"/>
            <a:ext cx="4796710" cy="1150065"/>
          </a:xfrm>
          <a:prstGeom prst="rect">
            <a:avLst/>
          </a:prstGeom>
        </p:spPr>
        <p:txBody>
          <a:bodyPr vert="horz" lIns="91440" tIns="0" rIns="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Effective hardware design should check coprimeness &amp; compute Bézout’s Coefficients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43120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14ABA-CCF9-16E7-0866-CF97B8EDA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6C30-51C6-D0F9-FE87-0FD38839F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GCD Algorithm (Stein’s)</a:t>
            </a:r>
          </a:p>
        </p:txBody>
      </p:sp>
      <p:pic>
        <p:nvPicPr>
          <p:cNvPr id="5" name="Picture Placeholder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A036F231-3196-BA34-275E-C9E7D0E67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8" r="27288"/>
          <a:stretch>
            <a:fillRect/>
          </a:stretch>
        </p:blipFill>
        <p:spPr>
          <a:xfrm flipH="1">
            <a:off x="7167175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</p:pic>
      <p:pic>
        <p:nvPicPr>
          <p:cNvPr id="1030" name="Picture 6" descr="Binary GCD Algorithm">
            <a:extLst>
              <a:ext uri="{FF2B5EF4-FFF2-40B4-BE49-F238E27FC236}">
                <a16:creationId xmlns:a16="http://schemas.microsoft.com/office/drawing/2014/main" id="{DA791782-949E-DA1D-1F0A-4143D420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9" y="2178364"/>
            <a:ext cx="6263649" cy="38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81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A784F2EB-8377-40E2-878D-F359E4F7734D}" vid="{87F4C17B-0668-4D7F-80F5-6507D8EFBB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7280</TotalTime>
  <Words>914</Words>
  <Application>Microsoft Office PowerPoint</Application>
  <PresentationFormat>Widescreen</PresentationFormat>
  <Paragraphs>250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 Antiqua</vt:lpstr>
      <vt:lpstr>Calibri</vt:lpstr>
      <vt:lpstr>Cambria Math</vt:lpstr>
      <vt:lpstr>Century Gothic</vt:lpstr>
      <vt:lpstr>Courier New</vt:lpstr>
      <vt:lpstr>Times New Roman</vt:lpstr>
      <vt:lpstr>Wingdings</vt:lpstr>
      <vt:lpstr>Custom</vt:lpstr>
      <vt:lpstr>Hardware for Computing Bézout's Coefficinets</vt:lpstr>
      <vt:lpstr>(Overview)</vt:lpstr>
      <vt:lpstr>RSA Encryption Overview</vt:lpstr>
      <vt:lpstr>RSA Encryption Overview</vt:lpstr>
      <vt:lpstr>RSA Encryption Overview</vt:lpstr>
      <vt:lpstr>Greatest Common Factor ( Check) in RSA</vt:lpstr>
      <vt:lpstr>Bézout's Coefficients</vt:lpstr>
      <vt:lpstr>RSA Requirements</vt:lpstr>
      <vt:lpstr>Binary GCD Algorithm (Stein’s)</vt:lpstr>
      <vt:lpstr>Extended Euclid Vs Binary GCD Algorithm</vt:lpstr>
      <vt:lpstr>Design Philosophy</vt:lpstr>
      <vt:lpstr>Hardware Overview</vt:lpstr>
      <vt:lpstr>Controller</vt:lpstr>
      <vt:lpstr>Full Controller State Machine</vt:lpstr>
      <vt:lpstr>Extended Binary GCD Controller Example</vt:lpstr>
      <vt:lpstr>PowerPoint Presentation</vt:lpstr>
      <vt:lpstr>Results/Analysis</vt:lpstr>
      <vt:lpstr>Concluding Remarks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Massie</dc:creator>
  <cp:lastModifiedBy>Ryan Massie</cp:lastModifiedBy>
  <cp:revision>3</cp:revision>
  <dcterms:created xsi:type="dcterms:W3CDTF">2025-04-16T23:59:06Z</dcterms:created>
  <dcterms:modified xsi:type="dcterms:W3CDTF">2025-05-29T01:32:00Z</dcterms:modified>
</cp:coreProperties>
</file>