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7" r:id="rId8"/>
    <p:sldId id="262" r:id="rId9"/>
    <p:sldId id="264" r:id="rId10"/>
    <p:sldId id="265" r:id="rId11"/>
    <p:sldId id="269" r:id="rId12"/>
    <p:sldId id="266" r:id="rId13"/>
    <p:sldId id="263" r:id="rId14"/>
    <p:sldId id="268" r:id="rId15"/>
    <p:sldId id="271" r:id="rId16"/>
    <p:sldId id="270" r:id="rId17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29C1-675E-4054-9EDA-79F83A99A07C}" type="datetimeFigureOut">
              <a:rPr lang="fi-FI" smtClean="0"/>
              <a:t>29.9.2014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934F-B49D-4D6C-9A45-151505D294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274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29C1-675E-4054-9EDA-79F83A99A07C}" type="datetimeFigureOut">
              <a:rPr lang="fi-FI" smtClean="0"/>
              <a:t>29.9.2014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934F-B49D-4D6C-9A45-151505D294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553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29C1-675E-4054-9EDA-79F83A99A07C}" type="datetimeFigureOut">
              <a:rPr lang="fi-FI" smtClean="0"/>
              <a:t>29.9.2014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934F-B49D-4D6C-9A45-151505D294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7880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29C1-675E-4054-9EDA-79F83A99A07C}" type="datetimeFigureOut">
              <a:rPr lang="fi-FI" smtClean="0"/>
              <a:t>29.9.2014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934F-B49D-4D6C-9A45-151505D294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600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29C1-675E-4054-9EDA-79F83A99A07C}" type="datetimeFigureOut">
              <a:rPr lang="fi-FI" smtClean="0"/>
              <a:t>29.9.2014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934F-B49D-4D6C-9A45-151505D294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405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29C1-675E-4054-9EDA-79F83A99A07C}" type="datetimeFigureOut">
              <a:rPr lang="fi-FI" smtClean="0"/>
              <a:t>29.9.2014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934F-B49D-4D6C-9A45-151505D294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089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29C1-675E-4054-9EDA-79F83A99A07C}" type="datetimeFigureOut">
              <a:rPr lang="fi-FI" smtClean="0"/>
              <a:t>29.9.2014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934F-B49D-4D6C-9A45-151505D294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472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29C1-675E-4054-9EDA-79F83A99A07C}" type="datetimeFigureOut">
              <a:rPr lang="fi-FI" smtClean="0"/>
              <a:t>29.9.2014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934F-B49D-4D6C-9A45-151505D294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977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29C1-675E-4054-9EDA-79F83A99A07C}" type="datetimeFigureOut">
              <a:rPr lang="fi-FI" smtClean="0"/>
              <a:t>29.9.2014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934F-B49D-4D6C-9A45-151505D294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741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29C1-675E-4054-9EDA-79F83A99A07C}" type="datetimeFigureOut">
              <a:rPr lang="fi-FI" smtClean="0"/>
              <a:t>29.9.2014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934F-B49D-4D6C-9A45-151505D294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842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29C1-675E-4054-9EDA-79F83A99A07C}" type="datetimeFigureOut">
              <a:rPr lang="fi-FI" smtClean="0"/>
              <a:t>29.9.2014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934F-B49D-4D6C-9A45-151505D294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06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29C1-675E-4054-9EDA-79F83A99A07C}" type="datetimeFigureOut">
              <a:rPr lang="fi-FI" smtClean="0"/>
              <a:t>29.9.2014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934F-B49D-4D6C-9A45-151505D294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985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i.wikipedia.org/wiki/Raspberry_P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side.github.io/docs/pyside/" TargetMode="External"/><Relationship Id="rId5" Type="http://schemas.openxmlformats.org/officeDocument/2006/relationships/hyperlink" Target="http://www.wurst-wasser.net/wiki/index.php/RaspberryPi_Humidity_and_Temperature_Sensor" TargetMode="External"/><Relationship Id="rId4" Type="http://schemas.openxmlformats.org/officeDocument/2006/relationships/hyperlink" Target="http://www.raspberrypi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astra/PiPIDGU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kniikka.seamk.fi/sula/ssivut/Sulautettujen_ohjelmointi_KCTITE11/Luentomateriaali/Viikko41.htm" TargetMode="External"/><Relationship Id="rId4" Type="http://schemas.openxmlformats.org/officeDocument/2006/relationships/hyperlink" Target="http://www.uctronics.com/gy-30-bh1750fvi-intensity-digital-light-sensor-module-for-arduino-p-1494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saic-industries.com/embedded-systems/microcontroller-projects/raspberry-pi/gpio-pin-electrical-specific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70" y="0"/>
            <a:ext cx="66144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b="1" dirty="0" err="1" smtClean="0"/>
              <a:t>Raspberry</a:t>
            </a:r>
            <a:r>
              <a:rPr lang="fi-FI" b="1" dirty="0" smtClean="0"/>
              <a:t> </a:t>
            </a:r>
            <a:r>
              <a:rPr lang="fi-FI" b="1" dirty="0" err="1" smtClean="0"/>
              <a:t>Pi</a:t>
            </a:r>
            <a:endParaRPr lang="fi-FI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Heidi Löfhjelm</a:t>
            </a:r>
          </a:p>
          <a:p>
            <a:r>
              <a:rPr lang="fi-FI" dirty="0" smtClean="0"/>
              <a:t>Pekka Heikkilä</a:t>
            </a:r>
          </a:p>
          <a:p>
            <a:r>
              <a:rPr lang="fi-FI" dirty="0" smtClean="0"/>
              <a:t>Joni Kangastie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385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Tekniset tiedot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74" y="1600200"/>
            <a:ext cx="5133251" cy="4525963"/>
          </a:xfrm>
        </p:spPr>
      </p:pic>
    </p:spTree>
    <p:extLst>
      <p:ext uri="{BB962C8B-B14F-4D97-AF65-F5344CB8AC3E}">
        <p14:creationId xmlns:p14="http://schemas.microsoft.com/office/powerpoint/2010/main" val="428666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Kytkentäkaavio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76" y="1600200"/>
            <a:ext cx="1978648" cy="4525963"/>
          </a:xfrm>
        </p:spPr>
      </p:pic>
      <p:sp>
        <p:nvSpPr>
          <p:cNvPr id="9" name="Rectangle 8"/>
          <p:cNvSpPr/>
          <p:nvPr/>
        </p:nvSpPr>
        <p:spPr>
          <a:xfrm>
            <a:off x="5851020" y="1196752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 err="1" smtClean="0"/>
              <a:t>Gy</a:t>
            </a:r>
            <a:r>
              <a:rPr lang="fi-FI" dirty="0" smtClean="0"/>
              <a:t> -30</a:t>
            </a:r>
          </a:p>
          <a:p>
            <a:endParaRPr lang="fi-FI" dirty="0"/>
          </a:p>
          <a:p>
            <a:r>
              <a:rPr lang="fi-FI" dirty="0" smtClean="0"/>
              <a:t>GND</a:t>
            </a:r>
          </a:p>
          <a:p>
            <a:r>
              <a:rPr lang="fi-FI" dirty="0" smtClean="0"/>
              <a:t>SDA</a:t>
            </a:r>
          </a:p>
          <a:p>
            <a:r>
              <a:rPr lang="fi-FI" dirty="0" smtClean="0"/>
              <a:t>SCL</a:t>
            </a:r>
          </a:p>
          <a:p>
            <a:r>
              <a:rPr lang="fi-FI" dirty="0" smtClean="0"/>
              <a:t>VCC</a:t>
            </a:r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716016" y="1988840"/>
            <a:ext cx="1224136" cy="6765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1"/>
          </p:cNvCxnSpPr>
          <p:nvPr/>
        </p:nvCxnSpPr>
        <p:spPr>
          <a:xfrm>
            <a:off x="5851020" y="23271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427984" y="2204864"/>
            <a:ext cx="1512168" cy="1800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70900" y="2104581"/>
            <a:ext cx="1169252" cy="67974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427984" y="2564904"/>
            <a:ext cx="1512168" cy="1005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07704" y="2178078"/>
            <a:ext cx="787832" cy="41361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633418" y="2162222"/>
            <a:ext cx="1248180" cy="370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330R-470R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694583" y="2924944"/>
            <a:ext cx="17334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019564" y="3241522"/>
            <a:ext cx="340842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95536" y="3241522"/>
            <a:ext cx="62402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95536" y="2347487"/>
            <a:ext cx="0" cy="89403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2" idx="1"/>
          </p:cNvCxnSpPr>
          <p:nvPr/>
        </p:nvCxnSpPr>
        <p:spPr>
          <a:xfrm>
            <a:off x="369430" y="2341527"/>
            <a:ext cx="263988" cy="596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702337" y="2321660"/>
            <a:ext cx="0" cy="6032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32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588"/>
            <a:ext cx="66214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Lähdekoodia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(muista </a:t>
            </a:r>
            <a:r>
              <a:rPr lang="fi-FI" dirty="0" err="1" smtClean="0"/>
              <a:t>paste</a:t>
            </a:r>
            <a:r>
              <a:rPr lang="fi-FI" dirty="0" smtClean="0"/>
              <a:t> lähdekoodia tähän)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0619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588"/>
            <a:ext cx="66214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Lähteet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>
                <a:hlinkClick r:id="rId3"/>
              </a:rPr>
              <a:t>http://fi.wikipedia.org/wiki/Raspberry_Pi</a:t>
            </a:r>
            <a:endParaRPr lang="fi-FI" dirty="0" smtClean="0"/>
          </a:p>
          <a:p>
            <a:r>
              <a:rPr lang="fi-FI" dirty="0">
                <a:hlinkClick r:id="rId4"/>
              </a:rPr>
              <a:t>http://www.raspberrypi.org</a:t>
            </a:r>
            <a:r>
              <a:rPr lang="fi-FI" dirty="0" smtClean="0">
                <a:hlinkClick r:id="rId4"/>
              </a:rPr>
              <a:t>/</a:t>
            </a:r>
            <a:endParaRPr lang="fi-FI" dirty="0" smtClean="0"/>
          </a:p>
          <a:p>
            <a:r>
              <a:rPr lang="fi-FI" dirty="0">
                <a:hlinkClick r:id="rId5"/>
              </a:rPr>
              <a:t>http://</a:t>
            </a:r>
            <a:r>
              <a:rPr lang="fi-FI" dirty="0" smtClean="0">
                <a:hlinkClick r:id="rId5"/>
              </a:rPr>
              <a:t>www.wurst-wasser.net/wiki/index.php/RaspberryPi_Humidity_and_Temperature_Sensor</a:t>
            </a:r>
            <a:r>
              <a:rPr lang="fi-FI" dirty="0" smtClean="0"/>
              <a:t> (</a:t>
            </a:r>
            <a:r>
              <a:rPr lang="fi-FI" dirty="0"/>
              <a:t>Piirikaaviokuva</a:t>
            </a:r>
            <a:r>
              <a:rPr lang="fi-FI" dirty="0" smtClean="0"/>
              <a:t>)</a:t>
            </a:r>
          </a:p>
          <a:p>
            <a:r>
              <a:rPr lang="fi-FI" dirty="0" smtClean="0">
                <a:hlinkClick r:id="rId6"/>
              </a:rPr>
              <a:t>https://pyside.github.io/docs/pyside/</a:t>
            </a:r>
            <a:r>
              <a:rPr lang="fi-FI" dirty="0" smtClean="0"/>
              <a:t> (</a:t>
            </a:r>
            <a:r>
              <a:rPr lang="fi-FI" dirty="0" err="1" smtClean="0"/>
              <a:t>Pysiden</a:t>
            </a:r>
            <a:r>
              <a:rPr lang="fi-FI" dirty="0" smtClean="0"/>
              <a:t> dokumentaatio) 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412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70" y="0"/>
            <a:ext cx="66144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</a:t>
            </a:r>
            <a:r>
              <a:rPr lang="fi-FI" dirty="0" smtClean="0"/>
              <a:t>ähteet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3"/>
              </a:rPr>
              <a:t>https://</a:t>
            </a:r>
            <a:r>
              <a:rPr lang="fi-FI" dirty="0" smtClean="0">
                <a:hlinkClick r:id="rId3"/>
              </a:rPr>
              <a:t>github.com/Blastra/PiPIDGUI</a:t>
            </a:r>
            <a:r>
              <a:rPr lang="fi-FI" dirty="0" smtClean="0"/>
              <a:t> (Projektin python-tiedostot ladattavissa)</a:t>
            </a:r>
          </a:p>
          <a:p>
            <a:r>
              <a:rPr lang="fi-FI" dirty="0">
                <a:hlinkClick r:id="rId4"/>
              </a:rPr>
              <a:t>http://</a:t>
            </a:r>
            <a:r>
              <a:rPr lang="fi-FI" dirty="0" smtClean="0">
                <a:hlinkClick r:id="rId4"/>
              </a:rPr>
              <a:t>www.uctronics.com/gy-30-bh1750fvi-intensity-digital-light-sensor-module-for-arduino-p-1494.html</a:t>
            </a:r>
            <a:r>
              <a:rPr lang="fi-FI" dirty="0" smtClean="0"/>
              <a:t> (Valoanturin sivut)</a:t>
            </a:r>
          </a:p>
          <a:p>
            <a:r>
              <a:rPr lang="fi-FI" dirty="0">
                <a:hlinkClick r:id="rId5"/>
              </a:rPr>
              <a:t>http://</a:t>
            </a:r>
            <a:r>
              <a:rPr lang="fi-FI" dirty="0" smtClean="0">
                <a:hlinkClick r:id="rId5"/>
              </a:rPr>
              <a:t>tekniikka.seamk.fi/sula/ssivut/Sulautettujen_ohjelmointi_KCTITE11/Luentomateriaali/Viikko41.htm</a:t>
            </a:r>
            <a:r>
              <a:rPr lang="fi-FI" dirty="0" smtClean="0"/>
              <a:t> (R-PI GPIO</a:t>
            </a:r>
            <a:r>
              <a:rPr lang="fi-FI" dirty="0" smtClean="0"/>
              <a:t>)</a:t>
            </a:r>
          </a:p>
          <a:p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9425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70" y="0"/>
            <a:ext cx="66144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Lähteet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3"/>
              </a:rPr>
              <a:t>http://</a:t>
            </a:r>
            <a:r>
              <a:rPr lang="fi-FI" dirty="0" smtClean="0">
                <a:hlinkClick r:id="rId3"/>
              </a:rPr>
              <a:t>www.mosaic-industries.com/embedded-systems/microcontroller-projects/raspberry-pi/gpio-pin-electrical-specifications</a:t>
            </a:r>
            <a:r>
              <a:rPr lang="fi-FI" dirty="0" smtClean="0"/>
              <a:t> (</a:t>
            </a:r>
            <a:r>
              <a:rPr lang="fi-FI" dirty="0" err="1" smtClean="0"/>
              <a:t>Pi:n</a:t>
            </a:r>
            <a:r>
              <a:rPr lang="fi-FI" dirty="0" smtClean="0"/>
              <a:t> </a:t>
            </a:r>
            <a:r>
              <a:rPr lang="fi-FI" dirty="0" err="1" smtClean="0"/>
              <a:t>Sähköspec</a:t>
            </a:r>
            <a:r>
              <a:rPr lang="fi-FI" dirty="0" smtClean="0"/>
              <a:t>)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1210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70" y="0"/>
            <a:ext cx="66144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Demo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Sulautettujen järjestelmien laboratoriossa</a:t>
            </a:r>
          </a:p>
          <a:p>
            <a:pPr marL="0" indent="0">
              <a:buNone/>
            </a:pPr>
            <a:r>
              <a:rPr lang="fi-FI" dirty="0"/>
              <a:t> </a:t>
            </a:r>
            <a:r>
              <a:rPr lang="fi-FI" dirty="0" smtClean="0"/>
              <a:t>                                  </a:t>
            </a:r>
            <a:r>
              <a:rPr lang="fi-FI" dirty="0" smtClean="0"/>
              <a:t> A 220.1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7748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588"/>
            <a:ext cx="66214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Johdanto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Raspberry</a:t>
            </a:r>
            <a:r>
              <a:rPr lang="fi-FI" dirty="0" smtClean="0"/>
              <a:t> </a:t>
            </a:r>
            <a:r>
              <a:rPr lang="fi-FI" dirty="0" err="1" smtClean="0"/>
              <a:t>Pi</a:t>
            </a:r>
            <a:r>
              <a:rPr lang="fi-FI" dirty="0" smtClean="0"/>
              <a:t> käyttö </a:t>
            </a:r>
            <a:r>
              <a:rPr lang="fi-FI" dirty="0" err="1" smtClean="0"/>
              <a:t>PID-säätimenä</a:t>
            </a:r>
            <a:r>
              <a:rPr lang="fi-FI" dirty="0" smtClean="0"/>
              <a:t>.</a:t>
            </a:r>
          </a:p>
          <a:p>
            <a:r>
              <a:rPr lang="fi-FI" dirty="0" smtClean="0"/>
              <a:t>Toimilaitteena kirkas </a:t>
            </a:r>
            <a:r>
              <a:rPr lang="fi-FI" dirty="0" smtClean="0"/>
              <a:t>Led etuvastuksella, 3,3V</a:t>
            </a:r>
          </a:p>
          <a:p>
            <a:r>
              <a:rPr lang="fi-FI" dirty="0" smtClean="0"/>
              <a:t>Anturina </a:t>
            </a:r>
            <a:r>
              <a:rPr lang="fi-FI" dirty="0" smtClean="0"/>
              <a:t>GY-30 BH1750FVI, </a:t>
            </a:r>
            <a:r>
              <a:rPr lang="fi-FI" dirty="0" smtClean="0"/>
              <a:t>valointensiteettianturi, 5V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5839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588"/>
            <a:ext cx="66214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Toimintaperiaate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Säädin tarkastelee valon voimakkuutta, valon himmetessä säädin lisää jännitettä ledille, jotta saadaan valon voimakkuus pysymään säädetyssä arvossa.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4445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588"/>
            <a:ext cx="66214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Parametrointi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Parametrien säätö ohjelmallisesti P-, I- ja D-lohkot. </a:t>
            </a:r>
            <a:r>
              <a:rPr lang="fi-FI" dirty="0" smtClean="0"/>
              <a:t>Myös ohjearvon asetus,  </a:t>
            </a:r>
            <a:r>
              <a:rPr lang="fi-FI" dirty="0" smtClean="0"/>
              <a:t>näytteenottotaajuus sekä derivointi- ja </a:t>
            </a:r>
            <a:r>
              <a:rPr lang="fi-FI" dirty="0" smtClean="0"/>
              <a:t>integrointiaika. </a:t>
            </a:r>
          </a:p>
          <a:p>
            <a:r>
              <a:rPr lang="fi-FI" dirty="0" smtClean="0"/>
              <a:t>Säätimen </a:t>
            </a:r>
            <a:r>
              <a:rPr lang="fi-FI" dirty="0" smtClean="0"/>
              <a:t>vaikutusten visualisointi </a:t>
            </a:r>
            <a:r>
              <a:rPr lang="fi-FI" dirty="0" err="1" smtClean="0"/>
              <a:t>Python-PySide:lla</a:t>
            </a:r>
            <a:r>
              <a:rPr lang="fi-FI" dirty="0" smtClean="0"/>
              <a:t>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1754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70" y="0"/>
            <a:ext cx="66144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Lähtöjännitevaihtoehdot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Pi</a:t>
            </a:r>
            <a:r>
              <a:rPr lang="fi-FI" dirty="0"/>
              <a:t> rajoittaa lähtöjännitteen 3,3V </a:t>
            </a:r>
            <a:r>
              <a:rPr lang="fi-FI" dirty="0" err="1"/>
              <a:t>GPIO-pinneistä</a:t>
            </a:r>
            <a:r>
              <a:rPr lang="fi-FI" dirty="0"/>
              <a:t> ja viiteen volttiin raiteelta. Virtarajat </a:t>
            </a:r>
            <a:r>
              <a:rPr lang="fi-FI" dirty="0" err="1"/>
              <a:t>max</a:t>
            </a:r>
            <a:r>
              <a:rPr lang="fi-FI" dirty="0"/>
              <a:t>. 16mA yhdeltä </a:t>
            </a:r>
            <a:r>
              <a:rPr lang="fi-FI" dirty="0" err="1"/>
              <a:t>GPIO-pinniltä</a:t>
            </a:r>
            <a:r>
              <a:rPr lang="fi-FI" dirty="0"/>
              <a:t>, eikä enempää kuin 50mA kaikilta pinneiltä yhteensä.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9689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588"/>
            <a:ext cx="66214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Muut toiminnot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Lisätoimintoja </a:t>
            </a:r>
            <a:r>
              <a:rPr lang="fi-FI" dirty="0" smtClean="0"/>
              <a:t>pystyy ohjelmoimaan suoraa lähdekoodiin</a:t>
            </a:r>
            <a:r>
              <a:rPr lang="fi-FI" dirty="0" smtClean="0"/>
              <a:t>.</a:t>
            </a:r>
          </a:p>
          <a:p>
            <a:r>
              <a:rPr lang="fi-FI" dirty="0" smtClean="0"/>
              <a:t>Lähdön pulssien taajuudelle asetettu ylä- </a:t>
            </a:r>
            <a:r>
              <a:rPr lang="fi-FI" smtClean="0"/>
              <a:t>ja alaraja 0 – 100Hz 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0895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588"/>
            <a:ext cx="66214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Käyttökohteita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Toimilaitteina voi käyttää esimerkiksi </a:t>
            </a:r>
            <a:r>
              <a:rPr lang="fi-FI" dirty="0" err="1" smtClean="0"/>
              <a:t>Raspberry</a:t>
            </a:r>
            <a:r>
              <a:rPr lang="fi-FI" dirty="0" smtClean="0"/>
              <a:t> </a:t>
            </a:r>
            <a:r>
              <a:rPr lang="fi-FI" dirty="0" err="1" smtClean="0"/>
              <a:t>Pi:n</a:t>
            </a:r>
            <a:r>
              <a:rPr lang="fi-FI" dirty="0" smtClean="0"/>
              <a:t> omaa kameraa</a:t>
            </a:r>
          </a:p>
          <a:p>
            <a:r>
              <a:rPr lang="fi-FI" dirty="0" smtClean="0"/>
              <a:t>Kaiuttimen äänenvoimakkuus</a:t>
            </a:r>
          </a:p>
          <a:p>
            <a:r>
              <a:rPr lang="fi-FI" dirty="0" err="1" smtClean="0"/>
              <a:t>Pi</a:t>
            </a:r>
            <a:r>
              <a:rPr lang="fi-FI" dirty="0" smtClean="0"/>
              <a:t> voi säädellä myös minkä tahansa ohjelman toimintaa anturidatan </a:t>
            </a:r>
            <a:r>
              <a:rPr lang="fi-FI" dirty="0" smtClean="0"/>
              <a:t>perusteella, joten se voi ohjata muita tietokoneita </a:t>
            </a:r>
            <a:r>
              <a:rPr lang="fi-FI" dirty="0"/>
              <a:t>I</a:t>
            </a:r>
            <a:r>
              <a:rPr lang="fi-FI" dirty="0" smtClean="0"/>
              <a:t>nternetin kautta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2250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588"/>
            <a:ext cx="66214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Tekniset tiedot</a:t>
            </a:r>
            <a:endParaRPr lang="fi-FI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940693"/>
              </p:ext>
            </p:extLst>
          </p:nvPr>
        </p:nvGraphicFramePr>
        <p:xfrm>
          <a:off x="457200" y="1600200"/>
          <a:ext cx="8219256" cy="5053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5476056"/>
              </a:tblGrid>
              <a:tr h="471627">
                <a:tc>
                  <a:txBody>
                    <a:bodyPr/>
                    <a:lstStyle/>
                    <a:p>
                      <a:r>
                        <a:rPr lang="fi-FI" dirty="0" smtClean="0"/>
                        <a:t>Malli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Model</a:t>
                      </a:r>
                      <a:r>
                        <a:rPr lang="fi-FI" dirty="0" smtClean="0"/>
                        <a:t> B</a:t>
                      </a:r>
                      <a:endParaRPr lang="fi-FI" dirty="0"/>
                    </a:p>
                  </a:txBody>
                  <a:tcPr/>
                </a:tc>
              </a:tr>
              <a:tr h="471627">
                <a:tc>
                  <a:txBody>
                    <a:bodyPr/>
                    <a:lstStyle/>
                    <a:p>
                      <a:r>
                        <a:rPr lang="fi-FI" dirty="0" smtClean="0"/>
                        <a:t>Prosessori: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 smtClean="0"/>
                        <a:t>700 MHz ARM11</a:t>
                      </a:r>
                    </a:p>
                    <a:p>
                      <a:endParaRPr lang="fi-FI" dirty="0"/>
                    </a:p>
                  </a:txBody>
                  <a:tcPr/>
                </a:tc>
              </a:tr>
              <a:tr h="471627">
                <a:tc>
                  <a:txBody>
                    <a:bodyPr/>
                    <a:lstStyle/>
                    <a:p>
                      <a:r>
                        <a:rPr lang="fi-FI" dirty="0" smtClean="0"/>
                        <a:t>Näytönohjain: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Broadcom</a:t>
                      </a:r>
                      <a:r>
                        <a:rPr lang="fi-FI" dirty="0" smtClean="0"/>
                        <a:t> </a:t>
                      </a:r>
                      <a:r>
                        <a:rPr lang="fi-FI" dirty="0" err="1" smtClean="0"/>
                        <a:t>VideoCore</a:t>
                      </a:r>
                      <a:r>
                        <a:rPr lang="fi-FI" dirty="0" smtClean="0"/>
                        <a:t> IV</a:t>
                      </a:r>
                      <a:endParaRPr lang="fi-FI" dirty="0"/>
                    </a:p>
                  </a:txBody>
                  <a:tcPr/>
                </a:tc>
              </a:tr>
              <a:tr h="471627">
                <a:tc>
                  <a:txBody>
                    <a:bodyPr/>
                    <a:lstStyle/>
                    <a:p>
                      <a:r>
                        <a:rPr lang="fi-FI" dirty="0" smtClean="0"/>
                        <a:t>Muisti: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512 MB</a:t>
                      </a:r>
                      <a:endParaRPr lang="fi-FI" dirty="0"/>
                    </a:p>
                  </a:txBody>
                  <a:tcPr/>
                </a:tc>
              </a:tr>
              <a:tr h="471627">
                <a:tc>
                  <a:txBody>
                    <a:bodyPr/>
                    <a:lstStyle/>
                    <a:p>
                      <a:r>
                        <a:rPr lang="fi-FI" dirty="0" smtClean="0"/>
                        <a:t>USB 2.0 portit: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2</a:t>
                      </a:r>
                      <a:endParaRPr lang="fi-FI" dirty="0"/>
                    </a:p>
                  </a:txBody>
                  <a:tcPr/>
                </a:tc>
              </a:tr>
              <a:tr h="471627">
                <a:tc>
                  <a:txBody>
                    <a:bodyPr/>
                    <a:lstStyle/>
                    <a:p>
                      <a:r>
                        <a:rPr lang="fi-FI" dirty="0" smtClean="0"/>
                        <a:t>Videoulostulo: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 smtClean="0"/>
                        <a:t>Komposiitti RCA, HDMI</a:t>
                      </a:r>
                    </a:p>
                  </a:txBody>
                  <a:tcPr/>
                </a:tc>
              </a:tr>
              <a:tr h="471627">
                <a:tc>
                  <a:txBody>
                    <a:bodyPr/>
                    <a:lstStyle/>
                    <a:p>
                      <a:r>
                        <a:rPr lang="fi-FI" dirty="0" smtClean="0"/>
                        <a:t>Ääni: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HDMI</a:t>
                      </a:r>
                    </a:p>
                    <a:p>
                      <a:endParaRPr lang="fi-FI" dirty="0"/>
                    </a:p>
                  </a:txBody>
                  <a:tcPr/>
                </a:tc>
              </a:tr>
              <a:tr h="471627">
                <a:tc>
                  <a:txBody>
                    <a:bodyPr/>
                    <a:lstStyle/>
                    <a:p>
                      <a:r>
                        <a:rPr lang="fi-FI" dirty="0" smtClean="0"/>
                        <a:t>Massamuisti: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SDIO- muistikortti</a:t>
                      </a:r>
                      <a:endParaRPr lang="fi-FI" dirty="0"/>
                    </a:p>
                  </a:txBody>
                  <a:tcPr/>
                </a:tc>
              </a:tr>
              <a:tr h="471627"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Verkkosovitin</a:t>
                      </a:r>
                      <a:r>
                        <a:rPr lang="fi-FI" dirty="0" smtClean="0"/>
                        <a:t>: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10/ 100 </a:t>
                      </a:r>
                      <a:r>
                        <a:rPr lang="fi-FI" dirty="0" err="1" smtClean="0"/>
                        <a:t>Ethernet</a:t>
                      </a:r>
                      <a:r>
                        <a:rPr lang="fi-FI" baseline="0" dirty="0" smtClean="0"/>
                        <a:t> </a:t>
                      </a:r>
                      <a:endParaRPr lang="fi-FI" dirty="0"/>
                    </a:p>
                  </a:txBody>
                  <a:tcPr/>
                </a:tc>
              </a:tr>
              <a:tr h="471627">
                <a:tc>
                  <a:txBody>
                    <a:bodyPr/>
                    <a:lstStyle/>
                    <a:p>
                      <a:r>
                        <a:rPr lang="fi-FI" dirty="0" smtClean="0"/>
                        <a:t>Tehonkulutus: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700 </a:t>
                      </a:r>
                      <a:r>
                        <a:rPr lang="fi-FI" dirty="0" err="1" smtClean="0"/>
                        <a:t>mA</a:t>
                      </a:r>
                      <a:r>
                        <a:rPr lang="fi-FI" dirty="0" smtClean="0"/>
                        <a:t> (3,5 W)</a:t>
                      </a:r>
                      <a:endParaRPr lang="fi-FI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6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588"/>
            <a:ext cx="66214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Tekniset tiedot</a:t>
            </a:r>
            <a:endParaRPr lang="fi-FI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429338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Malli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Model</a:t>
                      </a:r>
                      <a:r>
                        <a:rPr lang="fi-FI" dirty="0" smtClean="0"/>
                        <a:t> B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Virtalähde: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5 V </a:t>
                      </a:r>
                      <a:r>
                        <a:rPr lang="fi-FI" dirty="0" err="1" smtClean="0"/>
                        <a:t>MicroUSB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Koko: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85,60 × 53,98 × 17 mm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Paino: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45 g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Käyttöjärjestelmä: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Debian</a:t>
                      </a:r>
                      <a:r>
                        <a:rPr lang="fi-FI" dirty="0" smtClean="0"/>
                        <a:t> (</a:t>
                      </a:r>
                      <a:r>
                        <a:rPr lang="fi-FI" dirty="0" err="1" smtClean="0"/>
                        <a:t>Raspbian</a:t>
                      </a:r>
                      <a:r>
                        <a:rPr lang="fi-FI" dirty="0" smtClean="0"/>
                        <a:t>)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Valmistaja: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Farnell</a:t>
                      </a:r>
                      <a:r>
                        <a:rPr lang="fi-FI" dirty="0" smtClean="0"/>
                        <a:t>,  nykyään Sony</a:t>
                      </a:r>
                      <a:endParaRPr lang="fi-FI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9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310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Raspberry Pi</vt:lpstr>
      <vt:lpstr>Johdanto</vt:lpstr>
      <vt:lpstr>Toimintaperiaate</vt:lpstr>
      <vt:lpstr>Parametrointi</vt:lpstr>
      <vt:lpstr>Lähtöjännitevaihtoehdot</vt:lpstr>
      <vt:lpstr>Muut toiminnot</vt:lpstr>
      <vt:lpstr>Käyttökohteita</vt:lpstr>
      <vt:lpstr>Tekniset tiedot</vt:lpstr>
      <vt:lpstr>Tekniset tiedot</vt:lpstr>
      <vt:lpstr>Tekniset tiedot</vt:lpstr>
      <vt:lpstr>Kytkentäkaavio</vt:lpstr>
      <vt:lpstr>Lähdekoodia</vt:lpstr>
      <vt:lpstr>Lähteet</vt:lpstr>
      <vt:lpstr>Lähteet</vt:lpstr>
      <vt:lpstr>Lähteet</vt:lpstr>
      <vt:lpstr>Demo</vt:lpstr>
    </vt:vector>
  </TitlesOfParts>
  <Company>Seinäjoen koulutuskuntayhtymä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</dc:title>
  <dc:creator>Kangastie, Joni</dc:creator>
  <cp:lastModifiedBy>Löfhjelm, Heidi</cp:lastModifiedBy>
  <cp:revision>28</cp:revision>
  <dcterms:created xsi:type="dcterms:W3CDTF">2014-09-22T07:06:13Z</dcterms:created>
  <dcterms:modified xsi:type="dcterms:W3CDTF">2014-09-29T07:57:33Z</dcterms:modified>
</cp:coreProperties>
</file>