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64" r:id="rId6"/>
    <p:sldId id="257" r:id="rId7"/>
    <p:sldId id="261" r:id="rId8"/>
    <p:sldId id="265" r:id="rId9"/>
    <p:sldId id="259" r:id="rId10"/>
    <p:sldId id="269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A36F-E35C-494D-AA30-031BBCDE8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D6592-808A-4F80-AEE4-A64F36491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A379-ED80-4477-9D9C-C2942422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8C9-9C53-4DB9-83DE-24D6B79CD710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3332-4444-442F-94E0-DDE65FA7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3CDF-A737-440F-AF17-4760A6E5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FAF-19CE-488A-BA47-09BAF280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4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AD30-0062-4709-B207-96761260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51758-4933-40FD-B403-7005958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A1AA2-526D-47A3-9FE2-0F363E73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8C9-9C53-4DB9-83DE-24D6B79CD710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B6CD-17AF-4504-8322-F273766E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7DFF7-D9F6-45D4-985A-BB15C6DC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FAF-19CE-488A-BA47-09BAF280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7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A39FE-7D78-4EA8-B406-FEC6A8DA5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AA109-D93D-4352-935C-D0C65B952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FB6E-B598-4447-979D-757019F4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8C9-9C53-4DB9-83DE-24D6B79CD710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4215-FAEB-486D-8763-42EE07C5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0323-FFF0-4904-93A3-4CE1EC32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FAF-19CE-488A-BA47-09BAF280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2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DC72-FB48-4D20-9B43-15F562C8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9D5D-4B75-4239-B3D7-95C02534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725F-78DE-4801-B68A-84E48567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8C9-9C53-4DB9-83DE-24D6B79CD710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5D6A2-AB0F-472B-A172-AD33764B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D0CB-5EED-464A-9AB7-270F3FA5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FAF-19CE-488A-BA47-09BAF280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8095-20B9-403B-83BC-C019831E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6C39-BEB2-4A85-B222-EF221AAD5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201E-AD08-451B-9BA3-3541D35D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8C9-9C53-4DB9-83DE-24D6B79CD710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5399-DD95-46C9-99D7-BA5B5844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1AF4C-6F3C-4416-8B62-B485E0EC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FAF-19CE-488A-BA47-09BAF280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DBC-49F9-4E5A-862B-920E4217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7EF4-53B3-4EAD-9D15-A98EF0BBC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59C70-761A-4367-BD9C-283E38F67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BD6E4-76D1-42B4-9286-F8E3BF3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8C9-9C53-4DB9-83DE-24D6B79CD710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F025A-370F-4C56-B90C-CF5A1191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06D2-0921-489C-B880-837659C9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FAF-19CE-488A-BA47-09BAF280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0266-C994-4E7B-9971-4DA539AF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43E7-0ADE-4333-B5BD-AC9344D4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0DE95-050F-4CF3-8CB5-8E68E33D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F6E36-BB92-4897-B6C0-9F354D9F4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2F51-1704-4024-AA19-F362403F1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7CEFB-A107-484E-89F1-137FA7FB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8C9-9C53-4DB9-83DE-24D6B79CD710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78C2D-0E6C-4CC2-96C8-3F2CE398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9A3C6-6651-43CF-8560-4607AB7F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FAF-19CE-488A-BA47-09BAF280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5E62-6E90-4E16-828B-69543A3A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324A3-DBDD-4A13-87F0-DD1F5E37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8C9-9C53-4DB9-83DE-24D6B79CD710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F8E4D-86CF-447F-9EF4-DCD35B29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91AF0-9532-4A9E-B31F-3DE4C9FB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FAF-19CE-488A-BA47-09BAF280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0C15D-5621-44C8-919E-40C1D4D3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8C9-9C53-4DB9-83DE-24D6B79CD710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945C2-E84B-42FC-9D30-FC7A6125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26560-01CD-4014-841F-0520BF4C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FAF-19CE-488A-BA47-09BAF280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1477-8422-4D7B-8EDE-9736AEDA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61BBD-D593-44A4-AC08-DC149B88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B9287-7C7C-4514-A1DF-D31FD168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F75DA-A863-4086-A83C-89469EBE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8C9-9C53-4DB9-83DE-24D6B79CD710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B4C40-CF0E-4AFB-ACB5-9C844966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1247-B473-4473-9565-C5EDFBE3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FAF-19CE-488A-BA47-09BAF280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2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3230-0341-42B5-A7B7-FF5E9CB7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093F3-0657-42CC-998E-72F51CDAD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448E0-369B-4D2E-A06B-DA622A24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86F06-3A97-41B7-8E85-B72E2B9B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8C9-9C53-4DB9-83DE-24D6B79CD710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4FFB-6FE9-4592-A5E2-A1E2D9C5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4AD14-273B-4A85-B055-E0A6C8D7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FAF-19CE-488A-BA47-09BAF280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0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E7F75-80F6-491B-A244-6BFD158F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3BB5F-48FF-407E-A4EE-214A94377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5927-AA3E-4438-9F09-7C69ECD2B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08C9-9C53-4DB9-83DE-24D6B79CD710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49DD-98CD-4381-B704-250544A4E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6890-5804-4929-AB01-6D6A52A23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6FAF-19CE-488A-BA47-09BAF280D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lattvorhang/CV_Study_Not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6FDD-ED94-4943-B7D8-A280C98D5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Study Notes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86A9B-7A75-4D64-98F2-9D9EA4F55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Week 2</a:t>
            </a:r>
          </a:p>
          <a:p>
            <a:r>
              <a:rPr lang="en-US" altLang="zh-CN" dirty="0"/>
              <a:t>Han Yi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91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E9E0-C6E6-4A46-8DDB-584DEE5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UNet</a:t>
            </a:r>
            <a:r>
              <a:rPr lang="en-US" altLang="zh-CN" dirty="0"/>
              <a:t> – Skip Connection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B813-F490-4338-BE5E-9F818D6C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Concatenation (different from addition in FCN)</a:t>
            </a:r>
          </a:p>
          <a:p>
            <a:r>
              <a:rPr lang="en-US" altLang="zh-CN" dirty="0"/>
              <a:t>Dimension: channel</a:t>
            </a:r>
          </a:p>
          <a:p>
            <a:r>
              <a:rPr lang="en-US" altLang="zh-CN" dirty="0"/>
              <a:t>More information about high-level details (border), hence more advantageous for segmentation tasks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15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E9E0-C6E6-4A46-8DDB-584DEE5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UNet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B813-F490-4338-BE5E-9F818D6C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loss: 0.754</a:t>
            </a:r>
          </a:p>
          <a:p>
            <a:r>
              <a:rPr lang="en-US" altLang="zh-CN" dirty="0"/>
              <a:t>train acc: 0.768</a:t>
            </a:r>
          </a:p>
          <a:p>
            <a:r>
              <a:rPr lang="en-US" altLang="zh-CN" dirty="0"/>
              <a:t>test acc: 0.671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200479-556E-442F-B15D-082F1C14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02" y="2530503"/>
            <a:ext cx="3170195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4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F091-FB98-4709-B2D6-668CB69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UNet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9ACB-1705-440E-A91F-1D642FAB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Result: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255D4-43D5-46ED-B1AB-EFC8DB1261CB}"/>
              </a:ext>
            </a:extLst>
          </p:cNvPr>
          <p:cNvSpPr txBox="1"/>
          <p:nvPr/>
        </p:nvSpPr>
        <p:spPr>
          <a:xfrm>
            <a:off x="2329965" y="2446672"/>
            <a:ext cx="82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076F6-5F6E-4AA3-B57A-0509C423DDC5}"/>
              </a:ext>
            </a:extLst>
          </p:cNvPr>
          <p:cNvSpPr txBox="1"/>
          <p:nvPr/>
        </p:nvSpPr>
        <p:spPr>
          <a:xfrm>
            <a:off x="1661823" y="3943650"/>
            <a:ext cx="148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ground truth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0CDCA-FA9C-4A3D-90FB-C08E73A2F8E4}"/>
              </a:ext>
            </a:extLst>
          </p:cNvPr>
          <p:cNvSpPr txBox="1"/>
          <p:nvPr/>
        </p:nvSpPr>
        <p:spPr>
          <a:xfrm>
            <a:off x="1749287" y="5438298"/>
            <a:ext cx="14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prediction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E8CF4-4D92-4DBD-90FB-EA90A4845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22" y="2139323"/>
            <a:ext cx="5906012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5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E9E0-C6E6-4A46-8DDB-584DEE5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UNet</a:t>
            </a:r>
            <a:r>
              <a:rPr lang="en-US" altLang="zh-CN" dirty="0"/>
              <a:t> – Limitations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B813-F490-4338-BE5E-9F818D6C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 designed for binary classification problems, thus not sufficiently complex for twenty-one-class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4680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0521-A7D3-44FE-83EF-59D34787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2B1B-50E6-4937-A549-6DCF82E0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Batch Normalization: </a:t>
            </a:r>
            <a:r>
              <a:rPr lang="en-US" altLang="zh-CN" dirty="0"/>
              <a:t>before activation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87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3D90-265F-4ECF-8BB7-683492ED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6B8D5-2D0C-414A-AD57-8200100B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PIL:</a:t>
            </a:r>
            <a:r>
              <a:rPr lang="zh-CN" altLang="en-US" b="1" dirty="0"/>
              <a:t> </a:t>
            </a:r>
            <a:r>
              <a:rPr lang="en-US" altLang="zh-CN" dirty="0"/>
              <a:t>[W, H] (no channels)</a:t>
            </a:r>
            <a:endParaRPr lang="zh-CN" altLang="en-US" dirty="0"/>
          </a:p>
          <a:p>
            <a:r>
              <a:rPr lang="en-US" altLang="zh-CN" b="1" dirty="0" err="1"/>
              <a:t>numpy</a:t>
            </a:r>
            <a:r>
              <a:rPr lang="en-US" altLang="zh-CN" b="1" dirty="0"/>
              <a:t> array:</a:t>
            </a:r>
            <a:r>
              <a:rPr lang="zh-CN" altLang="en-US" b="1" dirty="0"/>
              <a:t> </a:t>
            </a:r>
            <a:r>
              <a:rPr lang="en-US" altLang="zh-CN" dirty="0"/>
              <a:t>[H, W, C]</a:t>
            </a:r>
          </a:p>
          <a:p>
            <a:r>
              <a:rPr lang="en-US" altLang="zh-CN" b="1" dirty="0"/>
              <a:t>Tensor:</a:t>
            </a:r>
            <a:r>
              <a:rPr lang="zh-CN" altLang="en-US" b="1" dirty="0"/>
              <a:t> </a:t>
            </a:r>
            <a:r>
              <a:rPr lang="en-US" altLang="zh-CN" dirty="0"/>
              <a:t>[C, H, W] ([</a:t>
            </a:r>
            <a:r>
              <a:rPr lang="en-US" altLang="zh-CN" dirty="0" err="1"/>
              <a:t>batch_size</a:t>
            </a:r>
            <a:r>
              <a:rPr lang="en-US" altLang="zh-CN" dirty="0"/>
              <a:t>, C, H, W])</a:t>
            </a:r>
          </a:p>
          <a:p>
            <a:r>
              <a:rPr lang="en-US" altLang="zh-CN" dirty="0" err="1"/>
              <a:t>np.transpose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79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7658-561F-4375-90F6-0A1D8952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- Pascal VOC 2012 Segmentation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2754-7CB5-4181-81DB-3BB3EC45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Classes: </a:t>
            </a:r>
            <a:r>
              <a:rPr lang="en-US" altLang="zh-CN" sz="2000" dirty="0"/>
              <a:t>20 foreground + 1 background + 1 border</a:t>
            </a:r>
          </a:p>
          <a:p>
            <a:r>
              <a:rPr lang="en-US" altLang="zh-CN" sz="2000" b="1" dirty="0"/>
              <a:t>Size: </a:t>
            </a:r>
            <a:r>
              <a:rPr lang="en-US" altLang="zh-CN" sz="2000" dirty="0"/>
              <a:t>Sizes of each images are not the same, causing an error when reading batch from </a:t>
            </a:r>
            <a:r>
              <a:rPr lang="en-US" altLang="zh-CN" sz="2000" dirty="0" err="1"/>
              <a:t>DataLoader</a:t>
            </a:r>
            <a:r>
              <a:rPr lang="en-US" altLang="zh-CN" sz="2000" dirty="0"/>
              <a:t>. Rescaling may affect accuracy for segmentation tasks. Here we use random cropping to a </a:t>
            </a:r>
            <a:r>
              <a:rPr lang="en-US" altLang="zh-CN" sz="2000" i="1" dirty="0"/>
              <a:t>fixed</a:t>
            </a:r>
            <a:r>
              <a:rPr lang="en-US" altLang="zh-CN" sz="2000" dirty="0"/>
              <a:t> shape. (Be sure that images and their corresponding labels are cropped in the same way)</a:t>
            </a:r>
          </a:p>
          <a:p>
            <a:r>
              <a:rPr lang="en-US" altLang="zh-CN" sz="2000" dirty="0"/>
              <a:t>I have successfully implemented a custom package to read the VOC dataset and return a train </a:t>
            </a:r>
            <a:r>
              <a:rPr lang="en-US" altLang="zh-CN" sz="2000" dirty="0" err="1"/>
              <a:t>DataLoader</a:t>
            </a:r>
            <a:r>
              <a:rPr lang="en-US" altLang="zh-CN" sz="2000" dirty="0"/>
              <a:t> and a test </a:t>
            </a:r>
            <a:r>
              <a:rPr lang="en-US" altLang="zh-CN" sz="2000" dirty="0" err="1"/>
              <a:t>DataLoader</a:t>
            </a:r>
            <a:r>
              <a:rPr lang="en-US" altLang="zh-CN" sz="2000" dirty="0"/>
              <a:t>. Please refer to </a:t>
            </a:r>
            <a:r>
              <a:rPr lang="en-US" altLang="zh-CN" sz="2000" dirty="0" err="1">
                <a:hlinkClick r:id="rId2"/>
              </a:rPr>
              <a:t>Blattvorhang</a:t>
            </a:r>
            <a:r>
              <a:rPr lang="en-US" altLang="zh-CN" sz="2000" dirty="0">
                <a:hlinkClick r:id="rId2"/>
              </a:rPr>
              <a:t>/</a:t>
            </a:r>
            <a:r>
              <a:rPr lang="en-US" altLang="zh-CN" sz="2000" dirty="0" err="1">
                <a:hlinkClick r:id="rId2"/>
              </a:rPr>
              <a:t>CV_Study_Notes</a:t>
            </a:r>
            <a:r>
              <a:rPr lang="en-US" altLang="zh-CN" sz="2000" dirty="0">
                <a:hlinkClick r:id="rId2"/>
              </a:rPr>
              <a:t> (github.com)</a:t>
            </a:r>
            <a:r>
              <a:rPr lang="en-US" altLang="zh-CN" sz="2000" dirty="0"/>
              <a:t> for more details.</a:t>
            </a:r>
            <a:endParaRPr lang="zh-CN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5593-BB25-4417-A569-6EF92CE3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54" y="4388730"/>
            <a:ext cx="4361953" cy="23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2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8BE9-7C69-415F-B531-4621A761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Entropy Loss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E9BB-8823-4271-80D4-82124114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Function: </a:t>
            </a:r>
            <a:r>
              <a:rPr lang="en-US" altLang="zh-CN" dirty="0" err="1">
                <a:latin typeface="Consolas" panose="020B0609020204030204" pitchFamily="49" charset="0"/>
              </a:rPr>
              <a:t>nn.functional.cross_entropy</a:t>
            </a:r>
            <a:r>
              <a:rPr lang="en-US" altLang="zh-CN" dirty="0">
                <a:latin typeface="Consolas" panose="020B0609020204030204" pitchFamily="49" charset="0"/>
              </a:rPr>
              <a:t>(input, target, </a:t>
            </a:r>
            <a:r>
              <a:rPr lang="en-US" altLang="zh-CN" dirty="0" err="1">
                <a:latin typeface="Consolas" panose="020B0609020204030204" pitchFamily="49" charset="0"/>
              </a:rPr>
              <a:t>ignore_index</a:t>
            </a:r>
            <a:r>
              <a:rPr lang="en-US" altLang="zh-CN" dirty="0">
                <a:latin typeface="Consolas" panose="020B0609020204030204" pitchFamily="49" charset="0"/>
              </a:rPr>
              <a:t>=255)</a:t>
            </a:r>
          </a:p>
          <a:p>
            <a:r>
              <a:rPr lang="en-US" altLang="zh-CN" b="1" dirty="0"/>
              <a:t>Object: </a:t>
            </a:r>
            <a:r>
              <a:rPr lang="en-US" altLang="zh-CN" dirty="0" err="1">
                <a:latin typeface="Consolas" panose="020B0609020204030204" pitchFamily="49" charset="0"/>
              </a:rPr>
              <a:t>nn.CrossEntropyLoss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/>
              <a:t>Input: [N, C, H, W]  Prediction value of each class (confidence level)</a:t>
            </a:r>
          </a:p>
          <a:p>
            <a:r>
              <a:rPr lang="en-US" altLang="zh-CN" dirty="0"/>
              <a:t>Target: [N, H, W]    Real class of samples</a:t>
            </a:r>
          </a:p>
          <a:p>
            <a:r>
              <a:rPr lang="en-US" altLang="zh-CN" dirty="0"/>
              <a:t>Using </a:t>
            </a:r>
            <a:r>
              <a:rPr lang="en-US" altLang="zh-CN" dirty="0" err="1"/>
              <a:t>CELoss</a:t>
            </a:r>
            <a:r>
              <a:rPr lang="en-US" altLang="zh-CN" dirty="0"/>
              <a:t> provided by </a:t>
            </a:r>
            <a:r>
              <a:rPr lang="en-US" altLang="zh-CN" dirty="0" err="1"/>
              <a:t>PyTorch</a:t>
            </a:r>
            <a:r>
              <a:rPr lang="en-US" altLang="zh-CN" dirty="0"/>
              <a:t> does </a:t>
            </a:r>
            <a:r>
              <a:rPr lang="en-US" altLang="zh-CN" b="1" dirty="0"/>
              <a:t>not</a:t>
            </a:r>
            <a:r>
              <a:rPr lang="en-US" altLang="zh-CN" dirty="0"/>
              <a:t> need </a:t>
            </a:r>
            <a:r>
              <a:rPr lang="en-US" altLang="zh-CN" b="1" dirty="0"/>
              <a:t>one-hot</a:t>
            </a:r>
            <a:r>
              <a:rPr lang="en-US" altLang="zh-CN" dirty="0"/>
              <a:t> representation.</a:t>
            </a:r>
          </a:p>
          <a:p>
            <a:r>
              <a:rPr lang="en-US" altLang="zh-CN" dirty="0"/>
              <a:t>Avoid introducing unnecessary sequential relationships</a:t>
            </a:r>
          </a:p>
          <a:p>
            <a:r>
              <a:rPr lang="en-US" altLang="zh-CN" dirty="0"/>
              <a:t>Aggregation method within one batch: Average Loss (irrespective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 size of batches)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2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F091-FB98-4709-B2D6-668CB69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 – </a:t>
            </a:r>
            <a:r>
              <a:rPr lang="en-US" altLang="zh-CN"/>
              <a:t>Key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9ACB-1705-440E-A91F-1D642FAB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Fully Connected Layer </a:t>
            </a:r>
            <a:r>
              <a:rPr lang="en-US" altLang="zh-CN" b="1" dirty="0">
                <a:sym typeface="Wingdings" panose="05000000000000000000" pitchFamily="2" charset="2"/>
              </a:rPr>
              <a:t> Convolution: </a:t>
            </a:r>
            <a:r>
              <a:rPr lang="en-US" altLang="zh-CN" dirty="0">
                <a:sym typeface="Wingdings" panose="05000000000000000000" pitchFamily="2" charset="2"/>
              </a:rPr>
              <a:t>Probability of each class  pixel-wise segmentation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Transposed Convolution:</a:t>
            </a:r>
            <a:r>
              <a:rPr lang="en-US" altLang="zh-CN" dirty="0"/>
              <a:t> Up-sample, “the weight layout is transposed from that of the convolution matrix”. </a:t>
            </a:r>
            <a:r>
              <a:rPr lang="en-US" altLang="zh-CN" dirty="0">
                <a:latin typeface="Consolas" panose="020B0609020204030204" pitchFamily="49" charset="0"/>
              </a:rPr>
              <a:t>nn.ConvTranspose2d()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Bilinear Interpolation: </a:t>
            </a:r>
            <a:r>
              <a:rPr lang="en-US" altLang="zh-CN" dirty="0"/>
              <a:t>Used for initializing transposed convolutional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Skip Layers: </a:t>
            </a:r>
            <a:r>
              <a:rPr lang="en-US" altLang="zh-CN" dirty="0"/>
              <a:t>Compensation for lost details in transposed convolution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78655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F091-FB98-4709-B2D6-668CB69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9ACB-1705-440E-A91F-1D642FAB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Dataset: </a:t>
            </a:r>
            <a:r>
              <a:rPr lang="en-US" altLang="zh-CN" dirty="0"/>
              <a:t>Pascal VOC 2012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Architecture: </a:t>
            </a:r>
            <a:r>
              <a:rPr lang="en-US" altLang="zh-CN" dirty="0"/>
              <a:t>Using the pre-trained ResNet-18 as the backbone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Image Size: </a:t>
            </a:r>
            <a:r>
              <a:rPr lang="en-US" altLang="zh-CN" dirty="0"/>
              <a:t>No fully connected layers, hence not restricted to the specific image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Limitations: </a:t>
            </a:r>
            <a:r>
              <a:rPr lang="en-US" altLang="zh-CN" dirty="0"/>
              <a:t>Independent pixels are classified without fully considering the relationship between pixels.</a:t>
            </a:r>
          </a:p>
        </p:txBody>
      </p:sp>
    </p:spTree>
    <p:extLst>
      <p:ext uri="{BB962C8B-B14F-4D97-AF65-F5344CB8AC3E}">
        <p14:creationId xmlns:p14="http://schemas.microsoft.com/office/powerpoint/2010/main" val="292652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F091-FB98-4709-B2D6-668CB69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9ACB-1705-440E-A91F-1D642FAB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Result: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3F085-CC28-4184-BCDC-8E2842F1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2221840"/>
            <a:ext cx="5867908" cy="3955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255D4-43D5-46ED-B1AB-EFC8DB1261CB}"/>
              </a:ext>
            </a:extLst>
          </p:cNvPr>
          <p:cNvSpPr txBox="1"/>
          <p:nvPr/>
        </p:nvSpPr>
        <p:spPr>
          <a:xfrm>
            <a:off x="2329965" y="2446672"/>
            <a:ext cx="82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076F6-5F6E-4AA3-B57A-0509C423DDC5}"/>
              </a:ext>
            </a:extLst>
          </p:cNvPr>
          <p:cNvSpPr txBox="1"/>
          <p:nvPr/>
        </p:nvSpPr>
        <p:spPr>
          <a:xfrm>
            <a:off x="1661823" y="3943650"/>
            <a:ext cx="148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ground truth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0CDCA-FA9C-4A3D-90FB-C08E73A2F8E4}"/>
              </a:ext>
            </a:extLst>
          </p:cNvPr>
          <p:cNvSpPr txBox="1"/>
          <p:nvPr/>
        </p:nvSpPr>
        <p:spPr>
          <a:xfrm>
            <a:off x="1749287" y="5438298"/>
            <a:ext cx="140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38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E9E0-C6E6-4A46-8DDB-584DEE5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UNet</a:t>
            </a:r>
            <a:r>
              <a:rPr lang="en-US" altLang="zh-CN" dirty="0"/>
              <a:t> – Encoder-Decoder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B813-F490-4338-BE5E-9F818D6C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Encoder: </a:t>
            </a:r>
            <a:r>
              <a:rPr lang="en-US" altLang="zh-CN" dirty="0"/>
              <a:t>(3x3 convolution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[BN]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ReLU</a:t>
            </a:r>
            <a:r>
              <a:rPr lang="en-US" altLang="zh-CN" dirty="0"/>
              <a:t>) * 2 + 2x2 </a:t>
            </a:r>
            <a:r>
              <a:rPr lang="en-US" altLang="zh-CN" dirty="0" err="1"/>
              <a:t>maxpooling</a:t>
            </a:r>
            <a:endParaRPr lang="en-US" altLang="zh-CN" dirty="0"/>
          </a:p>
          <a:p>
            <a:r>
              <a:rPr lang="en-US" altLang="zh-CN" b="1" dirty="0"/>
              <a:t>Decoder: </a:t>
            </a:r>
            <a:r>
              <a:rPr lang="en-US" altLang="zh-CN" dirty="0">
                <a:solidFill>
                  <a:srgbClr val="FF0000"/>
                </a:solidFill>
              </a:rPr>
              <a:t>Transposed convolution </a:t>
            </a:r>
            <a:r>
              <a:rPr lang="en-US" altLang="zh-CN" dirty="0"/>
              <a:t>+ </a:t>
            </a:r>
            <a:r>
              <a:rPr lang="en-US" altLang="zh-CN" dirty="0" err="1">
                <a:solidFill>
                  <a:srgbClr val="FF0000"/>
                </a:solidFill>
              </a:rPr>
              <a:t>concat</a:t>
            </a:r>
            <a:r>
              <a:rPr lang="en-US" altLang="zh-CN" dirty="0"/>
              <a:t> + double 3x3 conv</a:t>
            </a:r>
          </a:p>
        </p:txBody>
      </p:sp>
      <p:pic>
        <p:nvPicPr>
          <p:cNvPr id="1027" name="Picture 3" descr="【pytorch】unet网络结构分析及代码实现_attributeerror: 'doubleconv' object has no ...">
            <a:extLst>
              <a:ext uri="{FF2B5EF4-FFF2-40B4-BE49-F238E27FC236}">
                <a16:creationId xmlns:a16="http://schemas.microsoft.com/office/drawing/2014/main" id="{B40B7B4A-434D-4414-A052-1A98130B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49" y="2889384"/>
            <a:ext cx="5610501" cy="373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8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469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Theme</vt:lpstr>
      <vt:lpstr>Study Notes</vt:lpstr>
      <vt:lpstr>Code</vt:lpstr>
      <vt:lpstr>Images</vt:lpstr>
      <vt:lpstr>Dataset - Pascal VOC 2012 Segmentation</vt:lpstr>
      <vt:lpstr>Cross Entropy Loss</vt:lpstr>
      <vt:lpstr>FCN – Key Points</vt:lpstr>
      <vt:lpstr>FCN</vt:lpstr>
      <vt:lpstr>FCN</vt:lpstr>
      <vt:lpstr>UNet – Encoder-Decoder</vt:lpstr>
      <vt:lpstr>UNet – Skip Connection</vt:lpstr>
      <vt:lpstr>UNet</vt:lpstr>
      <vt:lpstr>UNet</vt:lpstr>
      <vt:lpstr>UNet –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Han</dc:creator>
  <cp:lastModifiedBy>Yi Han</cp:lastModifiedBy>
  <cp:revision>210</cp:revision>
  <dcterms:created xsi:type="dcterms:W3CDTF">2024-03-04T10:14:21Z</dcterms:created>
  <dcterms:modified xsi:type="dcterms:W3CDTF">2024-03-29T09:09:13Z</dcterms:modified>
</cp:coreProperties>
</file>