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A36F-E35C-494D-AA30-031BBCDE8EA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A9D6592-808A-4F80-AEE4-A64F36491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947A379-ED80-4477-9D9C-C2942422A1C0}"/>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F2143332-4444-442F-94E0-DDE65FA73F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70A3CDF-A737-440F-AF17-4760A6E59FD4}"/>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356034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AD30-0062-4709-B207-9676126064D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2551758-4933-40FD-B403-7005958C8B7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F7A1AA2-526D-47A3-9FE2-0F363E73D0CB}"/>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044EB6CD-17AF-4504-8322-F273766E100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ED7DFF7-D9F6-45D4-985A-BB15C6DCB900}"/>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419377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A39FE-7D78-4EA8-B406-FEC6A8DA5B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E8AA109-D93D-4352-935C-D0C65B95248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8EFB6E-B598-4447-979D-757019F46013}"/>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C7624215-FAEB-486D-8763-42EE07C5035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43C0323-FFF0-4904-93A3-4CE1EC323F82}"/>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38898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DC72-FB48-4D20-9B43-15F562C886E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7069D5D-4B75-4239-B3D7-95C0253492C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648725F-78DE-4801-B68A-84E48567EEC6}"/>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9B75D6A2-AB0F-472B-A172-AD33764B3C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037D0CB-5EED-464A-9AB7-270F3FA5B52B}"/>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116435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8095-20B9-403B-83BC-C019831E961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676C39-BEB2-4A85-B222-EF221AAD5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569201E-AD08-451B-9BA3-3541D35DD2A6}"/>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93235399-DD95-46C9-99D7-BA5B5844C94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51AF4C-6F3C-4416-8B62-B485E0EC7D08}"/>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373584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1DBC-49F9-4E5A-862B-920E42174A5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EBE7EF4-53B3-4EAD-9D15-A98EF0BBCE7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759C70-761A-4367-BD9C-283E38F67E1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D7BD6E4-76D1-42B4-9286-F8E3BF358A2C}"/>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6" name="Footer Placeholder 5">
            <a:extLst>
              <a:ext uri="{FF2B5EF4-FFF2-40B4-BE49-F238E27FC236}">
                <a16:creationId xmlns:a16="http://schemas.microsoft.com/office/drawing/2014/main" id="{942F025A-370F-4C56-B90C-CF5A1191C51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F5E06D2-0921-489C-B880-837659C96CD3}"/>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5644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0266-C994-4E7B-9971-4DA539AF468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EE843E7-0ADE-4333-B5BD-AC9344D4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0E0DE95-050F-4CF3-8CB5-8E68E33DBB1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F4F6E36-BB92-4897-B6C0-9F354D9F4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4B2F51-1704-4024-AA19-F362403F19B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5D7CEFB-A107-484E-89F1-137FA7FB9BA8}"/>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8" name="Footer Placeholder 7">
            <a:extLst>
              <a:ext uri="{FF2B5EF4-FFF2-40B4-BE49-F238E27FC236}">
                <a16:creationId xmlns:a16="http://schemas.microsoft.com/office/drawing/2014/main" id="{CD078C2D-0E6C-4CC2-96C8-3F2CE398C06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C29A3C6-6651-43CF-8560-4607AB7F1C03}"/>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27665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5E62-6E90-4E16-828B-69543A3AAC0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4B324A3-DBDD-4A13-87F0-DD1F5E375BEF}"/>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4" name="Footer Placeholder 3">
            <a:extLst>
              <a:ext uri="{FF2B5EF4-FFF2-40B4-BE49-F238E27FC236}">
                <a16:creationId xmlns:a16="http://schemas.microsoft.com/office/drawing/2014/main" id="{690F8E4D-86CF-447F-9EF4-DCD35B2923F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AD91AF0-9532-4A9E-B31F-3DE4C9FB7E90}"/>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231372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0C15D-5621-44C8-919E-40C1D4D3C93D}"/>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3" name="Footer Placeholder 2">
            <a:extLst>
              <a:ext uri="{FF2B5EF4-FFF2-40B4-BE49-F238E27FC236}">
                <a16:creationId xmlns:a16="http://schemas.microsoft.com/office/drawing/2014/main" id="{E1D945C2-E84B-42FC-9D30-FC7A6125064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9C26560-01CD-4014-841F-0520BF4C328F}"/>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139695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1477-8422-4D7B-8EDE-9736AEDA588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0761BBD-D593-44A4-AC08-DC149B886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7EB9287-7C7C-4514-A1DF-D31FD1685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8CF75DA-A863-4086-A83C-89469EBED362}"/>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6" name="Footer Placeholder 5">
            <a:extLst>
              <a:ext uri="{FF2B5EF4-FFF2-40B4-BE49-F238E27FC236}">
                <a16:creationId xmlns:a16="http://schemas.microsoft.com/office/drawing/2014/main" id="{D50B4C40-CF0E-4AFB-ACB5-9C844966231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F11247-B473-4473-9565-C5EDFBE34D2E}"/>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154252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3230-0341-42B5-A7B7-FF5E9CB70D4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83093F3-0657-42CC-998E-72F51CDAD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96448E0-369B-4D2E-A06B-DA622A241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BB86F06-3A97-41B7-8E85-B72E2B9B0BEA}"/>
              </a:ext>
            </a:extLst>
          </p:cNvPr>
          <p:cNvSpPr>
            <a:spLocks noGrp="1"/>
          </p:cNvSpPr>
          <p:nvPr>
            <p:ph type="dt" sz="half" idx="10"/>
          </p:nvPr>
        </p:nvSpPr>
        <p:spPr/>
        <p:txBody>
          <a:bodyPr/>
          <a:lstStyle/>
          <a:p>
            <a:fld id="{9F0308C9-9C53-4DB9-83DE-24D6B79CD710}" type="datetimeFigureOut">
              <a:rPr lang="zh-CN" altLang="en-US" smtClean="0"/>
              <a:t>2024/3/7</a:t>
            </a:fld>
            <a:endParaRPr lang="zh-CN" altLang="en-US"/>
          </a:p>
        </p:txBody>
      </p:sp>
      <p:sp>
        <p:nvSpPr>
          <p:cNvPr id="6" name="Footer Placeholder 5">
            <a:extLst>
              <a:ext uri="{FF2B5EF4-FFF2-40B4-BE49-F238E27FC236}">
                <a16:creationId xmlns:a16="http://schemas.microsoft.com/office/drawing/2014/main" id="{24594FFB-6FE9-4592-A5E2-A1E2D9C59AF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D24AD14-273B-4A85-B055-E0A6C8D7D9D2}"/>
              </a:ext>
            </a:extLst>
          </p:cNvPr>
          <p:cNvSpPr>
            <a:spLocks noGrp="1"/>
          </p:cNvSpPr>
          <p:nvPr>
            <p:ph type="sldNum" sz="quarter" idx="12"/>
          </p:nvPr>
        </p:nvSpPr>
        <p:spPr/>
        <p:txBody>
          <a:body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125910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E7F75-80F6-491B-A244-6BFD158F3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143BB5F-48FF-407E-A4EE-214A94377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7805927-AA3E-4438-9F09-7C69ECD2B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308C9-9C53-4DB9-83DE-24D6B79CD710}" type="datetimeFigureOut">
              <a:rPr lang="zh-CN" altLang="en-US" smtClean="0"/>
              <a:t>2024/3/7</a:t>
            </a:fld>
            <a:endParaRPr lang="zh-CN" altLang="en-US"/>
          </a:p>
        </p:txBody>
      </p:sp>
      <p:sp>
        <p:nvSpPr>
          <p:cNvPr id="5" name="Footer Placeholder 4">
            <a:extLst>
              <a:ext uri="{FF2B5EF4-FFF2-40B4-BE49-F238E27FC236}">
                <a16:creationId xmlns:a16="http://schemas.microsoft.com/office/drawing/2014/main" id="{BA3049DD-98CD-4381-B704-250544A4E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7E5A6890-5804-4929-AB01-6D6A52A23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96FAF-19CE-488A-BA47-09BAF280DD23}" type="slidenum">
              <a:rPr lang="zh-CN" altLang="en-US" smtClean="0"/>
              <a:t>‹#›</a:t>
            </a:fld>
            <a:endParaRPr lang="zh-CN" altLang="en-US"/>
          </a:p>
        </p:txBody>
      </p:sp>
    </p:spTree>
    <p:extLst>
      <p:ext uri="{BB962C8B-B14F-4D97-AF65-F5344CB8AC3E}">
        <p14:creationId xmlns:p14="http://schemas.microsoft.com/office/powerpoint/2010/main" val="143890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6FDD-ED94-4943-B7D8-A280C98D53FD}"/>
              </a:ext>
            </a:extLst>
          </p:cNvPr>
          <p:cNvSpPr>
            <a:spLocks noGrp="1"/>
          </p:cNvSpPr>
          <p:nvPr>
            <p:ph type="ctrTitle"/>
          </p:nvPr>
        </p:nvSpPr>
        <p:spPr/>
        <p:txBody>
          <a:bodyPr/>
          <a:lstStyle/>
          <a:p>
            <a:r>
              <a:rPr lang="en-US" altLang="zh-CN" dirty="0"/>
              <a:t>Study Notes</a:t>
            </a:r>
            <a:endParaRPr lang="zh-CN" altLang="en-US" dirty="0"/>
          </a:p>
        </p:txBody>
      </p:sp>
      <p:sp>
        <p:nvSpPr>
          <p:cNvPr id="3" name="Subtitle 2">
            <a:extLst>
              <a:ext uri="{FF2B5EF4-FFF2-40B4-BE49-F238E27FC236}">
                <a16:creationId xmlns:a16="http://schemas.microsoft.com/office/drawing/2014/main" id="{03486A9B-7A75-4D64-98F2-9D9EA4F557E2}"/>
              </a:ext>
            </a:extLst>
          </p:cNvPr>
          <p:cNvSpPr>
            <a:spLocks noGrp="1"/>
          </p:cNvSpPr>
          <p:nvPr>
            <p:ph type="subTitle" idx="1"/>
          </p:nvPr>
        </p:nvSpPr>
        <p:spPr/>
        <p:txBody>
          <a:bodyPr/>
          <a:lstStyle/>
          <a:p>
            <a:r>
              <a:rPr lang="en-US" altLang="zh-CN" dirty="0"/>
              <a:t>Week 1</a:t>
            </a:r>
          </a:p>
          <a:p>
            <a:r>
              <a:rPr lang="en-US" altLang="zh-CN" dirty="0"/>
              <a:t>Han Yi</a:t>
            </a:r>
            <a:endParaRPr lang="zh-CN" altLang="en-US" dirty="0"/>
          </a:p>
        </p:txBody>
      </p:sp>
    </p:spTree>
    <p:extLst>
      <p:ext uri="{BB962C8B-B14F-4D97-AF65-F5344CB8AC3E}">
        <p14:creationId xmlns:p14="http://schemas.microsoft.com/office/powerpoint/2010/main" val="58491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F091-FB98-4709-B2D6-668CB69634B2}"/>
              </a:ext>
            </a:extLst>
          </p:cNvPr>
          <p:cNvSpPr>
            <a:spLocks noGrp="1"/>
          </p:cNvSpPr>
          <p:nvPr>
            <p:ph type="title"/>
          </p:nvPr>
        </p:nvSpPr>
        <p:spPr/>
        <p:txBody>
          <a:bodyPr/>
          <a:lstStyle/>
          <a:p>
            <a:r>
              <a:rPr lang="en-US" altLang="zh-CN" dirty="0"/>
              <a:t>Training Process</a:t>
            </a:r>
            <a:endParaRPr lang="zh-CN" altLang="en-US" dirty="0"/>
          </a:p>
        </p:txBody>
      </p:sp>
      <p:sp>
        <p:nvSpPr>
          <p:cNvPr id="3" name="Content Placeholder 2">
            <a:extLst>
              <a:ext uri="{FF2B5EF4-FFF2-40B4-BE49-F238E27FC236}">
                <a16:creationId xmlns:a16="http://schemas.microsoft.com/office/drawing/2014/main" id="{BA889ACB-1705-440E-A91F-1D642FAB7072}"/>
              </a:ext>
            </a:extLst>
          </p:cNvPr>
          <p:cNvSpPr>
            <a:spLocks noGrp="1"/>
          </p:cNvSpPr>
          <p:nvPr>
            <p:ph idx="1"/>
          </p:nvPr>
        </p:nvSpPr>
        <p:spPr/>
        <p:txBody>
          <a:bodyPr/>
          <a:lstStyle/>
          <a:p>
            <a:pPr marL="514350" indent="-514350">
              <a:buFont typeface="+mj-lt"/>
              <a:buAutoNum type="arabicPeriod"/>
            </a:pPr>
            <a:r>
              <a:rPr lang="en-US" altLang="zh-CN" b="1" dirty="0"/>
              <a:t>Hyperparameters configuration</a:t>
            </a:r>
          </a:p>
          <a:p>
            <a:pPr marL="514350" indent="-514350">
              <a:buFont typeface="+mj-lt"/>
              <a:buAutoNum type="arabicPeriod"/>
            </a:pPr>
            <a:r>
              <a:rPr lang="en-US" altLang="zh-CN" b="1" dirty="0"/>
              <a:t>Dataset loading and splitting</a:t>
            </a:r>
            <a:r>
              <a:rPr lang="en-US" altLang="zh-CN" dirty="0"/>
              <a:t>: train dataset and test dataset</a:t>
            </a:r>
          </a:p>
          <a:p>
            <a:pPr marL="514350" indent="-514350">
              <a:buFont typeface="+mj-lt"/>
              <a:buAutoNum type="arabicPeriod"/>
            </a:pPr>
            <a:r>
              <a:rPr lang="en-US" altLang="zh-CN" b="1" dirty="0"/>
              <a:t>Model definition </a:t>
            </a:r>
            <a:r>
              <a:rPr lang="en-US" altLang="zh-CN" dirty="0"/>
              <a:t>(inheriting of </a:t>
            </a:r>
            <a:r>
              <a:rPr lang="en-US" altLang="zh-CN" dirty="0" err="1">
                <a:latin typeface="Consolas" panose="020B0609020204030204" pitchFamily="49" charset="0"/>
              </a:rPr>
              <a:t>nn.Module</a:t>
            </a:r>
            <a:r>
              <a:rPr lang="en-US" altLang="zh-CN" dirty="0"/>
              <a:t>): layer by layer</a:t>
            </a:r>
          </a:p>
          <a:p>
            <a:pPr marL="514350" indent="-514350">
              <a:buFont typeface="+mj-lt"/>
              <a:buAutoNum type="arabicPeriod"/>
            </a:pPr>
            <a:r>
              <a:rPr lang="en-US" altLang="zh-CN" b="1" dirty="0"/>
              <a:t>Loss function and optimizer selection</a:t>
            </a:r>
          </a:p>
          <a:p>
            <a:pPr marL="514350" indent="-514350">
              <a:buFont typeface="+mj-lt"/>
              <a:buAutoNum type="arabicPeriod"/>
            </a:pPr>
            <a:r>
              <a:rPr lang="en-US" altLang="zh-CN" b="1" dirty="0"/>
              <a:t>Training</a:t>
            </a:r>
            <a:r>
              <a:rPr lang="en-US" altLang="zh-CN" dirty="0"/>
              <a:t>: forward pass </a:t>
            </a:r>
            <a:r>
              <a:rPr lang="en-US" altLang="zh-CN" dirty="0">
                <a:sym typeface="Wingdings" panose="05000000000000000000" pitchFamily="2" charset="2"/>
              </a:rPr>
              <a:t></a:t>
            </a:r>
            <a:r>
              <a:rPr lang="en-US" altLang="zh-CN" dirty="0"/>
              <a:t> backward pass and optimize in epochs</a:t>
            </a:r>
          </a:p>
          <a:p>
            <a:pPr marL="514350" indent="-514350">
              <a:buFont typeface="+mj-lt"/>
              <a:buAutoNum type="arabicPeriod"/>
            </a:pPr>
            <a:r>
              <a:rPr lang="en-US" altLang="zh-CN" b="1" dirty="0"/>
              <a:t>Test</a:t>
            </a:r>
            <a:r>
              <a:rPr lang="en-US" altLang="zh-CN" dirty="0"/>
              <a:t>: </a:t>
            </a:r>
            <a:r>
              <a:rPr lang="en-US" altLang="zh-CN" dirty="0" err="1">
                <a:latin typeface="Consolas" panose="020B0609020204030204" pitchFamily="49" charset="0"/>
              </a:rPr>
              <a:t>torch.no_grad</a:t>
            </a:r>
            <a:r>
              <a:rPr lang="en-US" altLang="zh-CN" dirty="0">
                <a:latin typeface="Consolas" panose="020B0609020204030204" pitchFamily="49" charset="0"/>
              </a:rPr>
              <a:t>()</a:t>
            </a:r>
            <a:r>
              <a:rPr lang="en-US" altLang="zh-CN" dirty="0"/>
              <a:t>, accuracy</a:t>
            </a:r>
          </a:p>
        </p:txBody>
      </p:sp>
    </p:spTree>
    <p:extLst>
      <p:ext uri="{BB962C8B-B14F-4D97-AF65-F5344CB8AC3E}">
        <p14:creationId xmlns:p14="http://schemas.microsoft.com/office/powerpoint/2010/main" val="378655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F091-FB98-4709-B2D6-668CB69634B2}"/>
              </a:ext>
            </a:extLst>
          </p:cNvPr>
          <p:cNvSpPr>
            <a:spLocks noGrp="1"/>
          </p:cNvSpPr>
          <p:nvPr>
            <p:ph type="title"/>
          </p:nvPr>
        </p:nvSpPr>
        <p:spPr/>
        <p:txBody>
          <a:bodyPr/>
          <a:lstStyle/>
          <a:p>
            <a:r>
              <a:rPr lang="en-US" altLang="zh-CN" dirty="0"/>
              <a:t>Code</a:t>
            </a:r>
            <a:endParaRPr lang="zh-CN" altLang="en-US" dirty="0"/>
          </a:p>
        </p:txBody>
      </p:sp>
      <p:sp>
        <p:nvSpPr>
          <p:cNvPr id="3" name="Content Placeholder 2">
            <a:extLst>
              <a:ext uri="{FF2B5EF4-FFF2-40B4-BE49-F238E27FC236}">
                <a16:creationId xmlns:a16="http://schemas.microsoft.com/office/drawing/2014/main" id="{BA889ACB-1705-440E-A91F-1D642FAB7072}"/>
              </a:ext>
            </a:extLst>
          </p:cNvPr>
          <p:cNvSpPr>
            <a:spLocks noGrp="1"/>
          </p:cNvSpPr>
          <p:nvPr>
            <p:ph idx="1"/>
          </p:nvPr>
        </p:nvSpPr>
        <p:spPr/>
        <p:txBody>
          <a:bodyPr/>
          <a:lstStyle/>
          <a:p>
            <a:r>
              <a:rPr lang="en-US" altLang="zh-CN" b="1" dirty="0" err="1"/>
              <a:t>DataLoader</a:t>
            </a:r>
            <a:r>
              <a:rPr lang="en-US" altLang="zh-CN" dirty="0"/>
              <a:t>: helps in efficiently loading and batching during training, loads data in batches</a:t>
            </a:r>
          </a:p>
          <a:p>
            <a:r>
              <a:rPr lang="en-US" altLang="zh-CN" b="1" dirty="0"/>
              <a:t>Transform</a:t>
            </a:r>
            <a:r>
              <a:rPr lang="en-US" altLang="zh-CN" dirty="0"/>
              <a:t>: a sequence of transformations to be applied to the input images. (e.g.: converts images to </a:t>
            </a:r>
            <a:r>
              <a:rPr lang="en-US" altLang="zh-CN" dirty="0" err="1"/>
              <a:t>PyTorch</a:t>
            </a:r>
            <a:r>
              <a:rPr lang="en-US" altLang="zh-CN" dirty="0"/>
              <a:t> tensors and normalizes them)</a:t>
            </a:r>
          </a:p>
        </p:txBody>
      </p:sp>
    </p:spTree>
    <p:extLst>
      <p:ext uri="{BB962C8B-B14F-4D97-AF65-F5344CB8AC3E}">
        <p14:creationId xmlns:p14="http://schemas.microsoft.com/office/powerpoint/2010/main" val="243689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E9D9-21EB-45BB-9824-8176CE2249CC}"/>
              </a:ext>
            </a:extLst>
          </p:cNvPr>
          <p:cNvSpPr>
            <a:spLocks noGrp="1"/>
          </p:cNvSpPr>
          <p:nvPr>
            <p:ph type="title"/>
          </p:nvPr>
        </p:nvSpPr>
        <p:spPr/>
        <p:txBody>
          <a:bodyPr/>
          <a:lstStyle/>
          <a:p>
            <a:r>
              <a:rPr lang="en-US" altLang="zh-CN" dirty="0"/>
              <a:t>Hyperparameters</a:t>
            </a:r>
            <a:endParaRPr lang="zh-CN" altLang="en-US" dirty="0"/>
          </a:p>
        </p:txBody>
      </p:sp>
      <p:sp>
        <p:nvSpPr>
          <p:cNvPr id="3" name="Content Placeholder 2">
            <a:extLst>
              <a:ext uri="{FF2B5EF4-FFF2-40B4-BE49-F238E27FC236}">
                <a16:creationId xmlns:a16="http://schemas.microsoft.com/office/drawing/2014/main" id="{E39CA5B5-0A77-47A2-B583-96B1E94E0484}"/>
              </a:ext>
            </a:extLst>
          </p:cNvPr>
          <p:cNvSpPr>
            <a:spLocks noGrp="1"/>
          </p:cNvSpPr>
          <p:nvPr>
            <p:ph idx="1"/>
          </p:nvPr>
        </p:nvSpPr>
        <p:spPr/>
        <p:txBody>
          <a:bodyPr/>
          <a:lstStyle/>
          <a:p>
            <a:r>
              <a:rPr lang="en-US" altLang="zh-CN" dirty="0" err="1"/>
              <a:t>num_epochs</a:t>
            </a:r>
            <a:endParaRPr lang="en-US" altLang="zh-CN" dirty="0"/>
          </a:p>
          <a:p>
            <a:r>
              <a:rPr lang="en-US" altLang="zh-CN" dirty="0" err="1"/>
              <a:t>batch_size</a:t>
            </a:r>
            <a:endParaRPr lang="en-US" altLang="zh-CN" dirty="0"/>
          </a:p>
          <a:p>
            <a:r>
              <a:rPr lang="en-US" altLang="zh-CN" dirty="0" err="1"/>
              <a:t>learning_rate</a:t>
            </a:r>
            <a:endParaRPr lang="zh-CN" altLang="en-US" dirty="0"/>
          </a:p>
          <a:p>
            <a:endParaRPr lang="zh-CN" altLang="en-US" dirty="0"/>
          </a:p>
        </p:txBody>
      </p:sp>
    </p:spTree>
    <p:extLst>
      <p:ext uri="{BB962C8B-B14F-4D97-AF65-F5344CB8AC3E}">
        <p14:creationId xmlns:p14="http://schemas.microsoft.com/office/powerpoint/2010/main" val="7971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300F-CBA1-4E55-9C31-14A5AE3B3AA0}"/>
              </a:ext>
            </a:extLst>
          </p:cNvPr>
          <p:cNvSpPr>
            <a:spLocks noGrp="1"/>
          </p:cNvSpPr>
          <p:nvPr>
            <p:ph type="title"/>
          </p:nvPr>
        </p:nvSpPr>
        <p:spPr/>
        <p:txBody>
          <a:bodyPr/>
          <a:lstStyle/>
          <a:p>
            <a:r>
              <a:rPr lang="en-US" altLang="zh-CN" dirty="0" err="1"/>
              <a:t>AlexNet</a:t>
            </a:r>
            <a:endParaRPr lang="zh-CN" altLang="en-US" dirty="0"/>
          </a:p>
        </p:txBody>
      </p:sp>
      <p:sp>
        <p:nvSpPr>
          <p:cNvPr id="3" name="Content Placeholder 2">
            <a:extLst>
              <a:ext uri="{FF2B5EF4-FFF2-40B4-BE49-F238E27FC236}">
                <a16:creationId xmlns:a16="http://schemas.microsoft.com/office/drawing/2014/main" id="{60D75ED1-83CC-4D6C-80D0-475FAD8581EE}"/>
              </a:ext>
            </a:extLst>
          </p:cNvPr>
          <p:cNvSpPr>
            <a:spLocks noGrp="1"/>
          </p:cNvSpPr>
          <p:nvPr>
            <p:ph idx="1"/>
          </p:nvPr>
        </p:nvSpPr>
        <p:spPr/>
        <p:txBody>
          <a:bodyPr/>
          <a:lstStyle/>
          <a:p>
            <a:r>
              <a:rPr lang="en-US" altLang="zh-CN" b="1" dirty="0"/>
              <a:t>Image Size</a:t>
            </a:r>
            <a:r>
              <a:rPr lang="en-US" altLang="zh-CN" dirty="0"/>
              <a:t>: </a:t>
            </a:r>
            <a:r>
              <a:rPr lang="en-US" altLang="zh-CN" dirty="0" err="1"/>
              <a:t>AlexNet</a:t>
            </a:r>
            <a:r>
              <a:rPr lang="en-US" altLang="zh-CN" dirty="0"/>
              <a:t> was originally designed for the ImageNet dataset, which contains color images of much higher resolution than MNIST. Therefore, it is necessary to resize the MNIST images to 224x224 to match the input size expected by the </a:t>
            </a:r>
            <a:r>
              <a:rPr lang="en-US" altLang="zh-CN" dirty="0" err="1"/>
              <a:t>AlexNet</a:t>
            </a:r>
            <a:r>
              <a:rPr lang="en-US" altLang="zh-CN" dirty="0"/>
              <a:t> model.</a:t>
            </a:r>
          </a:p>
          <a:p>
            <a:r>
              <a:rPr lang="en-US" altLang="zh-CN" b="1" dirty="0"/>
              <a:t>LRN (Local Response Normalization)</a:t>
            </a:r>
            <a:r>
              <a:rPr lang="en-US" altLang="zh-CN" dirty="0"/>
              <a:t>: enhances the contrast between responses and normalizes the activity of neurons relative to their neighbors, applied after </a:t>
            </a:r>
            <a:r>
              <a:rPr lang="en-US" altLang="zh-CN" dirty="0" err="1"/>
              <a:t>ReLU</a:t>
            </a:r>
            <a:r>
              <a:rPr lang="en-US" altLang="zh-CN" dirty="0"/>
              <a:t>. Between feature maps (inter-channel).</a:t>
            </a:r>
            <a:endParaRPr lang="en-US" altLang="zh-CN" b="1" dirty="0"/>
          </a:p>
          <a:p>
            <a:r>
              <a:rPr lang="en-US" altLang="zh-CN" b="1" dirty="0"/>
              <a:t>Dropout</a:t>
            </a:r>
            <a:endParaRPr lang="zh-CN" altLang="en-US" b="1" dirty="0"/>
          </a:p>
        </p:txBody>
      </p:sp>
    </p:spTree>
    <p:extLst>
      <p:ext uri="{BB962C8B-B14F-4D97-AF65-F5344CB8AC3E}">
        <p14:creationId xmlns:p14="http://schemas.microsoft.com/office/powerpoint/2010/main" val="6758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300F-CBA1-4E55-9C31-14A5AE3B3AA0}"/>
              </a:ext>
            </a:extLst>
          </p:cNvPr>
          <p:cNvSpPr>
            <a:spLocks noGrp="1"/>
          </p:cNvSpPr>
          <p:nvPr>
            <p:ph type="title"/>
          </p:nvPr>
        </p:nvSpPr>
        <p:spPr/>
        <p:txBody>
          <a:bodyPr/>
          <a:lstStyle/>
          <a:p>
            <a:r>
              <a:rPr lang="en-US" altLang="zh-CN" dirty="0" err="1"/>
              <a:t>AlexNet</a:t>
            </a:r>
            <a:endParaRPr lang="zh-CN" altLang="en-US" dirty="0"/>
          </a:p>
        </p:txBody>
      </p:sp>
      <p:sp>
        <p:nvSpPr>
          <p:cNvPr id="3" name="Content Placeholder 2">
            <a:extLst>
              <a:ext uri="{FF2B5EF4-FFF2-40B4-BE49-F238E27FC236}">
                <a16:creationId xmlns:a16="http://schemas.microsoft.com/office/drawing/2014/main" id="{60D75ED1-83CC-4D6C-80D0-475FAD8581EE}"/>
              </a:ext>
            </a:extLst>
          </p:cNvPr>
          <p:cNvSpPr>
            <a:spLocks noGrp="1"/>
          </p:cNvSpPr>
          <p:nvPr>
            <p:ph idx="1"/>
          </p:nvPr>
        </p:nvSpPr>
        <p:spPr/>
        <p:txBody>
          <a:bodyPr/>
          <a:lstStyle/>
          <a:p>
            <a:r>
              <a:rPr lang="en-US" altLang="zh-CN" b="1" dirty="0"/>
              <a:t>Training Time: </a:t>
            </a:r>
            <a:r>
              <a:rPr lang="en-US" altLang="zh-CN" dirty="0"/>
              <a:t>17min on GTX 1650Ti, 10 epochs</a:t>
            </a:r>
          </a:p>
          <a:p>
            <a:r>
              <a:rPr lang="en-US" altLang="zh-CN" b="1" dirty="0"/>
              <a:t>Accuracy:</a:t>
            </a:r>
            <a:r>
              <a:rPr lang="en-US" altLang="zh-CN" dirty="0"/>
              <a:t> 99.18%</a:t>
            </a:r>
            <a:endParaRPr lang="zh-CN" altLang="en-US" b="1" dirty="0"/>
          </a:p>
        </p:txBody>
      </p:sp>
    </p:spTree>
    <p:extLst>
      <p:ext uri="{BB962C8B-B14F-4D97-AF65-F5344CB8AC3E}">
        <p14:creationId xmlns:p14="http://schemas.microsoft.com/office/powerpoint/2010/main" val="210872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AB3-2473-4225-87AB-621E622ECED3}"/>
              </a:ext>
            </a:extLst>
          </p:cNvPr>
          <p:cNvSpPr>
            <a:spLocks noGrp="1"/>
          </p:cNvSpPr>
          <p:nvPr>
            <p:ph type="title"/>
          </p:nvPr>
        </p:nvSpPr>
        <p:spPr/>
        <p:txBody>
          <a:bodyPr/>
          <a:lstStyle/>
          <a:p>
            <a:r>
              <a:rPr lang="en-US" altLang="zh-CN" dirty="0"/>
              <a:t>Stereo Matching</a:t>
            </a:r>
            <a:endParaRPr lang="zh-CN" altLang="en-US" dirty="0"/>
          </a:p>
        </p:txBody>
      </p:sp>
      <p:sp>
        <p:nvSpPr>
          <p:cNvPr id="3" name="Content Placeholder 2">
            <a:extLst>
              <a:ext uri="{FF2B5EF4-FFF2-40B4-BE49-F238E27FC236}">
                <a16:creationId xmlns:a16="http://schemas.microsoft.com/office/drawing/2014/main" id="{0662F95A-7288-4567-95E7-15DF47FF0EC8}"/>
              </a:ext>
            </a:extLst>
          </p:cNvPr>
          <p:cNvSpPr>
            <a:spLocks noGrp="1"/>
          </p:cNvSpPr>
          <p:nvPr>
            <p:ph idx="1"/>
          </p:nvPr>
        </p:nvSpPr>
        <p:spPr/>
        <p:txBody>
          <a:bodyPr/>
          <a:lstStyle/>
          <a:p>
            <a:r>
              <a:rPr lang="en-US" altLang="zh-CN" dirty="0"/>
              <a:t>correspondences are always co-linear in a pair of stereo images</a:t>
            </a:r>
          </a:p>
          <a:p>
            <a:r>
              <a:rPr lang="en-US" altLang="zh-CN" b="1" dirty="0"/>
              <a:t>One camera</a:t>
            </a:r>
            <a:r>
              <a:rPr lang="en-US" altLang="zh-CN" dirty="0"/>
              <a:t>: intrinsic matrix</a:t>
            </a:r>
          </a:p>
          <a:p>
            <a:r>
              <a:rPr lang="en-US" altLang="zh-CN" b="1" dirty="0"/>
              <a:t>Two cameras</a:t>
            </a:r>
            <a:r>
              <a:rPr lang="en-US" altLang="zh-CN" dirty="0"/>
              <a:t>: </a:t>
            </a:r>
            <a:r>
              <a:rPr lang="en-US" altLang="zh-CN" dirty="0" err="1"/>
              <a:t>epipolar</a:t>
            </a:r>
            <a:r>
              <a:rPr lang="en-US" altLang="zh-CN" dirty="0"/>
              <a:t> geometry, stereo rectification (to reduce time consumption)</a:t>
            </a:r>
          </a:p>
          <a:p>
            <a:r>
              <a:rPr lang="en-US" altLang="zh-CN" b="1" dirty="0"/>
              <a:t>Stereo matching</a:t>
            </a:r>
            <a:r>
              <a:rPr lang="en-US" altLang="zh-CN" dirty="0"/>
              <a:t>: </a:t>
            </a:r>
            <a:r>
              <a:rPr lang="en-US" altLang="zh-CN" dirty="0">
                <a:solidFill>
                  <a:srgbClr val="FF0000"/>
                </a:solidFill>
              </a:rPr>
              <a:t>Disparity</a:t>
            </a:r>
            <a:r>
              <a:rPr lang="en-US" altLang="zh-CN" dirty="0"/>
              <a:t> Estimation </a:t>
            </a:r>
            <a:r>
              <a:rPr lang="en-US" altLang="zh-CN" dirty="0">
                <a:sym typeface="Wingdings" panose="05000000000000000000" pitchFamily="2" charset="2"/>
              </a:rPr>
              <a:t> Depth</a:t>
            </a:r>
          </a:p>
          <a:p>
            <a:r>
              <a:rPr lang="en-US" altLang="zh-CN" b="1" dirty="0">
                <a:sym typeface="Wingdings" panose="05000000000000000000" pitchFamily="2" charset="2"/>
              </a:rPr>
              <a:t>Machine Learning-Based</a:t>
            </a:r>
            <a:r>
              <a:rPr lang="en-US" altLang="zh-CN" dirty="0">
                <a:sym typeface="Wingdings" panose="05000000000000000000" pitchFamily="2" charset="2"/>
              </a:rPr>
              <a:t>: disparity ground truth (supervised)</a:t>
            </a:r>
          </a:p>
          <a:p>
            <a:r>
              <a:rPr lang="en-US" altLang="zh-CN" b="1" dirty="0">
                <a:sym typeface="Wingdings" panose="05000000000000000000" pitchFamily="2" charset="2"/>
              </a:rPr>
              <a:t>Disparity Confidence Measures</a:t>
            </a:r>
          </a:p>
          <a:p>
            <a:r>
              <a:rPr lang="en-US" altLang="zh-CN" b="1" dirty="0">
                <a:sym typeface="Wingdings" panose="05000000000000000000" pitchFamily="2" charset="2"/>
              </a:rPr>
              <a:t>Trade-off</a:t>
            </a:r>
            <a:r>
              <a:rPr lang="en-US" altLang="zh-CN">
                <a:sym typeface="Wingdings" panose="05000000000000000000" pitchFamily="2" charset="2"/>
              </a:rPr>
              <a:t>: speed </a:t>
            </a:r>
            <a:r>
              <a:rPr lang="en-US" altLang="zh-CN" dirty="0">
                <a:sym typeface="Wingdings" panose="05000000000000000000" pitchFamily="2" charset="2"/>
              </a:rPr>
              <a:t>and accuracy – driving, indoor and outdoor</a:t>
            </a:r>
            <a:endParaRPr lang="en-US" altLang="zh-CN" b="1" dirty="0"/>
          </a:p>
          <a:p>
            <a:endParaRPr lang="zh-CN" altLang="en-US" dirty="0"/>
          </a:p>
        </p:txBody>
      </p:sp>
    </p:spTree>
    <p:extLst>
      <p:ext uri="{BB962C8B-B14F-4D97-AF65-F5344CB8AC3E}">
        <p14:creationId xmlns:p14="http://schemas.microsoft.com/office/powerpoint/2010/main" val="202041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AB3-2473-4225-87AB-621E622ECED3}"/>
              </a:ext>
            </a:extLst>
          </p:cNvPr>
          <p:cNvSpPr>
            <a:spLocks noGrp="1"/>
          </p:cNvSpPr>
          <p:nvPr>
            <p:ph type="title"/>
          </p:nvPr>
        </p:nvSpPr>
        <p:spPr/>
        <p:txBody>
          <a:bodyPr/>
          <a:lstStyle/>
          <a:p>
            <a:r>
              <a:rPr lang="en-US" altLang="zh-CN" dirty="0"/>
              <a:t>Stereo Matching</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62F95A-7288-4567-95E7-15DF47FF0EC8}"/>
                  </a:ext>
                </a:extLst>
              </p:cNvPr>
              <p:cNvSpPr>
                <a:spLocks noGrp="1"/>
              </p:cNvSpPr>
              <p:nvPr>
                <p:ph idx="1"/>
              </p:nvPr>
            </p:nvSpPr>
            <p:spPr/>
            <p:txBody>
              <a:bodyPr>
                <a:normAutofit/>
              </a:bodyPr>
              <a:lstStyle/>
              <a:p>
                <a:r>
                  <a:rPr lang="en-US" altLang="zh-CN" sz="2400" dirty="0"/>
                  <a:t>Question: Given that </a:t>
                </a:r>
                <a14:m>
                  <m:oMath xmlns:m="http://schemas.openxmlformats.org/officeDocument/2006/math">
                    <m:r>
                      <a:rPr lang="en-US" altLang="zh-CN" sz="2400" b="0" i="1" smtClean="0">
                        <a:latin typeface="Cambria Math" panose="02040503050406030204" pitchFamily="18" charset="0"/>
                      </a:rPr>
                      <m:t>𝑓</m:t>
                    </m:r>
                  </m:oMath>
                </a14:m>
                <a:r>
                  <a:rPr lang="zh-CN" altLang="en-US" sz="2400" dirty="0"/>
                  <a:t> </a:t>
                </a:r>
                <a:r>
                  <a:rPr lang="en-US" altLang="zh-CN" sz="2400" dirty="0"/>
                  <a:t>denotes the focal length and light refraction through camera lens exists, why is </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𝒑</m:t>
                        </m:r>
                      </m:e>
                      <m:sup>
                        <m:r>
                          <a:rPr lang="en-US" altLang="zh-CN" sz="2400" b="0" i="1" smtClean="0">
                            <a:latin typeface="Cambria Math" panose="02040503050406030204" pitchFamily="18" charset="0"/>
                          </a:rPr>
                          <m:t>𝐶</m:t>
                        </m:r>
                      </m:sup>
                    </m:sSup>
                    <m:acc>
                      <m:accPr>
                        <m:chr m:val="̅"/>
                        <m:ctrlPr>
                          <a:rPr lang="en-US" altLang="zh-CN" sz="2400" b="1" i="1" smtClean="0">
                            <a:latin typeface="Cambria Math" panose="02040503050406030204" pitchFamily="18" charset="0"/>
                          </a:rPr>
                        </m:ctrlPr>
                      </m:accPr>
                      <m:e>
                        <m:r>
                          <a:rPr lang="en-US" altLang="zh-CN" sz="2400" b="1" i="1" smtClean="0">
                            <a:latin typeface="Cambria Math" panose="02040503050406030204" pitchFamily="18" charset="0"/>
                          </a:rPr>
                          <m:t>𝒑</m:t>
                        </m:r>
                      </m:e>
                    </m:acc>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𝒐</m:t>
                        </m:r>
                      </m:e>
                      <m:sup>
                        <m:r>
                          <a:rPr lang="en-US" altLang="zh-CN" sz="2400" b="0" i="1" dirty="0" smtClean="0">
                            <a:latin typeface="Cambria Math" panose="02040503050406030204" pitchFamily="18" charset="0"/>
                          </a:rPr>
                          <m:t>𝐶</m:t>
                        </m:r>
                      </m:sup>
                    </m:sSup>
                  </m:oMath>
                </a14:m>
                <a:r>
                  <a:rPr lang="zh-CN" altLang="en-US" sz="2400" b="1" dirty="0"/>
                  <a:t> </a:t>
                </a:r>
                <a:r>
                  <a:rPr lang="en-US" altLang="zh-CN" sz="2400" dirty="0"/>
                  <a:t>a straight line?</a:t>
                </a:r>
                <a:endParaRPr lang="zh-CN" altLang="en-US" sz="2400" b="1" dirty="0"/>
              </a:p>
            </p:txBody>
          </p:sp>
        </mc:Choice>
        <mc:Fallback xmlns="">
          <p:sp>
            <p:nvSpPr>
              <p:cNvPr id="3" name="Content Placeholder 2">
                <a:extLst>
                  <a:ext uri="{FF2B5EF4-FFF2-40B4-BE49-F238E27FC236}">
                    <a16:creationId xmlns:a16="http://schemas.microsoft.com/office/drawing/2014/main" id="{0662F95A-7288-4567-95E7-15DF47FF0EC8}"/>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pic>
        <p:nvPicPr>
          <p:cNvPr id="4" name="Picture 2" descr="Fig. 3.1">
            <a:extLst>
              <a:ext uri="{FF2B5EF4-FFF2-40B4-BE49-F238E27FC236}">
                <a16:creationId xmlns:a16="http://schemas.microsoft.com/office/drawing/2014/main" id="{4E6DDF20-0E74-4AA2-BA28-0A8EEAE05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087" y="2903718"/>
            <a:ext cx="6737825" cy="279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2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295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等线 Light</vt:lpstr>
      <vt:lpstr>Arial</vt:lpstr>
      <vt:lpstr>Cambria Math</vt:lpstr>
      <vt:lpstr>Consolas</vt:lpstr>
      <vt:lpstr>Office Theme</vt:lpstr>
      <vt:lpstr>Study Notes</vt:lpstr>
      <vt:lpstr>Training Process</vt:lpstr>
      <vt:lpstr>Code</vt:lpstr>
      <vt:lpstr>Hyperparameters</vt:lpstr>
      <vt:lpstr>AlexNet</vt:lpstr>
      <vt:lpstr>AlexNet</vt:lpstr>
      <vt:lpstr>Stereo Matching</vt:lpstr>
      <vt:lpstr>Stereo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Han</dc:creator>
  <cp:lastModifiedBy>Yi Han</cp:lastModifiedBy>
  <cp:revision>66</cp:revision>
  <dcterms:created xsi:type="dcterms:W3CDTF">2024-03-04T10:14:21Z</dcterms:created>
  <dcterms:modified xsi:type="dcterms:W3CDTF">2024-03-07T15:26:08Z</dcterms:modified>
</cp:coreProperties>
</file>