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
      <p:font typeface="Caveat"/>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Caveat-bold.fntdata"/><Relationship Id="rId10" Type="http://schemas.openxmlformats.org/officeDocument/2006/relationships/slide" Target="slides/slide5.xml"/><Relationship Id="rId21" Type="http://schemas.openxmlformats.org/officeDocument/2006/relationships/font" Target="fonts/Caveat-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f4f238cf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f4f238cf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f5d44fa3a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f5d44fa3a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f5d44fa3a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f5d44fa3a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f4f238c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4f238c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f4f238cf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f4f238cf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f4f238cf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f4f238cf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f4f238cf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f4f238cf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f4f238cf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f4f238cf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6.jpg"/><Relationship Id="rId6"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Blaugranes/UofR-Student-Hub/projects/1?fullscreen=tru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755027" y="81530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800">
                <a:latin typeface="Times New Roman"/>
                <a:ea typeface="Times New Roman"/>
                <a:cs typeface="Times New Roman"/>
                <a:sym typeface="Times New Roman"/>
              </a:rPr>
              <a:t>ENSE 374</a:t>
            </a:r>
            <a:endParaRPr sz="4800">
              <a:latin typeface="Times New Roman"/>
              <a:ea typeface="Times New Roman"/>
              <a:cs typeface="Times New Roman"/>
              <a:sym typeface="Times New Roman"/>
            </a:endParaRPr>
          </a:p>
          <a:p>
            <a:pPr indent="0" lvl="0" marL="0" rtl="0" algn="ctr">
              <a:spcBef>
                <a:spcPts val="0"/>
              </a:spcBef>
              <a:spcAft>
                <a:spcPts val="0"/>
              </a:spcAft>
              <a:buNone/>
            </a:pPr>
            <a:r>
              <a:rPr lang="en-GB" sz="3600">
                <a:latin typeface="Times New Roman"/>
                <a:ea typeface="Times New Roman"/>
                <a:cs typeface="Times New Roman"/>
                <a:sym typeface="Times New Roman"/>
              </a:rPr>
              <a:t>Milestone 2</a:t>
            </a:r>
            <a:endParaRPr sz="3600">
              <a:latin typeface="Times New Roman"/>
              <a:ea typeface="Times New Roman"/>
              <a:cs typeface="Times New Roman"/>
              <a:sym typeface="Times New Roman"/>
            </a:endParaRPr>
          </a:p>
        </p:txBody>
      </p:sp>
      <p:sp>
        <p:nvSpPr>
          <p:cNvPr id="64" name="Google Shape;64;p13"/>
          <p:cNvSpPr txBox="1"/>
          <p:nvPr>
            <p:ph idx="1" type="subTitle"/>
          </p:nvPr>
        </p:nvSpPr>
        <p:spPr>
          <a:xfrm>
            <a:off x="1680300" y="2836275"/>
            <a:ext cx="5783400" cy="14574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n-GB" sz="3000">
                <a:latin typeface="Caveat"/>
                <a:ea typeface="Caveat"/>
                <a:cs typeface="Caveat"/>
                <a:sym typeface="Caveat"/>
              </a:rPr>
              <a:t>-BLAUGRANES</a:t>
            </a:r>
            <a:endParaRPr b="1" sz="3000">
              <a:latin typeface="Caveat"/>
              <a:ea typeface="Caveat"/>
              <a:cs typeface="Caveat"/>
              <a:sym typeface="Caveat"/>
            </a:endParaRPr>
          </a:p>
          <a:p>
            <a:pPr indent="0" lvl="0" marL="0" rtl="0" algn="ctr">
              <a:spcBef>
                <a:spcPts val="0"/>
              </a:spcBef>
              <a:spcAft>
                <a:spcPts val="0"/>
              </a:spcAft>
              <a:buNone/>
            </a:pPr>
            <a:r>
              <a:rPr lang="en-GB" sz="3000">
                <a:latin typeface="Times New Roman"/>
                <a:ea typeface="Times New Roman"/>
                <a:cs typeface="Times New Roman"/>
                <a:sym typeface="Times New Roman"/>
              </a:rPr>
              <a:t>Gift, Kyle, Ufuoma, Anirudh</a:t>
            </a:r>
            <a:endParaRPr sz="3000">
              <a:latin typeface="Times New Roman"/>
              <a:ea typeface="Times New Roman"/>
              <a:cs typeface="Times New Roman"/>
              <a:sym typeface="Times New Roman"/>
            </a:endParaRPr>
          </a:p>
          <a:p>
            <a:pPr indent="0" lvl="0" marL="0" rtl="0" algn="ctr">
              <a:spcBef>
                <a:spcPts val="0"/>
              </a:spcBef>
              <a:spcAft>
                <a:spcPts val="0"/>
              </a:spcAft>
              <a:buNone/>
            </a:pPr>
            <a:r>
              <a:rPr lang="en-GB" sz="3000">
                <a:latin typeface="Times New Roman"/>
                <a:ea typeface="Times New Roman"/>
                <a:cs typeface="Times New Roman"/>
                <a:sym typeface="Times New Roman"/>
              </a:rPr>
              <a:t>23 October, 2019</a:t>
            </a:r>
            <a:endParaRPr sz="30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1454700" y="229425"/>
            <a:ext cx="5881200" cy="686100"/>
          </a:xfrm>
          <a:prstGeom prst="rect">
            <a:avLst/>
          </a:prstGeom>
        </p:spPr>
        <p:txBody>
          <a:bodyPr anchorCtr="0" anchor="b" bIns="91425" lIns="91425" spcFirstLastPara="1" rIns="91425" wrap="square" tIns="91425">
            <a:noAutofit/>
          </a:bodyPr>
          <a:lstStyle/>
          <a:p>
            <a:pPr indent="457200" lvl="0" marL="1371600" rtl="0" algn="l">
              <a:spcBef>
                <a:spcPts val="0"/>
              </a:spcBef>
              <a:spcAft>
                <a:spcPts val="0"/>
              </a:spcAft>
              <a:buNone/>
            </a:pPr>
            <a:r>
              <a:rPr lang="en-GB" sz="3600">
                <a:latin typeface="Times New Roman"/>
                <a:ea typeface="Times New Roman"/>
                <a:cs typeface="Times New Roman"/>
                <a:sym typeface="Times New Roman"/>
              </a:rPr>
              <a:t>User Stories</a:t>
            </a:r>
            <a:endParaRPr sz="3600">
              <a:latin typeface="Times New Roman"/>
              <a:ea typeface="Times New Roman"/>
              <a:cs typeface="Times New Roman"/>
              <a:sym typeface="Times New Roman"/>
            </a:endParaRPr>
          </a:p>
        </p:txBody>
      </p:sp>
      <p:sp>
        <p:nvSpPr>
          <p:cNvPr id="70" name="Google Shape;70;p14"/>
          <p:cNvSpPr txBox="1"/>
          <p:nvPr>
            <p:ph idx="1" type="body"/>
          </p:nvPr>
        </p:nvSpPr>
        <p:spPr>
          <a:xfrm>
            <a:off x="768900" y="1185025"/>
            <a:ext cx="7142100" cy="3331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lang="en-GB" sz="1700">
                <a:latin typeface="Times New Roman"/>
                <a:ea typeface="Times New Roman"/>
                <a:cs typeface="Times New Roman"/>
                <a:sym typeface="Times New Roman"/>
              </a:rPr>
              <a:t>As a currently enrolled student at the University of Regina, I want to join a platform where fellow students can interact with each other in a fun and educative way.</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GB" sz="1700">
                <a:latin typeface="Times New Roman"/>
                <a:ea typeface="Times New Roman"/>
                <a:cs typeface="Times New Roman"/>
                <a:sym typeface="Times New Roman"/>
              </a:rPr>
              <a:t>As a member, I want to be able to create discussion threads where fellow students can comment and vote on posted threads and comments, and also see upcoming events for the general public and departments.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GB" sz="1700">
                <a:latin typeface="Times New Roman"/>
                <a:ea typeface="Times New Roman"/>
                <a:cs typeface="Times New Roman"/>
                <a:sym typeface="Times New Roman"/>
              </a:rPr>
              <a:t>As a member, I want to be notified when threads are posted by students in my specified department.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GB" sz="1700">
                <a:latin typeface="Times New Roman"/>
                <a:ea typeface="Times New Roman"/>
                <a:cs typeface="Times New Roman"/>
                <a:sym typeface="Times New Roman"/>
              </a:rPr>
              <a:t>Also, I want to be notified when a comment is posted on a particular thread I posted or commented on.</a:t>
            </a:r>
            <a:endParaRPr sz="1700">
              <a:latin typeface="Times New Roman"/>
              <a:ea typeface="Times New Roman"/>
              <a:cs typeface="Times New Roman"/>
              <a:sym typeface="Times New Roman"/>
            </a:endParaRPr>
          </a:p>
          <a:p>
            <a:pPr indent="0" lvl="0" marL="0" rtl="0" algn="l">
              <a:spcBef>
                <a:spcPts val="1600"/>
              </a:spcBef>
              <a:spcAft>
                <a:spcPts val="16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921300" y="229425"/>
            <a:ext cx="7248900" cy="686100"/>
          </a:xfrm>
          <a:prstGeom prst="rect">
            <a:avLst/>
          </a:prstGeom>
        </p:spPr>
        <p:txBody>
          <a:bodyPr anchorCtr="0" anchor="b" bIns="91425" lIns="91425" spcFirstLastPara="1" rIns="91425" wrap="square" tIns="91425">
            <a:noAutofit/>
          </a:bodyPr>
          <a:lstStyle/>
          <a:p>
            <a:pPr indent="457200" lvl="0" marL="1371600" rtl="0" algn="l">
              <a:spcBef>
                <a:spcPts val="0"/>
              </a:spcBef>
              <a:spcAft>
                <a:spcPts val="0"/>
              </a:spcAft>
              <a:buNone/>
            </a:pPr>
            <a:r>
              <a:rPr lang="en-GB" sz="3600">
                <a:latin typeface="Times New Roman"/>
                <a:ea typeface="Times New Roman"/>
                <a:cs typeface="Times New Roman"/>
                <a:sym typeface="Times New Roman"/>
              </a:rPr>
              <a:t>MVC Architecture</a:t>
            </a:r>
            <a:endParaRPr sz="3600">
              <a:latin typeface="Times New Roman"/>
              <a:ea typeface="Times New Roman"/>
              <a:cs typeface="Times New Roman"/>
              <a:sym typeface="Times New Roman"/>
            </a:endParaRPr>
          </a:p>
        </p:txBody>
      </p:sp>
      <p:sp>
        <p:nvSpPr>
          <p:cNvPr id="76" name="Google Shape;76;p15"/>
          <p:cNvSpPr txBox="1"/>
          <p:nvPr>
            <p:ph idx="1" type="body"/>
          </p:nvPr>
        </p:nvSpPr>
        <p:spPr>
          <a:xfrm>
            <a:off x="235500" y="1185025"/>
            <a:ext cx="3084300" cy="345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latin typeface="Times New Roman"/>
                <a:ea typeface="Times New Roman"/>
                <a:cs typeface="Times New Roman"/>
                <a:sym typeface="Times New Roman"/>
              </a:rPr>
              <a:t>UofR Student Hub </a:t>
            </a:r>
            <a:endParaRPr b="1" sz="1700">
              <a:latin typeface="Times New Roman"/>
              <a:ea typeface="Times New Roman"/>
              <a:cs typeface="Times New Roman"/>
              <a:sym typeface="Times New Roman"/>
            </a:endParaRPr>
          </a:p>
          <a:p>
            <a:pPr indent="-336550" lvl="0" marL="457200" rtl="0" algn="l">
              <a:spcBef>
                <a:spcPts val="1600"/>
              </a:spcBef>
              <a:spcAft>
                <a:spcPts val="0"/>
              </a:spcAft>
              <a:buSzPts val="1700"/>
              <a:buFont typeface="Times New Roman"/>
              <a:buChar char="●"/>
            </a:pPr>
            <a:r>
              <a:rPr lang="en-GB" sz="1700">
                <a:latin typeface="Times New Roman"/>
                <a:ea typeface="Times New Roman"/>
                <a:cs typeface="Times New Roman"/>
                <a:sym typeface="Times New Roman"/>
              </a:rPr>
              <a:t>This </a:t>
            </a:r>
            <a:r>
              <a:rPr lang="en-GB" sz="1700">
                <a:latin typeface="Times New Roman"/>
                <a:ea typeface="Times New Roman"/>
                <a:cs typeface="Times New Roman"/>
                <a:sym typeface="Times New Roman"/>
              </a:rPr>
              <a:t>is </a:t>
            </a:r>
            <a:r>
              <a:rPr lang="en-GB" sz="1700">
                <a:solidFill>
                  <a:srgbClr val="FFFFFF"/>
                </a:solidFill>
                <a:latin typeface="Times New Roman"/>
                <a:ea typeface="Times New Roman"/>
                <a:cs typeface="Times New Roman"/>
                <a:sym typeface="Times New Roman"/>
              </a:rPr>
              <a:t>a safe &amp; educational platform where students currently enrolled at the University of Regina can interact, create and join discussions threads which will serve as a fun way to learn and exchange knowledge amongst one another.</a:t>
            </a:r>
            <a:endParaRPr sz="17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700">
              <a:latin typeface="Times New Roman"/>
              <a:ea typeface="Times New Roman"/>
              <a:cs typeface="Times New Roman"/>
              <a:sym typeface="Times New Roman"/>
            </a:endParaRPr>
          </a:p>
        </p:txBody>
      </p:sp>
      <p:pic>
        <p:nvPicPr>
          <p:cNvPr id="77" name="Google Shape;77;p15"/>
          <p:cNvPicPr preferRelativeResize="0"/>
          <p:nvPr/>
        </p:nvPicPr>
        <p:blipFill>
          <a:blip r:embed="rId3">
            <a:alphaModFix/>
          </a:blip>
          <a:stretch>
            <a:fillRect/>
          </a:stretch>
        </p:blipFill>
        <p:spPr>
          <a:xfrm>
            <a:off x="3321925" y="1296525"/>
            <a:ext cx="5371476" cy="3418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nvSpPr>
        <p:spPr>
          <a:xfrm>
            <a:off x="1545750" y="52025"/>
            <a:ext cx="6052500" cy="582900"/>
          </a:xfrm>
          <a:prstGeom prst="rect">
            <a:avLst/>
          </a:prstGeom>
          <a:noFill/>
          <a:ln>
            <a:noFill/>
          </a:ln>
        </p:spPr>
        <p:txBody>
          <a:bodyPr anchorCtr="0" anchor="t" bIns="91425" lIns="91425" spcFirstLastPara="1" rIns="91425" wrap="square" tIns="91425">
            <a:noAutofit/>
          </a:bodyPr>
          <a:lstStyle/>
          <a:p>
            <a:pPr indent="457200" lvl="0" marL="914400" rtl="0" algn="l">
              <a:spcBef>
                <a:spcPts val="0"/>
              </a:spcBef>
              <a:spcAft>
                <a:spcPts val="0"/>
              </a:spcAft>
              <a:buNone/>
            </a:pPr>
            <a:r>
              <a:rPr lang="en-GB" sz="3600">
                <a:solidFill>
                  <a:srgbClr val="FFFFFF"/>
                </a:solidFill>
                <a:latin typeface="Times New Roman"/>
                <a:ea typeface="Times New Roman"/>
                <a:cs typeface="Times New Roman"/>
                <a:sym typeface="Times New Roman"/>
              </a:rPr>
              <a:t>UML Diagram</a:t>
            </a:r>
            <a:endParaRPr sz="3600">
              <a:solidFill>
                <a:srgbClr val="FFFFFF"/>
              </a:solidFill>
              <a:latin typeface="Times New Roman"/>
              <a:ea typeface="Times New Roman"/>
              <a:cs typeface="Times New Roman"/>
              <a:sym typeface="Times New Roman"/>
            </a:endParaRPr>
          </a:p>
        </p:txBody>
      </p:sp>
      <p:pic>
        <p:nvPicPr>
          <p:cNvPr id="83" name="Google Shape;83;p16"/>
          <p:cNvPicPr preferRelativeResize="0"/>
          <p:nvPr/>
        </p:nvPicPr>
        <p:blipFill>
          <a:blip r:embed="rId3">
            <a:alphaModFix/>
          </a:blip>
          <a:stretch>
            <a:fillRect/>
          </a:stretch>
        </p:blipFill>
        <p:spPr>
          <a:xfrm>
            <a:off x="3091800" y="864175"/>
            <a:ext cx="5435575" cy="3832675"/>
          </a:xfrm>
          <a:prstGeom prst="rect">
            <a:avLst/>
          </a:prstGeom>
          <a:noFill/>
          <a:ln>
            <a:noFill/>
          </a:ln>
        </p:spPr>
      </p:pic>
      <p:sp>
        <p:nvSpPr>
          <p:cNvPr id="84" name="Google Shape;84;p16"/>
          <p:cNvSpPr txBox="1"/>
          <p:nvPr>
            <p:ph idx="4294967295" type="body"/>
          </p:nvPr>
        </p:nvSpPr>
        <p:spPr>
          <a:xfrm>
            <a:off x="387900" y="1032625"/>
            <a:ext cx="2706000" cy="3450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latin typeface="Times New Roman"/>
                <a:ea typeface="Times New Roman"/>
                <a:cs typeface="Times New Roman"/>
                <a:sym typeface="Times New Roman"/>
              </a:rPr>
              <a:t>Unregistered Users</a:t>
            </a:r>
            <a:endParaRPr b="1" sz="1700">
              <a:latin typeface="Times New Roman"/>
              <a:ea typeface="Times New Roman"/>
              <a:cs typeface="Times New Roman"/>
              <a:sym typeface="Times New Roman"/>
            </a:endParaRPr>
          </a:p>
          <a:p>
            <a:pPr indent="-336550" lvl="0" marL="457200" rtl="0" algn="l">
              <a:spcBef>
                <a:spcPts val="1600"/>
              </a:spcBef>
              <a:spcAft>
                <a:spcPts val="0"/>
              </a:spcAft>
              <a:buSzPts val="1700"/>
              <a:buFont typeface="Times New Roman"/>
              <a:buChar char="●"/>
            </a:pPr>
            <a:r>
              <a:rPr lang="en-GB" sz="1700">
                <a:solidFill>
                  <a:srgbClr val="FFFFFF"/>
                </a:solidFill>
                <a:latin typeface="Times New Roman"/>
                <a:ea typeface="Times New Roman"/>
                <a:cs typeface="Times New Roman"/>
                <a:sym typeface="Times New Roman"/>
              </a:rPr>
              <a:t>Will be required to create a profile</a:t>
            </a:r>
            <a:endParaRPr sz="1700">
              <a:solidFill>
                <a:srgbClr val="FFFFFF"/>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b="1" lang="en-GB" sz="1700">
                <a:latin typeface="Times New Roman"/>
                <a:ea typeface="Times New Roman"/>
                <a:cs typeface="Times New Roman"/>
                <a:sym typeface="Times New Roman"/>
              </a:rPr>
              <a:t>Registered Users</a:t>
            </a:r>
            <a:endParaRPr b="1" sz="1700">
              <a:latin typeface="Times New Roman"/>
              <a:ea typeface="Times New Roman"/>
              <a:cs typeface="Times New Roman"/>
              <a:sym typeface="Times New Roman"/>
            </a:endParaRPr>
          </a:p>
          <a:p>
            <a:pPr indent="-336550" lvl="0" marL="457200" rtl="0" algn="l">
              <a:lnSpc>
                <a:spcPct val="100000"/>
              </a:lnSpc>
              <a:spcBef>
                <a:spcPts val="1600"/>
              </a:spcBef>
              <a:spcAft>
                <a:spcPts val="0"/>
              </a:spcAft>
              <a:buSzPts val="1700"/>
              <a:buFont typeface="Times New Roman"/>
              <a:buChar char="●"/>
            </a:pPr>
            <a:r>
              <a:rPr lang="en-GB" sz="1700">
                <a:latin typeface="Times New Roman"/>
                <a:ea typeface="Times New Roman"/>
                <a:cs typeface="Times New Roman"/>
                <a:sym typeface="Times New Roman"/>
              </a:rPr>
              <a:t>Will be required to provide login information to be able to gain access into the UofR-Student-Hub</a:t>
            </a:r>
            <a:endParaRPr sz="1700">
              <a:latin typeface="Times New Roman"/>
              <a:ea typeface="Times New Roman"/>
              <a:cs typeface="Times New Roman"/>
              <a:sym typeface="Times New Roman"/>
            </a:endParaRPr>
          </a:p>
          <a:p>
            <a:pPr indent="0" lvl="0" marL="0" rtl="0" algn="l">
              <a:spcBef>
                <a:spcPts val="1600"/>
              </a:spcBef>
              <a:spcAft>
                <a:spcPts val="16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77025"/>
            <a:ext cx="8368200" cy="686100"/>
          </a:xfrm>
          <a:prstGeom prst="rect">
            <a:avLst/>
          </a:prstGeom>
        </p:spPr>
        <p:txBody>
          <a:bodyPr anchorCtr="0" anchor="b" bIns="91425" lIns="91425" spcFirstLastPara="1" rIns="91425" wrap="square" tIns="91425">
            <a:noAutofit/>
          </a:bodyPr>
          <a:lstStyle/>
          <a:p>
            <a:pPr indent="457200" lvl="0" marL="1828800" rtl="0" algn="l">
              <a:spcBef>
                <a:spcPts val="0"/>
              </a:spcBef>
              <a:spcAft>
                <a:spcPts val="0"/>
              </a:spcAft>
              <a:buNone/>
            </a:pPr>
            <a:r>
              <a:rPr lang="en-GB" sz="3600">
                <a:latin typeface="Times New Roman"/>
                <a:ea typeface="Times New Roman"/>
                <a:cs typeface="Times New Roman"/>
                <a:sym typeface="Times New Roman"/>
              </a:rPr>
              <a:t>UML Diagrams </a:t>
            </a:r>
            <a:endParaRPr sz="3600">
              <a:latin typeface="Times New Roman"/>
              <a:ea typeface="Times New Roman"/>
              <a:cs typeface="Times New Roman"/>
              <a:sym typeface="Times New Roman"/>
            </a:endParaRPr>
          </a:p>
        </p:txBody>
      </p:sp>
      <p:pic>
        <p:nvPicPr>
          <p:cNvPr id="90" name="Google Shape;90;p17"/>
          <p:cNvPicPr preferRelativeResize="0"/>
          <p:nvPr/>
        </p:nvPicPr>
        <p:blipFill>
          <a:blip r:embed="rId3">
            <a:alphaModFix/>
          </a:blip>
          <a:stretch>
            <a:fillRect/>
          </a:stretch>
        </p:blipFill>
        <p:spPr>
          <a:xfrm>
            <a:off x="366250" y="871275"/>
            <a:ext cx="8424724" cy="387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2424925" y="123275"/>
            <a:ext cx="4187400" cy="67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latin typeface="Times New Roman"/>
                <a:ea typeface="Times New Roman"/>
                <a:cs typeface="Times New Roman"/>
                <a:sym typeface="Times New Roman"/>
              </a:rPr>
              <a:t>Lo-Fidelity Prototype</a:t>
            </a:r>
            <a:endParaRPr sz="3600">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1314175" y="2936650"/>
            <a:ext cx="3115150" cy="1828825"/>
          </a:xfrm>
          <a:prstGeom prst="rect">
            <a:avLst/>
          </a:prstGeom>
          <a:noFill/>
          <a:ln>
            <a:noFill/>
          </a:ln>
        </p:spPr>
      </p:pic>
      <p:pic>
        <p:nvPicPr>
          <p:cNvPr id="97" name="Google Shape;97;p18"/>
          <p:cNvPicPr preferRelativeResize="0"/>
          <p:nvPr/>
        </p:nvPicPr>
        <p:blipFill>
          <a:blip r:embed="rId4">
            <a:alphaModFix/>
          </a:blip>
          <a:stretch>
            <a:fillRect/>
          </a:stretch>
        </p:blipFill>
        <p:spPr>
          <a:xfrm>
            <a:off x="5558400" y="2956450"/>
            <a:ext cx="3173251" cy="1809026"/>
          </a:xfrm>
          <a:prstGeom prst="rect">
            <a:avLst/>
          </a:prstGeom>
          <a:noFill/>
          <a:ln>
            <a:noFill/>
          </a:ln>
        </p:spPr>
      </p:pic>
      <p:pic>
        <p:nvPicPr>
          <p:cNvPr id="98" name="Google Shape;98;p18"/>
          <p:cNvPicPr preferRelativeResize="0"/>
          <p:nvPr/>
        </p:nvPicPr>
        <p:blipFill>
          <a:blip r:embed="rId5">
            <a:alphaModFix/>
          </a:blip>
          <a:stretch>
            <a:fillRect/>
          </a:stretch>
        </p:blipFill>
        <p:spPr>
          <a:xfrm>
            <a:off x="4624704" y="955450"/>
            <a:ext cx="3173246" cy="1828825"/>
          </a:xfrm>
          <a:prstGeom prst="rect">
            <a:avLst/>
          </a:prstGeom>
          <a:noFill/>
          <a:ln>
            <a:noFill/>
          </a:ln>
        </p:spPr>
      </p:pic>
      <p:pic>
        <p:nvPicPr>
          <p:cNvPr id="99" name="Google Shape;99;p18"/>
          <p:cNvPicPr preferRelativeResize="0"/>
          <p:nvPr/>
        </p:nvPicPr>
        <p:blipFill>
          <a:blip r:embed="rId6">
            <a:alphaModFix/>
          </a:blip>
          <a:stretch>
            <a:fillRect/>
          </a:stretch>
        </p:blipFill>
        <p:spPr>
          <a:xfrm>
            <a:off x="404325" y="955450"/>
            <a:ext cx="3115152" cy="1828825"/>
          </a:xfrm>
          <a:prstGeom prst="rect">
            <a:avLst/>
          </a:prstGeom>
          <a:noFill/>
          <a:ln>
            <a:noFill/>
          </a:ln>
        </p:spPr>
      </p:pic>
      <p:sp>
        <p:nvSpPr>
          <p:cNvPr id="100" name="Google Shape;100;p18"/>
          <p:cNvSpPr txBox="1"/>
          <p:nvPr/>
        </p:nvSpPr>
        <p:spPr>
          <a:xfrm>
            <a:off x="3476750" y="1548075"/>
            <a:ext cx="6624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Login page</a:t>
            </a:r>
            <a:endParaRPr>
              <a:solidFill>
                <a:schemeClr val="dk1"/>
              </a:solidFill>
              <a:latin typeface="Times New Roman"/>
              <a:ea typeface="Times New Roman"/>
              <a:cs typeface="Times New Roman"/>
              <a:sym typeface="Times New Roman"/>
            </a:endParaRPr>
          </a:p>
        </p:txBody>
      </p:sp>
      <p:sp>
        <p:nvSpPr>
          <p:cNvPr id="101" name="Google Shape;101;p18"/>
          <p:cNvSpPr txBox="1"/>
          <p:nvPr/>
        </p:nvSpPr>
        <p:spPr>
          <a:xfrm>
            <a:off x="7743950" y="1548075"/>
            <a:ext cx="762000" cy="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Times New Roman"/>
                <a:ea typeface="Times New Roman"/>
                <a:cs typeface="Times New Roman"/>
                <a:sym typeface="Times New Roman"/>
              </a:rPr>
              <a:t>Profile</a:t>
            </a:r>
            <a:r>
              <a:rPr lang="en-GB">
                <a:solidFill>
                  <a:schemeClr val="dk1"/>
                </a:solidFill>
                <a:latin typeface="Times New Roman"/>
                <a:ea typeface="Times New Roman"/>
                <a:cs typeface="Times New Roman"/>
                <a:sym typeface="Times New Roman"/>
              </a:rPr>
              <a:t> page</a:t>
            </a:r>
            <a:endParaRPr>
              <a:solidFill>
                <a:schemeClr val="dk1"/>
              </a:solidFill>
              <a:latin typeface="Times New Roman"/>
              <a:ea typeface="Times New Roman"/>
              <a:cs typeface="Times New Roman"/>
              <a:sym typeface="Times New Roman"/>
            </a:endParaRPr>
          </a:p>
        </p:txBody>
      </p:sp>
      <p:sp>
        <p:nvSpPr>
          <p:cNvPr id="102" name="Google Shape;102;p18"/>
          <p:cNvSpPr txBox="1"/>
          <p:nvPr/>
        </p:nvSpPr>
        <p:spPr>
          <a:xfrm>
            <a:off x="4536375" y="3529275"/>
            <a:ext cx="1091400" cy="57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dk1"/>
                </a:solidFill>
                <a:latin typeface="Times New Roman"/>
                <a:ea typeface="Times New Roman"/>
                <a:cs typeface="Times New Roman"/>
                <a:sym typeface="Times New Roman"/>
              </a:rPr>
              <a:t>Notification</a:t>
            </a:r>
            <a:r>
              <a:rPr lang="en-GB">
                <a:solidFill>
                  <a:schemeClr val="dk1"/>
                </a:solidFill>
                <a:latin typeface="Times New Roman"/>
                <a:ea typeface="Times New Roman"/>
                <a:cs typeface="Times New Roman"/>
                <a:sym typeface="Times New Roman"/>
              </a:rPr>
              <a:t> page</a:t>
            </a:r>
            <a:endParaRPr>
              <a:solidFill>
                <a:schemeClr val="dk1"/>
              </a:solidFill>
              <a:latin typeface="Times New Roman"/>
              <a:ea typeface="Times New Roman"/>
              <a:cs typeface="Times New Roman"/>
              <a:sym typeface="Times New Roman"/>
            </a:endParaRPr>
          </a:p>
        </p:txBody>
      </p:sp>
      <p:sp>
        <p:nvSpPr>
          <p:cNvPr id="103" name="Google Shape;103;p18"/>
          <p:cNvSpPr txBox="1"/>
          <p:nvPr/>
        </p:nvSpPr>
        <p:spPr>
          <a:xfrm>
            <a:off x="269175" y="3529275"/>
            <a:ext cx="1091400" cy="57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dk1"/>
                </a:solidFill>
                <a:latin typeface="Times New Roman"/>
                <a:ea typeface="Times New Roman"/>
                <a:cs typeface="Times New Roman"/>
                <a:sym typeface="Times New Roman"/>
              </a:rPr>
              <a:t>Public</a:t>
            </a:r>
            <a:endParaRPr>
              <a:solidFill>
                <a:schemeClr val="dk1"/>
              </a:solidFill>
              <a:latin typeface="Times New Roman"/>
              <a:ea typeface="Times New Roman"/>
              <a:cs typeface="Times New Roman"/>
              <a:sym typeface="Times New Roman"/>
            </a:endParaRPr>
          </a:p>
          <a:p>
            <a:pPr indent="0" lvl="0" marL="0" rtl="0" algn="r">
              <a:spcBef>
                <a:spcPts val="0"/>
              </a:spcBef>
              <a:spcAft>
                <a:spcPts val="0"/>
              </a:spcAft>
              <a:buNone/>
            </a:pPr>
            <a:r>
              <a:rPr lang="en-GB">
                <a:solidFill>
                  <a:schemeClr val="dk1"/>
                </a:solidFill>
                <a:latin typeface="Times New Roman"/>
                <a:ea typeface="Times New Roman"/>
                <a:cs typeface="Times New Roman"/>
                <a:sym typeface="Times New Roman"/>
              </a:rPr>
              <a:t>page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12575" y="68450"/>
            <a:ext cx="8222100" cy="7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latin typeface="Times New Roman"/>
                <a:ea typeface="Times New Roman"/>
                <a:cs typeface="Times New Roman"/>
                <a:sym typeface="Times New Roman"/>
              </a:rPr>
              <a:t>KANBAN &amp; GitHub Review</a:t>
            </a:r>
            <a:endParaRPr sz="3600">
              <a:latin typeface="Times New Roman"/>
              <a:ea typeface="Times New Roman"/>
              <a:cs typeface="Times New Roman"/>
              <a:sym typeface="Times New Roman"/>
            </a:endParaRPr>
          </a:p>
        </p:txBody>
      </p:sp>
      <p:sp>
        <p:nvSpPr>
          <p:cNvPr id="109" name="Google Shape;109;p19"/>
          <p:cNvSpPr txBox="1"/>
          <p:nvPr/>
        </p:nvSpPr>
        <p:spPr>
          <a:xfrm>
            <a:off x="1092775" y="1158050"/>
            <a:ext cx="6943200" cy="72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700" u="sng">
                <a:solidFill>
                  <a:schemeClr val="hlink"/>
                </a:solidFill>
                <a:latin typeface="Times New Roman"/>
                <a:ea typeface="Times New Roman"/>
                <a:cs typeface="Times New Roman"/>
                <a:sym typeface="Times New Roman"/>
                <a:hlinkClick r:id="rId3"/>
              </a:rPr>
              <a:t>https://github.com/Blaugranes/UofR-Student-Hub/projects/1?fullscreen=true</a:t>
            </a:r>
            <a:endParaRPr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37725" y="228600"/>
            <a:ext cx="8368200" cy="686100"/>
          </a:xfrm>
          <a:prstGeom prst="rect">
            <a:avLst/>
          </a:prstGeom>
        </p:spPr>
        <p:txBody>
          <a:bodyPr anchorCtr="0" anchor="b" bIns="91425" lIns="91425" spcFirstLastPara="1" rIns="91425" wrap="square" tIns="91425">
            <a:noAutofit/>
          </a:bodyPr>
          <a:lstStyle/>
          <a:p>
            <a:pPr indent="457200" lvl="0" marL="1371600" rtl="0" algn="l">
              <a:spcBef>
                <a:spcPts val="0"/>
              </a:spcBef>
              <a:spcAft>
                <a:spcPts val="0"/>
              </a:spcAft>
              <a:buNone/>
            </a:pPr>
            <a:r>
              <a:rPr lang="en-GB" sz="3600">
                <a:latin typeface="Times New Roman"/>
                <a:ea typeface="Times New Roman"/>
                <a:cs typeface="Times New Roman"/>
                <a:sym typeface="Times New Roman"/>
              </a:rPr>
              <a:t>Group Reflection</a:t>
            </a:r>
            <a:endParaRPr sz="3600">
              <a:latin typeface="Times New Roman"/>
              <a:ea typeface="Times New Roman"/>
              <a:cs typeface="Times New Roman"/>
              <a:sym typeface="Times New Roman"/>
            </a:endParaRPr>
          </a:p>
        </p:txBody>
      </p:sp>
      <p:sp>
        <p:nvSpPr>
          <p:cNvPr id="115" name="Google Shape;115;p20"/>
          <p:cNvSpPr txBox="1"/>
          <p:nvPr>
            <p:ph idx="1" type="body"/>
          </p:nvPr>
        </p:nvSpPr>
        <p:spPr>
          <a:xfrm>
            <a:off x="417225" y="1078525"/>
            <a:ext cx="8368200" cy="38112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GB" sz="1700">
                <a:solidFill>
                  <a:srgbClr val="FFFFFF"/>
                </a:solidFill>
                <a:latin typeface="Times New Roman"/>
                <a:ea typeface="Times New Roman"/>
                <a:cs typeface="Times New Roman"/>
                <a:sym typeface="Times New Roman"/>
              </a:rPr>
              <a:t>•How did you feel about this milestone? What did you like about it? What did you dislike?</a:t>
            </a:r>
            <a:endParaRPr sz="1700">
              <a:solidFill>
                <a:srgbClr val="FFFFFF"/>
              </a:solidFill>
              <a:latin typeface="Times New Roman"/>
              <a:ea typeface="Times New Roman"/>
              <a:cs typeface="Times New Roman"/>
              <a:sym typeface="Times New Roman"/>
            </a:endParaRPr>
          </a:p>
          <a:p>
            <a:pPr indent="0" lvl="0" marL="0" rtl="0" algn="l">
              <a:lnSpc>
                <a:spcPct val="150000"/>
              </a:lnSpc>
              <a:spcBef>
                <a:spcPts val="500"/>
              </a:spcBef>
              <a:spcAft>
                <a:spcPts val="0"/>
              </a:spcAft>
              <a:buNone/>
            </a:pPr>
            <a:r>
              <a:rPr lang="en-GB" sz="1700">
                <a:solidFill>
                  <a:srgbClr val="FFFFFF"/>
                </a:solidFill>
                <a:latin typeface="Times New Roman"/>
                <a:ea typeface="Times New Roman"/>
                <a:cs typeface="Times New Roman"/>
                <a:sym typeface="Times New Roman"/>
              </a:rPr>
              <a:t>-We liked how we became more collaborative and how we all had creative ideas.</a:t>
            </a:r>
            <a:endParaRPr sz="17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GB" sz="1700">
                <a:solidFill>
                  <a:srgbClr val="FFFFFF"/>
                </a:solidFill>
                <a:latin typeface="Times New Roman"/>
                <a:ea typeface="Times New Roman"/>
                <a:cs typeface="Times New Roman"/>
                <a:sym typeface="Times New Roman"/>
              </a:rPr>
              <a:t>•What did you learn about yourself as you collaborated and worked through this milestone?</a:t>
            </a:r>
            <a:endParaRPr sz="1700">
              <a:solidFill>
                <a:srgbClr val="FFFFFF"/>
              </a:solidFill>
              <a:latin typeface="Times New Roman"/>
              <a:ea typeface="Times New Roman"/>
              <a:cs typeface="Times New Roman"/>
              <a:sym typeface="Times New Roman"/>
            </a:endParaRPr>
          </a:p>
          <a:p>
            <a:pPr indent="0" lvl="0" marL="0" rtl="0" algn="l">
              <a:lnSpc>
                <a:spcPct val="90000"/>
              </a:lnSpc>
              <a:spcBef>
                <a:spcPts val="500"/>
              </a:spcBef>
              <a:spcAft>
                <a:spcPts val="0"/>
              </a:spcAft>
              <a:buNone/>
            </a:pPr>
            <a:r>
              <a:rPr lang="en-GB" sz="1700">
                <a:solidFill>
                  <a:srgbClr val="FFFFFF"/>
                </a:solidFill>
                <a:latin typeface="Times New Roman"/>
                <a:ea typeface="Times New Roman"/>
                <a:cs typeface="Times New Roman"/>
                <a:sym typeface="Times New Roman"/>
              </a:rPr>
              <a:t>-Strength: Collaboration</a:t>
            </a:r>
            <a:endParaRPr sz="1700">
              <a:solidFill>
                <a:srgbClr val="FFFFFF"/>
              </a:solidFill>
              <a:latin typeface="Times New Roman"/>
              <a:ea typeface="Times New Roman"/>
              <a:cs typeface="Times New Roman"/>
              <a:sym typeface="Times New Roman"/>
            </a:endParaRPr>
          </a:p>
          <a:p>
            <a:pPr indent="0" lvl="0" marL="0" rtl="0" algn="l">
              <a:lnSpc>
                <a:spcPct val="150000"/>
              </a:lnSpc>
              <a:spcBef>
                <a:spcPts val="500"/>
              </a:spcBef>
              <a:spcAft>
                <a:spcPts val="0"/>
              </a:spcAft>
              <a:buNone/>
            </a:pPr>
            <a:r>
              <a:rPr lang="en-GB" sz="1700">
                <a:solidFill>
                  <a:srgbClr val="FFFFFF"/>
                </a:solidFill>
                <a:latin typeface="Times New Roman"/>
                <a:ea typeface="Times New Roman"/>
                <a:cs typeface="Times New Roman"/>
                <a:sym typeface="Times New Roman"/>
              </a:rPr>
              <a:t>-Weakness: Procrastination</a:t>
            </a:r>
            <a:endParaRPr sz="17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GB" sz="1700">
                <a:solidFill>
                  <a:srgbClr val="FFFFFF"/>
                </a:solidFill>
                <a:latin typeface="Times New Roman"/>
                <a:ea typeface="Times New Roman"/>
                <a:cs typeface="Times New Roman"/>
                <a:sym typeface="Times New Roman"/>
              </a:rPr>
              <a:t>•How will you use what you have learned going forward?</a:t>
            </a:r>
            <a:endParaRPr sz="1700">
              <a:solidFill>
                <a:srgbClr val="FFFFFF"/>
              </a:solidFill>
              <a:latin typeface="Times New Roman"/>
              <a:ea typeface="Times New Roman"/>
              <a:cs typeface="Times New Roman"/>
              <a:sym typeface="Times New Roman"/>
            </a:endParaRPr>
          </a:p>
          <a:p>
            <a:pPr indent="0" lvl="0" marL="0" rtl="0" algn="l">
              <a:lnSpc>
                <a:spcPct val="150000"/>
              </a:lnSpc>
              <a:spcBef>
                <a:spcPts val="500"/>
              </a:spcBef>
              <a:spcAft>
                <a:spcPts val="0"/>
              </a:spcAft>
              <a:buNone/>
            </a:pPr>
            <a:r>
              <a:rPr lang="en-GB" sz="1700">
                <a:solidFill>
                  <a:srgbClr val="FFFFFF"/>
                </a:solidFill>
                <a:latin typeface="Times New Roman"/>
                <a:ea typeface="Times New Roman"/>
                <a:cs typeface="Times New Roman"/>
                <a:sym typeface="Times New Roman"/>
              </a:rPr>
              <a:t>-Going forward, will meet more often in order to get things done on time.</a:t>
            </a:r>
            <a:endParaRPr sz="1700">
              <a:solidFill>
                <a:srgbClr val="FFFFFF"/>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GB" sz="1700">
                <a:solidFill>
                  <a:srgbClr val="FFFFFF"/>
                </a:solidFill>
                <a:latin typeface="Times New Roman"/>
                <a:ea typeface="Times New Roman"/>
                <a:cs typeface="Times New Roman"/>
                <a:sym typeface="Times New Roman"/>
              </a:rPr>
              <a:t>•What “stuff &amp; things” related to this milestone would you want help with?</a:t>
            </a:r>
            <a:endParaRPr sz="1700">
              <a:solidFill>
                <a:srgbClr val="FFFFFF"/>
              </a:solidFill>
              <a:latin typeface="Times New Roman"/>
              <a:ea typeface="Times New Roman"/>
              <a:cs typeface="Times New Roman"/>
              <a:sym typeface="Times New Roman"/>
            </a:endParaRPr>
          </a:p>
          <a:p>
            <a:pPr indent="0" lvl="0" marL="0" rtl="0" algn="l">
              <a:lnSpc>
                <a:spcPct val="90000"/>
              </a:lnSpc>
              <a:spcBef>
                <a:spcPts val="500"/>
              </a:spcBef>
              <a:spcAft>
                <a:spcPts val="0"/>
              </a:spcAft>
              <a:buNone/>
            </a:pPr>
            <a:r>
              <a:rPr lang="en-GB" sz="1700">
                <a:solidFill>
                  <a:srgbClr val="FFFFFF"/>
                </a:solidFill>
                <a:latin typeface="Times New Roman"/>
                <a:ea typeface="Times New Roman"/>
                <a:cs typeface="Times New Roman"/>
                <a:sym typeface="Times New Roman"/>
              </a:rPr>
              <a:t>-We could really use some help with the programming part</a:t>
            </a:r>
            <a:endParaRPr sz="17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sz="1700">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nvSpPr>
        <p:spPr>
          <a:xfrm>
            <a:off x="4595525" y="1170675"/>
            <a:ext cx="7173600" cy="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21" name="Google Shape;121;p21"/>
          <p:cNvPicPr preferRelativeResize="0"/>
          <p:nvPr/>
        </p:nvPicPr>
        <p:blipFill>
          <a:blip r:embed="rId3">
            <a:alphaModFix/>
          </a:blip>
          <a:stretch>
            <a:fillRect/>
          </a:stretch>
        </p:blipFill>
        <p:spPr>
          <a:xfrm>
            <a:off x="1967725" y="216800"/>
            <a:ext cx="5753750" cy="391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