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262" r:id="rId2"/>
    <p:sldId id="263" r:id="rId3"/>
    <p:sldId id="264" r:id="rId4"/>
    <p:sldId id="265" r:id="rId5"/>
    <p:sldId id="268" r:id="rId6"/>
    <p:sldId id="269" r:id="rId7"/>
    <p:sldId id="266" r:id="rId8"/>
    <p:sldId id="279" r:id="rId9"/>
    <p:sldId id="272" r:id="rId10"/>
    <p:sldId id="270" r:id="rId11"/>
    <p:sldId id="280" r:id="rId12"/>
    <p:sldId id="273" r:id="rId13"/>
    <p:sldId id="285" r:id="rId14"/>
    <p:sldId id="284" r:id="rId15"/>
    <p:sldId id="274" r:id="rId16"/>
    <p:sldId id="275" r:id="rId17"/>
    <p:sldId id="276" r:id="rId18"/>
    <p:sldId id="277" r:id="rId19"/>
    <p:sldId id="271" r:id="rId20"/>
    <p:sldId id="281" r:id="rId21"/>
    <p:sldId id="314" r:id="rId22"/>
    <p:sldId id="419" r:id="rId23"/>
    <p:sldId id="422" r:id="rId24"/>
    <p:sldId id="420" r:id="rId25"/>
    <p:sldId id="421" r:id="rId26"/>
    <p:sldId id="429" r:id="rId27"/>
    <p:sldId id="426" r:id="rId28"/>
    <p:sldId id="427" r:id="rId29"/>
    <p:sldId id="428" r:id="rId30"/>
    <p:sldId id="425" r:id="rId31"/>
    <p:sldId id="423" r:id="rId32"/>
    <p:sldId id="424" r:id="rId33"/>
    <p:sldId id="430" r:id="rId34"/>
    <p:sldId id="431" r:id="rId35"/>
    <p:sldId id="434" r:id="rId36"/>
    <p:sldId id="436" r:id="rId37"/>
    <p:sldId id="443" r:id="rId38"/>
    <p:sldId id="433" r:id="rId39"/>
    <p:sldId id="435" r:id="rId40"/>
    <p:sldId id="439" r:id="rId41"/>
    <p:sldId id="440" r:id="rId42"/>
    <p:sldId id="441" r:id="rId43"/>
    <p:sldId id="442" r:id="rId44"/>
    <p:sldId id="437" r:id="rId45"/>
  </p:sldIdLst>
  <p:sldSz cx="12192000" cy="6858000"/>
  <p:notesSz cx="6669088" cy="97536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8BB3317-5CC8-4F1D-A83D-65CDBA2476B3}">
          <p14:sldIdLst>
            <p14:sldId id="262"/>
            <p14:sldId id="263"/>
            <p14:sldId id="264"/>
            <p14:sldId id="265"/>
            <p14:sldId id="268"/>
            <p14:sldId id="269"/>
            <p14:sldId id="266"/>
            <p14:sldId id="279"/>
            <p14:sldId id="272"/>
            <p14:sldId id="270"/>
            <p14:sldId id="280"/>
            <p14:sldId id="273"/>
            <p14:sldId id="285"/>
            <p14:sldId id="284"/>
            <p14:sldId id="274"/>
            <p14:sldId id="275"/>
            <p14:sldId id="276"/>
            <p14:sldId id="277"/>
            <p14:sldId id="271"/>
            <p14:sldId id="281"/>
            <p14:sldId id="314"/>
            <p14:sldId id="419"/>
            <p14:sldId id="422"/>
            <p14:sldId id="420"/>
            <p14:sldId id="421"/>
            <p14:sldId id="429"/>
            <p14:sldId id="426"/>
            <p14:sldId id="427"/>
            <p14:sldId id="428"/>
            <p14:sldId id="425"/>
            <p14:sldId id="423"/>
            <p14:sldId id="424"/>
            <p14:sldId id="430"/>
            <p14:sldId id="431"/>
            <p14:sldId id="434"/>
            <p14:sldId id="436"/>
            <p14:sldId id="443"/>
            <p14:sldId id="433"/>
            <p14:sldId id="435"/>
            <p14:sldId id="439"/>
            <p14:sldId id="440"/>
            <p14:sldId id="441"/>
            <p14:sldId id="442"/>
            <p14:sldId id="437"/>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782B"/>
    <a:srgbClr val="1939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66" autoAdjust="0"/>
    <p:restoredTop sz="71519" autoAdjust="0"/>
  </p:normalViewPr>
  <p:slideViewPr>
    <p:cSldViewPr snapToGrid="0">
      <p:cViewPr varScale="1">
        <p:scale>
          <a:sx n="48" d="100"/>
          <a:sy n="48" d="100"/>
        </p:scale>
        <p:origin x="1380" y="44"/>
      </p:cViewPr>
      <p:guideLst>
        <p:guide orient="horz" pos="2183"/>
        <p:guide pos="3840"/>
      </p:guideLst>
    </p:cSldViewPr>
  </p:slideViewPr>
  <p:notesTextViewPr>
    <p:cViewPr>
      <p:scale>
        <a:sx n="1" d="1"/>
        <a:sy n="1" d="1"/>
      </p:scale>
      <p:origin x="0" y="0"/>
    </p:cViewPr>
  </p:notesTextViewPr>
  <p:notesViewPr>
    <p:cSldViewPr snapToGrid="0">
      <p:cViewPr varScale="1">
        <p:scale>
          <a:sx n="76" d="100"/>
          <a:sy n="76" d="100"/>
        </p:scale>
        <p:origin x="2824"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BA1C1927-78D6-498A-A606-5DE72B85E6A1}"/>
              </a:ext>
            </a:extLst>
          </p:cNvPr>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a:extLst>
              <a:ext uri="{FF2B5EF4-FFF2-40B4-BE49-F238E27FC236}">
                <a16:creationId xmlns:a16="http://schemas.microsoft.com/office/drawing/2014/main" id="{044C2B4F-95F0-4E71-9920-383A63D9E827}"/>
              </a:ext>
            </a:extLst>
          </p:cNvPr>
          <p:cNvSpPr>
            <a:spLocks noGrp="1"/>
          </p:cNvSpPr>
          <p:nvPr>
            <p:ph type="dt" sz="quarter" idx="1"/>
          </p:nvPr>
        </p:nvSpPr>
        <p:spPr>
          <a:xfrm>
            <a:off x="3777607" y="0"/>
            <a:ext cx="2889938" cy="489374"/>
          </a:xfrm>
          <a:prstGeom prst="rect">
            <a:avLst/>
          </a:prstGeom>
        </p:spPr>
        <p:txBody>
          <a:bodyPr vert="horz" lIns="91440" tIns="45720" rIns="91440" bIns="45720" rtlCol="0"/>
          <a:lstStyle>
            <a:lvl1pPr algn="r">
              <a:defRPr sz="1200"/>
            </a:lvl1pPr>
          </a:lstStyle>
          <a:p>
            <a:fld id="{18F65A27-49D8-40E2-8BF5-0A08F199C167}" type="datetimeFigureOut">
              <a:rPr lang="nl-NL" smtClean="0"/>
              <a:t>8-5-2022</a:t>
            </a:fld>
            <a:endParaRPr lang="nl-NL" dirty="0"/>
          </a:p>
        </p:txBody>
      </p:sp>
      <p:sp>
        <p:nvSpPr>
          <p:cNvPr id="4" name="Tijdelijke aanduiding voor voettekst 3">
            <a:extLst>
              <a:ext uri="{FF2B5EF4-FFF2-40B4-BE49-F238E27FC236}">
                <a16:creationId xmlns:a16="http://schemas.microsoft.com/office/drawing/2014/main" id="{F6B52A44-FA23-47F3-9316-C5F0B4D38798}"/>
              </a:ext>
            </a:extLst>
          </p:cNvPr>
          <p:cNvSpPr>
            <a:spLocks noGrp="1"/>
          </p:cNvSpPr>
          <p:nvPr>
            <p:ph type="ftr" sz="quarter" idx="2"/>
          </p:nvPr>
        </p:nvSpPr>
        <p:spPr>
          <a:xfrm>
            <a:off x="0" y="9264228"/>
            <a:ext cx="2889938" cy="489373"/>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a:extLst>
              <a:ext uri="{FF2B5EF4-FFF2-40B4-BE49-F238E27FC236}">
                <a16:creationId xmlns:a16="http://schemas.microsoft.com/office/drawing/2014/main" id="{E8BE18BE-B662-4482-AF01-9236224CB097}"/>
              </a:ext>
            </a:extLst>
          </p:cNvPr>
          <p:cNvSpPr>
            <a:spLocks noGrp="1"/>
          </p:cNvSpPr>
          <p:nvPr>
            <p:ph type="sldNum" sz="quarter" idx="3"/>
          </p:nvPr>
        </p:nvSpPr>
        <p:spPr>
          <a:xfrm>
            <a:off x="3777607" y="9264228"/>
            <a:ext cx="2889938" cy="489373"/>
          </a:xfrm>
          <a:prstGeom prst="rect">
            <a:avLst/>
          </a:prstGeom>
        </p:spPr>
        <p:txBody>
          <a:bodyPr vert="horz" lIns="91440" tIns="45720" rIns="91440" bIns="45720" rtlCol="0" anchor="b"/>
          <a:lstStyle>
            <a:lvl1pPr algn="r">
              <a:defRPr sz="1200"/>
            </a:lvl1pPr>
          </a:lstStyle>
          <a:p>
            <a:fld id="{6CD07C36-1FFD-44BC-8E76-9C5F5241BB16}" type="slidenum">
              <a:rPr lang="nl-NL" smtClean="0"/>
              <a:t>‹#›</a:t>
            </a:fld>
            <a:endParaRPr lang="nl-NL" dirty="0"/>
          </a:p>
        </p:txBody>
      </p:sp>
    </p:spTree>
    <p:extLst>
      <p:ext uri="{BB962C8B-B14F-4D97-AF65-F5344CB8AC3E}">
        <p14:creationId xmlns:p14="http://schemas.microsoft.com/office/powerpoint/2010/main" val="2916245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777607" y="0"/>
            <a:ext cx="2889938" cy="489374"/>
          </a:xfrm>
          <a:prstGeom prst="rect">
            <a:avLst/>
          </a:prstGeom>
        </p:spPr>
        <p:txBody>
          <a:bodyPr vert="horz" lIns="91440" tIns="45720" rIns="91440" bIns="45720" rtlCol="0"/>
          <a:lstStyle>
            <a:lvl1pPr algn="r">
              <a:defRPr sz="1200"/>
            </a:lvl1pPr>
          </a:lstStyle>
          <a:p>
            <a:fld id="{A688788A-8D62-45BA-BC35-F7E0ABC22CBB}" type="datetimeFigureOut">
              <a:rPr lang="nl-NL" smtClean="0"/>
              <a:t>8-5-2022</a:t>
            </a:fld>
            <a:endParaRPr lang="nl-NL" dirty="0"/>
          </a:p>
        </p:txBody>
      </p:sp>
      <p:sp>
        <p:nvSpPr>
          <p:cNvPr id="4" name="Tijdelijke aanduiding voor dia-afbeelding 3"/>
          <p:cNvSpPr>
            <a:spLocks noGrp="1" noRot="1" noChangeAspect="1"/>
          </p:cNvSpPr>
          <p:nvPr>
            <p:ph type="sldImg" idx="2"/>
          </p:nvPr>
        </p:nvSpPr>
        <p:spPr>
          <a:xfrm>
            <a:off x="407988" y="1219200"/>
            <a:ext cx="5853112" cy="3292475"/>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66909" y="4693920"/>
            <a:ext cx="5335270" cy="384048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264228"/>
            <a:ext cx="2889938" cy="489373"/>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777607" y="9264228"/>
            <a:ext cx="2889938" cy="489373"/>
          </a:xfrm>
          <a:prstGeom prst="rect">
            <a:avLst/>
          </a:prstGeom>
        </p:spPr>
        <p:txBody>
          <a:bodyPr vert="horz" lIns="91440" tIns="45720" rIns="91440" bIns="45720" rtlCol="0" anchor="b"/>
          <a:lstStyle>
            <a:lvl1pPr algn="r">
              <a:defRPr sz="1200"/>
            </a:lvl1pPr>
          </a:lstStyle>
          <a:p>
            <a:fld id="{1375615C-43AC-47F8-AE75-7EBDBA7BE26A}" type="slidenum">
              <a:rPr lang="nl-NL" smtClean="0"/>
              <a:t>‹#›</a:t>
            </a:fld>
            <a:endParaRPr lang="nl-NL" dirty="0"/>
          </a:p>
        </p:txBody>
      </p:sp>
    </p:spTree>
    <p:extLst>
      <p:ext uri="{BB962C8B-B14F-4D97-AF65-F5344CB8AC3E}">
        <p14:creationId xmlns:p14="http://schemas.microsoft.com/office/powerpoint/2010/main" val="1377628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IV and DV here?</a:t>
            </a:r>
            <a:endParaRPr lang="nl-NL" dirty="0"/>
          </a:p>
        </p:txBody>
      </p:sp>
      <p:sp>
        <p:nvSpPr>
          <p:cNvPr id="4" name="Slide Number Placeholder 3"/>
          <p:cNvSpPr>
            <a:spLocks noGrp="1"/>
          </p:cNvSpPr>
          <p:nvPr>
            <p:ph type="sldNum" sz="quarter" idx="5"/>
          </p:nvPr>
        </p:nvSpPr>
        <p:spPr/>
        <p:txBody>
          <a:bodyPr/>
          <a:lstStyle/>
          <a:p>
            <a:fld id="{1375615C-43AC-47F8-AE75-7EBDBA7BE26A}" type="slidenum">
              <a:rPr lang="nl-NL" smtClean="0"/>
              <a:t>3</a:t>
            </a:fld>
            <a:endParaRPr lang="nl-NL" dirty="0"/>
          </a:p>
        </p:txBody>
      </p:sp>
    </p:spTree>
    <p:extLst>
      <p:ext uri="{BB962C8B-B14F-4D97-AF65-F5344CB8AC3E}">
        <p14:creationId xmlns:p14="http://schemas.microsoft.com/office/powerpoint/2010/main" val="3404769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Coca Cola versus private label cola.</a:t>
            </a:r>
          </a:p>
          <a:p>
            <a:endParaRPr lang="en-US" dirty="0"/>
          </a:p>
          <a:p>
            <a:r>
              <a:rPr lang="en-US" dirty="0"/>
              <a:t>Mediation with manipulation check.</a:t>
            </a:r>
            <a:endParaRPr lang="nl-NL" dirty="0"/>
          </a:p>
        </p:txBody>
      </p:sp>
      <p:sp>
        <p:nvSpPr>
          <p:cNvPr id="4" name="Slide Number Placeholder 3"/>
          <p:cNvSpPr>
            <a:spLocks noGrp="1"/>
          </p:cNvSpPr>
          <p:nvPr>
            <p:ph type="sldNum" sz="quarter" idx="5"/>
          </p:nvPr>
        </p:nvSpPr>
        <p:spPr/>
        <p:txBody>
          <a:bodyPr/>
          <a:lstStyle/>
          <a:p>
            <a:fld id="{1375615C-43AC-47F8-AE75-7EBDBA7BE26A}" type="slidenum">
              <a:rPr lang="nl-NL" smtClean="0"/>
              <a:t>13</a:t>
            </a:fld>
            <a:endParaRPr lang="nl-NL" dirty="0"/>
          </a:p>
        </p:txBody>
      </p:sp>
    </p:spTree>
    <p:extLst>
      <p:ext uri="{BB962C8B-B14F-4D97-AF65-F5344CB8AC3E}">
        <p14:creationId xmlns:p14="http://schemas.microsoft.com/office/powerpoint/2010/main" val="2799419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1375615C-43AC-47F8-AE75-7EBDBA7BE26A}" type="slidenum">
              <a:rPr lang="nl-NL" smtClean="0"/>
              <a:t>14</a:t>
            </a:fld>
            <a:endParaRPr lang="nl-NL" dirty="0"/>
          </a:p>
        </p:txBody>
      </p:sp>
    </p:spTree>
    <p:extLst>
      <p:ext uri="{BB962C8B-B14F-4D97-AF65-F5344CB8AC3E}">
        <p14:creationId xmlns:p14="http://schemas.microsoft.com/office/powerpoint/2010/main" val="702432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Positive mood more impulsive, negative mood more planned. But why will it affect relative rank? Students are also open on this.</a:t>
            </a:r>
          </a:p>
          <a:p>
            <a:endParaRPr lang="en-US" dirty="0"/>
          </a:p>
          <a:p>
            <a:r>
              <a:rPr lang="en-US" dirty="0"/>
              <a:t>Manipulation with reading news article. All the same, except positive / negative mood? (active/passive?)</a:t>
            </a:r>
          </a:p>
          <a:p>
            <a:endParaRPr lang="nl-NL" dirty="0"/>
          </a:p>
        </p:txBody>
      </p:sp>
      <p:sp>
        <p:nvSpPr>
          <p:cNvPr id="4" name="Slide Number Placeholder 3"/>
          <p:cNvSpPr>
            <a:spLocks noGrp="1"/>
          </p:cNvSpPr>
          <p:nvPr>
            <p:ph type="sldNum" sz="quarter" idx="5"/>
          </p:nvPr>
        </p:nvSpPr>
        <p:spPr/>
        <p:txBody>
          <a:bodyPr/>
          <a:lstStyle/>
          <a:p>
            <a:fld id="{1375615C-43AC-47F8-AE75-7EBDBA7BE26A}" type="slidenum">
              <a:rPr lang="nl-NL" smtClean="0"/>
              <a:t>15</a:t>
            </a:fld>
            <a:endParaRPr lang="nl-NL" dirty="0"/>
          </a:p>
        </p:txBody>
      </p:sp>
    </p:spTree>
    <p:extLst>
      <p:ext uri="{BB962C8B-B14F-4D97-AF65-F5344CB8AC3E}">
        <p14:creationId xmlns:p14="http://schemas.microsoft.com/office/powerpoint/2010/main" val="2576716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difficult to compare in weight numbers (less common), which likely leads to stronger underestimation</a:t>
            </a:r>
          </a:p>
          <a:p>
            <a:endParaRPr lang="en-US" dirty="0"/>
          </a:p>
          <a:p>
            <a:r>
              <a:rPr lang="en-US" dirty="0"/>
              <a:t>Valence has an effect (</a:t>
            </a:r>
            <a:r>
              <a:rPr lang="en-US" dirty="0" err="1"/>
              <a:t>vega</a:t>
            </a:r>
            <a:r>
              <a:rPr lang="en-US" dirty="0"/>
              <a:t> &gt; meat, so stronger below average effect for meat).</a:t>
            </a:r>
          </a:p>
          <a:p>
            <a:endParaRPr lang="en-US" dirty="0"/>
          </a:p>
          <a:p>
            <a:r>
              <a:rPr lang="en-US" dirty="0"/>
              <a:t>Moderator?</a:t>
            </a:r>
          </a:p>
          <a:p>
            <a:endParaRPr lang="en-US" dirty="0"/>
          </a:p>
          <a:p>
            <a:r>
              <a:rPr lang="en-US" dirty="0"/>
              <a:t>(my prediction; because we’d want to be “</a:t>
            </a:r>
            <a:r>
              <a:rPr lang="en-US" dirty="0" err="1"/>
              <a:t>better”consumers</a:t>
            </a:r>
            <a:r>
              <a:rPr lang="en-US" dirty="0"/>
              <a:t>, we can perhaps more easily use the vagueness of the weight estimate for motivated reasoning. Therefore, stronger weight versus portion effect for meat than for </a:t>
            </a:r>
            <a:r>
              <a:rPr lang="en-US" dirty="0" err="1"/>
              <a:t>vega</a:t>
            </a:r>
            <a:r>
              <a:rPr lang="en-US" dirty="0"/>
              <a:t>&gt;</a:t>
            </a:r>
          </a:p>
        </p:txBody>
      </p:sp>
      <p:sp>
        <p:nvSpPr>
          <p:cNvPr id="4" name="Slide Number Placeholder 3"/>
          <p:cNvSpPr>
            <a:spLocks noGrp="1"/>
          </p:cNvSpPr>
          <p:nvPr>
            <p:ph type="sldNum" sz="quarter" idx="5"/>
          </p:nvPr>
        </p:nvSpPr>
        <p:spPr/>
        <p:txBody>
          <a:bodyPr/>
          <a:lstStyle/>
          <a:p>
            <a:fld id="{1375615C-43AC-47F8-AE75-7EBDBA7BE26A}" type="slidenum">
              <a:rPr lang="nl-NL" smtClean="0"/>
              <a:t>16</a:t>
            </a:fld>
            <a:endParaRPr lang="nl-NL" dirty="0"/>
          </a:p>
        </p:txBody>
      </p:sp>
    </p:spTree>
    <p:extLst>
      <p:ext uri="{BB962C8B-B14F-4D97-AF65-F5344CB8AC3E}">
        <p14:creationId xmlns:p14="http://schemas.microsoft.com/office/powerpoint/2010/main" val="3708185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problem is also that probably those that find it less of a taboo also actually buy it more. </a:t>
            </a:r>
          </a:p>
          <a:p>
            <a:endParaRPr lang="en-US" dirty="0"/>
          </a:p>
          <a:p>
            <a:r>
              <a:rPr lang="en-US" dirty="0"/>
              <a:t>Good idea, but perhaps find different way to manipulate?</a:t>
            </a:r>
          </a:p>
          <a:p>
            <a:endParaRPr lang="en-US" dirty="0"/>
          </a:p>
          <a:p>
            <a:r>
              <a:rPr lang="en-US" dirty="0"/>
              <a:t>More broadly; I could not directly find a test of perceived relative rank for number of sex partners: what is your prediction? An above or a below average effect? Would this differ by gender?</a:t>
            </a:r>
          </a:p>
        </p:txBody>
      </p:sp>
      <p:sp>
        <p:nvSpPr>
          <p:cNvPr id="4" name="Slide Number Placeholder 3"/>
          <p:cNvSpPr>
            <a:spLocks noGrp="1"/>
          </p:cNvSpPr>
          <p:nvPr>
            <p:ph type="sldNum" sz="quarter" idx="5"/>
          </p:nvPr>
        </p:nvSpPr>
        <p:spPr/>
        <p:txBody>
          <a:bodyPr/>
          <a:lstStyle/>
          <a:p>
            <a:fld id="{1375615C-43AC-47F8-AE75-7EBDBA7BE26A}" type="slidenum">
              <a:rPr lang="nl-NL" smtClean="0"/>
              <a:t>17</a:t>
            </a:fld>
            <a:endParaRPr lang="nl-NL" dirty="0"/>
          </a:p>
        </p:txBody>
      </p:sp>
    </p:spTree>
    <p:extLst>
      <p:ext uri="{BB962C8B-B14F-4D97-AF65-F5344CB8AC3E}">
        <p14:creationId xmlns:p14="http://schemas.microsoft.com/office/powerpoint/2010/main" val="423716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question that I did not get from proposal: what is the DV? What is the prediction there?</a:t>
            </a:r>
          </a:p>
          <a:p>
            <a:endParaRPr lang="en-US" dirty="0"/>
          </a:p>
          <a:p>
            <a:r>
              <a:rPr lang="en-US" dirty="0"/>
              <a:t>But, problem is of course that they actually buy the &gt; $30 less and is thus less relevant (not only less </a:t>
            </a:r>
            <a:r>
              <a:rPr lang="en-US" i="1" dirty="0"/>
              <a:t>perceived</a:t>
            </a:r>
            <a:r>
              <a:rPr lang="en-US" i="0" dirty="0"/>
              <a:t> relevant).</a:t>
            </a:r>
          </a:p>
          <a:p>
            <a:endParaRPr lang="en-US" i="0" dirty="0"/>
          </a:p>
          <a:p>
            <a:r>
              <a:rPr lang="en-US" i="0" dirty="0"/>
              <a:t>Subjective norm frame: nothing versus gambling is bad.</a:t>
            </a:r>
            <a:endParaRPr lang="en-US" dirty="0"/>
          </a:p>
          <a:p>
            <a:pPr marL="171450" indent="-171450">
              <a:buFontTx/>
              <a:buChar char="-"/>
            </a:pPr>
            <a:r>
              <a:rPr lang="en-US" dirty="0"/>
              <a:t>Effect of subjective norms on perceived relevance?</a:t>
            </a:r>
          </a:p>
          <a:p>
            <a:pPr marL="171450" indent="-171450">
              <a:buFontTx/>
              <a:buChar char="-"/>
            </a:pPr>
            <a:r>
              <a:rPr lang="en-US" dirty="0"/>
              <a:t>Close to valence that we did before. But here you highlight the valence </a:t>
            </a:r>
            <a:r>
              <a:rPr lang="en-US" i="1" dirty="0"/>
              <a:t>after</a:t>
            </a:r>
            <a:r>
              <a:rPr lang="en-US" i="0" dirty="0"/>
              <a:t> the relative rank estimate.</a:t>
            </a:r>
          </a:p>
          <a:p>
            <a:pPr marL="171450" indent="-171450">
              <a:buFontTx/>
              <a:buChar char="-"/>
            </a:pPr>
            <a:endParaRPr lang="en-US" dirty="0"/>
          </a:p>
          <a:p>
            <a:pPr marL="171450" indent="-171450">
              <a:buFontTx/>
              <a:buChar char="-"/>
            </a:pPr>
            <a:endParaRPr lang="nl-NL" dirty="0"/>
          </a:p>
        </p:txBody>
      </p:sp>
      <p:sp>
        <p:nvSpPr>
          <p:cNvPr id="4" name="Slide Number Placeholder 3"/>
          <p:cNvSpPr>
            <a:spLocks noGrp="1"/>
          </p:cNvSpPr>
          <p:nvPr>
            <p:ph type="sldNum" sz="quarter" idx="5"/>
          </p:nvPr>
        </p:nvSpPr>
        <p:spPr/>
        <p:txBody>
          <a:bodyPr/>
          <a:lstStyle/>
          <a:p>
            <a:fld id="{1375615C-43AC-47F8-AE75-7EBDBA7BE26A}" type="slidenum">
              <a:rPr lang="nl-NL" smtClean="0"/>
              <a:t>18</a:t>
            </a:fld>
            <a:endParaRPr lang="nl-NL" dirty="0"/>
          </a:p>
        </p:txBody>
      </p:sp>
    </p:spTree>
    <p:extLst>
      <p:ext uri="{BB962C8B-B14F-4D97-AF65-F5344CB8AC3E}">
        <p14:creationId xmlns:p14="http://schemas.microsoft.com/office/powerpoint/2010/main" val="1481544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 variables needed? (e.g., size of dog?)</a:t>
            </a:r>
          </a:p>
          <a:p>
            <a:endParaRPr lang="en-US" dirty="0"/>
          </a:p>
          <a:p>
            <a:r>
              <a:rPr lang="en-US" dirty="0"/>
              <a:t>Mediator is personality trait(!)</a:t>
            </a:r>
          </a:p>
          <a:p>
            <a:endParaRPr lang="en-US" dirty="0"/>
          </a:p>
          <a:p>
            <a:r>
              <a:rPr lang="en-US" dirty="0"/>
              <a:t>Perhaps a moderator?</a:t>
            </a:r>
            <a:endParaRPr lang="nl-NL" dirty="0"/>
          </a:p>
        </p:txBody>
      </p:sp>
      <p:sp>
        <p:nvSpPr>
          <p:cNvPr id="4" name="Slide Number Placeholder 3"/>
          <p:cNvSpPr>
            <a:spLocks noGrp="1"/>
          </p:cNvSpPr>
          <p:nvPr>
            <p:ph type="sldNum" sz="quarter" idx="5"/>
          </p:nvPr>
        </p:nvSpPr>
        <p:spPr/>
        <p:txBody>
          <a:bodyPr/>
          <a:lstStyle/>
          <a:p>
            <a:fld id="{1375615C-43AC-47F8-AE75-7EBDBA7BE26A}" type="slidenum">
              <a:rPr lang="nl-NL" smtClean="0"/>
              <a:t>19</a:t>
            </a:fld>
            <a:endParaRPr lang="nl-NL" dirty="0"/>
          </a:p>
        </p:txBody>
      </p:sp>
    </p:spTree>
    <p:extLst>
      <p:ext uri="{BB962C8B-B14F-4D97-AF65-F5344CB8AC3E}">
        <p14:creationId xmlns:p14="http://schemas.microsoft.com/office/powerpoint/2010/main" val="3485500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realize that you buy a product more than others, switch brands less. Heavy users are more loyal.</a:t>
            </a:r>
          </a:p>
          <a:p>
            <a:endParaRPr lang="en-US" dirty="0"/>
          </a:p>
          <a:p>
            <a:r>
              <a:rPr lang="en-US" dirty="0"/>
              <a:t>Does the below average effect trigger more switching than if they realized that they were more above average?</a:t>
            </a:r>
          </a:p>
          <a:p>
            <a:endParaRPr lang="en-US" dirty="0"/>
          </a:p>
          <a:p>
            <a:r>
              <a:rPr lang="en-US" dirty="0"/>
              <a:t>I could see how heavy users are likely to stick to a brand. But why would the below-average effect have an additional effect on this? </a:t>
            </a:r>
          </a:p>
          <a:p>
            <a:endParaRPr lang="en-US" dirty="0"/>
          </a:p>
          <a:p>
            <a:r>
              <a:rPr lang="en-US" dirty="0"/>
              <a:t>Or is there a moderator? (NFU?)</a:t>
            </a:r>
            <a:endParaRPr lang="nl-NL" dirty="0"/>
          </a:p>
        </p:txBody>
      </p:sp>
      <p:sp>
        <p:nvSpPr>
          <p:cNvPr id="4" name="Slide Number Placeholder 3"/>
          <p:cNvSpPr>
            <a:spLocks noGrp="1"/>
          </p:cNvSpPr>
          <p:nvPr>
            <p:ph type="sldNum" sz="quarter" idx="5"/>
          </p:nvPr>
        </p:nvSpPr>
        <p:spPr/>
        <p:txBody>
          <a:bodyPr/>
          <a:lstStyle/>
          <a:p>
            <a:fld id="{1375615C-43AC-47F8-AE75-7EBDBA7BE26A}" type="slidenum">
              <a:rPr lang="nl-NL" smtClean="0"/>
              <a:t>20</a:t>
            </a:fld>
            <a:endParaRPr lang="nl-NL" dirty="0"/>
          </a:p>
        </p:txBody>
      </p:sp>
    </p:spTree>
    <p:extLst>
      <p:ext uri="{BB962C8B-B14F-4D97-AF65-F5344CB8AC3E}">
        <p14:creationId xmlns:p14="http://schemas.microsoft.com/office/powerpoint/2010/main" val="1317572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IV and DV here?</a:t>
            </a:r>
            <a:endParaRPr lang="nl-NL" dirty="0"/>
          </a:p>
        </p:txBody>
      </p:sp>
      <p:sp>
        <p:nvSpPr>
          <p:cNvPr id="4" name="Slide Number Placeholder 3"/>
          <p:cNvSpPr>
            <a:spLocks noGrp="1"/>
          </p:cNvSpPr>
          <p:nvPr>
            <p:ph type="sldNum" sz="quarter" idx="5"/>
          </p:nvPr>
        </p:nvSpPr>
        <p:spPr/>
        <p:txBody>
          <a:bodyPr/>
          <a:lstStyle/>
          <a:p>
            <a:fld id="{1375615C-43AC-47F8-AE75-7EBDBA7BE26A}" type="slidenum">
              <a:rPr lang="nl-NL" smtClean="0"/>
              <a:t>4</a:t>
            </a:fld>
            <a:endParaRPr lang="nl-NL" dirty="0"/>
          </a:p>
        </p:txBody>
      </p:sp>
    </p:spTree>
    <p:extLst>
      <p:ext uri="{BB962C8B-B14F-4D97-AF65-F5344CB8AC3E}">
        <p14:creationId xmlns:p14="http://schemas.microsoft.com/office/powerpoint/2010/main" val="1385001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IV and DV here?</a:t>
            </a:r>
            <a:endParaRPr lang="nl-NL" dirty="0"/>
          </a:p>
        </p:txBody>
      </p:sp>
      <p:sp>
        <p:nvSpPr>
          <p:cNvPr id="4" name="Slide Number Placeholder 3"/>
          <p:cNvSpPr>
            <a:spLocks noGrp="1"/>
          </p:cNvSpPr>
          <p:nvPr>
            <p:ph type="sldNum" sz="quarter" idx="5"/>
          </p:nvPr>
        </p:nvSpPr>
        <p:spPr/>
        <p:txBody>
          <a:bodyPr/>
          <a:lstStyle/>
          <a:p>
            <a:fld id="{1375615C-43AC-47F8-AE75-7EBDBA7BE26A}" type="slidenum">
              <a:rPr lang="nl-NL" smtClean="0"/>
              <a:t>5</a:t>
            </a:fld>
            <a:endParaRPr lang="nl-NL" dirty="0"/>
          </a:p>
        </p:txBody>
      </p:sp>
    </p:spTree>
    <p:extLst>
      <p:ext uri="{BB962C8B-B14F-4D97-AF65-F5344CB8AC3E}">
        <p14:creationId xmlns:p14="http://schemas.microsoft.com/office/powerpoint/2010/main" val="1075410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IV and DV here?</a:t>
            </a:r>
            <a:endParaRPr lang="nl-NL" dirty="0"/>
          </a:p>
        </p:txBody>
      </p:sp>
      <p:sp>
        <p:nvSpPr>
          <p:cNvPr id="4" name="Slide Number Placeholder 3"/>
          <p:cNvSpPr>
            <a:spLocks noGrp="1"/>
          </p:cNvSpPr>
          <p:nvPr>
            <p:ph type="sldNum" sz="quarter" idx="5"/>
          </p:nvPr>
        </p:nvSpPr>
        <p:spPr/>
        <p:txBody>
          <a:bodyPr/>
          <a:lstStyle/>
          <a:p>
            <a:fld id="{1375615C-43AC-47F8-AE75-7EBDBA7BE26A}" type="slidenum">
              <a:rPr lang="nl-NL" smtClean="0"/>
              <a:t>6</a:t>
            </a:fld>
            <a:endParaRPr lang="nl-NL" dirty="0"/>
          </a:p>
        </p:txBody>
      </p:sp>
    </p:spTree>
    <p:extLst>
      <p:ext uri="{BB962C8B-B14F-4D97-AF65-F5344CB8AC3E}">
        <p14:creationId xmlns:p14="http://schemas.microsoft.com/office/powerpoint/2010/main" val="3026498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Luxury is bought less frequent than necessity, and thus stronger below average effect.</a:t>
            </a:r>
          </a:p>
          <a:p>
            <a:endParaRPr lang="en-US" dirty="0"/>
          </a:p>
          <a:p>
            <a:r>
              <a:rPr lang="en-US" dirty="0"/>
              <a:t>DV = WTP. But of course someone is willing to pay more for a luxury t-shirt than a gallon of milk.</a:t>
            </a:r>
          </a:p>
          <a:p>
            <a:endParaRPr lang="en-US" dirty="0"/>
          </a:p>
          <a:p>
            <a:r>
              <a:rPr lang="en-US" dirty="0"/>
              <a:t>But your DV is actually what people think </a:t>
            </a:r>
            <a:r>
              <a:rPr lang="en-US" i="1" dirty="0"/>
              <a:t>others </a:t>
            </a:r>
            <a:r>
              <a:rPr lang="en-US" i="0" dirty="0"/>
              <a:t>are WTP, compared to what you are WTP.</a:t>
            </a:r>
            <a:endParaRPr lang="en-US" dirty="0"/>
          </a:p>
        </p:txBody>
      </p:sp>
      <p:sp>
        <p:nvSpPr>
          <p:cNvPr id="4" name="Slide Number Placeholder 3"/>
          <p:cNvSpPr>
            <a:spLocks noGrp="1"/>
          </p:cNvSpPr>
          <p:nvPr>
            <p:ph type="sldNum" sz="quarter" idx="5"/>
          </p:nvPr>
        </p:nvSpPr>
        <p:spPr/>
        <p:txBody>
          <a:bodyPr/>
          <a:lstStyle/>
          <a:p>
            <a:fld id="{1375615C-43AC-47F8-AE75-7EBDBA7BE26A}" type="slidenum">
              <a:rPr lang="nl-NL" smtClean="0"/>
              <a:t>8</a:t>
            </a:fld>
            <a:endParaRPr lang="nl-NL" dirty="0"/>
          </a:p>
        </p:txBody>
      </p:sp>
    </p:spTree>
    <p:extLst>
      <p:ext uri="{BB962C8B-B14F-4D97-AF65-F5344CB8AC3E}">
        <p14:creationId xmlns:p14="http://schemas.microsoft.com/office/powerpoint/2010/main" val="2523728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Luxury goods stand out more, so have a higher </a:t>
            </a:r>
            <a:r>
              <a:rPr lang="en-US" i="1" dirty="0"/>
              <a:t>perceived </a:t>
            </a:r>
            <a:r>
              <a:rPr lang="en-US" dirty="0"/>
              <a:t>purchase frequency compared to actual; and thus a higher relative rank.</a:t>
            </a:r>
          </a:p>
          <a:p>
            <a:endParaRPr lang="en-US" dirty="0"/>
          </a:p>
          <a:p>
            <a:r>
              <a:rPr lang="en-US" dirty="0"/>
              <a:t>High NFU =like shopping mor. More hedonic thus stands out and remembered better. But… can also predict want to be different thus perceive low relative rank.</a:t>
            </a:r>
          </a:p>
          <a:p>
            <a:endParaRPr lang="en-US" dirty="0"/>
          </a:p>
          <a:p>
            <a:r>
              <a:rPr lang="en-US" dirty="0"/>
              <a:t>Have a moderation prediction, but ask to explain.</a:t>
            </a:r>
          </a:p>
          <a:p>
            <a:endParaRPr lang="en-US" dirty="0"/>
          </a:p>
          <a:p>
            <a:r>
              <a:rPr lang="en-US" dirty="0"/>
              <a:t>But manipulation watch (luxury) versus food has also an actual difference in frequency.</a:t>
            </a:r>
            <a:endParaRPr lang="nl-NL" dirty="0"/>
          </a:p>
        </p:txBody>
      </p:sp>
      <p:sp>
        <p:nvSpPr>
          <p:cNvPr id="4" name="Slide Number Placeholder 3"/>
          <p:cNvSpPr>
            <a:spLocks noGrp="1"/>
          </p:cNvSpPr>
          <p:nvPr>
            <p:ph type="sldNum" sz="quarter" idx="5"/>
          </p:nvPr>
        </p:nvSpPr>
        <p:spPr/>
        <p:txBody>
          <a:bodyPr/>
          <a:lstStyle/>
          <a:p>
            <a:fld id="{1375615C-43AC-47F8-AE75-7EBDBA7BE26A}" type="slidenum">
              <a:rPr lang="nl-NL" smtClean="0"/>
              <a:t>9</a:t>
            </a:fld>
            <a:endParaRPr lang="nl-NL" dirty="0"/>
          </a:p>
        </p:txBody>
      </p:sp>
    </p:spTree>
    <p:extLst>
      <p:ext uri="{BB962C8B-B14F-4D97-AF65-F5344CB8AC3E}">
        <p14:creationId xmlns:p14="http://schemas.microsoft.com/office/powerpoint/2010/main" val="1479554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Low involvement makes it likely that people underestimate how often they buy something. </a:t>
            </a:r>
          </a:p>
          <a:p>
            <a:pPr marL="171450" indent="-171450">
              <a:buFontTx/>
              <a:buChar char="-"/>
            </a:pPr>
            <a:r>
              <a:rPr lang="en-US" dirty="0"/>
              <a:t>Low involvement leads to more impulse buying. </a:t>
            </a:r>
          </a:p>
          <a:p>
            <a:pPr marL="0" indent="0">
              <a:buFontTx/>
              <a:buNone/>
            </a:pPr>
            <a:r>
              <a:rPr lang="en-US" dirty="0"/>
              <a:t>Agree. But why predict below average -&gt; impulse buying? Should it not be the other way around?</a:t>
            </a:r>
          </a:p>
          <a:p>
            <a:endParaRPr lang="en-US" dirty="0"/>
          </a:p>
          <a:p>
            <a:r>
              <a:rPr lang="en-US" dirty="0"/>
              <a:t>Manipulation: shoes versus coffee. They differ on frequency…</a:t>
            </a:r>
          </a:p>
          <a:p>
            <a:endParaRPr lang="en-US" dirty="0"/>
          </a:p>
          <a:p>
            <a:r>
              <a:rPr lang="en-US" dirty="0"/>
              <a:t>Verification question to check whether it “works” for an individual. How to use? (risk of selection bias!)</a:t>
            </a:r>
          </a:p>
          <a:p>
            <a:endParaRPr lang="nl-NL" dirty="0"/>
          </a:p>
        </p:txBody>
      </p:sp>
      <p:sp>
        <p:nvSpPr>
          <p:cNvPr id="4" name="Slide Number Placeholder 3"/>
          <p:cNvSpPr>
            <a:spLocks noGrp="1"/>
          </p:cNvSpPr>
          <p:nvPr>
            <p:ph type="sldNum" sz="quarter" idx="5"/>
          </p:nvPr>
        </p:nvSpPr>
        <p:spPr/>
        <p:txBody>
          <a:bodyPr/>
          <a:lstStyle/>
          <a:p>
            <a:fld id="{1375615C-43AC-47F8-AE75-7EBDBA7BE26A}" type="slidenum">
              <a:rPr lang="nl-NL" smtClean="0"/>
              <a:t>10</a:t>
            </a:fld>
            <a:endParaRPr lang="nl-NL" dirty="0"/>
          </a:p>
        </p:txBody>
      </p:sp>
    </p:spTree>
    <p:extLst>
      <p:ext uri="{BB962C8B-B14F-4D97-AF65-F5344CB8AC3E}">
        <p14:creationId xmlns:p14="http://schemas.microsoft.com/office/powerpoint/2010/main" val="1018477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Multipack could go both ways: buying multipacks of </a:t>
            </a:r>
            <a:r>
              <a:rPr lang="en-US" dirty="0" err="1"/>
              <a:t>cigaretets</a:t>
            </a:r>
            <a:r>
              <a:rPr lang="en-US" dirty="0"/>
              <a:t> might make the consumption more salient, and therefore remembered better. But it also becomes less frequent, which would lead to a stronger below average effect. But is this a main effect or a moderation?</a:t>
            </a:r>
          </a:p>
          <a:p>
            <a:endParaRPr lang="en-US" dirty="0"/>
          </a:p>
          <a:p>
            <a:r>
              <a:rPr lang="en-US" dirty="0"/>
              <a:t>I quite like the frequency manipulation (how often do you buy product x? vs how often buy eco-version of product x?</a:t>
            </a:r>
          </a:p>
          <a:p>
            <a:endParaRPr lang="en-US" dirty="0"/>
          </a:p>
          <a:p>
            <a:r>
              <a:rPr lang="en-US" dirty="0"/>
              <a:t>Nice idea: people buy less packages of beer than bottles of beer. Will that affect the below average effect?</a:t>
            </a:r>
          </a:p>
          <a:p>
            <a:endParaRPr lang="en-US" dirty="0"/>
          </a:p>
          <a:p>
            <a:r>
              <a:rPr lang="en-US" dirty="0"/>
              <a:t>DV: not a good measure of the below average effect. Good enough to detect effect of the IV; but not to establish whether there is a below-average effect.</a:t>
            </a:r>
            <a:endParaRPr lang="nl-NL" dirty="0"/>
          </a:p>
        </p:txBody>
      </p:sp>
      <p:sp>
        <p:nvSpPr>
          <p:cNvPr id="4" name="Slide Number Placeholder 3"/>
          <p:cNvSpPr>
            <a:spLocks noGrp="1"/>
          </p:cNvSpPr>
          <p:nvPr>
            <p:ph type="sldNum" sz="quarter" idx="5"/>
          </p:nvPr>
        </p:nvSpPr>
        <p:spPr/>
        <p:txBody>
          <a:bodyPr/>
          <a:lstStyle/>
          <a:p>
            <a:fld id="{1375615C-43AC-47F8-AE75-7EBDBA7BE26A}" type="slidenum">
              <a:rPr lang="nl-NL" smtClean="0"/>
              <a:t>11</a:t>
            </a:fld>
            <a:endParaRPr lang="nl-NL" dirty="0"/>
          </a:p>
        </p:txBody>
      </p:sp>
    </p:spTree>
    <p:extLst>
      <p:ext uri="{BB962C8B-B14F-4D97-AF65-F5344CB8AC3E}">
        <p14:creationId xmlns:p14="http://schemas.microsoft.com/office/powerpoint/2010/main" val="2631140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Coca Cola versus private label cola.</a:t>
            </a:r>
          </a:p>
          <a:p>
            <a:endParaRPr lang="en-US" dirty="0"/>
          </a:p>
          <a:p>
            <a:r>
              <a:rPr lang="en-US" dirty="0"/>
              <a:t>Mediation with manipulation check.</a:t>
            </a:r>
            <a:endParaRPr lang="nl-NL" dirty="0"/>
          </a:p>
        </p:txBody>
      </p:sp>
      <p:sp>
        <p:nvSpPr>
          <p:cNvPr id="4" name="Slide Number Placeholder 3"/>
          <p:cNvSpPr>
            <a:spLocks noGrp="1"/>
          </p:cNvSpPr>
          <p:nvPr>
            <p:ph type="sldNum" sz="quarter" idx="5"/>
          </p:nvPr>
        </p:nvSpPr>
        <p:spPr/>
        <p:txBody>
          <a:bodyPr/>
          <a:lstStyle/>
          <a:p>
            <a:fld id="{1375615C-43AC-47F8-AE75-7EBDBA7BE26A}" type="slidenum">
              <a:rPr lang="nl-NL" smtClean="0"/>
              <a:t>12</a:t>
            </a:fld>
            <a:endParaRPr lang="nl-NL" dirty="0"/>
          </a:p>
        </p:txBody>
      </p:sp>
    </p:spTree>
    <p:extLst>
      <p:ext uri="{BB962C8B-B14F-4D97-AF65-F5344CB8AC3E}">
        <p14:creationId xmlns:p14="http://schemas.microsoft.com/office/powerpoint/2010/main" val="4032125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4BC43022-DB58-4DEC-883B-5B93E7054D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4521" y="5593815"/>
            <a:ext cx="11627479" cy="1264185"/>
          </a:xfrm>
          <a:prstGeom prst="rect">
            <a:avLst/>
          </a:prstGeom>
        </p:spPr>
      </p:pic>
      <p:pic>
        <p:nvPicPr>
          <p:cNvPr id="10" name="Afbeelding 9">
            <a:extLst>
              <a:ext uri="{FF2B5EF4-FFF2-40B4-BE49-F238E27FC236}">
                <a16:creationId xmlns:a16="http://schemas.microsoft.com/office/drawing/2014/main" id="{E8A8B99D-4494-43BE-A03E-C7990E15977D}"/>
              </a:ext>
            </a:extLst>
          </p:cNvPr>
          <p:cNvPicPr>
            <a:picLocks noChangeAspect="1"/>
          </p:cNvPicPr>
          <p:nvPr userDrawn="1"/>
        </p:nvPicPr>
        <p:blipFill>
          <a:blip r:embed="rId3"/>
          <a:stretch>
            <a:fillRect/>
          </a:stretch>
        </p:blipFill>
        <p:spPr>
          <a:xfrm>
            <a:off x="0" y="5589715"/>
            <a:ext cx="727655" cy="1273131"/>
          </a:xfrm>
          <a:prstGeom prst="rect">
            <a:avLst/>
          </a:prstGeom>
        </p:spPr>
      </p:pic>
      <p:sp>
        <p:nvSpPr>
          <p:cNvPr id="2" name="Titel 1">
            <a:extLst>
              <a:ext uri="{FF2B5EF4-FFF2-40B4-BE49-F238E27FC236}">
                <a16:creationId xmlns:a16="http://schemas.microsoft.com/office/drawing/2014/main" id="{971D2FEE-E808-40E9-9B80-DD53C5ABA34B}"/>
              </a:ext>
            </a:extLst>
          </p:cNvPr>
          <p:cNvSpPr>
            <a:spLocks noGrp="1"/>
          </p:cNvSpPr>
          <p:nvPr>
            <p:ph type="title"/>
          </p:nvPr>
        </p:nvSpPr>
        <p:spPr/>
        <p:txBody>
          <a:bodyPr/>
          <a:lstStyle>
            <a:lvl1pPr>
              <a:defRPr>
                <a:solidFill>
                  <a:schemeClr val="bg1"/>
                </a:solidFill>
                <a:latin typeface="Gill Sans MT" panose="020B0502020104020203" pitchFamily="34" charset="0"/>
                <a:cs typeface="Times New Roman" panose="02020603050405020304" pitchFamily="18" charset="0"/>
              </a:defRPr>
            </a:lvl1pPr>
          </a:lstStyle>
          <a:p>
            <a:r>
              <a:rPr lang="nl-NL" dirty="0"/>
              <a:t>Klik om stijl te bewerken</a:t>
            </a:r>
          </a:p>
        </p:txBody>
      </p:sp>
      <p:sp>
        <p:nvSpPr>
          <p:cNvPr id="3" name="Tijdelijke aanduiding voor inhoud 2">
            <a:extLst>
              <a:ext uri="{FF2B5EF4-FFF2-40B4-BE49-F238E27FC236}">
                <a16:creationId xmlns:a16="http://schemas.microsoft.com/office/drawing/2014/main" id="{B97707BF-2B43-48A0-9463-C6411CB18AD8}"/>
              </a:ext>
            </a:extLst>
          </p:cNvPr>
          <p:cNvSpPr>
            <a:spLocks noGrp="1"/>
          </p:cNvSpPr>
          <p:nvPr>
            <p:ph idx="1"/>
          </p:nvPr>
        </p:nvSpPr>
        <p:spPr/>
        <p:txBody>
          <a:bodyPr/>
          <a:lstStyle>
            <a:lvl1pPr>
              <a:defRPr>
                <a:solidFill>
                  <a:schemeClr val="bg1"/>
                </a:solidFill>
                <a:latin typeface="Gill Sans MT" panose="020B0502020104020203" pitchFamily="34" charset="0"/>
                <a:cs typeface="Times New Roman" panose="02020603050405020304" pitchFamily="18" charset="0"/>
              </a:defRPr>
            </a:lvl1pPr>
            <a:lvl2pPr>
              <a:defRPr>
                <a:solidFill>
                  <a:schemeClr val="bg1"/>
                </a:solidFill>
                <a:latin typeface="Gill Sans MT" panose="020B0502020104020203" pitchFamily="34" charset="0"/>
                <a:cs typeface="Times New Roman" panose="02020603050405020304" pitchFamily="18" charset="0"/>
              </a:defRPr>
            </a:lvl2pPr>
            <a:lvl3pPr>
              <a:defRPr>
                <a:solidFill>
                  <a:schemeClr val="bg1"/>
                </a:solidFill>
                <a:latin typeface="Gill Sans MT" panose="020B0502020104020203" pitchFamily="34" charset="0"/>
                <a:cs typeface="Times New Roman" panose="02020603050405020304" pitchFamily="18" charset="0"/>
              </a:defRPr>
            </a:lvl3pPr>
            <a:lvl4pPr>
              <a:defRPr>
                <a:solidFill>
                  <a:schemeClr val="bg1"/>
                </a:solidFill>
                <a:latin typeface="Gill Sans MT" panose="020B0502020104020203" pitchFamily="34" charset="0"/>
                <a:cs typeface="Times New Roman" panose="02020603050405020304" pitchFamily="18" charset="0"/>
              </a:defRPr>
            </a:lvl4pPr>
            <a:lvl5pPr>
              <a:defRPr>
                <a:solidFill>
                  <a:schemeClr val="bg1"/>
                </a:solidFill>
                <a:latin typeface="Gill Sans MT" panose="020B0502020104020203" pitchFamily="34" charset="0"/>
                <a:cs typeface="Times New Roman" panose="02020603050405020304" pitchFamily="18" charset="0"/>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26796D1B-C3B9-46AA-9594-75C123ECC38A}"/>
              </a:ext>
            </a:extLst>
          </p:cNvPr>
          <p:cNvSpPr>
            <a:spLocks noGrp="1"/>
          </p:cNvSpPr>
          <p:nvPr>
            <p:ph type="dt" sz="half" idx="10"/>
          </p:nvPr>
        </p:nvSpPr>
        <p:spPr/>
        <p:txBody>
          <a:bodyPr/>
          <a:lstStyle>
            <a:lvl1pPr>
              <a:defRPr>
                <a:solidFill>
                  <a:schemeClr val="bg1"/>
                </a:solidFill>
                <a:latin typeface="Gill Sans MT" panose="020B0502020104020203" pitchFamily="34" charset="0"/>
                <a:cs typeface="Times New Roman" panose="02020603050405020304" pitchFamily="18" charset="0"/>
              </a:defRPr>
            </a:lvl1pPr>
          </a:lstStyle>
          <a:p>
            <a:fld id="{20AFE634-F339-49E8-B97E-2C081CB15501}" type="datetime1">
              <a:rPr lang="nl-NL" smtClean="0"/>
              <a:pPr/>
              <a:t>8-5-2022</a:t>
            </a:fld>
            <a:endParaRPr lang="nl-NL" dirty="0"/>
          </a:p>
        </p:txBody>
      </p:sp>
      <p:sp>
        <p:nvSpPr>
          <p:cNvPr id="5" name="Tijdelijke aanduiding voor voettekst 4">
            <a:extLst>
              <a:ext uri="{FF2B5EF4-FFF2-40B4-BE49-F238E27FC236}">
                <a16:creationId xmlns:a16="http://schemas.microsoft.com/office/drawing/2014/main" id="{36A82D19-2370-4261-991D-47114113D0E5}"/>
              </a:ext>
            </a:extLst>
          </p:cNvPr>
          <p:cNvSpPr>
            <a:spLocks noGrp="1"/>
          </p:cNvSpPr>
          <p:nvPr>
            <p:ph type="ftr" sz="quarter" idx="11"/>
          </p:nvPr>
        </p:nvSpPr>
        <p:spPr/>
        <p:txBody>
          <a:bodyPr/>
          <a:lstStyle>
            <a:lvl1pPr>
              <a:defRPr>
                <a:solidFill>
                  <a:schemeClr val="bg1"/>
                </a:solidFill>
                <a:latin typeface="Gill Sans MT" panose="020B0502020104020203" pitchFamily="34" charset="0"/>
                <a:cs typeface="Times New Roman" panose="02020603050405020304" pitchFamily="18" charset="0"/>
              </a:defRPr>
            </a:lvl1pPr>
          </a:lstStyle>
          <a:p>
            <a:endParaRPr lang="nl-NL" dirty="0"/>
          </a:p>
        </p:txBody>
      </p:sp>
      <p:sp>
        <p:nvSpPr>
          <p:cNvPr id="11" name="Tijdelijke aanduiding voor dianummer 5">
            <a:extLst>
              <a:ext uri="{FF2B5EF4-FFF2-40B4-BE49-F238E27FC236}">
                <a16:creationId xmlns:a16="http://schemas.microsoft.com/office/drawing/2014/main" id="{53C1A901-1CB0-4B97-B02A-DD38126B9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400">
                <a:solidFill>
                  <a:srgbClr val="193965"/>
                </a:solidFill>
                <a:latin typeface="Gill Sans MT" panose="020B0502020104020203" pitchFamily="34" charset="0"/>
                <a:cs typeface="Times New Roman" panose="02020603050405020304" pitchFamily="18" charset="0"/>
              </a:defRPr>
            </a:lvl1pPr>
          </a:lstStyle>
          <a:p>
            <a:fld id="{AC4D33CE-B4EA-4DD9-97C6-F57C4C7ADAAD}" type="slidenum">
              <a:rPr lang="nl-NL" smtClean="0"/>
              <a:pPr/>
              <a:t>‹#›</a:t>
            </a:fld>
            <a:endParaRPr lang="nl-NL" dirty="0"/>
          </a:p>
        </p:txBody>
      </p:sp>
    </p:spTree>
    <p:extLst>
      <p:ext uri="{BB962C8B-B14F-4D97-AF65-F5344CB8AC3E}">
        <p14:creationId xmlns:p14="http://schemas.microsoft.com/office/powerpoint/2010/main" val="336633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77B96572-6A8D-4D2C-A01B-DE9F20D1546A}"/>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6CAF3360-7C6D-4429-94A7-177C75C39174}"/>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0063721-C2BF-4F6F-AC41-EBF9EB4B2B18}"/>
              </a:ext>
            </a:extLst>
          </p:cNvPr>
          <p:cNvSpPr>
            <a:spLocks noGrp="1"/>
          </p:cNvSpPr>
          <p:nvPr>
            <p:ph type="dt" sz="half" idx="10"/>
          </p:nvPr>
        </p:nvSpPr>
        <p:spPr/>
        <p:txBody>
          <a:bodyPr/>
          <a:lstStyle/>
          <a:p>
            <a:fld id="{7CD716AB-EE99-4D54-A87D-D9DF9240D45C}" type="datetime1">
              <a:rPr lang="nl-NL" smtClean="0"/>
              <a:t>8-5-2022</a:t>
            </a:fld>
            <a:endParaRPr lang="nl-NL" dirty="0"/>
          </a:p>
        </p:txBody>
      </p:sp>
      <p:sp>
        <p:nvSpPr>
          <p:cNvPr id="5" name="Tijdelijke aanduiding voor voettekst 4">
            <a:extLst>
              <a:ext uri="{FF2B5EF4-FFF2-40B4-BE49-F238E27FC236}">
                <a16:creationId xmlns:a16="http://schemas.microsoft.com/office/drawing/2014/main" id="{0A4AE388-D156-4D01-9A4B-47076674DDC8}"/>
              </a:ext>
            </a:extLst>
          </p:cNvPr>
          <p:cNvSpPr>
            <a:spLocks noGrp="1"/>
          </p:cNvSpPr>
          <p:nvPr>
            <p:ph type="ftr" sz="quarter" idx="11"/>
          </p:nvPr>
        </p:nvSpPr>
        <p:spPr/>
        <p:txBody>
          <a:bodyPr/>
          <a:lstStyle/>
          <a:p>
            <a:endParaRPr lang="nl-NL" dirty="0"/>
          </a:p>
        </p:txBody>
      </p:sp>
      <p:sp>
        <p:nvSpPr>
          <p:cNvPr id="6" name="Tijdelijke aanduiding voor dianummer 5">
            <a:extLst>
              <a:ext uri="{FF2B5EF4-FFF2-40B4-BE49-F238E27FC236}">
                <a16:creationId xmlns:a16="http://schemas.microsoft.com/office/drawing/2014/main" id="{FBEFF416-8557-4D27-8980-C9AFA1886BB9}"/>
              </a:ext>
            </a:extLst>
          </p:cNvPr>
          <p:cNvSpPr>
            <a:spLocks noGrp="1"/>
          </p:cNvSpPr>
          <p:nvPr>
            <p:ph type="sldNum" sz="quarter" idx="12"/>
          </p:nvPr>
        </p:nvSpPr>
        <p:spPr/>
        <p:txBody>
          <a:bodyPr/>
          <a:lstStyle/>
          <a:p>
            <a:fld id="{AC4D33CE-B4EA-4DD9-97C6-F57C4C7ADAAD}" type="slidenum">
              <a:rPr lang="nl-NL" smtClean="0"/>
              <a:t>‹#›</a:t>
            </a:fld>
            <a:endParaRPr lang="nl-NL" dirty="0"/>
          </a:p>
        </p:txBody>
      </p:sp>
    </p:spTree>
    <p:extLst>
      <p:ext uri="{BB962C8B-B14F-4D97-AF65-F5344CB8AC3E}">
        <p14:creationId xmlns:p14="http://schemas.microsoft.com/office/powerpoint/2010/main" val="429303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3EBCA8-DE2F-427E-995E-CDC3F70544D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44E67CF9-C849-4087-B89D-BE36CD0292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7" name="Tijdelijke aanduiding voor datum 6">
            <a:extLst>
              <a:ext uri="{FF2B5EF4-FFF2-40B4-BE49-F238E27FC236}">
                <a16:creationId xmlns:a16="http://schemas.microsoft.com/office/drawing/2014/main" id="{3E4DC6F0-E230-440B-A47A-18D9E7EBE187}"/>
              </a:ext>
            </a:extLst>
          </p:cNvPr>
          <p:cNvSpPr>
            <a:spLocks noGrp="1"/>
          </p:cNvSpPr>
          <p:nvPr>
            <p:ph type="dt" sz="half" idx="10"/>
          </p:nvPr>
        </p:nvSpPr>
        <p:spPr/>
        <p:txBody>
          <a:bodyPr/>
          <a:lstStyle/>
          <a:p>
            <a:fld id="{A9E3FC3C-EC90-4713-B671-AE67168458EF}" type="datetime1">
              <a:rPr lang="nl-NL" smtClean="0"/>
              <a:t>8-5-2022</a:t>
            </a:fld>
            <a:endParaRPr lang="nl-NL" dirty="0"/>
          </a:p>
        </p:txBody>
      </p:sp>
      <p:sp>
        <p:nvSpPr>
          <p:cNvPr id="8" name="Tijdelijke aanduiding voor voettekst 7">
            <a:extLst>
              <a:ext uri="{FF2B5EF4-FFF2-40B4-BE49-F238E27FC236}">
                <a16:creationId xmlns:a16="http://schemas.microsoft.com/office/drawing/2014/main" id="{05B1A6B2-A3ED-49C9-AC2A-4A0C76FFA89B}"/>
              </a:ext>
            </a:extLst>
          </p:cNvPr>
          <p:cNvSpPr>
            <a:spLocks noGrp="1"/>
          </p:cNvSpPr>
          <p:nvPr>
            <p:ph type="ftr" sz="quarter" idx="11"/>
          </p:nvPr>
        </p:nvSpPr>
        <p:spPr/>
        <p:txBody>
          <a:bodyPr/>
          <a:lstStyle/>
          <a:p>
            <a:endParaRPr lang="nl-NL" dirty="0"/>
          </a:p>
        </p:txBody>
      </p:sp>
      <p:sp>
        <p:nvSpPr>
          <p:cNvPr id="9" name="Tijdelijke aanduiding voor dianummer 8">
            <a:extLst>
              <a:ext uri="{FF2B5EF4-FFF2-40B4-BE49-F238E27FC236}">
                <a16:creationId xmlns:a16="http://schemas.microsoft.com/office/drawing/2014/main" id="{8AFE19CD-7053-4789-937C-84B41F94C1C1}"/>
              </a:ext>
            </a:extLst>
          </p:cNvPr>
          <p:cNvSpPr>
            <a:spLocks noGrp="1"/>
          </p:cNvSpPr>
          <p:nvPr>
            <p:ph type="sldNum" sz="quarter" idx="12"/>
          </p:nvPr>
        </p:nvSpPr>
        <p:spPr/>
        <p:txBody>
          <a:bodyPr/>
          <a:lstStyle/>
          <a:p>
            <a:fld id="{AC4D33CE-B4EA-4DD9-97C6-F57C4C7ADAAD}" type="slidenum">
              <a:rPr lang="nl-NL" smtClean="0"/>
              <a:pPr/>
              <a:t>‹#›</a:t>
            </a:fld>
            <a:endParaRPr lang="nl-NL" dirty="0"/>
          </a:p>
        </p:txBody>
      </p:sp>
    </p:spTree>
    <p:extLst>
      <p:ext uri="{BB962C8B-B14F-4D97-AF65-F5344CB8AC3E}">
        <p14:creationId xmlns:p14="http://schemas.microsoft.com/office/powerpoint/2010/main" val="182310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49972-9962-4713-995B-0971F2CE6C95}"/>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6E11ABE1-FC04-41F6-AEA2-4F09B3A04E63}"/>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60FA3C3F-9112-4158-8B98-D23B9FC3C56B}"/>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843F1635-1AD2-4317-938D-928D4CAB58F2}"/>
              </a:ext>
            </a:extLst>
          </p:cNvPr>
          <p:cNvSpPr>
            <a:spLocks noGrp="1"/>
          </p:cNvSpPr>
          <p:nvPr>
            <p:ph type="dt" sz="half" idx="10"/>
          </p:nvPr>
        </p:nvSpPr>
        <p:spPr/>
        <p:txBody>
          <a:bodyPr/>
          <a:lstStyle/>
          <a:p>
            <a:fld id="{2138413A-BA06-4A64-8FE9-F15F82D07BC5}" type="datetime1">
              <a:rPr lang="nl-NL" smtClean="0"/>
              <a:t>8-5-2022</a:t>
            </a:fld>
            <a:endParaRPr lang="nl-NL" dirty="0"/>
          </a:p>
        </p:txBody>
      </p:sp>
      <p:sp>
        <p:nvSpPr>
          <p:cNvPr id="6" name="Tijdelijke aanduiding voor voettekst 5">
            <a:extLst>
              <a:ext uri="{FF2B5EF4-FFF2-40B4-BE49-F238E27FC236}">
                <a16:creationId xmlns:a16="http://schemas.microsoft.com/office/drawing/2014/main" id="{2B8C9D6D-D738-493C-885E-BE397C52ACC2}"/>
              </a:ext>
            </a:extLst>
          </p:cNvPr>
          <p:cNvSpPr>
            <a:spLocks noGrp="1"/>
          </p:cNvSpPr>
          <p:nvPr>
            <p:ph type="ftr" sz="quarter" idx="11"/>
          </p:nvPr>
        </p:nvSpPr>
        <p:spPr/>
        <p:txBody>
          <a:bodyPr/>
          <a:lstStyle/>
          <a:p>
            <a:endParaRPr lang="nl-NL" dirty="0"/>
          </a:p>
        </p:txBody>
      </p:sp>
      <p:sp>
        <p:nvSpPr>
          <p:cNvPr id="7" name="Tijdelijke aanduiding voor dianummer 6">
            <a:extLst>
              <a:ext uri="{FF2B5EF4-FFF2-40B4-BE49-F238E27FC236}">
                <a16:creationId xmlns:a16="http://schemas.microsoft.com/office/drawing/2014/main" id="{1311A99E-79D2-4E8E-ABE3-4E1356E08097}"/>
              </a:ext>
            </a:extLst>
          </p:cNvPr>
          <p:cNvSpPr>
            <a:spLocks noGrp="1"/>
          </p:cNvSpPr>
          <p:nvPr>
            <p:ph type="sldNum" sz="quarter" idx="12"/>
          </p:nvPr>
        </p:nvSpPr>
        <p:spPr/>
        <p:txBody>
          <a:bodyPr/>
          <a:lstStyle/>
          <a:p>
            <a:fld id="{AC4D33CE-B4EA-4DD9-97C6-F57C4C7ADAAD}" type="slidenum">
              <a:rPr lang="nl-NL" smtClean="0"/>
              <a:t>‹#›</a:t>
            </a:fld>
            <a:endParaRPr lang="nl-NL" dirty="0"/>
          </a:p>
        </p:txBody>
      </p:sp>
    </p:spTree>
    <p:extLst>
      <p:ext uri="{BB962C8B-B14F-4D97-AF65-F5344CB8AC3E}">
        <p14:creationId xmlns:p14="http://schemas.microsoft.com/office/powerpoint/2010/main" val="392115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1916EB-79C8-497D-A10C-3C42E4636744}"/>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53D568D2-092D-475F-BBC9-4374973EF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74CBD487-76BB-4465-8F1E-9006391CE28A}"/>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406A442C-3A86-4404-81CE-548A3DC9B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9263C386-6F77-44C2-BEE7-1751AA34EC3F}"/>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6C0F23BC-22E3-470F-BEDC-52DEBFCA853A}"/>
              </a:ext>
            </a:extLst>
          </p:cNvPr>
          <p:cNvSpPr>
            <a:spLocks noGrp="1"/>
          </p:cNvSpPr>
          <p:nvPr>
            <p:ph type="dt" sz="half" idx="10"/>
          </p:nvPr>
        </p:nvSpPr>
        <p:spPr/>
        <p:txBody>
          <a:bodyPr/>
          <a:lstStyle/>
          <a:p>
            <a:fld id="{5E92710C-1228-4026-92DC-9E16A2141135}" type="datetime1">
              <a:rPr lang="nl-NL" smtClean="0"/>
              <a:t>8-5-2022</a:t>
            </a:fld>
            <a:endParaRPr lang="nl-NL" dirty="0"/>
          </a:p>
        </p:txBody>
      </p:sp>
      <p:sp>
        <p:nvSpPr>
          <p:cNvPr id="8" name="Tijdelijke aanduiding voor voettekst 7">
            <a:extLst>
              <a:ext uri="{FF2B5EF4-FFF2-40B4-BE49-F238E27FC236}">
                <a16:creationId xmlns:a16="http://schemas.microsoft.com/office/drawing/2014/main" id="{CC7F8119-6D46-4576-A9DD-5E314EE6898D}"/>
              </a:ext>
            </a:extLst>
          </p:cNvPr>
          <p:cNvSpPr>
            <a:spLocks noGrp="1"/>
          </p:cNvSpPr>
          <p:nvPr>
            <p:ph type="ftr" sz="quarter" idx="11"/>
          </p:nvPr>
        </p:nvSpPr>
        <p:spPr/>
        <p:txBody>
          <a:bodyPr/>
          <a:lstStyle/>
          <a:p>
            <a:endParaRPr lang="nl-NL" dirty="0"/>
          </a:p>
        </p:txBody>
      </p:sp>
      <p:sp>
        <p:nvSpPr>
          <p:cNvPr id="9" name="Tijdelijke aanduiding voor dianummer 8">
            <a:extLst>
              <a:ext uri="{FF2B5EF4-FFF2-40B4-BE49-F238E27FC236}">
                <a16:creationId xmlns:a16="http://schemas.microsoft.com/office/drawing/2014/main" id="{97FCCD8D-E243-4A2E-BB37-F8BD17E2AB74}"/>
              </a:ext>
            </a:extLst>
          </p:cNvPr>
          <p:cNvSpPr>
            <a:spLocks noGrp="1"/>
          </p:cNvSpPr>
          <p:nvPr>
            <p:ph type="sldNum" sz="quarter" idx="12"/>
          </p:nvPr>
        </p:nvSpPr>
        <p:spPr/>
        <p:txBody>
          <a:bodyPr/>
          <a:lstStyle/>
          <a:p>
            <a:fld id="{AC4D33CE-B4EA-4DD9-97C6-F57C4C7ADAAD}" type="slidenum">
              <a:rPr lang="nl-NL" smtClean="0"/>
              <a:t>‹#›</a:t>
            </a:fld>
            <a:endParaRPr lang="nl-NL" dirty="0"/>
          </a:p>
        </p:txBody>
      </p:sp>
    </p:spTree>
    <p:extLst>
      <p:ext uri="{BB962C8B-B14F-4D97-AF65-F5344CB8AC3E}">
        <p14:creationId xmlns:p14="http://schemas.microsoft.com/office/powerpoint/2010/main" val="123378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6EAA0B-26DC-40AE-A7EC-CC9F8ECB0AC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E0C77AA6-CDF7-49AD-A436-2C59EB342EEC}"/>
              </a:ext>
            </a:extLst>
          </p:cNvPr>
          <p:cNvSpPr>
            <a:spLocks noGrp="1"/>
          </p:cNvSpPr>
          <p:nvPr>
            <p:ph type="dt" sz="half" idx="10"/>
          </p:nvPr>
        </p:nvSpPr>
        <p:spPr/>
        <p:txBody>
          <a:bodyPr/>
          <a:lstStyle/>
          <a:p>
            <a:fld id="{D3356C6A-5CF1-4C13-B77A-FC61A8224BE5}" type="datetime1">
              <a:rPr lang="nl-NL" smtClean="0"/>
              <a:t>8-5-2022</a:t>
            </a:fld>
            <a:endParaRPr lang="nl-NL" dirty="0"/>
          </a:p>
        </p:txBody>
      </p:sp>
      <p:sp>
        <p:nvSpPr>
          <p:cNvPr id="4" name="Tijdelijke aanduiding voor voettekst 3">
            <a:extLst>
              <a:ext uri="{FF2B5EF4-FFF2-40B4-BE49-F238E27FC236}">
                <a16:creationId xmlns:a16="http://schemas.microsoft.com/office/drawing/2014/main" id="{566B632E-7570-4889-9443-34C7F6DA9E30}"/>
              </a:ext>
            </a:extLst>
          </p:cNvPr>
          <p:cNvSpPr>
            <a:spLocks noGrp="1"/>
          </p:cNvSpPr>
          <p:nvPr>
            <p:ph type="ftr" sz="quarter" idx="11"/>
          </p:nvPr>
        </p:nvSpPr>
        <p:spPr/>
        <p:txBody>
          <a:bodyPr/>
          <a:lstStyle/>
          <a:p>
            <a:endParaRPr lang="nl-NL" dirty="0"/>
          </a:p>
        </p:txBody>
      </p:sp>
      <p:sp>
        <p:nvSpPr>
          <p:cNvPr id="5" name="Tijdelijke aanduiding voor dianummer 4">
            <a:extLst>
              <a:ext uri="{FF2B5EF4-FFF2-40B4-BE49-F238E27FC236}">
                <a16:creationId xmlns:a16="http://schemas.microsoft.com/office/drawing/2014/main" id="{4688E84C-793D-4E73-82ED-A36ABFE6C759}"/>
              </a:ext>
            </a:extLst>
          </p:cNvPr>
          <p:cNvSpPr>
            <a:spLocks noGrp="1"/>
          </p:cNvSpPr>
          <p:nvPr>
            <p:ph type="sldNum" sz="quarter" idx="12"/>
          </p:nvPr>
        </p:nvSpPr>
        <p:spPr/>
        <p:txBody>
          <a:bodyPr/>
          <a:lstStyle/>
          <a:p>
            <a:fld id="{AC4D33CE-B4EA-4DD9-97C6-F57C4C7ADAAD}" type="slidenum">
              <a:rPr lang="nl-NL" smtClean="0"/>
              <a:t>‹#›</a:t>
            </a:fld>
            <a:endParaRPr lang="nl-NL" dirty="0"/>
          </a:p>
        </p:txBody>
      </p:sp>
    </p:spTree>
    <p:extLst>
      <p:ext uri="{BB962C8B-B14F-4D97-AF65-F5344CB8AC3E}">
        <p14:creationId xmlns:p14="http://schemas.microsoft.com/office/powerpoint/2010/main" val="15409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6525D2A6-04C8-413D-8BE1-24482D4475D9}"/>
              </a:ext>
            </a:extLst>
          </p:cNvPr>
          <p:cNvSpPr>
            <a:spLocks noGrp="1"/>
          </p:cNvSpPr>
          <p:nvPr>
            <p:ph type="dt" sz="half" idx="10"/>
          </p:nvPr>
        </p:nvSpPr>
        <p:spPr/>
        <p:txBody>
          <a:bodyPr/>
          <a:lstStyle/>
          <a:p>
            <a:fld id="{BD2C9D93-C265-4787-BE87-6EA281919926}" type="datetime1">
              <a:rPr lang="nl-NL" smtClean="0"/>
              <a:t>8-5-2022</a:t>
            </a:fld>
            <a:endParaRPr lang="nl-NL" dirty="0"/>
          </a:p>
        </p:txBody>
      </p:sp>
      <p:sp>
        <p:nvSpPr>
          <p:cNvPr id="3" name="Tijdelijke aanduiding voor voettekst 2">
            <a:extLst>
              <a:ext uri="{FF2B5EF4-FFF2-40B4-BE49-F238E27FC236}">
                <a16:creationId xmlns:a16="http://schemas.microsoft.com/office/drawing/2014/main" id="{6E4BB18B-1A44-44D4-B7AA-E2727589B344}"/>
              </a:ext>
            </a:extLst>
          </p:cNvPr>
          <p:cNvSpPr>
            <a:spLocks noGrp="1"/>
          </p:cNvSpPr>
          <p:nvPr>
            <p:ph type="ftr" sz="quarter" idx="11"/>
          </p:nvPr>
        </p:nvSpPr>
        <p:spPr/>
        <p:txBody>
          <a:bodyPr/>
          <a:lstStyle/>
          <a:p>
            <a:endParaRPr lang="nl-NL" dirty="0"/>
          </a:p>
        </p:txBody>
      </p:sp>
      <p:sp>
        <p:nvSpPr>
          <p:cNvPr id="4" name="Tijdelijke aanduiding voor dianummer 3">
            <a:extLst>
              <a:ext uri="{FF2B5EF4-FFF2-40B4-BE49-F238E27FC236}">
                <a16:creationId xmlns:a16="http://schemas.microsoft.com/office/drawing/2014/main" id="{DCFBD686-F717-4079-A9F1-63AE3E45A985}"/>
              </a:ext>
            </a:extLst>
          </p:cNvPr>
          <p:cNvSpPr>
            <a:spLocks noGrp="1"/>
          </p:cNvSpPr>
          <p:nvPr>
            <p:ph type="sldNum" sz="quarter" idx="12"/>
          </p:nvPr>
        </p:nvSpPr>
        <p:spPr/>
        <p:txBody>
          <a:bodyPr/>
          <a:lstStyle/>
          <a:p>
            <a:fld id="{AC4D33CE-B4EA-4DD9-97C6-F57C4C7ADAAD}" type="slidenum">
              <a:rPr lang="nl-NL" smtClean="0"/>
              <a:t>‹#›</a:t>
            </a:fld>
            <a:endParaRPr lang="nl-NL" dirty="0"/>
          </a:p>
        </p:txBody>
      </p:sp>
    </p:spTree>
    <p:extLst>
      <p:ext uri="{BB962C8B-B14F-4D97-AF65-F5344CB8AC3E}">
        <p14:creationId xmlns:p14="http://schemas.microsoft.com/office/powerpoint/2010/main" val="2602651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413FFC-D947-439B-B058-1ECF98042EC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30497F12-07CF-4A5D-87D9-CE62E95A49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912D6F02-38DD-4D47-B6F6-60337B105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D48E2722-2707-4B76-BEB3-5129ADBFEB03}"/>
              </a:ext>
            </a:extLst>
          </p:cNvPr>
          <p:cNvSpPr>
            <a:spLocks noGrp="1"/>
          </p:cNvSpPr>
          <p:nvPr>
            <p:ph type="dt" sz="half" idx="10"/>
          </p:nvPr>
        </p:nvSpPr>
        <p:spPr/>
        <p:txBody>
          <a:bodyPr/>
          <a:lstStyle/>
          <a:p>
            <a:fld id="{B2F6BDE8-9BDF-4430-A427-632610876381}" type="datetime1">
              <a:rPr lang="nl-NL" smtClean="0"/>
              <a:t>8-5-2022</a:t>
            </a:fld>
            <a:endParaRPr lang="nl-NL" dirty="0"/>
          </a:p>
        </p:txBody>
      </p:sp>
      <p:sp>
        <p:nvSpPr>
          <p:cNvPr id="6" name="Tijdelijke aanduiding voor voettekst 5">
            <a:extLst>
              <a:ext uri="{FF2B5EF4-FFF2-40B4-BE49-F238E27FC236}">
                <a16:creationId xmlns:a16="http://schemas.microsoft.com/office/drawing/2014/main" id="{754932E2-9118-46D8-B687-34370F414B2E}"/>
              </a:ext>
            </a:extLst>
          </p:cNvPr>
          <p:cNvSpPr>
            <a:spLocks noGrp="1"/>
          </p:cNvSpPr>
          <p:nvPr>
            <p:ph type="ftr" sz="quarter" idx="11"/>
          </p:nvPr>
        </p:nvSpPr>
        <p:spPr/>
        <p:txBody>
          <a:bodyPr/>
          <a:lstStyle/>
          <a:p>
            <a:endParaRPr lang="nl-NL" dirty="0"/>
          </a:p>
        </p:txBody>
      </p:sp>
      <p:sp>
        <p:nvSpPr>
          <p:cNvPr id="7" name="Tijdelijke aanduiding voor dianummer 6">
            <a:extLst>
              <a:ext uri="{FF2B5EF4-FFF2-40B4-BE49-F238E27FC236}">
                <a16:creationId xmlns:a16="http://schemas.microsoft.com/office/drawing/2014/main" id="{71D031E1-35B9-4819-BD8A-A0C4BB86EAAC}"/>
              </a:ext>
            </a:extLst>
          </p:cNvPr>
          <p:cNvSpPr>
            <a:spLocks noGrp="1"/>
          </p:cNvSpPr>
          <p:nvPr>
            <p:ph type="sldNum" sz="quarter" idx="12"/>
          </p:nvPr>
        </p:nvSpPr>
        <p:spPr/>
        <p:txBody>
          <a:bodyPr/>
          <a:lstStyle/>
          <a:p>
            <a:fld id="{AC4D33CE-B4EA-4DD9-97C6-F57C4C7ADAAD}" type="slidenum">
              <a:rPr lang="nl-NL" smtClean="0"/>
              <a:t>‹#›</a:t>
            </a:fld>
            <a:endParaRPr lang="nl-NL" dirty="0"/>
          </a:p>
        </p:txBody>
      </p:sp>
    </p:spTree>
    <p:extLst>
      <p:ext uri="{BB962C8B-B14F-4D97-AF65-F5344CB8AC3E}">
        <p14:creationId xmlns:p14="http://schemas.microsoft.com/office/powerpoint/2010/main" val="3246027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3DD81E-7325-4851-BB17-C544264ABA3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C21A22AC-3481-4F6F-9194-1EC01F43AC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dirty="0"/>
          </a:p>
        </p:txBody>
      </p:sp>
      <p:sp>
        <p:nvSpPr>
          <p:cNvPr id="4" name="Tijdelijke aanduiding voor tekst 3">
            <a:extLst>
              <a:ext uri="{FF2B5EF4-FFF2-40B4-BE49-F238E27FC236}">
                <a16:creationId xmlns:a16="http://schemas.microsoft.com/office/drawing/2014/main" id="{C1814A06-6D0C-4E5F-98F9-2BC4B22F1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381238C-B9A4-44E9-B0E0-180ED94F685C}"/>
              </a:ext>
            </a:extLst>
          </p:cNvPr>
          <p:cNvSpPr>
            <a:spLocks noGrp="1"/>
          </p:cNvSpPr>
          <p:nvPr>
            <p:ph type="dt" sz="half" idx="10"/>
          </p:nvPr>
        </p:nvSpPr>
        <p:spPr/>
        <p:txBody>
          <a:bodyPr/>
          <a:lstStyle/>
          <a:p>
            <a:fld id="{E94292AA-48AF-49C3-B4D9-39400B57D343}" type="datetime1">
              <a:rPr lang="nl-NL" smtClean="0"/>
              <a:t>8-5-2022</a:t>
            </a:fld>
            <a:endParaRPr lang="nl-NL" dirty="0"/>
          </a:p>
        </p:txBody>
      </p:sp>
      <p:sp>
        <p:nvSpPr>
          <p:cNvPr id="6" name="Tijdelijke aanduiding voor voettekst 5">
            <a:extLst>
              <a:ext uri="{FF2B5EF4-FFF2-40B4-BE49-F238E27FC236}">
                <a16:creationId xmlns:a16="http://schemas.microsoft.com/office/drawing/2014/main" id="{68E51EBE-169A-4DB7-B1AC-47F3E9E1FD7A}"/>
              </a:ext>
            </a:extLst>
          </p:cNvPr>
          <p:cNvSpPr>
            <a:spLocks noGrp="1"/>
          </p:cNvSpPr>
          <p:nvPr>
            <p:ph type="ftr" sz="quarter" idx="11"/>
          </p:nvPr>
        </p:nvSpPr>
        <p:spPr/>
        <p:txBody>
          <a:bodyPr/>
          <a:lstStyle/>
          <a:p>
            <a:endParaRPr lang="nl-NL" dirty="0"/>
          </a:p>
        </p:txBody>
      </p:sp>
      <p:sp>
        <p:nvSpPr>
          <p:cNvPr id="7" name="Tijdelijke aanduiding voor dianummer 6">
            <a:extLst>
              <a:ext uri="{FF2B5EF4-FFF2-40B4-BE49-F238E27FC236}">
                <a16:creationId xmlns:a16="http://schemas.microsoft.com/office/drawing/2014/main" id="{4D3581D0-FC9C-445E-A4E1-DB7040B9DB7B}"/>
              </a:ext>
            </a:extLst>
          </p:cNvPr>
          <p:cNvSpPr>
            <a:spLocks noGrp="1"/>
          </p:cNvSpPr>
          <p:nvPr>
            <p:ph type="sldNum" sz="quarter" idx="12"/>
          </p:nvPr>
        </p:nvSpPr>
        <p:spPr/>
        <p:txBody>
          <a:bodyPr/>
          <a:lstStyle/>
          <a:p>
            <a:fld id="{AC4D33CE-B4EA-4DD9-97C6-F57C4C7ADAAD}" type="slidenum">
              <a:rPr lang="nl-NL" smtClean="0"/>
              <a:t>‹#›</a:t>
            </a:fld>
            <a:endParaRPr lang="nl-NL" dirty="0"/>
          </a:p>
        </p:txBody>
      </p:sp>
    </p:spTree>
    <p:extLst>
      <p:ext uri="{BB962C8B-B14F-4D97-AF65-F5344CB8AC3E}">
        <p14:creationId xmlns:p14="http://schemas.microsoft.com/office/powerpoint/2010/main" val="838699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88CB9C-E18F-4923-97B5-9AC95775E196}"/>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13BC996D-3BD1-4BDF-80FB-76BC514938CB}"/>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80EDB55-24C4-41D1-B122-85E93878388E}"/>
              </a:ext>
            </a:extLst>
          </p:cNvPr>
          <p:cNvSpPr>
            <a:spLocks noGrp="1"/>
          </p:cNvSpPr>
          <p:nvPr>
            <p:ph type="dt" sz="half" idx="10"/>
          </p:nvPr>
        </p:nvSpPr>
        <p:spPr/>
        <p:txBody>
          <a:bodyPr/>
          <a:lstStyle/>
          <a:p>
            <a:fld id="{026418ED-B57C-4F49-8579-7EF080542476}" type="datetime1">
              <a:rPr lang="nl-NL" smtClean="0"/>
              <a:t>8-5-2022</a:t>
            </a:fld>
            <a:endParaRPr lang="nl-NL" dirty="0"/>
          </a:p>
        </p:txBody>
      </p:sp>
      <p:sp>
        <p:nvSpPr>
          <p:cNvPr id="5" name="Tijdelijke aanduiding voor voettekst 4">
            <a:extLst>
              <a:ext uri="{FF2B5EF4-FFF2-40B4-BE49-F238E27FC236}">
                <a16:creationId xmlns:a16="http://schemas.microsoft.com/office/drawing/2014/main" id="{D9B9A616-1566-45F1-A8E3-CF51220E5FC9}"/>
              </a:ext>
            </a:extLst>
          </p:cNvPr>
          <p:cNvSpPr>
            <a:spLocks noGrp="1"/>
          </p:cNvSpPr>
          <p:nvPr>
            <p:ph type="ftr" sz="quarter" idx="11"/>
          </p:nvPr>
        </p:nvSpPr>
        <p:spPr/>
        <p:txBody>
          <a:bodyPr/>
          <a:lstStyle/>
          <a:p>
            <a:endParaRPr lang="nl-NL" dirty="0"/>
          </a:p>
        </p:txBody>
      </p:sp>
      <p:sp>
        <p:nvSpPr>
          <p:cNvPr id="6" name="Tijdelijke aanduiding voor dianummer 5">
            <a:extLst>
              <a:ext uri="{FF2B5EF4-FFF2-40B4-BE49-F238E27FC236}">
                <a16:creationId xmlns:a16="http://schemas.microsoft.com/office/drawing/2014/main" id="{D4948597-BA36-4BA7-BFA9-04073B373411}"/>
              </a:ext>
            </a:extLst>
          </p:cNvPr>
          <p:cNvSpPr>
            <a:spLocks noGrp="1"/>
          </p:cNvSpPr>
          <p:nvPr>
            <p:ph type="sldNum" sz="quarter" idx="12"/>
          </p:nvPr>
        </p:nvSpPr>
        <p:spPr/>
        <p:txBody>
          <a:bodyPr/>
          <a:lstStyle/>
          <a:p>
            <a:fld id="{AC4D33CE-B4EA-4DD9-97C6-F57C4C7ADAAD}" type="slidenum">
              <a:rPr lang="nl-NL" smtClean="0"/>
              <a:t>‹#›</a:t>
            </a:fld>
            <a:endParaRPr lang="nl-NL" dirty="0"/>
          </a:p>
        </p:txBody>
      </p:sp>
    </p:spTree>
    <p:extLst>
      <p:ext uri="{BB962C8B-B14F-4D97-AF65-F5344CB8AC3E}">
        <p14:creationId xmlns:p14="http://schemas.microsoft.com/office/powerpoint/2010/main" val="141533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93965"/>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6A31803-9CB8-4737-B9F5-3C87FE5083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6637580C-9C74-41EE-B5C1-55F7EDD438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85F759C-AE66-48B3-AA68-741B7407B6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Times New Roman" panose="02020603050405020304" pitchFamily="18" charset="0"/>
                <a:cs typeface="Times New Roman" panose="02020603050405020304" pitchFamily="18" charset="0"/>
              </a:defRPr>
            </a:lvl1pPr>
          </a:lstStyle>
          <a:p>
            <a:fld id="{33978AAB-8315-4C20-8F21-F8E757919419}" type="datetime1">
              <a:rPr lang="nl-NL" smtClean="0"/>
              <a:t>8-5-2022</a:t>
            </a:fld>
            <a:endParaRPr lang="nl-NL" dirty="0"/>
          </a:p>
        </p:txBody>
      </p:sp>
      <p:sp>
        <p:nvSpPr>
          <p:cNvPr id="5" name="Tijdelijke aanduiding voor voettekst 4">
            <a:extLst>
              <a:ext uri="{FF2B5EF4-FFF2-40B4-BE49-F238E27FC236}">
                <a16:creationId xmlns:a16="http://schemas.microsoft.com/office/drawing/2014/main" id="{B82A46D7-1086-4E5A-A371-D0ED524729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Times New Roman" panose="02020603050405020304" pitchFamily="18" charset="0"/>
                <a:cs typeface="Times New Roman" panose="02020603050405020304" pitchFamily="18" charset="0"/>
              </a:defRPr>
            </a:lvl1pPr>
          </a:lstStyle>
          <a:p>
            <a:endParaRPr lang="nl-NL" dirty="0"/>
          </a:p>
        </p:txBody>
      </p:sp>
      <p:sp>
        <p:nvSpPr>
          <p:cNvPr id="6" name="Tijdelijke aanduiding voor dianummer 5">
            <a:extLst>
              <a:ext uri="{FF2B5EF4-FFF2-40B4-BE49-F238E27FC236}">
                <a16:creationId xmlns:a16="http://schemas.microsoft.com/office/drawing/2014/main" id="{892D1724-9046-4429-AA45-4D9C7ED42C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Times New Roman" panose="02020603050405020304" pitchFamily="18" charset="0"/>
                <a:cs typeface="Times New Roman" panose="02020603050405020304" pitchFamily="18" charset="0"/>
              </a:defRPr>
            </a:lvl1pPr>
          </a:lstStyle>
          <a:p>
            <a:fld id="{AC4D33CE-B4EA-4DD9-97C6-F57C4C7ADAAD}" type="slidenum">
              <a:rPr lang="nl-NL" smtClean="0"/>
              <a:pPr/>
              <a:t>‹#›</a:t>
            </a:fld>
            <a:endParaRPr lang="nl-NL" dirty="0"/>
          </a:p>
        </p:txBody>
      </p:sp>
    </p:spTree>
    <p:extLst>
      <p:ext uri="{BB962C8B-B14F-4D97-AF65-F5344CB8AC3E}">
        <p14:creationId xmlns:p14="http://schemas.microsoft.com/office/powerpoint/2010/main" val="253152667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74DBEC69-63EB-4354-A8AF-85D94649195C}"/>
              </a:ext>
            </a:extLst>
          </p:cNvPr>
          <p:cNvPicPr>
            <a:picLocks noChangeAspect="1"/>
          </p:cNvPicPr>
          <p:nvPr/>
        </p:nvPicPr>
        <p:blipFill rotWithShape="1">
          <a:blip r:embed="rId2"/>
          <a:srcRect l="39182" r="32929"/>
          <a:stretch/>
        </p:blipFill>
        <p:spPr>
          <a:xfrm>
            <a:off x="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8" name="Titel 1">
            <a:extLst>
              <a:ext uri="{FF2B5EF4-FFF2-40B4-BE49-F238E27FC236}">
                <a16:creationId xmlns:a16="http://schemas.microsoft.com/office/drawing/2014/main" id="{7EC9B8C8-0BA5-43F8-91BA-828DB9AB8D65}"/>
              </a:ext>
            </a:extLst>
          </p:cNvPr>
          <p:cNvSpPr txBox="1">
            <a:spLocks/>
          </p:cNvSpPr>
          <p:nvPr/>
        </p:nvSpPr>
        <p:spPr>
          <a:xfrm>
            <a:off x="5593508" y="-704996"/>
            <a:ext cx="6524625" cy="288925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pPr algn="r"/>
            <a:r>
              <a:rPr lang="en-US" sz="5400" dirty="0">
                <a:latin typeface="Gill Sans MT" panose="020B0502020104020203" pitchFamily="34" charset="0"/>
              </a:rPr>
              <a:t>EXPERIMENTAL RESEARCH </a:t>
            </a:r>
            <a:br>
              <a:rPr lang="en-US" sz="5400" dirty="0">
                <a:latin typeface="Gill Sans MT" panose="020B0502020104020203" pitchFamily="34" charset="0"/>
              </a:rPr>
            </a:br>
            <a:r>
              <a:rPr lang="en-US" sz="4000" dirty="0">
                <a:latin typeface="Gill Sans MT" panose="020B0502020104020203" pitchFamily="34" charset="0"/>
              </a:rPr>
              <a:t>(300438) </a:t>
            </a:r>
            <a:endParaRPr lang="en-US" sz="5400" dirty="0">
              <a:latin typeface="Gill Sans MT" panose="020B0502020104020203" pitchFamily="34" charset="0"/>
            </a:endParaRPr>
          </a:p>
        </p:txBody>
      </p:sp>
      <p:sp>
        <p:nvSpPr>
          <p:cNvPr id="9" name="Titel 1">
            <a:extLst>
              <a:ext uri="{FF2B5EF4-FFF2-40B4-BE49-F238E27FC236}">
                <a16:creationId xmlns:a16="http://schemas.microsoft.com/office/drawing/2014/main" id="{F1AD0499-0D98-45C7-9712-54ECC1641FDC}"/>
              </a:ext>
            </a:extLst>
          </p:cNvPr>
          <p:cNvSpPr txBox="1">
            <a:spLocks/>
          </p:cNvSpPr>
          <p:nvPr/>
        </p:nvSpPr>
        <p:spPr>
          <a:xfrm>
            <a:off x="5372467" y="4127464"/>
            <a:ext cx="6828159" cy="787327"/>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Times New Roman" panose="02020603050405020304" pitchFamily="18" charset="0"/>
                <a:ea typeface="+mj-ea"/>
                <a:cs typeface="Times New Roman" panose="02020603050405020304" pitchFamily="18" charset="0"/>
              </a:defRPr>
            </a:lvl1pPr>
          </a:lstStyle>
          <a:p>
            <a:r>
              <a:rPr lang="en-US" sz="5000" dirty="0">
                <a:solidFill>
                  <a:srgbClr val="A7782B"/>
                </a:solidFill>
                <a:latin typeface="Gill Sans MT" panose="020B0502020104020203" pitchFamily="34" charset="0"/>
              </a:rPr>
              <a:t>Assignment B1</a:t>
            </a:r>
          </a:p>
        </p:txBody>
      </p:sp>
    </p:spTree>
    <p:extLst>
      <p:ext uri="{BB962C8B-B14F-4D97-AF65-F5344CB8AC3E}">
        <p14:creationId xmlns:p14="http://schemas.microsoft.com/office/powerpoint/2010/main" val="2474629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10</a:t>
            </a:fld>
            <a:endParaRPr lang="en-US" dirty="0"/>
          </a:p>
        </p:txBody>
      </p:sp>
      <p:pic>
        <p:nvPicPr>
          <p:cNvPr id="3" name="Picture 2">
            <a:extLst>
              <a:ext uri="{FF2B5EF4-FFF2-40B4-BE49-F238E27FC236}">
                <a16:creationId xmlns:a16="http://schemas.microsoft.com/office/drawing/2014/main" id="{3F69ECDF-F17D-4F1B-827A-5BB838B97C11}"/>
              </a:ext>
            </a:extLst>
          </p:cNvPr>
          <p:cNvPicPr>
            <a:picLocks noChangeAspect="1"/>
          </p:cNvPicPr>
          <p:nvPr/>
        </p:nvPicPr>
        <p:blipFill>
          <a:blip r:embed="rId3"/>
          <a:stretch>
            <a:fillRect/>
          </a:stretch>
        </p:blipFill>
        <p:spPr>
          <a:xfrm>
            <a:off x="1002823" y="271826"/>
            <a:ext cx="10186354" cy="3157174"/>
          </a:xfrm>
          <a:prstGeom prst="rect">
            <a:avLst/>
          </a:prstGeom>
        </p:spPr>
      </p:pic>
      <p:sp>
        <p:nvSpPr>
          <p:cNvPr id="6" name="TextBox 5">
            <a:extLst>
              <a:ext uri="{FF2B5EF4-FFF2-40B4-BE49-F238E27FC236}">
                <a16:creationId xmlns:a16="http://schemas.microsoft.com/office/drawing/2014/main" id="{B7CCAEE9-EB30-44C3-B7E4-A7BCF47FE647}"/>
              </a:ext>
            </a:extLst>
          </p:cNvPr>
          <p:cNvSpPr txBox="1"/>
          <p:nvPr/>
        </p:nvSpPr>
        <p:spPr>
          <a:xfrm>
            <a:off x="11086904" y="5020553"/>
            <a:ext cx="942374" cy="369332"/>
          </a:xfrm>
          <a:prstGeom prst="rect">
            <a:avLst/>
          </a:prstGeom>
          <a:noFill/>
        </p:spPr>
        <p:txBody>
          <a:bodyPr wrap="none" rtlCol="0">
            <a:spAutoFit/>
          </a:bodyPr>
          <a:lstStyle/>
          <a:p>
            <a:r>
              <a:rPr lang="en-US" dirty="0">
                <a:solidFill>
                  <a:schemeClr val="bg1"/>
                </a:solidFill>
              </a:rPr>
              <a:t>Group 2</a:t>
            </a:r>
            <a:endParaRPr lang="nl-NL" dirty="0">
              <a:solidFill>
                <a:schemeClr val="bg1"/>
              </a:solidFill>
            </a:endParaRPr>
          </a:p>
        </p:txBody>
      </p:sp>
    </p:spTree>
    <p:extLst>
      <p:ext uri="{BB962C8B-B14F-4D97-AF65-F5344CB8AC3E}">
        <p14:creationId xmlns:p14="http://schemas.microsoft.com/office/powerpoint/2010/main" val="1825254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11</a:t>
            </a:fld>
            <a:endParaRPr lang="en-US" dirty="0"/>
          </a:p>
        </p:txBody>
      </p:sp>
      <p:sp>
        <p:nvSpPr>
          <p:cNvPr id="6" name="TextBox 5">
            <a:extLst>
              <a:ext uri="{FF2B5EF4-FFF2-40B4-BE49-F238E27FC236}">
                <a16:creationId xmlns:a16="http://schemas.microsoft.com/office/drawing/2014/main" id="{B7CCAEE9-EB30-44C3-B7E4-A7BCF47FE647}"/>
              </a:ext>
            </a:extLst>
          </p:cNvPr>
          <p:cNvSpPr txBox="1"/>
          <p:nvPr/>
        </p:nvSpPr>
        <p:spPr>
          <a:xfrm>
            <a:off x="10411426" y="4994048"/>
            <a:ext cx="1059393" cy="369332"/>
          </a:xfrm>
          <a:prstGeom prst="rect">
            <a:avLst/>
          </a:prstGeom>
          <a:noFill/>
        </p:spPr>
        <p:txBody>
          <a:bodyPr wrap="none" rtlCol="0">
            <a:spAutoFit/>
          </a:bodyPr>
          <a:lstStyle/>
          <a:p>
            <a:r>
              <a:rPr lang="en-US" dirty="0">
                <a:solidFill>
                  <a:schemeClr val="bg1"/>
                </a:solidFill>
              </a:rPr>
              <a:t>Group 12</a:t>
            </a:r>
            <a:endParaRPr lang="nl-NL" dirty="0">
              <a:solidFill>
                <a:schemeClr val="bg1"/>
              </a:solidFill>
            </a:endParaRPr>
          </a:p>
        </p:txBody>
      </p:sp>
      <p:pic>
        <p:nvPicPr>
          <p:cNvPr id="3" name="Picture 2">
            <a:extLst>
              <a:ext uri="{FF2B5EF4-FFF2-40B4-BE49-F238E27FC236}">
                <a16:creationId xmlns:a16="http://schemas.microsoft.com/office/drawing/2014/main" id="{E1208C59-BD93-4B0C-BFED-B29C541881F7}"/>
              </a:ext>
            </a:extLst>
          </p:cNvPr>
          <p:cNvPicPr>
            <a:picLocks noChangeAspect="1"/>
          </p:cNvPicPr>
          <p:nvPr/>
        </p:nvPicPr>
        <p:blipFill>
          <a:blip r:embed="rId3"/>
          <a:stretch>
            <a:fillRect/>
          </a:stretch>
        </p:blipFill>
        <p:spPr>
          <a:xfrm>
            <a:off x="350441" y="268703"/>
            <a:ext cx="11438723" cy="2966865"/>
          </a:xfrm>
          <a:prstGeom prst="rect">
            <a:avLst/>
          </a:prstGeom>
        </p:spPr>
      </p:pic>
      <p:sp>
        <p:nvSpPr>
          <p:cNvPr id="7" name="TextBox 6">
            <a:extLst>
              <a:ext uri="{FF2B5EF4-FFF2-40B4-BE49-F238E27FC236}">
                <a16:creationId xmlns:a16="http://schemas.microsoft.com/office/drawing/2014/main" id="{38C07D73-30A2-46AF-871C-A9867060BCB9}"/>
              </a:ext>
            </a:extLst>
          </p:cNvPr>
          <p:cNvSpPr txBox="1"/>
          <p:nvPr/>
        </p:nvSpPr>
        <p:spPr>
          <a:xfrm>
            <a:off x="350441" y="3622433"/>
            <a:ext cx="11120378" cy="1754326"/>
          </a:xfrm>
          <a:prstGeom prst="rect">
            <a:avLst/>
          </a:prstGeom>
          <a:noFill/>
        </p:spPr>
        <p:txBody>
          <a:bodyPr wrap="square">
            <a:spAutoFit/>
          </a:bodyPr>
          <a:lstStyle/>
          <a:p>
            <a:r>
              <a:rPr lang="en-US" dirty="0">
                <a:solidFill>
                  <a:schemeClr val="bg1"/>
                </a:solidFill>
              </a:rPr>
              <a:t>For our research, we will use a 5- point Likert scale which gives the respondent the five following answer options:</a:t>
            </a:r>
          </a:p>
          <a:p>
            <a:r>
              <a:rPr lang="en-US" dirty="0">
                <a:solidFill>
                  <a:schemeClr val="bg1"/>
                </a:solidFill>
              </a:rPr>
              <a:t>1.	‘I never buy the product’</a:t>
            </a:r>
          </a:p>
          <a:p>
            <a:r>
              <a:rPr lang="en-US" dirty="0">
                <a:solidFill>
                  <a:schemeClr val="bg1"/>
                </a:solidFill>
              </a:rPr>
              <a:t>2.	‘I rarely buy the product’</a:t>
            </a:r>
          </a:p>
          <a:p>
            <a:r>
              <a:rPr lang="en-US" dirty="0">
                <a:solidFill>
                  <a:schemeClr val="bg1"/>
                </a:solidFill>
              </a:rPr>
              <a:t>3.	‘I occasionally buy the product’</a:t>
            </a:r>
          </a:p>
          <a:p>
            <a:r>
              <a:rPr lang="en-US" dirty="0">
                <a:solidFill>
                  <a:schemeClr val="bg1"/>
                </a:solidFill>
              </a:rPr>
              <a:t>4.	‘I frequently buy the product’</a:t>
            </a:r>
          </a:p>
          <a:p>
            <a:r>
              <a:rPr lang="en-US" dirty="0">
                <a:solidFill>
                  <a:schemeClr val="bg1"/>
                </a:solidFill>
              </a:rPr>
              <a:t>5.	‘I always buy the product’</a:t>
            </a:r>
          </a:p>
        </p:txBody>
      </p:sp>
    </p:spTree>
    <p:extLst>
      <p:ext uri="{BB962C8B-B14F-4D97-AF65-F5344CB8AC3E}">
        <p14:creationId xmlns:p14="http://schemas.microsoft.com/office/powerpoint/2010/main" val="316774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12</a:t>
            </a:fld>
            <a:endParaRPr lang="en-US" dirty="0"/>
          </a:p>
        </p:txBody>
      </p:sp>
      <p:sp>
        <p:nvSpPr>
          <p:cNvPr id="6" name="TextBox 5">
            <a:extLst>
              <a:ext uri="{FF2B5EF4-FFF2-40B4-BE49-F238E27FC236}">
                <a16:creationId xmlns:a16="http://schemas.microsoft.com/office/drawing/2014/main" id="{B7CCAEE9-EB30-44C3-B7E4-A7BCF47FE647}"/>
              </a:ext>
            </a:extLst>
          </p:cNvPr>
          <p:cNvSpPr txBox="1"/>
          <p:nvPr/>
        </p:nvSpPr>
        <p:spPr>
          <a:xfrm>
            <a:off x="10411426" y="4994048"/>
            <a:ext cx="942374" cy="369332"/>
          </a:xfrm>
          <a:prstGeom prst="rect">
            <a:avLst/>
          </a:prstGeom>
          <a:noFill/>
        </p:spPr>
        <p:txBody>
          <a:bodyPr wrap="none" rtlCol="0">
            <a:spAutoFit/>
          </a:bodyPr>
          <a:lstStyle/>
          <a:p>
            <a:r>
              <a:rPr lang="en-US" dirty="0">
                <a:solidFill>
                  <a:schemeClr val="bg1"/>
                </a:solidFill>
              </a:rPr>
              <a:t>Group 5</a:t>
            </a:r>
            <a:endParaRPr lang="nl-NL" dirty="0">
              <a:solidFill>
                <a:schemeClr val="bg1"/>
              </a:solidFill>
            </a:endParaRPr>
          </a:p>
        </p:txBody>
      </p:sp>
      <p:sp>
        <p:nvSpPr>
          <p:cNvPr id="2" name="TextBox 1">
            <a:extLst>
              <a:ext uri="{FF2B5EF4-FFF2-40B4-BE49-F238E27FC236}">
                <a16:creationId xmlns:a16="http://schemas.microsoft.com/office/drawing/2014/main" id="{21EC3F3F-454B-457D-86A5-9CB12DDD1930}"/>
              </a:ext>
            </a:extLst>
          </p:cNvPr>
          <p:cNvSpPr txBox="1"/>
          <p:nvPr/>
        </p:nvSpPr>
        <p:spPr>
          <a:xfrm>
            <a:off x="646387" y="756744"/>
            <a:ext cx="10846676" cy="2554545"/>
          </a:xfrm>
          <a:prstGeom prst="rect">
            <a:avLst/>
          </a:prstGeom>
          <a:noFill/>
        </p:spPr>
        <p:txBody>
          <a:bodyPr wrap="square" rtlCol="0">
            <a:spAutoFit/>
          </a:bodyPr>
          <a:lstStyle/>
          <a:p>
            <a:r>
              <a:rPr lang="en-US" sz="2000" dirty="0">
                <a:solidFill>
                  <a:schemeClr val="bg1"/>
                </a:solidFill>
              </a:rPr>
              <a:t>Availability heuristic:  people overestimate things that come to mind easily</a:t>
            </a:r>
          </a:p>
          <a:p>
            <a:endParaRPr lang="en-US" sz="2000" dirty="0">
              <a:solidFill>
                <a:schemeClr val="bg1"/>
              </a:solidFill>
            </a:endParaRPr>
          </a:p>
          <a:p>
            <a:endParaRPr lang="en-US" sz="2000" dirty="0">
              <a:solidFill>
                <a:schemeClr val="bg1"/>
              </a:solidFill>
            </a:endParaRPr>
          </a:p>
          <a:p>
            <a:r>
              <a:rPr lang="en-US" sz="2000" dirty="0">
                <a:solidFill>
                  <a:schemeClr val="bg1"/>
                </a:solidFill>
              </a:rPr>
              <a:t>Premium brands stand out more than private labels, which makes it likely that the purchase of private labels is underestimated more than that of premium brands. </a:t>
            </a:r>
          </a:p>
          <a:p>
            <a:endParaRPr lang="en-US" sz="2000" dirty="0">
              <a:solidFill>
                <a:schemeClr val="bg1"/>
              </a:solidFill>
            </a:endParaRPr>
          </a:p>
          <a:p>
            <a:endParaRPr lang="en-US" sz="2000" dirty="0">
              <a:solidFill>
                <a:schemeClr val="bg1"/>
              </a:solidFill>
            </a:endParaRPr>
          </a:p>
          <a:p>
            <a:r>
              <a:rPr lang="en-US" sz="2000" dirty="0">
                <a:solidFill>
                  <a:schemeClr val="bg1"/>
                </a:solidFill>
              </a:rPr>
              <a:t>Manipulation check: how easy or difficult it was to recall this.</a:t>
            </a:r>
            <a:endParaRPr lang="nl-NL" sz="2000" dirty="0">
              <a:solidFill>
                <a:schemeClr val="bg1"/>
              </a:solidFill>
            </a:endParaRPr>
          </a:p>
        </p:txBody>
      </p:sp>
    </p:spTree>
    <p:extLst>
      <p:ext uri="{BB962C8B-B14F-4D97-AF65-F5344CB8AC3E}">
        <p14:creationId xmlns:p14="http://schemas.microsoft.com/office/powerpoint/2010/main" val="162525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13</a:t>
            </a:fld>
            <a:endParaRPr lang="en-US" dirty="0"/>
          </a:p>
        </p:txBody>
      </p:sp>
      <p:sp>
        <p:nvSpPr>
          <p:cNvPr id="6" name="TextBox 5">
            <a:extLst>
              <a:ext uri="{FF2B5EF4-FFF2-40B4-BE49-F238E27FC236}">
                <a16:creationId xmlns:a16="http://schemas.microsoft.com/office/drawing/2014/main" id="{B7CCAEE9-EB30-44C3-B7E4-A7BCF47FE647}"/>
              </a:ext>
            </a:extLst>
          </p:cNvPr>
          <p:cNvSpPr txBox="1"/>
          <p:nvPr/>
        </p:nvSpPr>
        <p:spPr>
          <a:xfrm>
            <a:off x="10411426" y="4994048"/>
            <a:ext cx="1059393" cy="369332"/>
          </a:xfrm>
          <a:prstGeom prst="rect">
            <a:avLst/>
          </a:prstGeom>
          <a:noFill/>
        </p:spPr>
        <p:txBody>
          <a:bodyPr wrap="none" rtlCol="0">
            <a:spAutoFit/>
          </a:bodyPr>
          <a:lstStyle/>
          <a:p>
            <a:r>
              <a:rPr lang="en-US" dirty="0">
                <a:solidFill>
                  <a:schemeClr val="bg1"/>
                </a:solidFill>
              </a:rPr>
              <a:t>Group 10</a:t>
            </a:r>
            <a:endParaRPr lang="nl-NL" dirty="0">
              <a:solidFill>
                <a:schemeClr val="bg1"/>
              </a:solidFill>
            </a:endParaRPr>
          </a:p>
        </p:txBody>
      </p:sp>
      <p:sp>
        <p:nvSpPr>
          <p:cNvPr id="2" name="TextBox 1">
            <a:extLst>
              <a:ext uri="{FF2B5EF4-FFF2-40B4-BE49-F238E27FC236}">
                <a16:creationId xmlns:a16="http://schemas.microsoft.com/office/drawing/2014/main" id="{21EC3F3F-454B-457D-86A5-9CB12DDD1930}"/>
              </a:ext>
            </a:extLst>
          </p:cNvPr>
          <p:cNvSpPr txBox="1"/>
          <p:nvPr/>
        </p:nvSpPr>
        <p:spPr>
          <a:xfrm>
            <a:off x="646387" y="756744"/>
            <a:ext cx="10846676" cy="1631216"/>
          </a:xfrm>
          <a:prstGeom prst="rect">
            <a:avLst/>
          </a:prstGeom>
          <a:noFill/>
        </p:spPr>
        <p:txBody>
          <a:bodyPr wrap="square" rtlCol="0">
            <a:spAutoFit/>
          </a:bodyPr>
          <a:lstStyle/>
          <a:p>
            <a:r>
              <a:rPr lang="en-US" sz="2000" dirty="0">
                <a:solidFill>
                  <a:schemeClr val="bg1"/>
                </a:solidFill>
              </a:rPr>
              <a:t>Similar idea; but now from the idea that premium brands are seen in a more positive light than private label. This is why people will likely underestimate their rank more for private label. </a:t>
            </a:r>
          </a:p>
          <a:p>
            <a:endParaRPr lang="en-US" sz="2000" dirty="0">
              <a:solidFill>
                <a:schemeClr val="bg1"/>
              </a:solidFill>
            </a:endParaRPr>
          </a:p>
          <a:p>
            <a:endParaRPr lang="en-US" sz="2000" dirty="0">
              <a:solidFill>
                <a:schemeClr val="bg1"/>
              </a:solidFill>
            </a:endParaRPr>
          </a:p>
          <a:p>
            <a:r>
              <a:rPr lang="en-US" sz="2000" dirty="0">
                <a:solidFill>
                  <a:schemeClr val="bg1"/>
                </a:solidFill>
              </a:rPr>
              <a:t>2x2 design with private/premium &amp; actual frequency/relative rank (?)</a:t>
            </a:r>
            <a:endParaRPr lang="nl-NL" sz="2000" dirty="0">
              <a:solidFill>
                <a:schemeClr val="bg1"/>
              </a:solidFill>
            </a:endParaRPr>
          </a:p>
        </p:txBody>
      </p:sp>
      <p:pic>
        <p:nvPicPr>
          <p:cNvPr id="5" name="Picture 4">
            <a:extLst>
              <a:ext uri="{FF2B5EF4-FFF2-40B4-BE49-F238E27FC236}">
                <a16:creationId xmlns:a16="http://schemas.microsoft.com/office/drawing/2014/main" id="{161A4D45-5787-4DFB-91F2-3FA39FF10F43}"/>
              </a:ext>
            </a:extLst>
          </p:cNvPr>
          <p:cNvPicPr>
            <a:picLocks noChangeAspect="1"/>
          </p:cNvPicPr>
          <p:nvPr/>
        </p:nvPicPr>
        <p:blipFill>
          <a:blip r:embed="rId3"/>
          <a:stretch>
            <a:fillRect/>
          </a:stretch>
        </p:blipFill>
        <p:spPr>
          <a:xfrm>
            <a:off x="721181" y="2618634"/>
            <a:ext cx="4200689" cy="2937067"/>
          </a:xfrm>
          <a:prstGeom prst="rect">
            <a:avLst/>
          </a:prstGeom>
        </p:spPr>
      </p:pic>
    </p:spTree>
    <p:extLst>
      <p:ext uri="{BB962C8B-B14F-4D97-AF65-F5344CB8AC3E}">
        <p14:creationId xmlns:p14="http://schemas.microsoft.com/office/powerpoint/2010/main" val="79458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14</a:t>
            </a:fld>
            <a:endParaRPr lang="en-US" dirty="0"/>
          </a:p>
        </p:txBody>
      </p:sp>
      <p:sp>
        <p:nvSpPr>
          <p:cNvPr id="6" name="TextBox 5">
            <a:extLst>
              <a:ext uri="{FF2B5EF4-FFF2-40B4-BE49-F238E27FC236}">
                <a16:creationId xmlns:a16="http://schemas.microsoft.com/office/drawing/2014/main" id="{B7CCAEE9-EB30-44C3-B7E4-A7BCF47FE647}"/>
              </a:ext>
            </a:extLst>
          </p:cNvPr>
          <p:cNvSpPr txBox="1"/>
          <p:nvPr/>
        </p:nvSpPr>
        <p:spPr>
          <a:xfrm>
            <a:off x="10411426" y="4994048"/>
            <a:ext cx="1059393" cy="369332"/>
          </a:xfrm>
          <a:prstGeom prst="rect">
            <a:avLst/>
          </a:prstGeom>
          <a:noFill/>
        </p:spPr>
        <p:txBody>
          <a:bodyPr wrap="none" rtlCol="0">
            <a:spAutoFit/>
          </a:bodyPr>
          <a:lstStyle/>
          <a:p>
            <a:r>
              <a:rPr lang="en-US" dirty="0">
                <a:solidFill>
                  <a:schemeClr val="bg1"/>
                </a:solidFill>
              </a:rPr>
              <a:t>Group 14</a:t>
            </a:r>
            <a:endParaRPr lang="nl-NL" dirty="0">
              <a:solidFill>
                <a:schemeClr val="bg1"/>
              </a:solidFill>
            </a:endParaRPr>
          </a:p>
        </p:txBody>
      </p:sp>
      <p:sp>
        <p:nvSpPr>
          <p:cNvPr id="5" name="TextBox 4">
            <a:extLst>
              <a:ext uri="{FF2B5EF4-FFF2-40B4-BE49-F238E27FC236}">
                <a16:creationId xmlns:a16="http://schemas.microsoft.com/office/drawing/2014/main" id="{7F12A9D4-6549-4110-9A1A-0638CC5F9028}"/>
              </a:ext>
            </a:extLst>
          </p:cNvPr>
          <p:cNvSpPr txBox="1"/>
          <p:nvPr/>
        </p:nvSpPr>
        <p:spPr>
          <a:xfrm>
            <a:off x="461140" y="737617"/>
            <a:ext cx="10511660" cy="4524315"/>
          </a:xfrm>
          <a:prstGeom prst="rect">
            <a:avLst/>
          </a:prstGeom>
          <a:noFill/>
        </p:spPr>
        <p:txBody>
          <a:bodyPr wrap="square">
            <a:spAutoFit/>
          </a:bodyPr>
          <a:lstStyle/>
          <a:p>
            <a:r>
              <a:rPr lang="nl-NL" sz="2400" dirty="0" err="1">
                <a:solidFill>
                  <a:schemeClr val="bg1"/>
                </a:solidFill>
              </a:rPr>
              <a:t>Alternative</a:t>
            </a:r>
            <a:r>
              <a:rPr lang="nl-NL" sz="2400" dirty="0">
                <a:solidFill>
                  <a:schemeClr val="bg1"/>
                </a:solidFill>
              </a:rPr>
              <a:t> </a:t>
            </a:r>
            <a:r>
              <a:rPr lang="nl-NL" sz="2400" dirty="0" err="1">
                <a:solidFill>
                  <a:schemeClr val="bg1"/>
                </a:solidFill>
              </a:rPr>
              <a:t>explanation</a:t>
            </a:r>
            <a:r>
              <a:rPr lang="nl-NL" sz="2400" dirty="0">
                <a:solidFill>
                  <a:schemeClr val="bg1"/>
                </a:solidFill>
              </a:rPr>
              <a:t> </a:t>
            </a:r>
            <a:r>
              <a:rPr lang="nl-NL" sz="2400" dirty="0" err="1">
                <a:solidFill>
                  <a:schemeClr val="bg1"/>
                </a:solidFill>
              </a:rPr>
              <a:t>for</a:t>
            </a:r>
            <a:r>
              <a:rPr lang="nl-NL" sz="2400" dirty="0">
                <a:solidFill>
                  <a:schemeClr val="bg1"/>
                </a:solidFill>
              </a:rPr>
              <a:t> </a:t>
            </a:r>
            <a:r>
              <a:rPr lang="nl-NL" sz="2400" dirty="0" err="1">
                <a:solidFill>
                  <a:schemeClr val="bg1"/>
                </a:solidFill>
              </a:rPr>
              <a:t>frequency</a:t>
            </a:r>
            <a:r>
              <a:rPr lang="nl-NL" sz="2400" dirty="0">
                <a:solidFill>
                  <a:schemeClr val="bg1"/>
                </a:solidFill>
              </a:rPr>
              <a:t> effect:</a:t>
            </a:r>
          </a:p>
          <a:p>
            <a:endParaRPr lang="nl-NL" sz="2400" dirty="0">
              <a:solidFill>
                <a:schemeClr val="bg1"/>
              </a:solidFill>
            </a:endParaRPr>
          </a:p>
          <a:p>
            <a:r>
              <a:rPr lang="nl-NL" sz="2400" dirty="0">
                <a:solidFill>
                  <a:schemeClr val="bg1"/>
                </a:solidFill>
              </a:rPr>
              <a:t>System 1 (</a:t>
            </a:r>
            <a:r>
              <a:rPr lang="nl-NL" sz="2400" dirty="0" err="1">
                <a:solidFill>
                  <a:schemeClr val="bg1"/>
                </a:solidFill>
              </a:rPr>
              <a:t>intuitive</a:t>
            </a:r>
            <a:r>
              <a:rPr lang="nl-NL" sz="2400" dirty="0">
                <a:solidFill>
                  <a:schemeClr val="bg1"/>
                </a:solidFill>
              </a:rPr>
              <a:t>) and System 2 (</a:t>
            </a:r>
            <a:r>
              <a:rPr lang="nl-NL" sz="2400" dirty="0" err="1">
                <a:solidFill>
                  <a:schemeClr val="bg1"/>
                </a:solidFill>
              </a:rPr>
              <a:t>analytical</a:t>
            </a:r>
            <a:r>
              <a:rPr lang="nl-NL" sz="2400" dirty="0">
                <a:solidFill>
                  <a:schemeClr val="bg1"/>
                </a:solidFill>
              </a:rPr>
              <a:t>).</a:t>
            </a:r>
          </a:p>
          <a:p>
            <a:endParaRPr lang="nl-NL" sz="2400" dirty="0">
              <a:solidFill>
                <a:schemeClr val="bg1"/>
              </a:solidFill>
            </a:endParaRPr>
          </a:p>
          <a:p>
            <a:r>
              <a:rPr lang="nl-NL" sz="2400" dirty="0">
                <a:solidFill>
                  <a:schemeClr val="bg1"/>
                </a:solidFill>
              </a:rPr>
              <a:t>Frequent </a:t>
            </a:r>
            <a:r>
              <a:rPr lang="nl-NL" sz="2400" dirty="0" err="1">
                <a:solidFill>
                  <a:schemeClr val="bg1"/>
                </a:solidFill>
              </a:rPr>
              <a:t>products</a:t>
            </a:r>
            <a:r>
              <a:rPr lang="nl-NL" sz="2400" dirty="0">
                <a:solidFill>
                  <a:schemeClr val="bg1"/>
                </a:solidFill>
              </a:rPr>
              <a:t> are </a:t>
            </a:r>
            <a:r>
              <a:rPr lang="nl-NL" sz="2400" dirty="0" err="1">
                <a:solidFill>
                  <a:schemeClr val="bg1"/>
                </a:solidFill>
              </a:rPr>
              <a:t>also</a:t>
            </a:r>
            <a:r>
              <a:rPr lang="nl-NL" sz="2400" dirty="0">
                <a:solidFill>
                  <a:schemeClr val="bg1"/>
                </a:solidFill>
              </a:rPr>
              <a:t> </a:t>
            </a:r>
            <a:r>
              <a:rPr lang="nl-NL" sz="2400" dirty="0" err="1">
                <a:solidFill>
                  <a:schemeClr val="bg1"/>
                </a:solidFill>
              </a:rPr>
              <a:t>bought</a:t>
            </a:r>
            <a:r>
              <a:rPr lang="nl-NL" sz="2400" dirty="0">
                <a:solidFill>
                  <a:schemeClr val="bg1"/>
                </a:solidFill>
              </a:rPr>
              <a:t> more via </a:t>
            </a:r>
            <a:r>
              <a:rPr lang="en-US" sz="2400" dirty="0">
                <a:solidFill>
                  <a:schemeClr val="bg1"/>
                </a:solidFill>
              </a:rPr>
              <a:t>System 1 processes; therefore estimating frequency feels easier, which leads to more above average effects.</a:t>
            </a:r>
          </a:p>
          <a:p>
            <a:endParaRPr lang="en-US" sz="2400" dirty="0">
              <a:solidFill>
                <a:schemeClr val="bg1"/>
              </a:solidFill>
            </a:endParaRPr>
          </a:p>
          <a:p>
            <a:r>
              <a:rPr lang="en-US" sz="2400" dirty="0">
                <a:solidFill>
                  <a:schemeClr val="bg1"/>
                </a:solidFill>
              </a:rPr>
              <a:t>Products bought via System 2 are more difficult &amp; bought more infrequently, but the below average effect is driven by the difficulty of these purchases.</a:t>
            </a:r>
          </a:p>
          <a:p>
            <a:endParaRPr lang="en-US" sz="2400" dirty="0">
              <a:solidFill>
                <a:schemeClr val="bg1"/>
              </a:solidFill>
            </a:endParaRPr>
          </a:p>
          <a:p>
            <a:endParaRPr lang="en-US" sz="2400" dirty="0">
              <a:solidFill>
                <a:schemeClr val="bg1"/>
              </a:solidFill>
            </a:endParaRPr>
          </a:p>
          <a:p>
            <a:endParaRPr lang="nl-NL" sz="2400" dirty="0">
              <a:solidFill>
                <a:schemeClr val="bg1"/>
              </a:solidFill>
            </a:endParaRPr>
          </a:p>
        </p:txBody>
      </p:sp>
      <p:sp>
        <p:nvSpPr>
          <p:cNvPr id="3" name="TextBox 2">
            <a:extLst>
              <a:ext uri="{FF2B5EF4-FFF2-40B4-BE49-F238E27FC236}">
                <a16:creationId xmlns:a16="http://schemas.microsoft.com/office/drawing/2014/main" id="{4932970F-4D86-4F8B-88D1-72E9FD57BCDD}"/>
              </a:ext>
            </a:extLst>
          </p:cNvPr>
          <p:cNvSpPr txBox="1"/>
          <p:nvPr/>
        </p:nvSpPr>
        <p:spPr>
          <a:xfrm>
            <a:off x="461140" y="4877326"/>
            <a:ext cx="7275774" cy="461665"/>
          </a:xfrm>
          <a:prstGeom prst="rect">
            <a:avLst/>
          </a:prstGeom>
          <a:noFill/>
        </p:spPr>
        <p:txBody>
          <a:bodyPr wrap="none" rtlCol="0">
            <a:spAutoFit/>
          </a:bodyPr>
          <a:lstStyle/>
          <a:p>
            <a:r>
              <a:rPr lang="en-US" sz="2400" dirty="0">
                <a:solidFill>
                  <a:schemeClr val="bg1"/>
                </a:solidFill>
              </a:rPr>
              <a:t>Manipulation laundry detergent versus washing machine</a:t>
            </a:r>
            <a:endParaRPr lang="nl-NL" sz="2400" dirty="0">
              <a:solidFill>
                <a:schemeClr val="bg1"/>
              </a:solidFill>
            </a:endParaRPr>
          </a:p>
        </p:txBody>
      </p:sp>
    </p:spTree>
    <p:extLst>
      <p:ext uri="{BB962C8B-B14F-4D97-AF65-F5344CB8AC3E}">
        <p14:creationId xmlns:p14="http://schemas.microsoft.com/office/powerpoint/2010/main" val="111976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15</a:t>
            </a:fld>
            <a:endParaRPr lang="en-US" dirty="0"/>
          </a:p>
        </p:txBody>
      </p:sp>
      <p:sp>
        <p:nvSpPr>
          <p:cNvPr id="6" name="TextBox 5">
            <a:extLst>
              <a:ext uri="{FF2B5EF4-FFF2-40B4-BE49-F238E27FC236}">
                <a16:creationId xmlns:a16="http://schemas.microsoft.com/office/drawing/2014/main" id="{B7CCAEE9-EB30-44C3-B7E4-A7BCF47FE647}"/>
              </a:ext>
            </a:extLst>
          </p:cNvPr>
          <p:cNvSpPr txBox="1"/>
          <p:nvPr/>
        </p:nvSpPr>
        <p:spPr>
          <a:xfrm>
            <a:off x="10411426" y="4994048"/>
            <a:ext cx="942374" cy="369332"/>
          </a:xfrm>
          <a:prstGeom prst="rect">
            <a:avLst/>
          </a:prstGeom>
          <a:noFill/>
        </p:spPr>
        <p:txBody>
          <a:bodyPr wrap="none" rtlCol="0">
            <a:spAutoFit/>
          </a:bodyPr>
          <a:lstStyle/>
          <a:p>
            <a:r>
              <a:rPr lang="en-US" dirty="0">
                <a:solidFill>
                  <a:schemeClr val="bg1"/>
                </a:solidFill>
              </a:rPr>
              <a:t>Group 6</a:t>
            </a:r>
            <a:endParaRPr lang="nl-NL" dirty="0">
              <a:solidFill>
                <a:schemeClr val="bg1"/>
              </a:solidFill>
            </a:endParaRPr>
          </a:p>
        </p:txBody>
      </p:sp>
      <p:pic>
        <p:nvPicPr>
          <p:cNvPr id="3" name="Picture 2">
            <a:extLst>
              <a:ext uri="{FF2B5EF4-FFF2-40B4-BE49-F238E27FC236}">
                <a16:creationId xmlns:a16="http://schemas.microsoft.com/office/drawing/2014/main" id="{8CCD85BD-7624-4DE9-A6BC-AB213A3831F4}"/>
              </a:ext>
            </a:extLst>
          </p:cNvPr>
          <p:cNvPicPr>
            <a:picLocks noChangeAspect="1"/>
          </p:cNvPicPr>
          <p:nvPr/>
        </p:nvPicPr>
        <p:blipFill>
          <a:blip r:embed="rId3"/>
          <a:stretch>
            <a:fillRect/>
          </a:stretch>
        </p:blipFill>
        <p:spPr>
          <a:xfrm>
            <a:off x="632755" y="505974"/>
            <a:ext cx="6553382" cy="4488074"/>
          </a:xfrm>
          <a:prstGeom prst="rect">
            <a:avLst/>
          </a:prstGeom>
        </p:spPr>
      </p:pic>
      <p:pic>
        <p:nvPicPr>
          <p:cNvPr id="7" name="Picture 6">
            <a:extLst>
              <a:ext uri="{FF2B5EF4-FFF2-40B4-BE49-F238E27FC236}">
                <a16:creationId xmlns:a16="http://schemas.microsoft.com/office/drawing/2014/main" id="{5C53337C-C7F6-45FF-A426-F10DBC579CD6}"/>
              </a:ext>
            </a:extLst>
          </p:cNvPr>
          <p:cNvPicPr>
            <a:picLocks noChangeAspect="1"/>
          </p:cNvPicPr>
          <p:nvPr/>
        </p:nvPicPr>
        <p:blipFill>
          <a:blip r:embed="rId4"/>
          <a:stretch>
            <a:fillRect/>
          </a:stretch>
        </p:blipFill>
        <p:spPr>
          <a:xfrm>
            <a:off x="3856692" y="2245186"/>
            <a:ext cx="8111769" cy="696797"/>
          </a:xfrm>
          <a:prstGeom prst="rect">
            <a:avLst/>
          </a:prstGeom>
        </p:spPr>
      </p:pic>
      <p:pic>
        <p:nvPicPr>
          <p:cNvPr id="9" name="Picture 8">
            <a:extLst>
              <a:ext uri="{FF2B5EF4-FFF2-40B4-BE49-F238E27FC236}">
                <a16:creationId xmlns:a16="http://schemas.microsoft.com/office/drawing/2014/main" id="{0197DBA6-B28B-41BD-B7D0-D442BC64BFBB}"/>
              </a:ext>
            </a:extLst>
          </p:cNvPr>
          <p:cNvPicPr>
            <a:picLocks noChangeAspect="1"/>
          </p:cNvPicPr>
          <p:nvPr/>
        </p:nvPicPr>
        <p:blipFill>
          <a:blip r:embed="rId5"/>
          <a:stretch>
            <a:fillRect/>
          </a:stretch>
        </p:blipFill>
        <p:spPr>
          <a:xfrm>
            <a:off x="3579666" y="3167202"/>
            <a:ext cx="8612334" cy="459685"/>
          </a:xfrm>
          <a:prstGeom prst="rect">
            <a:avLst/>
          </a:prstGeom>
        </p:spPr>
      </p:pic>
    </p:spTree>
    <p:extLst>
      <p:ext uri="{BB962C8B-B14F-4D97-AF65-F5344CB8AC3E}">
        <p14:creationId xmlns:p14="http://schemas.microsoft.com/office/powerpoint/2010/main" val="308925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16</a:t>
            </a:fld>
            <a:endParaRPr lang="en-US" dirty="0"/>
          </a:p>
        </p:txBody>
      </p:sp>
      <p:sp>
        <p:nvSpPr>
          <p:cNvPr id="6" name="TextBox 5">
            <a:extLst>
              <a:ext uri="{FF2B5EF4-FFF2-40B4-BE49-F238E27FC236}">
                <a16:creationId xmlns:a16="http://schemas.microsoft.com/office/drawing/2014/main" id="{B7CCAEE9-EB30-44C3-B7E4-A7BCF47FE647}"/>
              </a:ext>
            </a:extLst>
          </p:cNvPr>
          <p:cNvSpPr txBox="1"/>
          <p:nvPr/>
        </p:nvSpPr>
        <p:spPr>
          <a:xfrm>
            <a:off x="10411426" y="4994048"/>
            <a:ext cx="942374" cy="369332"/>
          </a:xfrm>
          <a:prstGeom prst="rect">
            <a:avLst/>
          </a:prstGeom>
          <a:noFill/>
        </p:spPr>
        <p:txBody>
          <a:bodyPr wrap="none" rtlCol="0">
            <a:spAutoFit/>
          </a:bodyPr>
          <a:lstStyle/>
          <a:p>
            <a:r>
              <a:rPr lang="en-US" dirty="0">
                <a:solidFill>
                  <a:schemeClr val="bg1"/>
                </a:solidFill>
              </a:rPr>
              <a:t>Group 7</a:t>
            </a:r>
            <a:endParaRPr lang="nl-NL" dirty="0">
              <a:solidFill>
                <a:schemeClr val="bg1"/>
              </a:solidFill>
            </a:endParaRPr>
          </a:p>
        </p:txBody>
      </p:sp>
      <p:pic>
        <p:nvPicPr>
          <p:cNvPr id="3" name="Picture 2">
            <a:extLst>
              <a:ext uri="{FF2B5EF4-FFF2-40B4-BE49-F238E27FC236}">
                <a16:creationId xmlns:a16="http://schemas.microsoft.com/office/drawing/2014/main" id="{BCD52EB4-518A-4305-89BA-F3C868816916}"/>
              </a:ext>
            </a:extLst>
          </p:cNvPr>
          <p:cNvPicPr>
            <a:picLocks noChangeAspect="1"/>
          </p:cNvPicPr>
          <p:nvPr/>
        </p:nvPicPr>
        <p:blipFill>
          <a:blip r:embed="rId3"/>
          <a:stretch>
            <a:fillRect/>
          </a:stretch>
        </p:blipFill>
        <p:spPr>
          <a:xfrm>
            <a:off x="450302" y="507945"/>
            <a:ext cx="10065593" cy="4486103"/>
          </a:xfrm>
          <a:prstGeom prst="rect">
            <a:avLst/>
          </a:prstGeom>
        </p:spPr>
      </p:pic>
    </p:spTree>
    <p:extLst>
      <p:ext uri="{BB962C8B-B14F-4D97-AF65-F5344CB8AC3E}">
        <p14:creationId xmlns:p14="http://schemas.microsoft.com/office/powerpoint/2010/main" val="2576322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17</a:t>
            </a:fld>
            <a:endParaRPr lang="en-US" dirty="0"/>
          </a:p>
        </p:txBody>
      </p:sp>
      <p:sp>
        <p:nvSpPr>
          <p:cNvPr id="6" name="TextBox 5">
            <a:extLst>
              <a:ext uri="{FF2B5EF4-FFF2-40B4-BE49-F238E27FC236}">
                <a16:creationId xmlns:a16="http://schemas.microsoft.com/office/drawing/2014/main" id="{B7CCAEE9-EB30-44C3-B7E4-A7BCF47FE647}"/>
              </a:ext>
            </a:extLst>
          </p:cNvPr>
          <p:cNvSpPr txBox="1"/>
          <p:nvPr/>
        </p:nvSpPr>
        <p:spPr>
          <a:xfrm>
            <a:off x="10411426" y="4994048"/>
            <a:ext cx="942374" cy="369332"/>
          </a:xfrm>
          <a:prstGeom prst="rect">
            <a:avLst/>
          </a:prstGeom>
          <a:noFill/>
        </p:spPr>
        <p:txBody>
          <a:bodyPr wrap="none" rtlCol="0">
            <a:spAutoFit/>
          </a:bodyPr>
          <a:lstStyle/>
          <a:p>
            <a:r>
              <a:rPr lang="en-US" dirty="0">
                <a:solidFill>
                  <a:schemeClr val="bg1"/>
                </a:solidFill>
              </a:rPr>
              <a:t>Group 8</a:t>
            </a:r>
            <a:endParaRPr lang="nl-NL" dirty="0">
              <a:solidFill>
                <a:schemeClr val="bg1"/>
              </a:solidFill>
            </a:endParaRPr>
          </a:p>
        </p:txBody>
      </p:sp>
      <p:sp>
        <p:nvSpPr>
          <p:cNvPr id="2" name="TextBox 1">
            <a:extLst>
              <a:ext uri="{FF2B5EF4-FFF2-40B4-BE49-F238E27FC236}">
                <a16:creationId xmlns:a16="http://schemas.microsoft.com/office/drawing/2014/main" id="{941C1FC6-BADA-48A7-8C21-7A412A657806}"/>
              </a:ext>
            </a:extLst>
          </p:cNvPr>
          <p:cNvSpPr txBox="1"/>
          <p:nvPr/>
        </p:nvSpPr>
        <p:spPr>
          <a:xfrm>
            <a:off x="402136" y="208434"/>
            <a:ext cx="10848960" cy="3046988"/>
          </a:xfrm>
          <a:prstGeom prst="rect">
            <a:avLst/>
          </a:prstGeom>
          <a:noFill/>
        </p:spPr>
        <p:txBody>
          <a:bodyPr wrap="square" rtlCol="0">
            <a:spAutoFit/>
          </a:bodyPr>
          <a:lstStyle/>
          <a:p>
            <a:r>
              <a:rPr lang="en-US" sz="2400" dirty="0">
                <a:solidFill>
                  <a:schemeClr val="bg1"/>
                </a:solidFill>
              </a:rPr>
              <a:t>Some products are taboo;  e.g., sex-related items</a:t>
            </a:r>
          </a:p>
          <a:p>
            <a:endParaRPr lang="en-US" sz="2400" dirty="0">
              <a:solidFill>
                <a:schemeClr val="bg1"/>
              </a:solidFill>
            </a:endParaRPr>
          </a:p>
          <a:p>
            <a:r>
              <a:rPr lang="en-US" sz="2400" dirty="0">
                <a:solidFill>
                  <a:schemeClr val="bg1"/>
                </a:solidFill>
              </a:rPr>
              <a:t>Compare relative rank for taboo products (condoms, lubricant, pregnancy tests, morning </a:t>
            </a:r>
            <a:r>
              <a:rPr lang="en-US" sz="2400" dirty="0" err="1">
                <a:solidFill>
                  <a:schemeClr val="bg1"/>
                </a:solidFill>
              </a:rPr>
              <a:t>afterpil</a:t>
            </a:r>
            <a:r>
              <a:rPr lang="en-US" sz="2400" dirty="0">
                <a:solidFill>
                  <a:schemeClr val="bg1"/>
                </a:solidFill>
              </a:rPr>
              <a:t>, sex toys) to general products (toothpaste, shampoo, socks, clothespins, candles).</a:t>
            </a:r>
          </a:p>
          <a:p>
            <a:endParaRPr lang="en-US" sz="2400" dirty="0">
              <a:solidFill>
                <a:schemeClr val="bg1"/>
              </a:solidFill>
            </a:endParaRPr>
          </a:p>
          <a:p>
            <a:r>
              <a:rPr lang="en-US" sz="2400" dirty="0">
                <a:solidFill>
                  <a:schemeClr val="bg1"/>
                </a:solidFill>
              </a:rPr>
              <a:t>Measure perceived </a:t>
            </a:r>
            <a:r>
              <a:rPr lang="en-US" sz="2400" dirty="0" err="1">
                <a:solidFill>
                  <a:schemeClr val="bg1"/>
                </a:solidFill>
              </a:rPr>
              <a:t>tabooness</a:t>
            </a:r>
            <a:r>
              <a:rPr lang="en-US" sz="2400" dirty="0">
                <a:solidFill>
                  <a:schemeClr val="bg1"/>
                </a:solidFill>
              </a:rPr>
              <a:t>.</a:t>
            </a:r>
          </a:p>
          <a:p>
            <a:endParaRPr lang="nl-NL" sz="2400" dirty="0">
              <a:solidFill>
                <a:schemeClr val="bg1"/>
              </a:solidFill>
            </a:endParaRPr>
          </a:p>
        </p:txBody>
      </p:sp>
      <p:sp>
        <p:nvSpPr>
          <p:cNvPr id="5" name="Rectangle 4">
            <a:extLst>
              <a:ext uri="{FF2B5EF4-FFF2-40B4-BE49-F238E27FC236}">
                <a16:creationId xmlns:a16="http://schemas.microsoft.com/office/drawing/2014/main" id="{6975C251-A898-482F-A446-021F514F887B}"/>
              </a:ext>
            </a:extLst>
          </p:cNvPr>
          <p:cNvSpPr/>
          <p:nvPr/>
        </p:nvSpPr>
        <p:spPr>
          <a:xfrm>
            <a:off x="738609" y="3899142"/>
            <a:ext cx="19348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Sex (vs other products)</a:t>
            </a:r>
            <a:endParaRPr lang="nl-NL" dirty="0"/>
          </a:p>
        </p:txBody>
      </p:sp>
      <p:sp>
        <p:nvSpPr>
          <p:cNvPr id="7" name="Rectangle 6">
            <a:extLst>
              <a:ext uri="{FF2B5EF4-FFF2-40B4-BE49-F238E27FC236}">
                <a16:creationId xmlns:a16="http://schemas.microsoft.com/office/drawing/2014/main" id="{54ADD704-DDA3-4FAD-9D46-43EEBAFA75C3}"/>
              </a:ext>
            </a:extLst>
          </p:cNvPr>
          <p:cNvSpPr/>
          <p:nvPr/>
        </p:nvSpPr>
        <p:spPr>
          <a:xfrm>
            <a:off x="4986131" y="3876689"/>
            <a:ext cx="19348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Relative Rank</a:t>
            </a:r>
            <a:endParaRPr lang="nl-NL" dirty="0"/>
          </a:p>
        </p:txBody>
      </p:sp>
      <p:sp>
        <p:nvSpPr>
          <p:cNvPr id="8" name="Rectangle 7">
            <a:extLst>
              <a:ext uri="{FF2B5EF4-FFF2-40B4-BE49-F238E27FC236}">
                <a16:creationId xmlns:a16="http://schemas.microsoft.com/office/drawing/2014/main" id="{241C7331-3A67-4C5C-9DFB-37CAB94D49E2}"/>
              </a:ext>
            </a:extLst>
          </p:cNvPr>
          <p:cNvSpPr/>
          <p:nvPr/>
        </p:nvSpPr>
        <p:spPr>
          <a:xfrm>
            <a:off x="2978327" y="2798222"/>
            <a:ext cx="19348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Perceived </a:t>
            </a:r>
            <a:r>
              <a:rPr lang="en-US" dirty="0" err="1"/>
              <a:t>Tabooness</a:t>
            </a:r>
            <a:endParaRPr lang="nl-NL" dirty="0"/>
          </a:p>
        </p:txBody>
      </p:sp>
      <p:cxnSp>
        <p:nvCxnSpPr>
          <p:cNvPr id="9" name="Straight Arrow Connector 8">
            <a:extLst>
              <a:ext uri="{FF2B5EF4-FFF2-40B4-BE49-F238E27FC236}">
                <a16:creationId xmlns:a16="http://schemas.microsoft.com/office/drawing/2014/main" id="{60886564-09CF-4CC0-94D9-F88F5085B7F6}"/>
              </a:ext>
            </a:extLst>
          </p:cNvPr>
          <p:cNvCxnSpPr>
            <a:cxnSpLocks/>
            <a:endCxn id="7" idx="0"/>
          </p:cNvCxnSpPr>
          <p:nvPr/>
        </p:nvCxnSpPr>
        <p:spPr>
          <a:xfrm>
            <a:off x="4891591" y="3283433"/>
            <a:ext cx="1061949" cy="593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3E32A0C-BAAC-4687-8200-58AA1E024A05}"/>
              </a:ext>
            </a:extLst>
          </p:cNvPr>
          <p:cNvSpPr txBox="1"/>
          <p:nvPr/>
        </p:nvSpPr>
        <p:spPr>
          <a:xfrm>
            <a:off x="5269513" y="3066291"/>
            <a:ext cx="325730" cy="646331"/>
          </a:xfrm>
          <a:prstGeom prst="rect">
            <a:avLst/>
          </a:prstGeom>
          <a:noFill/>
        </p:spPr>
        <p:txBody>
          <a:bodyPr wrap="none" rtlCol="0">
            <a:spAutoFit/>
          </a:bodyPr>
          <a:lstStyle/>
          <a:p>
            <a:r>
              <a:rPr lang="en-US" sz="3600" dirty="0">
                <a:solidFill>
                  <a:schemeClr val="bg1"/>
                </a:solidFill>
              </a:rPr>
              <a:t>-</a:t>
            </a:r>
            <a:endParaRPr lang="nl-NL" sz="3600" dirty="0">
              <a:solidFill>
                <a:schemeClr val="bg1"/>
              </a:solidFill>
            </a:endParaRPr>
          </a:p>
        </p:txBody>
      </p:sp>
      <p:cxnSp>
        <p:nvCxnSpPr>
          <p:cNvPr id="11" name="Straight Arrow Connector 10">
            <a:extLst>
              <a:ext uri="{FF2B5EF4-FFF2-40B4-BE49-F238E27FC236}">
                <a16:creationId xmlns:a16="http://schemas.microsoft.com/office/drawing/2014/main" id="{5F707806-4167-40A6-8BDB-5C1D8D92347E}"/>
              </a:ext>
            </a:extLst>
          </p:cNvPr>
          <p:cNvCxnSpPr>
            <a:cxnSpLocks/>
            <a:stCxn id="5" idx="0"/>
          </p:cNvCxnSpPr>
          <p:nvPr/>
        </p:nvCxnSpPr>
        <p:spPr>
          <a:xfrm flipV="1">
            <a:off x="1706018" y="3177196"/>
            <a:ext cx="1172718" cy="721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47E9545-848E-4B3F-92EB-B45F71396CE9}"/>
              </a:ext>
            </a:extLst>
          </p:cNvPr>
          <p:cNvSpPr txBox="1"/>
          <p:nvPr/>
        </p:nvSpPr>
        <p:spPr>
          <a:xfrm>
            <a:off x="2259531" y="2933730"/>
            <a:ext cx="413896" cy="646331"/>
          </a:xfrm>
          <a:prstGeom prst="rect">
            <a:avLst/>
          </a:prstGeom>
          <a:noFill/>
        </p:spPr>
        <p:txBody>
          <a:bodyPr wrap="none" rtlCol="0">
            <a:spAutoFit/>
          </a:bodyPr>
          <a:lstStyle/>
          <a:p>
            <a:r>
              <a:rPr lang="en-US" sz="3600" dirty="0">
                <a:solidFill>
                  <a:schemeClr val="bg1"/>
                </a:solidFill>
              </a:rPr>
              <a:t>+</a:t>
            </a:r>
            <a:endParaRPr lang="nl-NL" sz="3600" dirty="0">
              <a:solidFill>
                <a:schemeClr val="bg1"/>
              </a:solidFill>
            </a:endParaRPr>
          </a:p>
        </p:txBody>
      </p:sp>
    </p:spTree>
    <p:extLst>
      <p:ext uri="{BB962C8B-B14F-4D97-AF65-F5344CB8AC3E}">
        <p14:creationId xmlns:p14="http://schemas.microsoft.com/office/powerpoint/2010/main" val="98624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18</a:t>
            </a:fld>
            <a:endParaRPr lang="en-US" dirty="0"/>
          </a:p>
        </p:txBody>
      </p:sp>
      <p:sp>
        <p:nvSpPr>
          <p:cNvPr id="6" name="TextBox 5">
            <a:extLst>
              <a:ext uri="{FF2B5EF4-FFF2-40B4-BE49-F238E27FC236}">
                <a16:creationId xmlns:a16="http://schemas.microsoft.com/office/drawing/2014/main" id="{B7CCAEE9-EB30-44C3-B7E4-A7BCF47FE647}"/>
              </a:ext>
            </a:extLst>
          </p:cNvPr>
          <p:cNvSpPr txBox="1"/>
          <p:nvPr/>
        </p:nvSpPr>
        <p:spPr>
          <a:xfrm>
            <a:off x="10411426" y="4994048"/>
            <a:ext cx="942374" cy="369332"/>
          </a:xfrm>
          <a:prstGeom prst="rect">
            <a:avLst/>
          </a:prstGeom>
          <a:noFill/>
        </p:spPr>
        <p:txBody>
          <a:bodyPr wrap="none" rtlCol="0">
            <a:spAutoFit/>
          </a:bodyPr>
          <a:lstStyle/>
          <a:p>
            <a:r>
              <a:rPr lang="en-US" dirty="0">
                <a:solidFill>
                  <a:schemeClr val="bg1"/>
                </a:solidFill>
              </a:rPr>
              <a:t>Group 9</a:t>
            </a:r>
            <a:endParaRPr lang="nl-NL" dirty="0">
              <a:solidFill>
                <a:schemeClr val="bg1"/>
              </a:solidFill>
            </a:endParaRPr>
          </a:p>
        </p:txBody>
      </p:sp>
      <p:pic>
        <p:nvPicPr>
          <p:cNvPr id="3" name="Picture 2">
            <a:extLst>
              <a:ext uri="{FF2B5EF4-FFF2-40B4-BE49-F238E27FC236}">
                <a16:creationId xmlns:a16="http://schemas.microsoft.com/office/drawing/2014/main" id="{6C2C34EB-3590-41E0-BD19-5A30B2CCEBEA}"/>
              </a:ext>
            </a:extLst>
          </p:cNvPr>
          <p:cNvPicPr>
            <a:picLocks noChangeAspect="1"/>
          </p:cNvPicPr>
          <p:nvPr/>
        </p:nvPicPr>
        <p:blipFill>
          <a:blip r:embed="rId3"/>
          <a:stretch>
            <a:fillRect/>
          </a:stretch>
        </p:blipFill>
        <p:spPr>
          <a:xfrm>
            <a:off x="690890" y="510408"/>
            <a:ext cx="11075691" cy="3147191"/>
          </a:xfrm>
          <a:prstGeom prst="rect">
            <a:avLst/>
          </a:prstGeom>
        </p:spPr>
      </p:pic>
      <p:sp>
        <p:nvSpPr>
          <p:cNvPr id="5" name="TextBox 4">
            <a:extLst>
              <a:ext uri="{FF2B5EF4-FFF2-40B4-BE49-F238E27FC236}">
                <a16:creationId xmlns:a16="http://schemas.microsoft.com/office/drawing/2014/main" id="{90FE3C66-0C3B-47C9-97FF-BF0C4F219341}"/>
              </a:ext>
            </a:extLst>
          </p:cNvPr>
          <p:cNvSpPr txBox="1"/>
          <p:nvPr/>
        </p:nvSpPr>
        <p:spPr>
          <a:xfrm>
            <a:off x="690890" y="4002658"/>
            <a:ext cx="3972562" cy="1477328"/>
          </a:xfrm>
          <a:prstGeom prst="rect">
            <a:avLst/>
          </a:prstGeom>
          <a:noFill/>
        </p:spPr>
        <p:txBody>
          <a:bodyPr wrap="none" rtlCol="0">
            <a:spAutoFit/>
          </a:bodyPr>
          <a:lstStyle/>
          <a:p>
            <a:r>
              <a:rPr lang="en-US" dirty="0">
                <a:solidFill>
                  <a:schemeClr val="bg1"/>
                </a:solidFill>
              </a:rPr>
              <a:t>Lottery ticket &gt; $30</a:t>
            </a:r>
          </a:p>
          <a:p>
            <a:r>
              <a:rPr lang="en-US" dirty="0">
                <a:solidFill>
                  <a:schemeClr val="bg1"/>
                </a:solidFill>
              </a:rPr>
              <a:t>Lottery ticket &lt; $5</a:t>
            </a:r>
          </a:p>
          <a:p>
            <a:endParaRPr lang="en-US" dirty="0">
              <a:solidFill>
                <a:schemeClr val="bg1"/>
              </a:solidFill>
            </a:endParaRPr>
          </a:p>
          <a:p>
            <a:r>
              <a:rPr lang="en-US" dirty="0">
                <a:solidFill>
                  <a:schemeClr val="bg1"/>
                </a:solidFill>
              </a:rPr>
              <a:t>Former more rare, thus manipulation of </a:t>
            </a:r>
          </a:p>
          <a:p>
            <a:r>
              <a:rPr lang="en-US" dirty="0">
                <a:solidFill>
                  <a:schemeClr val="bg1"/>
                </a:solidFill>
              </a:rPr>
              <a:t>Below average effect</a:t>
            </a:r>
            <a:endParaRPr lang="nl-NL" dirty="0">
              <a:solidFill>
                <a:schemeClr val="bg1"/>
              </a:solidFill>
            </a:endParaRPr>
          </a:p>
        </p:txBody>
      </p:sp>
    </p:spTree>
    <p:extLst>
      <p:ext uri="{BB962C8B-B14F-4D97-AF65-F5344CB8AC3E}">
        <p14:creationId xmlns:p14="http://schemas.microsoft.com/office/powerpoint/2010/main" val="568498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19</a:t>
            </a:fld>
            <a:endParaRPr lang="en-US" dirty="0"/>
          </a:p>
        </p:txBody>
      </p:sp>
      <p:sp>
        <p:nvSpPr>
          <p:cNvPr id="6" name="TextBox 5">
            <a:extLst>
              <a:ext uri="{FF2B5EF4-FFF2-40B4-BE49-F238E27FC236}">
                <a16:creationId xmlns:a16="http://schemas.microsoft.com/office/drawing/2014/main" id="{B7CCAEE9-EB30-44C3-B7E4-A7BCF47FE647}"/>
              </a:ext>
            </a:extLst>
          </p:cNvPr>
          <p:cNvSpPr txBox="1"/>
          <p:nvPr/>
        </p:nvSpPr>
        <p:spPr>
          <a:xfrm>
            <a:off x="10676087" y="5033805"/>
            <a:ext cx="942374" cy="369332"/>
          </a:xfrm>
          <a:prstGeom prst="rect">
            <a:avLst/>
          </a:prstGeom>
          <a:noFill/>
        </p:spPr>
        <p:txBody>
          <a:bodyPr wrap="none" rtlCol="0">
            <a:spAutoFit/>
          </a:bodyPr>
          <a:lstStyle/>
          <a:p>
            <a:r>
              <a:rPr lang="en-US" dirty="0">
                <a:solidFill>
                  <a:schemeClr val="bg1"/>
                </a:solidFill>
              </a:rPr>
              <a:t>Group 2</a:t>
            </a:r>
            <a:endParaRPr lang="nl-NL" dirty="0">
              <a:solidFill>
                <a:schemeClr val="bg1"/>
              </a:solidFill>
            </a:endParaRPr>
          </a:p>
        </p:txBody>
      </p:sp>
      <p:sp>
        <p:nvSpPr>
          <p:cNvPr id="5" name="Rectangle 4">
            <a:extLst>
              <a:ext uri="{FF2B5EF4-FFF2-40B4-BE49-F238E27FC236}">
                <a16:creationId xmlns:a16="http://schemas.microsoft.com/office/drawing/2014/main" id="{4F277265-A8DF-47FA-8B3D-DA16A2823AAC}"/>
              </a:ext>
            </a:extLst>
          </p:cNvPr>
          <p:cNvSpPr/>
          <p:nvPr/>
        </p:nvSpPr>
        <p:spPr>
          <a:xfrm>
            <a:off x="1378911" y="2148971"/>
            <a:ext cx="19348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Hedonic (v functional)</a:t>
            </a:r>
            <a:endParaRPr lang="nl-NL" dirty="0"/>
          </a:p>
        </p:txBody>
      </p:sp>
      <p:sp>
        <p:nvSpPr>
          <p:cNvPr id="8" name="Rectangle 7">
            <a:extLst>
              <a:ext uri="{FF2B5EF4-FFF2-40B4-BE49-F238E27FC236}">
                <a16:creationId xmlns:a16="http://schemas.microsoft.com/office/drawing/2014/main" id="{E7305FDB-EAE0-400F-B607-1CB781916BA8}"/>
              </a:ext>
            </a:extLst>
          </p:cNvPr>
          <p:cNvSpPr/>
          <p:nvPr/>
        </p:nvSpPr>
        <p:spPr>
          <a:xfrm>
            <a:off x="5526842" y="2129586"/>
            <a:ext cx="19348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Relative Rank</a:t>
            </a:r>
            <a:endParaRPr lang="nl-NL" dirty="0"/>
          </a:p>
        </p:txBody>
      </p:sp>
      <p:sp>
        <p:nvSpPr>
          <p:cNvPr id="10" name="Rectangle 9">
            <a:extLst>
              <a:ext uri="{FF2B5EF4-FFF2-40B4-BE49-F238E27FC236}">
                <a16:creationId xmlns:a16="http://schemas.microsoft.com/office/drawing/2014/main" id="{57116C49-6C77-4AEE-B75C-EF651E4733C7}"/>
              </a:ext>
            </a:extLst>
          </p:cNvPr>
          <p:cNvSpPr/>
          <p:nvPr/>
        </p:nvSpPr>
        <p:spPr>
          <a:xfrm>
            <a:off x="3519038" y="1051119"/>
            <a:ext cx="19348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Guilt</a:t>
            </a:r>
            <a:endParaRPr lang="nl-NL" dirty="0"/>
          </a:p>
        </p:txBody>
      </p:sp>
      <p:cxnSp>
        <p:nvCxnSpPr>
          <p:cNvPr id="11" name="Straight Arrow Connector 10">
            <a:extLst>
              <a:ext uri="{FF2B5EF4-FFF2-40B4-BE49-F238E27FC236}">
                <a16:creationId xmlns:a16="http://schemas.microsoft.com/office/drawing/2014/main" id="{C9FE030A-D49D-464F-BB6B-D5181B809576}"/>
              </a:ext>
            </a:extLst>
          </p:cNvPr>
          <p:cNvCxnSpPr>
            <a:cxnSpLocks/>
            <a:endCxn id="8" idx="0"/>
          </p:cNvCxnSpPr>
          <p:nvPr/>
        </p:nvCxnSpPr>
        <p:spPr>
          <a:xfrm>
            <a:off x="5432302" y="1536330"/>
            <a:ext cx="1061949" cy="593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5A3711C-6247-4A9F-B272-5D364FC1BDF6}"/>
              </a:ext>
            </a:extLst>
          </p:cNvPr>
          <p:cNvSpPr txBox="1"/>
          <p:nvPr/>
        </p:nvSpPr>
        <p:spPr>
          <a:xfrm>
            <a:off x="5810224" y="1319188"/>
            <a:ext cx="325730" cy="646331"/>
          </a:xfrm>
          <a:prstGeom prst="rect">
            <a:avLst/>
          </a:prstGeom>
          <a:noFill/>
        </p:spPr>
        <p:txBody>
          <a:bodyPr wrap="none" rtlCol="0">
            <a:spAutoFit/>
          </a:bodyPr>
          <a:lstStyle/>
          <a:p>
            <a:r>
              <a:rPr lang="en-US" sz="3600" dirty="0">
                <a:solidFill>
                  <a:schemeClr val="bg1"/>
                </a:solidFill>
              </a:rPr>
              <a:t>-</a:t>
            </a:r>
            <a:endParaRPr lang="nl-NL" sz="3600" dirty="0">
              <a:solidFill>
                <a:schemeClr val="bg1"/>
              </a:solidFill>
            </a:endParaRPr>
          </a:p>
        </p:txBody>
      </p:sp>
      <p:cxnSp>
        <p:nvCxnSpPr>
          <p:cNvPr id="13" name="Straight Arrow Connector 12">
            <a:extLst>
              <a:ext uri="{FF2B5EF4-FFF2-40B4-BE49-F238E27FC236}">
                <a16:creationId xmlns:a16="http://schemas.microsoft.com/office/drawing/2014/main" id="{0AA97212-2A83-45B8-8E10-DD219057F97E}"/>
              </a:ext>
            </a:extLst>
          </p:cNvPr>
          <p:cNvCxnSpPr>
            <a:cxnSpLocks/>
            <a:stCxn id="5" idx="0"/>
          </p:cNvCxnSpPr>
          <p:nvPr/>
        </p:nvCxnSpPr>
        <p:spPr>
          <a:xfrm flipV="1">
            <a:off x="2346320" y="1427025"/>
            <a:ext cx="1172718" cy="721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6FE9C6C-38B7-45A9-B8D3-F68C2D980D60}"/>
              </a:ext>
            </a:extLst>
          </p:cNvPr>
          <p:cNvSpPr txBox="1"/>
          <p:nvPr/>
        </p:nvSpPr>
        <p:spPr>
          <a:xfrm>
            <a:off x="2800242" y="1186627"/>
            <a:ext cx="413896" cy="646331"/>
          </a:xfrm>
          <a:prstGeom prst="rect">
            <a:avLst/>
          </a:prstGeom>
          <a:noFill/>
        </p:spPr>
        <p:txBody>
          <a:bodyPr wrap="none" rtlCol="0">
            <a:spAutoFit/>
          </a:bodyPr>
          <a:lstStyle/>
          <a:p>
            <a:r>
              <a:rPr lang="en-US" sz="3600" dirty="0">
                <a:solidFill>
                  <a:schemeClr val="bg1"/>
                </a:solidFill>
              </a:rPr>
              <a:t>+</a:t>
            </a:r>
            <a:endParaRPr lang="nl-NL" sz="3600" dirty="0">
              <a:solidFill>
                <a:schemeClr val="bg1"/>
              </a:solidFill>
            </a:endParaRPr>
          </a:p>
        </p:txBody>
      </p:sp>
      <p:pic>
        <p:nvPicPr>
          <p:cNvPr id="15" name="Picture 14">
            <a:extLst>
              <a:ext uri="{FF2B5EF4-FFF2-40B4-BE49-F238E27FC236}">
                <a16:creationId xmlns:a16="http://schemas.microsoft.com/office/drawing/2014/main" id="{F70C2CD2-3EEF-4B4C-8369-03EB252DF768}"/>
              </a:ext>
            </a:extLst>
          </p:cNvPr>
          <p:cNvPicPr>
            <a:picLocks noChangeAspect="1"/>
          </p:cNvPicPr>
          <p:nvPr/>
        </p:nvPicPr>
        <p:blipFill>
          <a:blip r:embed="rId3"/>
          <a:stretch>
            <a:fillRect/>
          </a:stretch>
        </p:blipFill>
        <p:spPr>
          <a:xfrm>
            <a:off x="7962900" y="72223"/>
            <a:ext cx="4038600" cy="3448050"/>
          </a:xfrm>
          <a:prstGeom prst="rect">
            <a:avLst/>
          </a:prstGeom>
        </p:spPr>
      </p:pic>
      <p:sp>
        <p:nvSpPr>
          <p:cNvPr id="16" name="TextBox 15">
            <a:extLst>
              <a:ext uri="{FF2B5EF4-FFF2-40B4-BE49-F238E27FC236}">
                <a16:creationId xmlns:a16="http://schemas.microsoft.com/office/drawing/2014/main" id="{13E3CA44-274D-4334-B2CD-4C88793E9BAB}"/>
              </a:ext>
            </a:extLst>
          </p:cNvPr>
          <p:cNvSpPr txBox="1"/>
          <p:nvPr/>
        </p:nvSpPr>
        <p:spPr>
          <a:xfrm>
            <a:off x="351672" y="3637242"/>
            <a:ext cx="8555291" cy="1477328"/>
          </a:xfrm>
          <a:prstGeom prst="rect">
            <a:avLst/>
          </a:prstGeom>
          <a:noFill/>
        </p:spPr>
        <p:txBody>
          <a:bodyPr wrap="none" rtlCol="0">
            <a:spAutoFit/>
          </a:bodyPr>
          <a:lstStyle/>
          <a:p>
            <a:r>
              <a:rPr lang="en-US" dirty="0">
                <a:solidFill>
                  <a:schemeClr val="bg1"/>
                </a:solidFill>
              </a:rPr>
              <a:t>IV: Think about spending on dog food (functional) or dog clothes &amp; accessories (hedonic).</a:t>
            </a:r>
          </a:p>
          <a:p>
            <a:endParaRPr lang="en-US" dirty="0">
              <a:solidFill>
                <a:schemeClr val="bg1"/>
              </a:solidFill>
            </a:endParaRPr>
          </a:p>
          <a:p>
            <a:r>
              <a:rPr lang="en-US" dirty="0">
                <a:solidFill>
                  <a:schemeClr val="bg1"/>
                </a:solidFill>
              </a:rPr>
              <a:t>DV: How much do you spend on this compared to other dog owners?</a:t>
            </a:r>
          </a:p>
          <a:p>
            <a:endParaRPr lang="en-US" dirty="0">
              <a:solidFill>
                <a:schemeClr val="bg1"/>
              </a:solidFill>
            </a:endParaRPr>
          </a:p>
          <a:p>
            <a:r>
              <a:rPr lang="en-US" dirty="0">
                <a:solidFill>
                  <a:schemeClr val="bg1"/>
                </a:solidFill>
              </a:rPr>
              <a:t>Mediator: </a:t>
            </a:r>
            <a:endParaRPr lang="nl-NL" dirty="0">
              <a:solidFill>
                <a:schemeClr val="bg1"/>
              </a:solidFill>
            </a:endParaRPr>
          </a:p>
        </p:txBody>
      </p:sp>
      <p:pic>
        <p:nvPicPr>
          <p:cNvPr id="18" name="Picture 17">
            <a:extLst>
              <a:ext uri="{FF2B5EF4-FFF2-40B4-BE49-F238E27FC236}">
                <a16:creationId xmlns:a16="http://schemas.microsoft.com/office/drawing/2014/main" id="{748570D1-6B4E-4232-A198-E56E5A82735F}"/>
              </a:ext>
            </a:extLst>
          </p:cNvPr>
          <p:cNvPicPr>
            <a:picLocks noChangeAspect="1"/>
          </p:cNvPicPr>
          <p:nvPr/>
        </p:nvPicPr>
        <p:blipFill>
          <a:blip r:embed="rId4"/>
          <a:stretch>
            <a:fillRect/>
          </a:stretch>
        </p:blipFill>
        <p:spPr>
          <a:xfrm>
            <a:off x="1610786" y="4551642"/>
            <a:ext cx="8057995" cy="1033856"/>
          </a:xfrm>
          <a:prstGeom prst="rect">
            <a:avLst/>
          </a:prstGeom>
        </p:spPr>
      </p:pic>
    </p:spTree>
    <p:extLst>
      <p:ext uri="{BB962C8B-B14F-4D97-AF65-F5344CB8AC3E}">
        <p14:creationId xmlns:p14="http://schemas.microsoft.com/office/powerpoint/2010/main" val="5081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2</a:t>
            </a:fld>
            <a:endParaRPr lang="en-US"/>
          </a:p>
        </p:txBody>
      </p:sp>
      <p:sp>
        <p:nvSpPr>
          <p:cNvPr id="7" name="Titel 1">
            <a:extLst>
              <a:ext uri="{FF2B5EF4-FFF2-40B4-BE49-F238E27FC236}">
                <a16:creationId xmlns:a16="http://schemas.microsoft.com/office/drawing/2014/main" id="{2E4CE67A-3532-4D06-8A8E-07263F6004BC}"/>
              </a:ext>
            </a:extLst>
          </p:cNvPr>
          <p:cNvSpPr txBox="1">
            <a:spLocks/>
          </p:cNvSpPr>
          <p:nvPr/>
        </p:nvSpPr>
        <p:spPr>
          <a:xfrm>
            <a:off x="2275170" y="1547079"/>
            <a:ext cx="7641660" cy="803081"/>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Times New Roman" panose="02020603050405020304" pitchFamily="18" charset="0"/>
                <a:ea typeface="+mj-ea"/>
                <a:cs typeface="Times New Roman" panose="02020603050405020304" pitchFamily="18" charset="0"/>
              </a:defRPr>
            </a:lvl1pPr>
          </a:lstStyle>
          <a:p>
            <a:r>
              <a:rPr lang="en-US" sz="5000" dirty="0">
                <a:solidFill>
                  <a:srgbClr val="A7782B"/>
                </a:solidFill>
                <a:latin typeface="Gill Sans MT" panose="020B0502020104020203" pitchFamily="34" charset="0"/>
              </a:rPr>
              <a:t>Starting idea</a:t>
            </a:r>
          </a:p>
        </p:txBody>
      </p:sp>
      <p:sp>
        <p:nvSpPr>
          <p:cNvPr id="2" name="Tekstvak 1">
            <a:extLst>
              <a:ext uri="{FF2B5EF4-FFF2-40B4-BE49-F238E27FC236}">
                <a16:creationId xmlns:a16="http://schemas.microsoft.com/office/drawing/2014/main" id="{7EDB46D0-9102-47DC-B1FD-80890A4C0603}"/>
              </a:ext>
            </a:extLst>
          </p:cNvPr>
          <p:cNvSpPr txBox="1"/>
          <p:nvPr/>
        </p:nvSpPr>
        <p:spPr>
          <a:xfrm>
            <a:off x="2162355" y="3223215"/>
            <a:ext cx="7867290" cy="1200329"/>
          </a:xfrm>
          <a:prstGeom prst="rect">
            <a:avLst/>
          </a:prstGeom>
          <a:noFill/>
        </p:spPr>
        <p:txBody>
          <a:bodyPr wrap="square" rtlCol="0">
            <a:spAutoFit/>
          </a:bodyPr>
          <a:lstStyle/>
          <a:p>
            <a:pPr algn="ctr"/>
            <a:r>
              <a:rPr lang="en-US" sz="2400" dirty="0">
                <a:solidFill>
                  <a:schemeClr val="bg1"/>
                </a:solidFill>
                <a:latin typeface="Gill Sans MT" panose="020B0502020104020203" pitchFamily="34" charset="0"/>
              </a:rPr>
              <a:t>Do consumers exhibit a below-average effect in consumption?</a:t>
            </a:r>
          </a:p>
          <a:p>
            <a:pPr algn="ctr"/>
            <a:r>
              <a:rPr lang="en-US" sz="2400" dirty="0">
                <a:solidFill>
                  <a:schemeClr val="bg1"/>
                </a:solidFill>
                <a:latin typeface="Gill Sans MT" panose="020B0502020104020203" pitchFamily="34" charset="0"/>
              </a:rPr>
              <a:t>What affects the strength of this effect?</a:t>
            </a:r>
          </a:p>
          <a:p>
            <a:pPr algn="ctr"/>
            <a:r>
              <a:rPr lang="en-US" sz="2400" dirty="0">
                <a:solidFill>
                  <a:schemeClr val="bg1"/>
                </a:solidFill>
                <a:latin typeface="Gill Sans MT" panose="020B0502020104020203" pitchFamily="34" charset="0"/>
              </a:rPr>
              <a:t>Does it affect marketing outcomes?</a:t>
            </a:r>
          </a:p>
        </p:txBody>
      </p:sp>
    </p:spTree>
    <p:extLst>
      <p:ext uri="{BB962C8B-B14F-4D97-AF65-F5344CB8AC3E}">
        <p14:creationId xmlns:p14="http://schemas.microsoft.com/office/powerpoint/2010/main" val="3563184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20</a:t>
            </a:fld>
            <a:endParaRPr lang="en-US" dirty="0"/>
          </a:p>
        </p:txBody>
      </p:sp>
      <p:sp>
        <p:nvSpPr>
          <p:cNvPr id="6" name="TextBox 5">
            <a:extLst>
              <a:ext uri="{FF2B5EF4-FFF2-40B4-BE49-F238E27FC236}">
                <a16:creationId xmlns:a16="http://schemas.microsoft.com/office/drawing/2014/main" id="{B7CCAEE9-EB30-44C3-B7E4-A7BCF47FE647}"/>
              </a:ext>
            </a:extLst>
          </p:cNvPr>
          <p:cNvSpPr txBox="1"/>
          <p:nvPr/>
        </p:nvSpPr>
        <p:spPr>
          <a:xfrm>
            <a:off x="10411426" y="4994048"/>
            <a:ext cx="1059393" cy="369332"/>
          </a:xfrm>
          <a:prstGeom prst="rect">
            <a:avLst/>
          </a:prstGeom>
          <a:noFill/>
        </p:spPr>
        <p:txBody>
          <a:bodyPr wrap="none" rtlCol="0">
            <a:spAutoFit/>
          </a:bodyPr>
          <a:lstStyle/>
          <a:p>
            <a:r>
              <a:rPr lang="en-US" dirty="0">
                <a:solidFill>
                  <a:schemeClr val="bg1"/>
                </a:solidFill>
              </a:rPr>
              <a:t>Group 13</a:t>
            </a:r>
            <a:endParaRPr lang="nl-NL" dirty="0">
              <a:solidFill>
                <a:schemeClr val="bg1"/>
              </a:solidFill>
            </a:endParaRPr>
          </a:p>
        </p:txBody>
      </p:sp>
      <p:pic>
        <p:nvPicPr>
          <p:cNvPr id="3" name="Picture 2">
            <a:extLst>
              <a:ext uri="{FF2B5EF4-FFF2-40B4-BE49-F238E27FC236}">
                <a16:creationId xmlns:a16="http://schemas.microsoft.com/office/drawing/2014/main" id="{FAC65073-512A-42CD-89D6-ED6B7BF9297B}"/>
              </a:ext>
            </a:extLst>
          </p:cNvPr>
          <p:cNvPicPr>
            <a:picLocks noChangeAspect="1"/>
          </p:cNvPicPr>
          <p:nvPr/>
        </p:nvPicPr>
        <p:blipFill>
          <a:blip r:embed="rId3"/>
          <a:stretch>
            <a:fillRect/>
          </a:stretch>
        </p:blipFill>
        <p:spPr>
          <a:xfrm>
            <a:off x="497864" y="459980"/>
            <a:ext cx="10902901" cy="2969020"/>
          </a:xfrm>
          <a:prstGeom prst="rect">
            <a:avLst/>
          </a:prstGeom>
        </p:spPr>
      </p:pic>
    </p:spTree>
    <p:extLst>
      <p:ext uri="{BB962C8B-B14F-4D97-AF65-F5344CB8AC3E}">
        <p14:creationId xmlns:p14="http://schemas.microsoft.com/office/powerpoint/2010/main" val="2313990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21</a:t>
            </a:fld>
            <a:endParaRPr lang="en-US"/>
          </a:p>
        </p:txBody>
      </p:sp>
      <p:sp>
        <p:nvSpPr>
          <p:cNvPr id="7" name="Titel 1">
            <a:extLst>
              <a:ext uri="{FF2B5EF4-FFF2-40B4-BE49-F238E27FC236}">
                <a16:creationId xmlns:a16="http://schemas.microsoft.com/office/drawing/2014/main" id="{2E4CE67A-3532-4D06-8A8E-07263F6004BC}"/>
              </a:ext>
            </a:extLst>
          </p:cNvPr>
          <p:cNvSpPr txBox="1">
            <a:spLocks/>
          </p:cNvSpPr>
          <p:nvPr/>
        </p:nvSpPr>
        <p:spPr>
          <a:xfrm>
            <a:off x="2275170" y="1106905"/>
            <a:ext cx="7641660" cy="1989222"/>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Times New Roman" panose="02020603050405020304" pitchFamily="18" charset="0"/>
                <a:ea typeface="+mj-ea"/>
                <a:cs typeface="Times New Roman" panose="02020603050405020304" pitchFamily="18" charset="0"/>
              </a:defRPr>
            </a:lvl1pPr>
          </a:lstStyle>
          <a:p>
            <a:endParaRPr lang="en-US" sz="5000" dirty="0">
              <a:solidFill>
                <a:srgbClr val="A7782B"/>
              </a:solidFill>
              <a:latin typeface="Gill Sans MT" panose="020B0502020104020203" pitchFamily="34" charset="0"/>
            </a:endParaRPr>
          </a:p>
          <a:p>
            <a:endParaRPr lang="en-US" sz="5000" dirty="0">
              <a:solidFill>
                <a:srgbClr val="A7782B"/>
              </a:solidFill>
              <a:latin typeface="Gill Sans MT" panose="020B0502020104020203" pitchFamily="34" charset="0"/>
            </a:endParaRPr>
          </a:p>
          <a:p>
            <a:endParaRPr lang="en-US" sz="5000" dirty="0">
              <a:solidFill>
                <a:srgbClr val="A7782B"/>
              </a:solidFill>
              <a:latin typeface="Gill Sans MT" panose="020B0502020104020203" pitchFamily="34" charset="0"/>
            </a:endParaRPr>
          </a:p>
          <a:p>
            <a:r>
              <a:rPr lang="en-US" sz="5000" dirty="0">
                <a:solidFill>
                  <a:srgbClr val="A7782B"/>
                </a:solidFill>
                <a:latin typeface="Gill Sans MT" panose="020B0502020104020203" pitchFamily="34" charset="0"/>
              </a:rPr>
              <a:t>Qualtrics do’s and don’ts</a:t>
            </a:r>
          </a:p>
          <a:p>
            <a:endParaRPr lang="en-US" sz="5000" dirty="0">
              <a:solidFill>
                <a:srgbClr val="A7782B"/>
              </a:solidFill>
              <a:latin typeface="Gill Sans MT" panose="020B0502020104020203" pitchFamily="34" charset="0"/>
            </a:endParaRPr>
          </a:p>
        </p:txBody>
      </p:sp>
    </p:spTree>
    <p:extLst>
      <p:ext uri="{BB962C8B-B14F-4D97-AF65-F5344CB8AC3E}">
        <p14:creationId xmlns:p14="http://schemas.microsoft.com/office/powerpoint/2010/main" val="22114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7408-D58D-4B8A-8BE3-A1933A399A46}"/>
              </a:ext>
            </a:extLst>
          </p:cNvPr>
          <p:cNvSpPr>
            <a:spLocks noGrp="1"/>
          </p:cNvSpPr>
          <p:nvPr>
            <p:ph type="title"/>
          </p:nvPr>
        </p:nvSpPr>
        <p:spPr>
          <a:xfrm>
            <a:off x="838200" y="365125"/>
            <a:ext cx="10515600" cy="1447633"/>
          </a:xfrm>
        </p:spPr>
        <p:txBody>
          <a:bodyPr>
            <a:noAutofit/>
          </a:bodyPr>
          <a:lstStyle/>
          <a:p>
            <a:br>
              <a:rPr lang="en-US" sz="2800" dirty="0"/>
            </a:br>
            <a:br>
              <a:rPr lang="en-US" sz="2800" dirty="0"/>
            </a:br>
            <a:br>
              <a:rPr lang="en-US" sz="2800" dirty="0"/>
            </a:br>
            <a:r>
              <a:rPr lang="en-US" sz="2800" b="1" dirty="0">
                <a:highlight>
                  <a:srgbClr val="A7782B"/>
                </a:highlight>
              </a:rPr>
              <a:t>Order of the questions: IV – Mediator -- DV. </a:t>
            </a:r>
            <a:br>
              <a:rPr lang="en-US" sz="2800" dirty="0"/>
            </a:br>
            <a:r>
              <a:rPr lang="en-US" sz="2800" dirty="0"/>
              <a:t>After the manipulation, DV should be asked first most of the time, then the process variables. If we ask the mediator question before the DV question, how do we know that the realized effect is observed because of the IV? </a:t>
            </a:r>
            <a:br>
              <a:rPr lang="en-US" sz="2800" dirty="0"/>
            </a:br>
            <a:r>
              <a:rPr lang="en-US" sz="2800" dirty="0"/>
              <a:t>(even better: counterbalance the order)</a:t>
            </a:r>
            <a:br>
              <a:rPr lang="en-US" sz="2800" dirty="0"/>
            </a:br>
            <a:endParaRPr lang="nl-NL" sz="2800" dirty="0"/>
          </a:p>
        </p:txBody>
      </p:sp>
      <p:sp>
        <p:nvSpPr>
          <p:cNvPr id="3" name="Slide Number Placeholder 2">
            <a:extLst>
              <a:ext uri="{FF2B5EF4-FFF2-40B4-BE49-F238E27FC236}">
                <a16:creationId xmlns:a16="http://schemas.microsoft.com/office/drawing/2014/main" id="{8D15BAFD-BFA3-4E98-9E6F-FF9DD8726C75}"/>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Box 4">
            <a:extLst>
              <a:ext uri="{FF2B5EF4-FFF2-40B4-BE49-F238E27FC236}">
                <a16:creationId xmlns:a16="http://schemas.microsoft.com/office/drawing/2014/main" id="{00D1A2D4-7765-4B90-9665-9FD46AF9E692}"/>
              </a:ext>
            </a:extLst>
          </p:cNvPr>
          <p:cNvSpPr txBox="1"/>
          <p:nvPr/>
        </p:nvSpPr>
        <p:spPr>
          <a:xfrm>
            <a:off x="838200" y="3060084"/>
            <a:ext cx="11027901" cy="3539430"/>
          </a:xfrm>
          <a:prstGeom prst="rect">
            <a:avLst/>
          </a:prstGeom>
          <a:noFill/>
        </p:spPr>
        <p:txBody>
          <a:bodyPr wrap="square">
            <a:spAutoFit/>
          </a:bodyPr>
          <a:lstStyle/>
          <a:p>
            <a:br>
              <a:rPr lang="en-US" sz="2800" dirty="0">
                <a:solidFill>
                  <a:schemeClr val="bg1"/>
                </a:solidFill>
              </a:rPr>
            </a:br>
            <a:r>
              <a:rPr lang="en-US" sz="2800" b="1" dirty="0">
                <a:solidFill>
                  <a:schemeClr val="bg1"/>
                </a:solidFill>
                <a:highlight>
                  <a:srgbClr val="A7782B"/>
                </a:highlight>
              </a:rPr>
              <a:t>Does the process measure mean the same thing in different conditions/choices? </a:t>
            </a:r>
            <a:br>
              <a:rPr lang="en-US" sz="2800" dirty="0">
                <a:solidFill>
                  <a:schemeClr val="bg1"/>
                </a:solidFill>
              </a:rPr>
            </a:br>
            <a:endParaRPr lang="en-US" sz="2800" dirty="0">
              <a:solidFill>
                <a:schemeClr val="bg1"/>
              </a:solidFill>
            </a:endParaRPr>
          </a:p>
          <a:p>
            <a:r>
              <a:rPr lang="en-US" sz="2800" dirty="0">
                <a:solidFill>
                  <a:schemeClr val="bg1"/>
                </a:solidFill>
              </a:rPr>
              <a:t>Example </a:t>
            </a:r>
            <a:r>
              <a:rPr lang="en-US" sz="2800" dirty="0">
                <a:solidFill>
                  <a:schemeClr val="bg1"/>
                </a:solidFill>
                <a:sym typeface="Wingdings" panose="05000000000000000000" pitchFamily="2" charset="2"/>
              </a:rPr>
              <a:t></a:t>
            </a:r>
            <a:r>
              <a:rPr lang="en-US" sz="2800" dirty="0">
                <a:solidFill>
                  <a:schemeClr val="bg1"/>
                </a:solidFill>
              </a:rPr>
              <a:t> DV: How likely is it for you to donate to the charity?</a:t>
            </a:r>
            <a:br>
              <a:rPr lang="en-US" sz="2800" dirty="0">
                <a:solidFill>
                  <a:schemeClr val="bg1"/>
                </a:solidFill>
              </a:rPr>
            </a:br>
            <a:r>
              <a:rPr lang="en-US" sz="2800" dirty="0">
                <a:solidFill>
                  <a:schemeClr val="bg1"/>
                </a:solidFill>
              </a:rPr>
              <a:t>Process variable: To what extent your decision was affected by anticipated guilt?</a:t>
            </a:r>
            <a:br>
              <a:rPr lang="en-US" sz="2800" dirty="0">
                <a:solidFill>
                  <a:schemeClr val="bg1"/>
                </a:solidFill>
              </a:rPr>
            </a:br>
            <a:endParaRPr lang="nl-NL" sz="2800" dirty="0">
              <a:solidFill>
                <a:schemeClr val="bg1"/>
              </a:solidFill>
            </a:endParaRPr>
          </a:p>
        </p:txBody>
      </p:sp>
    </p:spTree>
    <p:extLst>
      <p:ext uri="{BB962C8B-B14F-4D97-AF65-F5344CB8AC3E}">
        <p14:creationId xmlns:p14="http://schemas.microsoft.com/office/powerpoint/2010/main" val="63406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7408-D58D-4B8A-8BE3-A1933A399A46}"/>
              </a:ext>
            </a:extLst>
          </p:cNvPr>
          <p:cNvSpPr>
            <a:spLocks noGrp="1"/>
          </p:cNvSpPr>
          <p:nvPr>
            <p:ph type="title"/>
          </p:nvPr>
        </p:nvSpPr>
        <p:spPr>
          <a:xfrm>
            <a:off x="838200" y="365125"/>
            <a:ext cx="10515600" cy="3063875"/>
          </a:xfrm>
        </p:spPr>
        <p:txBody>
          <a:bodyPr>
            <a:normAutofit/>
          </a:bodyPr>
          <a:lstStyle/>
          <a:p>
            <a:r>
              <a:rPr lang="en-US" sz="2800" b="1" dirty="0">
                <a:highlight>
                  <a:srgbClr val="A7782B"/>
                </a:highlight>
              </a:rPr>
              <a:t>Allowing</a:t>
            </a:r>
            <a:r>
              <a:rPr lang="en-US" sz="3000" b="1" dirty="0">
                <a:highlight>
                  <a:srgbClr val="A7782B"/>
                </a:highlight>
              </a:rPr>
              <a:t> the participants to skip important questions.</a:t>
            </a:r>
            <a:br>
              <a:rPr lang="en-US" sz="3000" b="1" dirty="0">
                <a:highlight>
                  <a:srgbClr val="A7782B"/>
                </a:highlight>
              </a:rPr>
            </a:br>
            <a:r>
              <a:rPr lang="en-US" sz="3000" dirty="0"/>
              <a:t>Forcing participants to answer all of the questions might not be the most ethical thing to do, but at least having them answer the most important questions is important not to end up with a huge amount of missing variables. -&gt; “request answer”</a:t>
            </a:r>
            <a:br>
              <a:rPr lang="en-US" sz="3000" b="1" dirty="0">
                <a:highlight>
                  <a:srgbClr val="A7782B"/>
                </a:highlight>
              </a:rPr>
            </a:br>
            <a:br>
              <a:rPr lang="en-US" sz="3000" b="1" dirty="0">
                <a:highlight>
                  <a:srgbClr val="A7782B"/>
                </a:highlight>
              </a:rPr>
            </a:br>
            <a:endParaRPr lang="nl-NL" sz="3000" dirty="0"/>
          </a:p>
        </p:txBody>
      </p:sp>
      <p:sp>
        <p:nvSpPr>
          <p:cNvPr id="3" name="Slide Number Placeholder 2">
            <a:extLst>
              <a:ext uri="{FF2B5EF4-FFF2-40B4-BE49-F238E27FC236}">
                <a16:creationId xmlns:a16="http://schemas.microsoft.com/office/drawing/2014/main" id="{8D15BAFD-BFA3-4E98-9E6F-FF9DD8726C75}"/>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Box 4">
            <a:extLst>
              <a:ext uri="{FF2B5EF4-FFF2-40B4-BE49-F238E27FC236}">
                <a16:creationId xmlns:a16="http://schemas.microsoft.com/office/drawing/2014/main" id="{1291D5EC-BC4E-4E56-904F-0F021C85687F}"/>
              </a:ext>
            </a:extLst>
          </p:cNvPr>
          <p:cNvSpPr txBox="1"/>
          <p:nvPr/>
        </p:nvSpPr>
        <p:spPr>
          <a:xfrm>
            <a:off x="838200" y="3522558"/>
            <a:ext cx="10744200" cy="1815882"/>
          </a:xfrm>
          <a:prstGeom prst="rect">
            <a:avLst/>
          </a:prstGeom>
          <a:noFill/>
        </p:spPr>
        <p:txBody>
          <a:bodyPr wrap="square">
            <a:spAutoFit/>
          </a:bodyPr>
          <a:lstStyle/>
          <a:p>
            <a:r>
              <a:rPr lang="en-US" sz="2800" b="1" dirty="0">
                <a:solidFill>
                  <a:schemeClr val="bg1"/>
                </a:solidFill>
                <a:highlight>
                  <a:srgbClr val="A7782B"/>
                </a:highlight>
              </a:rPr>
              <a:t>Asking irrelevant questions </a:t>
            </a:r>
          </a:p>
          <a:p>
            <a:r>
              <a:rPr lang="en-US" sz="2800" dirty="0">
                <a:solidFill>
                  <a:schemeClr val="bg1"/>
                </a:solidFill>
              </a:rPr>
              <a:t>A survey containing as few questions as possible is the best. Therefore, any question that does not serve the main research question or provides some importance for exploratory reasons should be discarded.</a:t>
            </a:r>
            <a:endParaRPr lang="nl-NL" sz="2800" dirty="0">
              <a:solidFill>
                <a:schemeClr val="bg1"/>
              </a:solidFill>
            </a:endParaRPr>
          </a:p>
        </p:txBody>
      </p:sp>
    </p:spTree>
    <p:extLst>
      <p:ext uri="{BB962C8B-B14F-4D97-AF65-F5344CB8AC3E}">
        <p14:creationId xmlns:p14="http://schemas.microsoft.com/office/powerpoint/2010/main" val="384725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7408-D58D-4B8A-8BE3-A1933A399A46}"/>
              </a:ext>
            </a:extLst>
          </p:cNvPr>
          <p:cNvSpPr>
            <a:spLocks noGrp="1"/>
          </p:cNvSpPr>
          <p:nvPr>
            <p:ph type="title"/>
          </p:nvPr>
        </p:nvSpPr>
        <p:spPr>
          <a:xfrm>
            <a:off x="838200" y="365125"/>
            <a:ext cx="10515600" cy="3063875"/>
          </a:xfrm>
        </p:spPr>
        <p:txBody>
          <a:bodyPr>
            <a:normAutofit fontScale="90000"/>
          </a:bodyPr>
          <a:lstStyle/>
          <a:p>
            <a:r>
              <a:rPr lang="en-US" sz="3300" b="1" dirty="0">
                <a:highlight>
                  <a:srgbClr val="A7782B"/>
                </a:highlight>
              </a:rPr>
              <a:t>Randomization function: Not selecting ‘evenly present’ might lead to an unproportionate accumulation of the participants across conditions.</a:t>
            </a:r>
            <a:br>
              <a:rPr lang="en-US" sz="3300" b="1" dirty="0">
                <a:highlight>
                  <a:srgbClr val="A7782B"/>
                </a:highlight>
              </a:rPr>
            </a:br>
            <a:br>
              <a:rPr lang="en-US" sz="3300" b="1" dirty="0">
                <a:highlight>
                  <a:srgbClr val="A7782B"/>
                </a:highlight>
              </a:rPr>
            </a:br>
            <a:br>
              <a:rPr lang="en-US" dirty="0">
                <a:highlight>
                  <a:srgbClr val="A7782B"/>
                </a:highlight>
              </a:rPr>
            </a:br>
            <a:endParaRPr lang="nl-NL" dirty="0">
              <a:highlight>
                <a:srgbClr val="A7782B"/>
              </a:highlight>
            </a:endParaRPr>
          </a:p>
        </p:txBody>
      </p:sp>
      <p:sp>
        <p:nvSpPr>
          <p:cNvPr id="3" name="Slide Number Placeholder 2">
            <a:extLst>
              <a:ext uri="{FF2B5EF4-FFF2-40B4-BE49-F238E27FC236}">
                <a16:creationId xmlns:a16="http://schemas.microsoft.com/office/drawing/2014/main" id="{8D15BAFD-BFA3-4E98-9E6F-FF9DD8726C75}"/>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Box 4">
            <a:extLst>
              <a:ext uri="{FF2B5EF4-FFF2-40B4-BE49-F238E27FC236}">
                <a16:creationId xmlns:a16="http://schemas.microsoft.com/office/drawing/2014/main" id="{E2098E4C-E63A-43E0-A033-BAE10692FF6D}"/>
              </a:ext>
            </a:extLst>
          </p:cNvPr>
          <p:cNvSpPr txBox="1"/>
          <p:nvPr/>
        </p:nvSpPr>
        <p:spPr>
          <a:xfrm>
            <a:off x="838200" y="2794986"/>
            <a:ext cx="10664687" cy="2677656"/>
          </a:xfrm>
          <a:prstGeom prst="rect">
            <a:avLst/>
          </a:prstGeom>
          <a:noFill/>
        </p:spPr>
        <p:txBody>
          <a:bodyPr wrap="square">
            <a:spAutoFit/>
          </a:bodyPr>
          <a:lstStyle/>
          <a:p>
            <a:r>
              <a:rPr lang="en-US" sz="2800" b="1" dirty="0">
                <a:solidFill>
                  <a:schemeClr val="bg1"/>
                </a:solidFill>
                <a:highlight>
                  <a:srgbClr val="A7782B"/>
                </a:highlight>
                <a:latin typeface="Times New Roman" panose="02020603050405020304" pitchFamily="18" charset="0"/>
                <a:cs typeface="Times New Roman" panose="02020603050405020304" pitchFamily="18" charset="0"/>
              </a:rPr>
              <a:t>Poor instruction (especially for the open-ended questions). </a:t>
            </a:r>
            <a:br>
              <a:rPr lang="en-US" sz="2800" b="1" dirty="0">
                <a:solidFill>
                  <a:schemeClr val="bg1"/>
                </a:solidFill>
                <a:highlight>
                  <a:srgbClr val="A7782B"/>
                </a:highlight>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This is important for participants to indicate the most accurate answers and also for you to handle the data accurately after the data collection.</a:t>
            </a:r>
            <a:br>
              <a:rPr lang="en-US" sz="2800" b="1" dirty="0">
                <a:solidFill>
                  <a:schemeClr val="bg1"/>
                </a:solidFill>
                <a:highlight>
                  <a:srgbClr val="A7782B"/>
                </a:highlight>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Example: How many times do you buy this product in a month? (Please indicate the approximate number of packages you buy in a month in  numbers, e.g., 5, if you do not buy, please enter 0)</a:t>
            </a:r>
            <a:endParaRPr lang="nl-NL"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412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7408-D58D-4B8A-8BE3-A1933A399A46}"/>
              </a:ext>
            </a:extLst>
          </p:cNvPr>
          <p:cNvSpPr>
            <a:spLocks noGrp="1"/>
          </p:cNvSpPr>
          <p:nvPr>
            <p:ph type="title"/>
          </p:nvPr>
        </p:nvSpPr>
        <p:spPr>
          <a:xfrm>
            <a:off x="838200" y="365126"/>
            <a:ext cx="10515600" cy="3226214"/>
          </a:xfrm>
        </p:spPr>
        <p:txBody>
          <a:bodyPr>
            <a:normAutofit/>
          </a:bodyPr>
          <a:lstStyle/>
          <a:p>
            <a:r>
              <a:rPr lang="en-US" sz="3000" b="1" dirty="0">
                <a:highlight>
                  <a:srgbClr val="A7782B"/>
                </a:highlight>
              </a:rPr>
              <a:t>Ordinal measures that have overlapping endpoints.</a:t>
            </a:r>
            <a:br>
              <a:rPr lang="en-US" sz="3000" b="1" dirty="0">
                <a:highlight>
                  <a:srgbClr val="A7782B"/>
                </a:highlight>
              </a:rPr>
            </a:br>
            <a:r>
              <a:rPr lang="en-US" sz="3000" dirty="0"/>
              <a:t>The options provided for an ordinal measure should not overlap each other.</a:t>
            </a:r>
            <a:br>
              <a:rPr lang="en-US" sz="3000" dirty="0"/>
            </a:br>
            <a:r>
              <a:rPr lang="en-US" sz="2000" dirty="0"/>
              <a:t>Example: Income levels: 0-$1000, $1000-$2000: which one I should choose If my income is exactly $1000? It is better to indicate the second option as follows: $1001-$2000</a:t>
            </a:r>
            <a:br>
              <a:rPr lang="en-US" sz="2000" b="1" dirty="0">
                <a:highlight>
                  <a:srgbClr val="A7782B"/>
                </a:highlight>
              </a:rPr>
            </a:br>
            <a:br>
              <a:rPr lang="en-US" sz="3000" b="1" dirty="0">
                <a:highlight>
                  <a:srgbClr val="A7782B"/>
                </a:highlight>
              </a:rPr>
            </a:br>
            <a:br>
              <a:rPr lang="en-US" sz="3000" dirty="0"/>
            </a:br>
            <a:endParaRPr lang="nl-NL" sz="3000" dirty="0"/>
          </a:p>
        </p:txBody>
      </p:sp>
      <p:sp>
        <p:nvSpPr>
          <p:cNvPr id="3" name="Slide Number Placeholder 2">
            <a:extLst>
              <a:ext uri="{FF2B5EF4-FFF2-40B4-BE49-F238E27FC236}">
                <a16:creationId xmlns:a16="http://schemas.microsoft.com/office/drawing/2014/main" id="{8D15BAFD-BFA3-4E98-9E6F-FF9DD8726C75}"/>
              </a:ext>
            </a:extLst>
          </p:cNvPr>
          <p:cNvSpPr>
            <a:spLocks noGrp="1"/>
          </p:cNvSpPr>
          <p:nvPr>
            <p:ph type="sldNum" idx="12"/>
          </p:nvPr>
        </p:nvSpPr>
        <p:spPr/>
        <p:txBody>
          <a:bodyPr/>
          <a:lstStyle/>
          <a:p>
            <a:fld id="{00000000-1234-1234-1234-123412341234}" type="slidenum">
              <a:rPr lang="en-US" smtClean="0"/>
              <a:pPr/>
              <a:t>25</a:t>
            </a:fld>
            <a:endParaRPr lang="en-US"/>
          </a:p>
        </p:txBody>
      </p:sp>
    </p:spTree>
    <p:extLst>
      <p:ext uri="{BB962C8B-B14F-4D97-AF65-F5344CB8AC3E}">
        <p14:creationId xmlns:p14="http://schemas.microsoft.com/office/powerpoint/2010/main" val="3978034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7408-D58D-4B8A-8BE3-A1933A399A46}"/>
              </a:ext>
            </a:extLst>
          </p:cNvPr>
          <p:cNvSpPr>
            <a:spLocks noGrp="1"/>
          </p:cNvSpPr>
          <p:nvPr>
            <p:ph type="title"/>
          </p:nvPr>
        </p:nvSpPr>
        <p:spPr>
          <a:xfrm>
            <a:off x="838200" y="365126"/>
            <a:ext cx="10515600" cy="3411744"/>
          </a:xfrm>
        </p:spPr>
        <p:txBody>
          <a:bodyPr>
            <a:normAutofit/>
          </a:bodyPr>
          <a:lstStyle/>
          <a:p>
            <a:r>
              <a:rPr lang="en-US" sz="2800" b="1" dirty="0">
                <a:highlight>
                  <a:srgbClr val="A7782B"/>
                </a:highlight>
              </a:rPr>
              <a:t>Measuring the same variable differently in the different manipulations</a:t>
            </a:r>
            <a:br>
              <a:rPr lang="en-US" sz="2800" b="1" dirty="0">
                <a:highlight>
                  <a:srgbClr val="A7782B"/>
                </a:highlight>
              </a:rPr>
            </a:br>
            <a:r>
              <a:rPr lang="en-US" sz="2800" dirty="0"/>
              <a:t>In different manipulations (e.g., control group vs treatment group) sometimes we have a slightly different framing for the DV measure for the sake of the manipulation consistency. However, the measures should stay the same so that we can allocate the data and analyze it properly. </a:t>
            </a:r>
            <a:br>
              <a:rPr lang="en-US" sz="2800" dirty="0"/>
            </a:br>
            <a:r>
              <a:rPr lang="en-US" sz="2800" dirty="0"/>
              <a:t>Example: </a:t>
            </a:r>
            <a:br>
              <a:rPr lang="en-US" sz="2800" dirty="0"/>
            </a:br>
            <a:endParaRPr lang="nl-NL" sz="2800" dirty="0"/>
          </a:p>
        </p:txBody>
      </p:sp>
      <p:sp>
        <p:nvSpPr>
          <p:cNvPr id="3" name="Slide Number Placeholder 2">
            <a:extLst>
              <a:ext uri="{FF2B5EF4-FFF2-40B4-BE49-F238E27FC236}">
                <a16:creationId xmlns:a16="http://schemas.microsoft.com/office/drawing/2014/main" id="{8D15BAFD-BFA3-4E98-9E6F-FF9DD8726C75}"/>
              </a:ext>
            </a:extLst>
          </p:cNvPr>
          <p:cNvSpPr>
            <a:spLocks noGrp="1"/>
          </p:cNvSpPr>
          <p:nvPr>
            <p:ph type="sldNum" idx="12"/>
          </p:nvPr>
        </p:nvSpPr>
        <p:spPr/>
        <p:txBody>
          <a:bodyPr/>
          <a:lstStyle/>
          <a:p>
            <a:fld id="{00000000-1234-1234-1234-123412341234}" type="slidenum">
              <a:rPr lang="en-US" smtClean="0"/>
              <a:pPr/>
              <a:t>26</a:t>
            </a:fld>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D07803FB-08A9-4ADC-8CDC-D44A1FB32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814" y="3429000"/>
            <a:ext cx="3918597" cy="3247122"/>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1F1C0302-D39F-428A-BF81-66852DF46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0"/>
            <a:ext cx="4381928" cy="3247121"/>
          </a:xfrm>
          <a:prstGeom prst="rect">
            <a:avLst/>
          </a:prstGeom>
        </p:spPr>
      </p:pic>
    </p:spTree>
    <p:extLst>
      <p:ext uri="{BB962C8B-B14F-4D97-AF65-F5344CB8AC3E}">
        <p14:creationId xmlns:p14="http://schemas.microsoft.com/office/powerpoint/2010/main" val="1805763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7408-D58D-4B8A-8BE3-A1933A399A46}"/>
              </a:ext>
            </a:extLst>
          </p:cNvPr>
          <p:cNvSpPr>
            <a:spLocks noGrp="1"/>
          </p:cNvSpPr>
          <p:nvPr>
            <p:ph type="title"/>
          </p:nvPr>
        </p:nvSpPr>
        <p:spPr>
          <a:xfrm>
            <a:off x="838200" y="365126"/>
            <a:ext cx="10515600" cy="3703292"/>
          </a:xfrm>
        </p:spPr>
        <p:txBody>
          <a:bodyPr>
            <a:normAutofit fontScale="90000"/>
          </a:bodyPr>
          <a:lstStyle/>
          <a:p>
            <a:br>
              <a:rPr lang="en-US" sz="3300" b="1" dirty="0">
                <a:highlight>
                  <a:srgbClr val="A7782B"/>
                </a:highlight>
              </a:rPr>
            </a:br>
            <a:r>
              <a:rPr lang="en-US" sz="3300" b="1" dirty="0">
                <a:highlight>
                  <a:srgbClr val="A7782B"/>
                </a:highlight>
              </a:rPr>
              <a:t>Inadequate briefing for the concepts mentioned in the survey.</a:t>
            </a:r>
            <a:br>
              <a:rPr lang="en-US" sz="3300" b="1" dirty="0">
                <a:highlight>
                  <a:srgbClr val="A7782B"/>
                </a:highlight>
              </a:rPr>
            </a:br>
            <a:r>
              <a:rPr lang="en-US" sz="3300" dirty="0"/>
              <a:t>If you are going to test a construct or a concept that might be known already, it is still better to explain what you mean exactly while talking about this construct/concept.</a:t>
            </a:r>
            <a:br>
              <a:rPr lang="en-US" sz="3300" b="1" dirty="0">
                <a:highlight>
                  <a:srgbClr val="A7782B"/>
                </a:highlight>
              </a:rPr>
            </a:br>
            <a:r>
              <a:rPr lang="en-US" sz="2200" dirty="0"/>
              <a:t>Example: People might get different meanings when they are told to think about “meat substitutes” or they may not know the concept at all. Giving them a clear definition for what you mean will help.</a:t>
            </a:r>
            <a:endParaRPr lang="nl-NL" dirty="0">
              <a:highlight>
                <a:srgbClr val="A7782B"/>
              </a:highlight>
            </a:endParaRPr>
          </a:p>
        </p:txBody>
      </p:sp>
      <p:sp>
        <p:nvSpPr>
          <p:cNvPr id="3" name="Slide Number Placeholder 2">
            <a:extLst>
              <a:ext uri="{FF2B5EF4-FFF2-40B4-BE49-F238E27FC236}">
                <a16:creationId xmlns:a16="http://schemas.microsoft.com/office/drawing/2014/main" id="{8D15BAFD-BFA3-4E98-9E6F-FF9DD8726C75}"/>
              </a:ext>
            </a:extLst>
          </p:cNvPr>
          <p:cNvSpPr>
            <a:spLocks noGrp="1"/>
          </p:cNvSpPr>
          <p:nvPr>
            <p:ph type="sldNum" idx="12"/>
          </p:nvPr>
        </p:nvSpPr>
        <p:spPr/>
        <p:txBody>
          <a:bodyPr/>
          <a:lstStyle/>
          <a:p>
            <a:fld id="{00000000-1234-1234-1234-123412341234}" type="slidenum">
              <a:rPr lang="en-US" smtClean="0"/>
              <a:pPr/>
              <a:t>27</a:t>
            </a:fld>
            <a:endParaRPr lang="en-US"/>
          </a:p>
        </p:txBody>
      </p:sp>
    </p:spTree>
    <p:extLst>
      <p:ext uri="{BB962C8B-B14F-4D97-AF65-F5344CB8AC3E}">
        <p14:creationId xmlns:p14="http://schemas.microsoft.com/office/powerpoint/2010/main" val="1629443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28</a:t>
            </a:fld>
            <a:endParaRPr lang="en-US"/>
          </a:p>
        </p:txBody>
      </p:sp>
      <p:sp>
        <p:nvSpPr>
          <p:cNvPr id="7" name="Titel 1">
            <a:extLst>
              <a:ext uri="{FF2B5EF4-FFF2-40B4-BE49-F238E27FC236}">
                <a16:creationId xmlns:a16="http://schemas.microsoft.com/office/drawing/2014/main" id="{2E4CE67A-3532-4D06-8A8E-07263F6004BC}"/>
              </a:ext>
            </a:extLst>
          </p:cNvPr>
          <p:cNvSpPr txBox="1">
            <a:spLocks/>
          </p:cNvSpPr>
          <p:nvPr/>
        </p:nvSpPr>
        <p:spPr>
          <a:xfrm>
            <a:off x="2099805" y="776615"/>
            <a:ext cx="8584896" cy="1573546"/>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Times New Roman" panose="02020603050405020304" pitchFamily="18" charset="0"/>
                <a:ea typeface="+mj-ea"/>
                <a:cs typeface="Times New Roman" panose="02020603050405020304" pitchFamily="18" charset="0"/>
              </a:defRPr>
            </a:lvl1pPr>
          </a:lstStyle>
          <a:p>
            <a:r>
              <a:rPr lang="en-US" sz="5000" dirty="0">
                <a:solidFill>
                  <a:srgbClr val="A7782B"/>
                </a:solidFill>
                <a:latin typeface="Gill Sans MT" panose="020B0502020104020203" pitchFamily="34" charset="0"/>
              </a:rPr>
              <a:t>Tips for Better Usage of Qualtrics</a:t>
            </a:r>
          </a:p>
        </p:txBody>
      </p:sp>
    </p:spTree>
    <p:extLst>
      <p:ext uri="{BB962C8B-B14F-4D97-AF65-F5344CB8AC3E}">
        <p14:creationId xmlns:p14="http://schemas.microsoft.com/office/powerpoint/2010/main" val="423274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CB157F64-7C9D-4E47-9059-0568A3D69276}"/>
              </a:ext>
            </a:extLst>
          </p:cNvPr>
          <p:cNvSpPr>
            <a:spLocks noGrp="1"/>
          </p:cNvSpPr>
          <p:nvPr>
            <p:ph type="sldNum" sz="quarter" idx="4"/>
          </p:nvPr>
        </p:nvSpPr>
        <p:spPr/>
        <p:txBody>
          <a:bodyPr/>
          <a:lstStyle/>
          <a:p>
            <a:fld id="{AC4D33CE-B4EA-4DD9-97C6-F57C4C7ADAAD}" type="slidenum">
              <a:rPr lang="en-US" smtClean="0"/>
              <a:pPr/>
              <a:t>29</a:t>
            </a:fld>
            <a:endParaRPr lang="en-US"/>
          </a:p>
        </p:txBody>
      </p:sp>
      <p:sp>
        <p:nvSpPr>
          <p:cNvPr id="6" name="Titel 1">
            <a:extLst>
              <a:ext uri="{FF2B5EF4-FFF2-40B4-BE49-F238E27FC236}">
                <a16:creationId xmlns:a16="http://schemas.microsoft.com/office/drawing/2014/main" id="{D53E0706-C880-466C-8BF7-71208275F556}"/>
              </a:ext>
            </a:extLst>
          </p:cNvPr>
          <p:cNvSpPr>
            <a:spLocks noGrp="1"/>
          </p:cNvSpPr>
          <p:nvPr>
            <p:ph type="title"/>
          </p:nvPr>
        </p:nvSpPr>
        <p:spPr>
          <a:xfrm>
            <a:off x="160421" y="1119118"/>
            <a:ext cx="11871158" cy="3921946"/>
          </a:xfrm>
        </p:spPr>
        <p:txBody>
          <a:bodyPr>
            <a:noAutofit/>
          </a:bodyPr>
          <a:lstStyle/>
          <a:p>
            <a:r>
              <a:rPr lang="en-US" sz="2800" b="1" dirty="0">
                <a:highlight>
                  <a:srgbClr val="A7782B"/>
                </a:highlight>
                <a:latin typeface="Times New Roman" panose="02020603050405020304" pitchFamily="18" charset="0"/>
              </a:rPr>
              <a:t>1- Typical structuring the survey with separate blocks.</a:t>
            </a:r>
            <a:br>
              <a:rPr lang="en-US" sz="2800" dirty="0">
                <a:highlight>
                  <a:srgbClr val="A7782B"/>
                </a:highlight>
                <a:latin typeface="Times New Roman" panose="02020603050405020304" pitchFamily="18" charset="0"/>
              </a:rPr>
            </a:br>
            <a:r>
              <a:rPr lang="en-US" sz="2800" dirty="0">
                <a:latin typeface="Times New Roman" panose="02020603050405020304" pitchFamily="18" charset="0"/>
              </a:rPr>
              <a:t>Part 1: Introduction &amp; Consent.</a:t>
            </a:r>
            <a:br>
              <a:rPr lang="en-US" sz="2800" dirty="0">
                <a:latin typeface="Times New Roman" panose="02020603050405020304" pitchFamily="18" charset="0"/>
              </a:rPr>
            </a:br>
            <a:br>
              <a:rPr lang="en-US" sz="2800" dirty="0">
                <a:latin typeface="Times New Roman" panose="02020603050405020304" pitchFamily="18" charset="0"/>
              </a:rPr>
            </a:br>
            <a:r>
              <a:rPr lang="en-US" sz="2800" dirty="0">
                <a:latin typeface="Times New Roman" panose="02020603050405020304" pitchFamily="18" charset="0"/>
              </a:rPr>
              <a:t>Part 2: Manipulation. In one block, or in 2? </a:t>
            </a:r>
            <a:br>
              <a:rPr lang="en-US" sz="2800" dirty="0">
                <a:latin typeface="Times New Roman" panose="02020603050405020304" pitchFamily="18" charset="0"/>
              </a:rPr>
            </a:br>
            <a:br>
              <a:rPr lang="en-US" sz="2800" dirty="0">
                <a:latin typeface="Times New Roman" panose="02020603050405020304" pitchFamily="18" charset="0"/>
              </a:rPr>
            </a:br>
            <a:r>
              <a:rPr lang="en-US" sz="2800" dirty="0">
                <a:latin typeface="Times New Roman" panose="02020603050405020304" pitchFamily="18" charset="0"/>
              </a:rPr>
              <a:t>Part 3. DV, process, manipulation checks, control variables. How to link to </a:t>
            </a:r>
            <a:br>
              <a:rPr lang="en-US" sz="2800" dirty="0">
                <a:latin typeface="Times New Roman" panose="02020603050405020304" pitchFamily="18" charset="0"/>
              </a:rPr>
            </a:br>
            <a:r>
              <a:rPr lang="en-US" sz="2800" dirty="0">
                <a:latin typeface="Times New Roman" panose="02020603050405020304" pitchFamily="18" charset="0"/>
              </a:rPr>
              <a:t>Part 2?</a:t>
            </a:r>
            <a:br>
              <a:rPr lang="en-US" sz="2800" dirty="0">
                <a:latin typeface="Times New Roman" panose="02020603050405020304" pitchFamily="18" charset="0"/>
              </a:rPr>
            </a:br>
            <a:br>
              <a:rPr lang="en-US" sz="2800" dirty="0">
                <a:latin typeface="Times New Roman" panose="02020603050405020304" pitchFamily="18" charset="0"/>
              </a:rPr>
            </a:br>
            <a:r>
              <a:rPr lang="en-US" sz="2800" dirty="0">
                <a:latin typeface="Times New Roman" panose="02020603050405020304" pitchFamily="18" charset="0"/>
              </a:rPr>
              <a:t>Part 4. Demographics, perhaps open box to respond to survey</a:t>
            </a:r>
            <a:br>
              <a:rPr lang="en-US" sz="2800" dirty="0">
                <a:latin typeface="Times New Roman" panose="02020603050405020304" pitchFamily="18" charset="0"/>
              </a:rPr>
            </a:br>
            <a:br>
              <a:rPr lang="en-US" sz="2800" dirty="0">
                <a:latin typeface="Times New Roman" panose="02020603050405020304" pitchFamily="18" charset="0"/>
              </a:rPr>
            </a:br>
            <a:r>
              <a:rPr lang="en-US" sz="2800" dirty="0">
                <a:latin typeface="Times New Roman" panose="02020603050405020304" pitchFamily="18" charset="0"/>
              </a:rPr>
              <a:t>Part 5. Thank you, perhaps debriefing, and how to finish.</a:t>
            </a:r>
          </a:p>
        </p:txBody>
      </p:sp>
    </p:spTree>
    <p:extLst>
      <p:ext uri="{BB962C8B-B14F-4D97-AF65-F5344CB8AC3E}">
        <p14:creationId xmlns:p14="http://schemas.microsoft.com/office/powerpoint/2010/main" val="167724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3</a:t>
            </a:fld>
            <a:endParaRPr lang="en-US"/>
          </a:p>
        </p:txBody>
      </p:sp>
      <p:sp>
        <p:nvSpPr>
          <p:cNvPr id="7" name="Titel 1">
            <a:extLst>
              <a:ext uri="{FF2B5EF4-FFF2-40B4-BE49-F238E27FC236}">
                <a16:creationId xmlns:a16="http://schemas.microsoft.com/office/drawing/2014/main" id="{2E4CE67A-3532-4D06-8A8E-07263F6004BC}"/>
              </a:ext>
            </a:extLst>
          </p:cNvPr>
          <p:cNvSpPr txBox="1">
            <a:spLocks/>
          </p:cNvSpPr>
          <p:nvPr/>
        </p:nvSpPr>
        <p:spPr>
          <a:xfrm>
            <a:off x="2162355" y="888868"/>
            <a:ext cx="7641660" cy="803081"/>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Times New Roman" panose="02020603050405020304" pitchFamily="18" charset="0"/>
                <a:ea typeface="+mj-ea"/>
                <a:cs typeface="Times New Roman" panose="02020603050405020304" pitchFamily="18" charset="0"/>
              </a:defRPr>
            </a:lvl1pPr>
          </a:lstStyle>
          <a:p>
            <a:r>
              <a:rPr lang="en-US" sz="5000" dirty="0">
                <a:solidFill>
                  <a:srgbClr val="A7782B"/>
                </a:solidFill>
                <a:latin typeface="Gill Sans MT" panose="020B0502020104020203" pitchFamily="34" charset="0"/>
              </a:rPr>
              <a:t>Study 1</a:t>
            </a:r>
          </a:p>
        </p:txBody>
      </p:sp>
      <p:sp>
        <p:nvSpPr>
          <p:cNvPr id="2" name="Tekstvak 1">
            <a:extLst>
              <a:ext uri="{FF2B5EF4-FFF2-40B4-BE49-F238E27FC236}">
                <a16:creationId xmlns:a16="http://schemas.microsoft.com/office/drawing/2014/main" id="{7EDB46D0-9102-47DC-B1FD-80890A4C0603}"/>
              </a:ext>
            </a:extLst>
          </p:cNvPr>
          <p:cNvSpPr txBox="1"/>
          <p:nvPr/>
        </p:nvSpPr>
        <p:spPr>
          <a:xfrm>
            <a:off x="410816" y="1832035"/>
            <a:ext cx="10942983" cy="3416320"/>
          </a:xfrm>
          <a:prstGeom prst="rect">
            <a:avLst/>
          </a:prstGeom>
          <a:noFill/>
        </p:spPr>
        <p:txBody>
          <a:bodyPr wrap="square" rtlCol="0">
            <a:spAutoFit/>
          </a:bodyPr>
          <a:lstStyle/>
          <a:p>
            <a:r>
              <a:rPr lang="en-US" sz="2400" b="0" i="0" dirty="0">
                <a:solidFill>
                  <a:schemeClr val="bg1"/>
                </a:solidFill>
                <a:effectLst/>
                <a:latin typeface="Lato Extended"/>
              </a:rPr>
              <a:t>How often do you buy the following products compared to other students in your class? </a:t>
            </a:r>
          </a:p>
          <a:p>
            <a:r>
              <a:rPr lang="en-US" sz="2400" b="0" i="0" dirty="0">
                <a:solidFill>
                  <a:schemeClr val="bg1"/>
                </a:solidFill>
                <a:effectLst/>
                <a:latin typeface="Lato Extended"/>
              </a:rPr>
              <a:t>(on a percentile scale from 0 – I buy this the least, to 50 – I’m exactly average to 99 - I buy this the most) </a:t>
            </a:r>
          </a:p>
          <a:p>
            <a:endParaRPr lang="en-US" sz="2400" dirty="0">
              <a:solidFill>
                <a:schemeClr val="bg1"/>
              </a:solidFill>
              <a:latin typeface="Lato Extended"/>
            </a:endParaRPr>
          </a:p>
          <a:p>
            <a:r>
              <a:rPr lang="en-US" sz="2400" b="0" i="0" dirty="0">
                <a:solidFill>
                  <a:schemeClr val="bg1"/>
                </a:solidFill>
                <a:effectLst/>
                <a:latin typeface="Lato Extended"/>
              </a:rPr>
              <a:t>holidays/vacations 		(M = 35.18, SD = 25.82)</a:t>
            </a:r>
          </a:p>
          <a:p>
            <a:r>
              <a:rPr lang="en-US" sz="2400" b="0" i="0" dirty="0">
                <a:solidFill>
                  <a:schemeClr val="bg1"/>
                </a:solidFill>
                <a:effectLst/>
                <a:latin typeface="Lato Extended"/>
              </a:rPr>
              <a:t>books 				(M = 41.38, SD = 29.79)</a:t>
            </a:r>
          </a:p>
          <a:p>
            <a:r>
              <a:rPr lang="en-US" sz="2400" b="0" i="0" dirty="0">
                <a:solidFill>
                  <a:schemeClr val="bg1"/>
                </a:solidFill>
                <a:effectLst/>
                <a:latin typeface="Lato Extended"/>
              </a:rPr>
              <a:t>clothes less than others 	(M = 35.23, SD = 22.22)</a:t>
            </a:r>
          </a:p>
          <a:p>
            <a:r>
              <a:rPr lang="en-US" sz="2400" b="0" i="0" dirty="0">
                <a:solidFill>
                  <a:schemeClr val="bg1"/>
                </a:solidFill>
                <a:effectLst/>
                <a:latin typeface="Lato Extended"/>
              </a:rPr>
              <a:t>go out to dinner 		(M = 36.98, SD = 25.38)</a:t>
            </a:r>
            <a:endParaRPr lang="en-US" sz="2400" dirty="0">
              <a:solidFill>
                <a:schemeClr val="bg1"/>
              </a:solidFill>
              <a:latin typeface="Gill Sans MT" panose="020B0502020104020203" pitchFamily="34" charset="0"/>
            </a:endParaRPr>
          </a:p>
        </p:txBody>
      </p:sp>
    </p:spTree>
    <p:extLst>
      <p:ext uri="{BB962C8B-B14F-4D97-AF65-F5344CB8AC3E}">
        <p14:creationId xmlns:p14="http://schemas.microsoft.com/office/powerpoint/2010/main" val="3049519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CB157F64-7C9D-4E47-9059-0568A3D69276}"/>
              </a:ext>
            </a:extLst>
          </p:cNvPr>
          <p:cNvSpPr>
            <a:spLocks noGrp="1"/>
          </p:cNvSpPr>
          <p:nvPr>
            <p:ph type="sldNum" sz="quarter" idx="4"/>
          </p:nvPr>
        </p:nvSpPr>
        <p:spPr/>
        <p:txBody>
          <a:bodyPr/>
          <a:lstStyle/>
          <a:p>
            <a:fld id="{AC4D33CE-B4EA-4DD9-97C6-F57C4C7ADAAD}" type="slidenum">
              <a:rPr lang="en-US" smtClean="0"/>
              <a:pPr/>
              <a:t>30</a:t>
            </a:fld>
            <a:endParaRPr lang="en-US"/>
          </a:p>
        </p:txBody>
      </p:sp>
      <p:sp>
        <p:nvSpPr>
          <p:cNvPr id="6" name="Titel 1">
            <a:extLst>
              <a:ext uri="{FF2B5EF4-FFF2-40B4-BE49-F238E27FC236}">
                <a16:creationId xmlns:a16="http://schemas.microsoft.com/office/drawing/2014/main" id="{D53E0706-C880-466C-8BF7-71208275F556}"/>
              </a:ext>
            </a:extLst>
          </p:cNvPr>
          <p:cNvSpPr>
            <a:spLocks noGrp="1"/>
          </p:cNvSpPr>
          <p:nvPr>
            <p:ph type="title"/>
          </p:nvPr>
        </p:nvSpPr>
        <p:spPr>
          <a:xfrm>
            <a:off x="144379" y="136525"/>
            <a:ext cx="11871158" cy="5269664"/>
          </a:xfrm>
        </p:spPr>
        <p:txBody>
          <a:bodyPr>
            <a:normAutofit/>
          </a:bodyPr>
          <a:lstStyle/>
          <a:p>
            <a:br>
              <a:rPr lang="en-US" sz="3000" dirty="0">
                <a:highlight>
                  <a:srgbClr val="A7782B"/>
                </a:highlight>
                <a:latin typeface="Times New Roman" panose="02020603050405020304" pitchFamily="18" charset="0"/>
              </a:rPr>
            </a:br>
            <a:br>
              <a:rPr lang="en-US" sz="3000" dirty="0">
                <a:latin typeface="Times New Roman" panose="02020603050405020304" pitchFamily="18" charset="0"/>
              </a:rPr>
            </a:br>
            <a:r>
              <a:rPr lang="en-US" sz="3000" b="1" dirty="0">
                <a:highlight>
                  <a:srgbClr val="A7782B"/>
                </a:highlight>
                <a:latin typeface="Times New Roman" panose="02020603050405020304" pitchFamily="18" charset="0"/>
              </a:rPr>
              <a:t>2- Using page breaks between questions, especially between DV and process variables</a:t>
            </a:r>
            <a:br>
              <a:rPr lang="en-US" sz="3000" dirty="0">
                <a:latin typeface="Times New Roman" panose="02020603050405020304" pitchFamily="18" charset="0"/>
              </a:rPr>
            </a:br>
            <a:r>
              <a:rPr lang="en-US" sz="3000" dirty="0">
                <a:latin typeface="Times New Roman" panose="02020603050405020304" pitchFamily="18" charset="0"/>
              </a:rPr>
              <a:t>Firstly, via page breaks, you can avoid affected answers. Besides, that will provide a nicer survey flow for the participants, and also prevent them to feel overwhelmed with a bunch of questions on the same page. </a:t>
            </a:r>
            <a:br>
              <a:rPr lang="en-US" sz="3000" dirty="0">
                <a:latin typeface="Times New Roman" panose="02020603050405020304" pitchFamily="18" charset="0"/>
              </a:rPr>
            </a:br>
            <a:br>
              <a:rPr lang="en-US" sz="3000" dirty="0">
                <a:latin typeface="Times New Roman" panose="02020603050405020304" pitchFamily="18" charset="0"/>
              </a:rPr>
            </a:br>
            <a:r>
              <a:rPr lang="en-US" sz="3000" b="1" dirty="0">
                <a:highlight>
                  <a:srgbClr val="A7782B"/>
                </a:highlight>
                <a:latin typeface="Times New Roman" panose="02020603050405020304" pitchFamily="18" charset="0"/>
              </a:rPr>
              <a:t>3- Asking the demographics &amp; control variables in the end</a:t>
            </a:r>
            <a:br>
              <a:rPr lang="en-US" sz="3000" b="1" dirty="0">
                <a:highlight>
                  <a:srgbClr val="A7782B"/>
                </a:highlight>
                <a:latin typeface="Times New Roman" panose="02020603050405020304" pitchFamily="18" charset="0"/>
              </a:rPr>
            </a:br>
            <a:r>
              <a:rPr lang="en-US" sz="3000" dirty="0">
                <a:latin typeface="Times New Roman" panose="02020603050405020304" pitchFamily="18" charset="0"/>
              </a:rPr>
              <a:t>Not to overload participants before getting to start the main survey, keep the demographics and control variables at the end of the survey.</a:t>
            </a:r>
            <a:br>
              <a:rPr lang="en-US" sz="3000" dirty="0">
                <a:latin typeface="Times New Roman" panose="02020603050405020304" pitchFamily="18" charset="0"/>
              </a:rPr>
            </a:br>
            <a:endParaRPr lang="en-US" sz="3000" b="1" dirty="0">
              <a:latin typeface="Times New Roman" panose="02020603050405020304" pitchFamily="18" charset="0"/>
            </a:endParaRPr>
          </a:p>
        </p:txBody>
      </p:sp>
    </p:spTree>
    <p:extLst>
      <p:ext uri="{BB962C8B-B14F-4D97-AF65-F5344CB8AC3E}">
        <p14:creationId xmlns:p14="http://schemas.microsoft.com/office/powerpoint/2010/main" val="168304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CB157F64-7C9D-4E47-9059-0568A3D69276}"/>
              </a:ext>
            </a:extLst>
          </p:cNvPr>
          <p:cNvSpPr>
            <a:spLocks noGrp="1"/>
          </p:cNvSpPr>
          <p:nvPr>
            <p:ph type="sldNum" sz="quarter" idx="4"/>
          </p:nvPr>
        </p:nvSpPr>
        <p:spPr/>
        <p:txBody>
          <a:bodyPr/>
          <a:lstStyle/>
          <a:p>
            <a:fld id="{AC4D33CE-B4EA-4DD9-97C6-F57C4C7ADAAD}" type="slidenum">
              <a:rPr lang="en-US" smtClean="0"/>
              <a:pPr/>
              <a:t>31</a:t>
            </a:fld>
            <a:endParaRPr lang="en-US"/>
          </a:p>
        </p:txBody>
      </p:sp>
      <p:sp>
        <p:nvSpPr>
          <p:cNvPr id="6" name="Titel 1">
            <a:extLst>
              <a:ext uri="{FF2B5EF4-FFF2-40B4-BE49-F238E27FC236}">
                <a16:creationId xmlns:a16="http://schemas.microsoft.com/office/drawing/2014/main" id="{D53E0706-C880-466C-8BF7-71208275F556}"/>
              </a:ext>
            </a:extLst>
          </p:cNvPr>
          <p:cNvSpPr>
            <a:spLocks noGrp="1"/>
          </p:cNvSpPr>
          <p:nvPr>
            <p:ph type="title"/>
          </p:nvPr>
        </p:nvSpPr>
        <p:spPr>
          <a:xfrm>
            <a:off x="144379" y="136525"/>
            <a:ext cx="11871158" cy="5269664"/>
          </a:xfrm>
        </p:spPr>
        <p:txBody>
          <a:bodyPr>
            <a:normAutofit fontScale="90000"/>
          </a:bodyPr>
          <a:lstStyle/>
          <a:p>
            <a:br>
              <a:rPr lang="en-US" sz="3000" dirty="0">
                <a:latin typeface="Times New Roman" panose="02020603050405020304" pitchFamily="18" charset="0"/>
              </a:rPr>
            </a:br>
            <a:br>
              <a:rPr lang="en-US" sz="3000" dirty="0">
                <a:latin typeface="Times New Roman" panose="02020603050405020304" pitchFamily="18" charset="0"/>
              </a:rPr>
            </a:br>
            <a:r>
              <a:rPr lang="en-US" sz="3000" b="1" dirty="0">
                <a:highlight>
                  <a:srgbClr val="A7782B"/>
                </a:highlight>
                <a:latin typeface="Times New Roman" panose="02020603050405020304" pitchFamily="18" charset="0"/>
              </a:rPr>
              <a:t>4- Put labels on the scale (mid and endpoints)</a:t>
            </a:r>
            <a:br>
              <a:rPr lang="en-US" sz="3000" dirty="0">
                <a:latin typeface="Times New Roman" panose="02020603050405020304" pitchFamily="18" charset="0"/>
              </a:rPr>
            </a:br>
            <a:r>
              <a:rPr lang="en-US" sz="3000" dirty="0">
                <a:latin typeface="Times New Roman" panose="02020603050405020304" pitchFamily="18" charset="0"/>
              </a:rPr>
              <a:t>Putting labels on the scale will help the participants to indicate their answers. </a:t>
            </a:r>
            <a:br>
              <a:rPr lang="en-US" sz="3000" dirty="0">
                <a:latin typeface="Times New Roman" panose="02020603050405020304" pitchFamily="18" charset="0"/>
              </a:rPr>
            </a:br>
            <a:r>
              <a:rPr lang="en-US" sz="3000" dirty="0">
                <a:latin typeface="Times New Roman" panose="02020603050405020304" pitchFamily="18" charset="0"/>
              </a:rPr>
              <a:t>Example:</a:t>
            </a:r>
            <a:br>
              <a:rPr lang="en-US" sz="3000" dirty="0">
                <a:latin typeface="Times New Roman" panose="02020603050405020304" pitchFamily="18" charset="0"/>
              </a:rPr>
            </a:br>
            <a:br>
              <a:rPr lang="en-US" sz="3000" dirty="0">
                <a:latin typeface="Times New Roman" panose="02020603050405020304" pitchFamily="18" charset="0"/>
              </a:rPr>
            </a:br>
            <a:br>
              <a:rPr lang="en-US" sz="3000" dirty="0">
                <a:latin typeface="Times New Roman" panose="02020603050405020304" pitchFamily="18" charset="0"/>
              </a:rPr>
            </a:br>
            <a:br>
              <a:rPr lang="en-US" sz="3000" b="1" dirty="0">
                <a:latin typeface="Times New Roman" panose="02020603050405020304" pitchFamily="18" charset="0"/>
              </a:rPr>
            </a:br>
            <a:r>
              <a:rPr lang="en-US" sz="3000" b="1" dirty="0">
                <a:highlight>
                  <a:srgbClr val="A7782B"/>
                </a:highlight>
                <a:latin typeface="Times New Roman" panose="02020603050405020304" pitchFamily="18" charset="0"/>
              </a:rPr>
              <a:t>5- Name the blocks and questions. </a:t>
            </a:r>
            <a:br>
              <a:rPr lang="en-US" sz="3000" dirty="0">
                <a:latin typeface="Times New Roman" panose="02020603050405020304" pitchFamily="18" charset="0"/>
              </a:rPr>
            </a:br>
            <a:r>
              <a:rPr lang="en-US" sz="3000" dirty="0">
                <a:latin typeface="Times New Roman" panose="02020603050405020304" pitchFamily="18" charset="0"/>
              </a:rPr>
              <a:t>Giving labels to blocks and questions will make them understandable for everyone. Besides, when you download the data, you will have a better comprehension which column corresponds to which variable. </a:t>
            </a:r>
            <a:br>
              <a:rPr lang="en-US" sz="3000" b="1" dirty="0">
                <a:highlight>
                  <a:srgbClr val="A7782B"/>
                </a:highlight>
                <a:latin typeface="Times New Roman" panose="02020603050405020304" pitchFamily="18" charset="0"/>
              </a:rPr>
            </a:br>
            <a:br>
              <a:rPr lang="en-US" sz="3000" dirty="0">
                <a:latin typeface="Times New Roman" panose="02020603050405020304" pitchFamily="18" charset="0"/>
              </a:rPr>
            </a:br>
            <a:r>
              <a:rPr lang="en-US" sz="2200" dirty="0">
                <a:latin typeface="Times New Roman" panose="02020603050405020304" pitchFamily="18" charset="0"/>
              </a:rPr>
              <a:t>Example 1: Name for the question                                               Example2: name for the block</a:t>
            </a:r>
            <a:endParaRPr lang="en-US" sz="2200" b="1" dirty="0">
              <a:latin typeface="Times New Roman" panose="02020603050405020304" pitchFamily="18" charset="0"/>
            </a:endParaRPr>
          </a:p>
        </p:txBody>
      </p:sp>
      <p:pic>
        <p:nvPicPr>
          <p:cNvPr id="3" name="Picture 2" descr="A picture containing calendar&#10;&#10;Description automatically generated">
            <a:extLst>
              <a:ext uri="{FF2B5EF4-FFF2-40B4-BE49-F238E27FC236}">
                <a16:creationId xmlns:a16="http://schemas.microsoft.com/office/drawing/2014/main" id="{2A052232-19F0-4AB0-A75E-EA32BBDE7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130" y="1683941"/>
            <a:ext cx="3257550" cy="1200150"/>
          </a:xfrm>
          <a:prstGeom prst="rect">
            <a:avLst/>
          </a:prstGeom>
        </p:spPr>
      </p:pic>
      <p:pic>
        <p:nvPicPr>
          <p:cNvPr id="10" name="Picture 9" descr="Graphical user interface, application, Word&#10;&#10;Description automatically generated">
            <a:extLst>
              <a:ext uri="{FF2B5EF4-FFF2-40B4-BE49-F238E27FC236}">
                <a16:creationId xmlns:a16="http://schemas.microsoft.com/office/drawing/2014/main" id="{2A17C274-13BA-4BA1-972E-DF477430A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3296" y="4612575"/>
            <a:ext cx="2044700" cy="863600"/>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ACBD9B90-C6D5-45F8-A16A-C38294D1B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9198" y="4803075"/>
            <a:ext cx="2876550" cy="673100"/>
          </a:xfrm>
          <a:prstGeom prst="rect">
            <a:avLst/>
          </a:prstGeom>
        </p:spPr>
      </p:pic>
    </p:spTree>
    <p:extLst>
      <p:ext uri="{BB962C8B-B14F-4D97-AF65-F5344CB8AC3E}">
        <p14:creationId xmlns:p14="http://schemas.microsoft.com/office/powerpoint/2010/main" val="53803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CB157F64-7C9D-4E47-9059-0568A3D69276}"/>
              </a:ext>
            </a:extLst>
          </p:cNvPr>
          <p:cNvSpPr>
            <a:spLocks noGrp="1"/>
          </p:cNvSpPr>
          <p:nvPr>
            <p:ph type="sldNum" sz="quarter" idx="4"/>
          </p:nvPr>
        </p:nvSpPr>
        <p:spPr/>
        <p:txBody>
          <a:bodyPr/>
          <a:lstStyle/>
          <a:p>
            <a:fld id="{AC4D33CE-B4EA-4DD9-97C6-F57C4C7ADAAD}" type="slidenum">
              <a:rPr lang="en-US" smtClean="0"/>
              <a:pPr/>
              <a:t>32</a:t>
            </a:fld>
            <a:endParaRPr lang="en-US"/>
          </a:p>
        </p:txBody>
      </p:sp>
      <p:sp>
        <p:nvSpPr>
          <p:cNvPr id="6" name="Titel 1">
            <a:extLst>
              <a:ext uri="{FF2B5EF4-FFF2-40B4-BE49-F238E27FC236}">
                <a16:creationId xmlns:a16="http://schemas.microsoft.com/office/drawing/2014/main" id="{D53E0706-C880-466C-8BF7-71208275F556}"/>
              </a:ext>
            </a:extLst>
          </p:cNvPr>
          <p:cNvSpPr>
            <a:spLocks noGrp="1"/>
          </p:cNvSpPr>
          <p:nvPr>
            <p:ph type="title"/>
          </p:nvPr>
        </p:nvSpPr>
        <p:spPr>
          <a:xfrm>
            <a:off x="144379" y="136525"/>
            <a:ext cx="11871158" cy="5269664"/>
          </a:xfrm>
        </p:spPr>
        <p:txBody>
          <a:bodyPr>
            <a:normAutofit/>
          </a:bodyPr>
          <a:lstStyle/>
          <a:p>
            <a:br>
              <a:rPr lang="en-US" sz="3000" dirty="0">
                <a:latin typeface="Times New Roman" panose="02020603050405020304" pitchFamily="18" charset="0"/>
              </a:rPr>
            </a:br>
            <a:r>
              <a:rPr lang="en-US" sz="3000" b="1" dirty="0">
                <a:highlight>
                  <a:srgbClr val="A7782B"/>
                </a:highlight>
                <a:latin typeface="Times New Roman" panose="02020603050405020304" pitchFamily="18" charset="0"/>
              </a:rPr>
              <a:t>6- Randomize the order of within-subjects questions.</a:t>
            </a:r>
            <a:br>
              <a:rPr lang="en-US" sz="3000" dirty="0">
                <a:latin typeface="Times New Roman" panose="02020603050405020304" pitchFamily="18" charset="0"/>
              </a:rPr>
            </a:br>
            <a:r>
              <a:rPr lang="en-US" sz="3000" dirty="0">
                <a:latin typeface="Times New Roman" panose="02020603050405020304" pitchFamily="18" charset="0"/>
              </a:rPr>
              <a:t>If you are going to show multiple stimuli (e.g., products) in each condition, then randomizing their display order might help you to have unbiased results. </a:t>
            </a:r>
            <a:br>
              <a:rPr lang="en-US" sz="3000" dirty="0">
                <a:latin typeface="Times New Roman" panose="02020603050405020304" pitchFamily="18" charset="0"/>
              </a:rPr>
            </a:br>
            <a:br>
              <a:rPr lang="en-US" sz="3000" dirty="0">
                <a:latin typeface="Times New Roman" panose="02020603050405020304" pitchFamily="18" charset="0"/>
              </a:rPr>
            </a:br>
            <a:br>
              <a:rPr lang="en-US" sz="3000" dirty="0">
                <a:latin typeface="Times New Roman" panose="02020603050405020304" pitchFamily="18" charset="0"/>
              </a:rPr>
            </a:br>
            <a:r>
              <a:rPr lang="en-US" sz="3000" b="1" dirty="0">
                <a:highlight>
                  <a:srgbClr val="A7782B"/>
                </a:highlight>
                <a:latin typeface="Times New Roman" panose="02020603050405020304" pitchFamily="18" charset="0"/>
              </a:rPr>
              <a:t>7- Use the “request response” function for the main questions.</a:t>
            </a:r>
            <a:br>
              <a:rPr lang="en-US" sz="3000" b="1" dirty="0">
                <a:highlight>
                  <a:srgbClr val="A7782B"/>
                </a:highlight>
                <a:latin typeface="Times New Roman" panose="02020603050405020304" pitchFamily="18" charset="0"/>
              </a:rPr>
            </a:br>
            <a:r>
              <a:rPr lang="en-US" sz="3000" dirty="0">
                <a:latin typeface="Times New Roman" panose="02020603050405020304" pitchFamily="18" charset="0"/>
              </a:rPr>
              <a:t>You can arrange the following setting: Click on the question, and you will see on the left-hand side ‘Response requirements’. Select request response.</a:t>
            </a:r>
            <a:br>
              <a:rPr lang="en-US" sz="3000" b="1" dirty="0">
                <a:highlight>
                  <a:srgbClr val="A7782B"/>
                </a:highlight>
                <a:latin typeface="Times New Roman" panose="02020603050405020304" pitchFamily="18" charset="0"/>
              </a:rPr>
            </a:br>
            <a:endParaRPr lang="en-US" sz="3000" b="1" dirty="0">
              <a:latin typeface="Times New Roman" panose="02020603050405020304" pitchFamily="18" charset="0"/>
            </a:endParaRPr>
          </a:p>
        </p:txBody>
      </p:sp>
    </p:spTree>
    <p:extLst>
      <p:ext uri="{BB962C8B-B14F-4D97-AF65-F5344CB8AC3E}">
        <p14:creationId xmlns:p14="http://schemas.microsoft.com/office/powerpoint/2010/main" val="1318761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33</a:t>
            </a:fld>
            <a:endParaRPr lang="en-US"/>
          </a:p>
        </p:txBody>
      </p:sp>
      <p:sp>
        <p:nvSpPr>
          <p:cNvPr id="7" name="Titel 1">
            <a:extLst>
              <a:ext uri="{FF2B5EF4-FFF2-40B4-BE49-F238E27FC236}">
                <a16:creationId xmlns:a16="http://schemas.microsoft.com/office/drawing/2014/main" id="{2E4CE67A-3532-4D06-8A8E-07263F6004BC}"/>
              </a:ext>
            </a:extLst>
          </p:cNvPr>
          <p:cNvSpPr txBox="1">
            <a:spLocks/>
          </p:cNvSpPr>
          <p:nvPr/>
        </p:nvSpPr>
        <p:spPr>
          <a:xfrm>
            <a:off x="2275170" y="1547079"/>
            <a:ext cx="7641660" cy="803081"/>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Times New Roman" panose="02020603050405020304" pitchFamily="18" charset="0"/>
                <a:ea typeface="+mj-ea"/>
                <a:cs typeface="Times New Roman" panose="02020603050405020304" pitchFamily="18" charset="0"/>
              </a:defRPr>
            </a:lvl1pPr>
          </a:lstStyle>
          <a:p>
            <a:r>
              <a:rPr lang="en-US" sz="5000" dirty="0">
                <a:solidFill>
                  <a:srgbClr val="A7782B"/>
                </a:solidFill>
                <a:latin typeface="Gill Sans MT" panose="020B0502020104020203" pitchFamily="34" charset="0"/>
              </a:rPr>
              <a:t>Assignment B2</a:t>
            </a:r>
          </a:p>
        </p:txBody>
      </p:sp>
      <p:sp>
        <p:nvSpPr>
          <p:cNvPr id="2" name="Tekstvak 1">
            <a:extLst>
              <a:ext uri="{FF2B5EF4-FFF2-40B4-BE49-F238E27FC236}">
                <a16:creationId xmlns:a16="http://schemas.microsoft.com/office/drawing/2014/main" id="{7EDB46D0-9102-47DC-B1FD-80890A4C0603}"/>
              </a:ext>
            </a:extLst>
          </p:cNvPr>
          <p:cNvSpPr txBox="1"/>
          <p:nvPr/>
        </p:nvSpPr>
        <p:spPr>
          <a:xfrm>
            <a:off x="2049540" y="2653372"/>
            <a:ext cx="7867290" cy="461665"/>
          </a:xfrm>
          <a:prstGeom prst="rect">
            <a:avLst/>
          </a:prstGeom>
          <a:noFill/>
        </p:spPr>
        <p:txBody>
          <a:bodyPr wrap="square" rtlCol="0">
            <a:spAutoFit/>
          </a:bodyPr>
          <a:lstStyle/>
          <a:p>
            <a:pPr algn="ctr"/>
            <a:r>
              <a:rPr lang="en-US" sz="2400" dirty="0">
                <a:solidFill>
                  <a:schemeClr val="bg1"/>
                </a:solidFill>
                <a:latin typeface="Gill Sans MT" panose="020B0502020104020203" pitchFamily="34" charset="0"/>
              </a:rPr>
              <a:t>(record)</a:t>
            </a:r>
          </a:p>
        </p:txBody>
      </p:sp>
    </p:spTree>
    <p:extLst>
      <p:ext uri="{BB962C8B-B14F-4D97-AF65-F5344CB8AC3E}">
        <p14:creationId xmlns:p14="http://schemas.microsoft.com/office/powerpoint/2010/main" val="3250849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CB157F64-7C9D-4E47-9059-0568A3D69276}"/>
              </a:ext>
            </a:extLst>
          </p:cNvPr>
          <p:cNvSpPr>
            <a:spLocks noGrp="1"/>
          </p:cNvSpPr>
          <p:nvPr>
            <p:ph type="sldNum" sz="quarter" idx="4"/>
          </p:nvPr>
        </p:nvSpPr>
        <p:spPr/>
        <p:txBody>
          <a:bodyPr/>
          <a:lstStyle/>
          <a:p>
            <a:fld id="{AC4D33CE-B4EA-4DD9-97C6-F57C4C7ADAAD}" type="slidenum">
              <a:rPr lang="en-US" smtClean="0"/>
              <a:pPr/>
              <a:t>34</a:t>
            </a:fld>
            <a:endParaRPr lang="en-US"/>
          </a:p>
        </p:txBody>
      </p:sp>
      <p:sp>
        <p:nvSpPr>
          <p:cNvPr id="6" name="Titel 1">
            <a:extLst>
              <a:ext uri="{FF2B5EF4-FFF2-40B4-BE49-F238E27FC236}">
                <a16:creationId xmlns:a16="http://schemas.microsoft.com/office/drawing/2014/main" id="{D53E0706-C880-466C-8BF7-71208275F556}"/>
              </a:ext>
            </a:extLst>
          </p:cNvPr>
          <p:cNvSpPr>
            <a:spLocks noGrp="1"/>
          </p:cNvSpPr>
          <p:nvPr>
            <p:ph type="title"/>
          </p:nvPr>
        </p:nvSpPr>
        <p:spPr>
          <a:xfrm>
            <a:off x="144379" y="136525"/>
            <a:ext cx="11871158" cy="4355962"/>
          </a:xfrm>
        </p:spPr>
        <p:txBody>
          <a:bodyPr>
            <a:normAutofit/>
          </a:bodyPr>
          <a:lstStyle/>
          <a:p>
            <a:r>
              <a:rPr lang="en-US" sz="2800" dirty="0">
                <a:highlight>
                  <a:srgbClr val="A7782B"/>
                </a:highlight>
                <a:latin typeface="Times New Roman" panose="02020603050405020304" pitchFamily="18" charset="0"/>
              </a:rPr>
              <a:t>Idea 1</a:t>
            </a:r>
            <a:br>
              <a:rPr lang="en-US" sz="2800" dirty="0">
                <a:highlight>
                  <a:srgbClr val="A7782B"/>
                </a:highlight>
                <a:latin typeface="Times New Roman" panose="02020603050405020304" pitchFamily="18" charset="0"/>
              </a:rPr>
            </a:br>
            <a:br>
              <a:rPr lang="en-US" sz="2800" dirty="0">
                <a:highlight>
                  <a:srgbClr val="A7782B"/>
                </a:highlight>
                <a:latin typeface="Times New Roman" panose="02020603050405020304" pitchFamily="18" charset="0"/>
              </a:rPr>
            </a:br>
            <a:r>
              <a:rPr lang="en-US" sz="2800" dirty="0">
                <a:latin typeface="Times New Roman" panose="02020603050405020304" pitchFamily="18" charset="0"/>
              </a:rPr>
              <a:t>Inspired by multi package idea (items &gt; packages):</a:t>
            </a:r>
            <a:br>
              <a:rPr lang="en-US" sz="2800" dirty="0">
                <a:latin typeface="Times New Roman" panose="02020603050405020304" pitchFamily="18" charset="0"/>
              </a:rPr>
            </a:br>
            <a:r>
              <a:rPr lang="en-US" sz="2800" dirty="0">
                <a:latin typeface="Times New Roman" panose="02020603050405020304" pitchFamily="18" charset="0"/>
              </a:rPr>
              <a:t>- We consume products more often than we buy them.</a:t>
            </a:r>
            <a:br>
              <a:rPr lang="en-US" sz="2800" dirty="0">
                <a:latin typeface="Times New Roman" panose="02020603050405020304" pitchFamily="18" charset="0"/>
              </a:rPr>
            </a:br>
            <a:r>
              <a:rPr lang="en-US" sz="2800" dirty="0">
                <a:latin typeface="Times New Roman" panose="02020603050405020304" pitchFamily="18" charset="0"/>
              </a:rPr>
              <a:t>- We know that frequency matters (in that more frequently purchased goods show less strong below average effects)</a:t>
            </a:r>
            <a:br>
              <a:rPr lang="en-US" sz="2800" dirty="0">
                <a:latin typeface="Times New Roman" panose="02020603050405020304" pitchFamily="18" charset="0"/>
              </a:rPr>
            </a:br>
            <a:br>
              <a:rPr lang="en-US" sz="2800" dirty="0">
                <a:latin typeface="Times New Roman" panose="02020603050405020304" pitchFamily="18" charset="0"/>
              </a:rPr>
            </a:br>
            <a:br>
              <a:rPr lang="en-US" sz="2800" dirty="0">
                <a:latin typeface="Times New Roman" panose="02020603050405020304" pitchFamily="18" charset="0"/>
              </a:rPr>
            </a:br>
            <a:r>
              <a:rPr lang="en-US" sz="2800" dirty="0">
                <a:latin typeface="Times New Roman" panose="02020603050405020304" pitchFamily="18" charset="0"/>
              </a:rPr>
              <a:t>Will the below average effect be less strong for consumption than for purchases?</a:t>
            </a:r>
            <a:br>
              <a:rPr lang="en-US" sz="2800" dirty="0">
                <a:latin typeface="Times New Roman" panose="02020603050405020304" pitchFamily="18" charset="0"/>
              </a:rPr>
            </a:br>
            <a:endParaRPr lang="en-US" sz="2800" b="1" dirty="0">
              <a:latin typeface="Times New Roman" panose="02020603050405020304" pitchFamily="18" charset="0"/>
            </a:endParaRPr>
          </a:p>
        </p:txBody>
      </p:sp>
    </p:spTree>
    <p:extLst>
      <p:ext uri="{BB962C8B-B14F-4D97-AF65-F5344CB8AC3E}">
        <p14:creationId xmlns:p14="http://schemas.microsoft.com/office/powerpoint/2010/main" val="3102331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CB157F64-7C9D-4E47-9059-0568A3D69276}"/>
              </a:ext>
            </a:extLst>
          </p:cNvPr>
          <p:cNvSpPr>
            <a:spLocks noGrp="1"/>
          </p:cNvSpPr>
          <p:nvPr>
            <p:ph type="sldNum" sz="quarter" idx="4"/>
          </p:nvPr>
        </p:nvSpPr>
        <p:spPr/>
        <p:txBody>
          <a:bodyPr/>
          <a:lstStyle/>
          <a:p>
            <a:fld id="{AC4D33CE-B4EA-4DD9-97C6-F57C4C7ADAAD}" type="slidenum">
              <a:rPr lang="en-US" smtClean="0"/>
              <a:pPr/>
              <a:t>35</a:t>
            </a:fld>
            <a:endParaRPr lang="en-US"/>
          </a:p>
        </p:txBody>
      </p:sp>
      <p:sp>
        <p:nvSpPr>
          <p:cNvPr id="6" name="Titel 1">
            <a:extLst>
              <a:ext uri="{FF2B5EF4-FFF2-40B4-BE49-F238E27FC236}">
                <a16:creationId xmlns:a16="http://schemas.microsoft.com/office/drawing/2014/main" id="{D53E0706-C880-466C-8BF7-71208275F556}"/>
              </a:ext>
            </a:extLst>
          </p:cNvPr>
          <p:cNvSpPr>
            <a:spLocks noGrp="1"/>
          </p:cNvSpPr>
          <p:nvPr>
            <p:ph type="title"/>
          </p:nvPr>
        </p:nvSpPr>
        <p:spPr>
          <a:xfrm>
            <a:off x="144379" y="136525"/>
            <a:ext cx="11871158" cy="5269664"/>
          </a:xfrm>
        </p:spPr>
        <p:txBody>
          <a:bodyPr>
            <a:normAutofit/>
          </a:bodyPr>
          <a:lstStyle/>
          <a:p>
            <a:r>
              <a:rPr lang="en-US" sz="2800" dirty="0">
                <a:highlight>
                  <a:srgbClr val="A7782B"/>
                </a:highlight>
                <a:latin typeface="Times New Roman" panose="02020603050405020304" pitchFamily="18" charset="0"/>
              </a:rPr>
              <a:t>Idea 1</a:t>
            </a:r>
            <a:br>
              <a:rPr lang="en-US" sz="2800" dirty="0">
                <a:highlight>
                  <a:srgbClr val="A7782B"/>
                </a:highlight>
                <a:latin typeface="Times New Roman" panose="02020603050405020304" pitchFamily="18" charset="0"/>
              </a:rPr>
            </a:br>
            <a:br>
              <a:rPr lang="en-US" sz="2800" dirty="0">
                <a:highlight>
                  <a:srgbClr val="A7782B"/>
                </a:highlight>
                <a:latin typeface="Times New Roman" panose="02020603050405020304" pitchFamily="18" charset="0"/>
              </a:rPr>
            </a:br>
            <a:r>
              <a:rPr lang="en-US" sz="2800" dirty="0">
                <a:latin typeface="Times New Roman" panose="02020603050405020304" pitchFamily="18" charset="0"/>
              </a:rPr>
              <a:t>We also use two different products as the target product: one product for which consumption is about the same as purchases, and one for which the package contains a lot of units to consume. </a:t>
            </a:r>
            <a:br>
              <a:rPr lang="en-US" sz="2800" dirty="0">
                <a:latin typeface="Times New Roman" panose="02020603050405020304" pitchFamily="18" charset="0"/>
              </a:rPr>
            </a:br>
            <a:br>
              <a:rPr lang="en-US" sz="2800" dirty="0">
                <a:latin typeface="Times New Roman" panose="02020603050405020304" pitchFamily="18" charset="0"/>
              </a:rPr>
            </a:br>
            <a:r>
              <a:rPr lang="en-US" sz="2800" dirty="0">
                <a:latin typeface="Times New Roman" panose="02020603050405020304" pitchFamily="18" charset="0"/>
              </a:rPr>
              <a:t>- How often do you buy a coffee to go compared to others? </a:t>
            </a:r>
            <a:br>
              <a:rPr lang="en-US" sz="2800" dirty="0">
                <a:latin typeface="Times New Roman" panose="02020603050405020304" pitchFamily="18" charset="0"/>
              </a:rPr>
            </a:br>
            <a:r>
              <a:rPr lang="en-US" sz="2800" dirty="0">
                <a:latin typeface="Times New Roman" panose="02020603050405020304" pitchFamily="18" charset="0"/>
              </a:rPr>
              <a:t>- How often do you drink a coffee to go compared to others?</a:t>
            </a:r>
            <a:br>
              <a:rPr lang="en-US" sz="2800" dirty="0">
                <a:latin typeface="Times New Roman" panose="02020603050405020304" pitchFamily="18" charset="0"/>
              </a:rPr>
            </a:br>
            <a:r>
              <a:rPr lang="en-US" sz="2800" dirty="0">
                <a:latin typeface="Times New Roman" panose="02020603050405020304" pitchFamily="18" charset="0"/>
              </a:rPr>
              <a:t> </a:t>
            </a:r>
            <a:br>
              <a:rPr lang="en-US" sz="2800" dirty="0">
                <a:latin typeface="Times New Roman" panose="02020603050405020304" pitchFamily="18" charset="0"/>
              </a:rPr>
            </a:br>
            <a:r>
              <a:rPr lang="en-US" sz="2800" dirty="0">
                <a:latin typeface="Times New Roman" panose="02020603050405020304" pitchFamily="18" charset="0"/>
              </a:rPr>
              <a:t>- How often do you buy coffee for home use compared to others?</a:t>
            </a:r>
            <a:br>
              <a:rPr lang="en-US" sz="2800" dirty="0">
                <a:latin typeface="Times New Roman" panose="02020603050405020304" pitchFamily="18" charset="0"/>
              </a:rPr>
            </a:br>
            <a:r>
              <a:rPr lang="en-US" sz="2800" dirty="0">
                <a:latin typeface="Times New Roman" panose="02020603050405020304" pitchFamily="18" charset="0"/>
              </a:rPr>
              <a:t>- How often do you drink coffee at home compared to others?</a:t>
            </a:r>
            <a:br>
              <a:rPr lang="en-US" sz="2800" dirty="0">
                <a:latin typeface="Times New Roman" panose="02020603050405020304" pitchFamily="18" charset="0"/>
              </a:rPr>
            </a:br>
            <a:br>
              <a:rPr lang="en-US" sz="2800" dirty="0">
                <a:latin typeface="Times New Roman" panose="02020603050405020304" pitchFamily="18" charset="0"/>
              </a:rPr>
            </a:br>
            <a:endParaRPr lang="en-US" sz="2800" b="1" dirty="0">
              <a:latin typeface="Times New Roman" panose="02020603050405020304" pitchFamily="18" charset="0"/>
            </a:endParaRPr>
          </a:p>
        </p:txBody>
      </p:sp>
    </p:spTree>
    <p:extLst>
      <p:ext uri="{BB962C8B-B14F-4D97-AF65-F5344CB8AC3E}">
        <p14:creationId xmlns:p14="http://schemas.microsoft.com/office/powerpoint/2010/main" val="1244439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CB157F64-7C9D-4E47-9059-0568A3D69276}"/>
              </a:ext>
            </a:extLst>
          </p:cNvPr>
          <p:cNvSpPr>
            <a:spLocks noGrp="1"/>
          </p:cNvSpPr>
          <p:nvPr>
            <p:ph type="sldNum" sz="quarter" idx="4"/>
          </p:nvPr>
        </p:nvSpPr>
        <p:spPr/>
        <p:txBody>
          <a:bodyPr/>
          <a:lstStyle/>
          <a:p>
            <a:fld id="{AC4D33CE-B4EA-4DD9-97C6-F57C4C7ADAAD}" type="slidenum">
              <a:rPr lang="en-US" smtClean="0"/>
              <a:pPr/>
              <a:t>36</a:t>
            </a:fld>
            <a:endParaRPr lang="en-US"/>
          </a:p>
        </p:txBody>
      </p:sp>
      <p:sp>
        <p:nvSpPr>
          <p:cNvPr id="6" name="Titel 1">
            <a:extLst>
              <a:ext uri="{FF2B5EF4-FFF2-40B4-BE49-F238E27FC236}">
                <a16:creationId xmlns:a16="http://schemas.microsoft.com/office/drawing/2014/main" id="{D53E0706-C880-466C-8BF7-71208275F556}"/>
              </a:ext>
            </a:extLst>
          </p:cNvPr>
          <p:cNvSpPr>
            <a:spLocks noGrp="1"/>
          </p:cNvSpPr>
          <p:nvPr>
            <p:ph type="title"/>
          </p:nvPr>
        </p:nvSpPr>
        <p:spPr>
          <a:xfrm>
            <a:off x="144379" y="136525"/>
            <a:ext cx="11871158" cy="3150014"/>
          </a:xfrm>
        </p:spPr>
        <p:txBody>
          <a:bodyPr>
            <a:normAutofit/>
          </a:bodyPr>
          <a:lstStyle/>
          <a:p>
            <a:r>
              <a:rPr lang="en-US" sz="2800" dirty="0">
                <a:highlight>
                  <a:srgbClr val="A7782B"/>
                </a:highlight>
                <a:latin typeface="Times New Roman" panose="02020603050405020304" pitchFamily="18" charset="0"/>
              </a:rPr>
              <a:t>Idea 1</a:t>
            </a:r>
            <a:br>
              <a:rPr lang="en-US" sz="2800" dirty="0">
                <a:highlight>
                  <a:srgbClr val="A7782B"/>
                </a:highlight>
                <a:latin typeface="Times New Roman" panose="02020603050405020304" pitchFamily="18" charset="0"/>
              </a:rPr>
            </a:br>
            <a:br>
              <a:rPr lang="en-US" sz="2800" dirty="0">
                <a:highlight>
                  <a:srgbClr val="A7782B"/>
                </a:highlight>
                <a:latin typeface="Times New Roman" panose="02020603050405020304" pitchFamily="18" charset="0"/>
              </a:rPr>
            </a:br>
            <a:r>
              <a:rPr lang="en-US" sz="2800" dirty="0">
                <a:latin typeface="Times New Roman" panose="02020603050405020304" pitchFamily="18" charset="0"/>
              </a:rPr>
              <a:t>If frequency matters, we should only find an effect of consumption versus purchases on relative rank for coffee at home (not for coffee to go).</a:t>
            </a:r>
            <a:br>
              <a:rPr lang="en-US" sz="2800" dirty="0">
                <a:latin typeface="Times New Roman" panose="02020603050405020304" pitchFamily="18" charset="0"/>
              </a:rPr>
            </a:br>
            <a:br>
              <a:rPr lang="en-US" sz="2800" dirty="0">
                <a:latin typeface="Times New Roman" panose="02020603050405020304" pitchFamily="18" charset="0"/>
              </a:rPr>
            </a:br>
            <a:r>
              <a:rPr lang="en-US" sz="2800" dirty="0">
                <a:latin typeface="Times New Roman" panose="02020603050405020304" pitchFamily="18" charset="0"/>
              </a:rPr>
              <a:t>If consumption itself (compared to purchases) has an effect, we should find it both for coffee at home &amp; coffee to go.</a:t>
            </a:r>
            <a:endParaRPr lang="en-US" sz="2800" b="1" dirty="0">
              <a:latin typeface="Times New Roman" panose="02020603050405020304" pitchFamily="18" charset="0"/>
            </a:endParaRPr>
          </a:p>
        </p:txBody>
      </p:sp>
    </p:spTree>
    <p:extLst>
      <p:ext uri="{BB962C8B-B14F-4D97-AF65-F5344CB8AC3E}">
        <p14:creationId xmlns:p14="http://schemas.microsoft.com/office/powerpoint/2010/main" val="246959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CB157F64-7C9D-4E47-9059-0568A3D69276}"/>
              </a:ext>
            </a:extLst>
          </p:cNvPr>
          <p:cNvSpPr>
            <a:spLocks noGrp="1"/>
          </p:cNvSpPr>
          <p:nvPr>
            <p:ph type="sldNum" sz="quarter" idx="4"/>
          </p:nvPr>
        </p:nvSpPr>
        <p:spPr/>
        <p:txBody>
          <a:bodyPr/>
          <a:lstStyle/>
          <a:p>
            <a:fld id="{AC4D33CE-B4EA-4DD9-97C6-F57C4C7ADAAD}" type="slidenum">
              <a:rPr lang="en-US" smtClean="0"/>
              <a:pPr/>
              <a:t>37</a:t>
            </a:fld>
            <a:endParaRPr lang="en-US"/>
          </a:p>
        </p:txBody>
      </p:sp>
      <p:sp>
        <p:nvSpPr>
          <p:cNvPr id="6" name="Titel 1">
            <a:extLst>
              <a:ext uri="{FF2B5EF4-FFF2-40B4-BE49-F238E27FC236}">
                <a16:creationId xmlns:a16="http://schemas.microsoft.com/office/drawing/2014/main" id="{D53E0706-C880-466C-8BF7-71208275F556}"/>
              </a:ext>
            </a:extLst>
          </p:cNvPr>
          <p:cNvSpPr>
            <a:spLocks noGrp="1"/>
          </p:cNvSpPr>
          <p:nvPr>
            <p:ph type="title"/>
          </p:nvPr>
        </p:nvSpPr>
        <p:spPr>
          <a:xfrm>
            <a:off x="160421" y="795820"/>
            <a:ext cx="11871158" cy="2288623"/>
          </a:xfrm>
        </p:spPr>
        <p:txBody>
          <a:bodyPr>
            <a:noAutofit/>
          </a:bodyPr>
          <a:lstStyle/>
          <a:p>
            <a:r>
              <a:rPr lang="en-US" sz="2800" dirty="0">
                <a:highlight>
                  <a:srgbClr val="A7782B"/>
                </a:highlight>
                <a:latin typeface="Times New Roman" panose="02020603050405020304" pitchFamily="18" charset="0"/>
              </a:rPr>
              <a:t>Idea 2</a:t>
            </a:r>
            <a:br>
              <a:rPr lang="en-US" sz="2800" dirty="0">
                <a:latin typeface="Times New Roman" panose="02020603050405020304" pitchFamily="18" charset="0"/>
              </a:rPr>
            </a:br>
            <a:br>
              <a:rPr lang="en-US" sz="2800" dirty="0">
                <a:latin typeface="Times New Roman" panose="02020603050405020304" pitchFamily="18" charset="0"/>
              </a:rPr>
            </a:br>
            <a:r>
              <a:rPr lang="en-US" sz="2800" dirty="0">
                <a:latin typeface="Times New Roman" panose="02020603050405020304" pitchFamily="18" charset="0"/>
              </a:rPr>
              <a:t>Inspired by your ideas on premium vs private label:</a:t>
            </a:r>
            <a:br>
              <a:rPr lang="en-US" sz="2800" dirty="0">
                <a:latin typeface="Times New Roman" panose="02020603050405020304" pitchFamily="18" charset="0"/>
              </a:rPr>
            </a:br>
            <a:br>
              <a:rPr lang="en-US" sz="2800" dirty="0">
                <a:latin typeface="Times New Roman" panose="02020603050405020304" pitchFamily="18" charset="0"/>
              </a:rPr>
            </a:br>
            <a:r>
              <a:rPr lang="en-US" sz="2800" dirty="0">
                <a:latin typeface="Times New Roman" panose="02020603050405020304" pitchFamily="18" charset="0"/>
              </a:rPr>
              <a:t>Is the below average effect stronger for private label products than for their premium label equivalents?</a:t>
            </a:r>
            <a:br>
              <a:rPr lang="en-US" sz="2800" dirty="0">
                <a:latin typeface="Times New Roman" panose="02020603050405020304" pitchFamily="18" charset="0"/>
              </a:rPr>
            </a:br>
            <a:br>
              <a:rPr lang="en-US" sz="2800" dirty="0">
                <a:latin typeface="Times New Roman" panose="02020603050405020304" pitchFamily="18" charset="0"/>
              </a:rPr>
            </a:br>
            <a:br>
              <a:rPr lang="en-US" sz="2800" dirty="0">
                <a:latin typeface="Times New Roman" panose="02020603050405020304" pitchFamily="18" charset="0"/>
              </a:rPr>
            </a:br>
            <a:endParaRPr lang="en-US" sz="2800" b="1" dirty="0">
              <a:latin typeface="Times New Roman" panose="02020603050405020304" pitchFamily="18" charset="0"/>
            </a:endParaRPr>
          </a:p>
        </p:txBody>
      </p:sp>
      <p:sp>
        <p:nvSpPr>
          <p:cNvPr id="5" name="TextBox 4">
            <a:extLst>
              <a:ext uri="{FF2B5EF4-FFF2-40B4-BE49-F238E27FC236}">
                <a16:creationId xmlns:a16="http://schemas.microsoft.com/office/drawing/2014/main" id="{19B64136-1EC0-4BFF-9095-F1F9A0BF290F}"/>
              </a:ext>
            </a:extLst>
          </p:cNvPr>
          <p:cNvSpPr txBox="1"/>
          <p:nvPr/>
        </p:nvSpPr>
        <p:spPr>
          <a:xfrm>
            <a:off x="160421" y="2866576"/>
            <a:ext cx="11329214" cy="2677656"/>
          </a:xfrm>
          <a:prstGeom prst="rect">
            <a:avLst/>
          </a:prstGeom>
          <a:noFill/>
        </p:spPr>
        <p:txBody>
          <a:bodyPr wrap="square">
            <a:spAutoFit/>
          </a:bodyPr>
          <a:lstStyle/>
          <a:p>
            <a:r>
              <a:rPr lang="en-US" sz="2800" dirty="0">
                <a:solidFill>
                  <a:schemeClr val="bg1"/>
                </a:solidFill>
                <a:latin typeface="Times New Roman" panose="02020603050405020304" pitchFamily="18" charset="0"/>
              </a:rPr>
              <a:t>And does this affect people’s WTP compared to what they think the average person’s WTP is?</a:t>
            </a:r>
            <a:br>
              <a:rPr lang="en-US" sz="2800" dirty="0">
                <a:solidFill>
                  <a:schemeClr val="bg1"/>
                </a:solidFill>
                <a:latin typeface="Times New Roman" panose="02020603050405020304" pitchFamily="18" charset="0"/>
              </a:rPr>
            </a:br>
            <a:br>
              <a:rPr lang="en-US" sz="2800" dirty="0">
                <a:solidFill>
                  <a:schemeClr val="bg1"/>
                </a:solidFill>
                <a:latin typeface="Times New Roman" panose="02020603050405020304" pitchFamily="18" charset="0"/>
              </a:rPr>
            </a:br>
            <a:r>
              <a:rPr lang="en-US" sz="2800" dirty="0">
                <a:solidFill>
                  <a:schemeClr val="bg1"/>
                </a:solidFill>
                <a:latin typeface="Times New Roman" panose="02020603050405020304" pitchFamily="18" charset="0"/>
              </a:rPr>
              <a:t>We measure the WTP of the participant, and ask them to estimate the WTP of the average person. The variable for the analysis becomes WTP average person minus WTP self.</a:t>
            </a:r>
            <a:endParaRPr lang="nl-NL" sz="2800" dirty="0">
              <a:solidFill>
                <a:schemeClr val="bg1"/>
              </a:solidFill>
            </a:endParaRPr>
          </a:p>
        </p:txBody>
      </p:sp>
    </p:spTree>
    <p:extLst>
      <p:ext uri="{BB962C8B-B14F-4D97-AF65-F5344CB8AC3E}">
        <p14:creationId xmlns:p14="http://schemas.microsoft.com/office/powerpoint/2010/main" val="113154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CB157F64-7C9D-4E47-9059-0568A3D69276}"/>
              </a:ext>
            </a:extLst>
          </p:cNvPr>
          <p:cNvSpPr>
            <a:spLocks noGrp="1"/>
          </p:cNvSpPr>
          <p:nvPr>
            <p:ph type="sldNum" sz="quarter" idx="4"/>
          </p:nvPr>
        </p:nvSpPr>
        <p:spPr/>
        <p:txBody>
          <a:bodyPr/>
          <a:lstStyle/>
          <a:p>
            <a:fld id="{AC4D33CE-B4EA-4DD9-97C6-F57C4C7ADAAD}" type="slidenum">
              <a:rPr lang="en-US" smtClean="0"/>
              <a:pPr/>
              <a:t>38</a:t>
            </a:fld>
            <a:endParaRPr lang="en-US"/>
          </a:p>
        </p:txBody>
      </p:sp>
      <p:sp>
        <p:nvSpPr>
          <p:cNvPr id="6" name="Titel 1">
            <a:extLst>
              <a:ext uri="{FF2B5EF4-FFF2-40B4-BE49-F238E27FC236}">
                <a16:creationId xmlns:a16="http://schemas.microsoft.com/office/drawing/2014/main" id="{D53E0706-C880-466C-8BF7-71208275F556}"/>
              </a:ext>
            </a:extLst>
          </p:cNvPr>
          <p:cNvSpPr>
            <a:spLocks noGrp="1"/>
          </p:cNvSpPr>
          <p:nvPr>
            <p:ph type="title"/>
          </p:nvPr>
        </p:nvSpPr>
        <p:spPr>
          <a:xfrm>
            <a:off x="160421" y="891898"/>
            <a:ext cx="11871158" cy="2288623"/>
          </a:xfrm>
        </p:spPr>
        <p:txBody>
          <a:bodyPr>
            <a:normAutofit fontScale="90000"/>
          </a:bodyPr>
          <a:lstStyle/>
          <a:p>
            <a:r>
              <a:rPr lang="en-US" sz="3000" dirty="0">
                <a:highlight>
                  <a:srgbClr val="A7782B"/>
                </a:highlight>
                <a:latin typeface="Times New Roman" panose="02020603050405020304" pitchFamily="18" charset="0"/>
              </a:rPr>
              <a:t>Idea 3</a:t>
            </a:r>
            <a:br>
              <a:rPr lang="en-US" sz="3000" dirty="0">
                <a:highlight>
                  <a:srgbClr val="A7782B"/>
                </a:highlight>
                <a:latin typeface="Times New Roman" panose="02020603050405020304" pitchFamily="18" charset="0"/>
              </a:rPr>
            </a:br>
            <a:br>
              <a:rPr lang="en-US" sz="3000" dirty="0">
                <a:highlight>
                  <a:srgbClr val="A7782B"/>
                </a:highlight>
                <a:latin typeface="Times New Roman" panose="02020603050405020304" pitchFamily="18" charset="0"/>
              </a:rPr>
            </a:br>
            <a:r>
              <a:rPr lang="en-US" sz="3000" dirty="0">
                <a:latin typeface="Times New Roman" panose="02020603050405020304" pitchFamily="18" charset="0"/>
              </a:rPr>
              <a:t>Inspired by your ideas on the effect of brand loyalty. Does people’s relative rank affect their brand loyalty?</a:t>
            </a:r>
            <a:br>
              <a:rPr lang="en-US" sz="3000" dirty="0">
                <a:latin typeface="Times New Roman" panose="02020603050405020304" pitchFamily="18" charset="0"/>
              </a:rPr>
            </a:br>
            <a:br>
              <a:rPr lang="en-US" sz="3000" dirty="0">
                <a:latin typeface="Times New Roman" panose="02020603050405020304" pitchFamily="18" charset="0"/>
              </a:rPr>
            </a:br>
            <a:r>
              <a:rPr lang="en-US" sz="3000" dirty="0">
                <a:latin typeface="Times New Roman" panose="02020603050405020304" pitchFamily="18" charset="0"/>
              </a:rPr>
              <a:t>We try to </a:t>
            </a:r>
            <a:r>
              <a:rPr lang="en-US" sz="3100" dirty="0">
                <a:latin typeface="Times New Roman" panose="02020603050405020304" pitchFamily="18" charset="0"/>
              </a:rPr>
              <a:t>manipulate</a:t>
            </a:r>
            <a:r>
              <a:rPr lang="en-US" sz="3000" dirty="0">
                <a:latin typeface="Times New Roman" panose="02020603050405020304" pitchFamily="18" charset="0"/>
              </a:rPr>
              <a:t> their perceived relative rank and measure brand loyalty.</a:t>
            </a:r>
            <a:br>
              <a:rPr lang="en-US" sz="3000" dirty="0">
                <a:latin typeface="Times New Roman" panose="02020603050405020304" pitchFamily="18" charset="0"/>
              </a:rPr>
            </a:br>
            <a:br>
              <a:rPr lang="en-US" sz="3000" dirty="0">
                <a:latin typeface="Times New Roman" panose="02020603050405020304" pitchFamily="18" charset="0"/>
              </a:rPr>
            </a:br>
            <a:endParaRPr lang="en-US" sz="3000" b="1" dirty="0">
              <a:latin typeface="Times New Roman" panose="02020603050405020304" pitchFamily="18" charset="0"/>
            </a:endParaRPr>
          </a:p>
        </p:txBody>
      </p:sp>
      <p:sp>
        <p:nvSpPr>
          <p:cNvPr id="2" name="TextBox 1">
            <a:extLst>
              <a:ext uri="{FF2B5EF4-FFF2-40B4-BE49-F238E27FC236}">
                <a16:creationId xmlns:a16="http://schemas.microsoft.com/office/drawing/2014/main" id="{2AB56339-9BF7-4455-9AB5-5F71FAD1459E}"/>
              </a:ext>
            </a:extLst>
          </p:cNvPr>
          <p:cNvSpPr txBox="1"/>
          <p:nvPr/>
        </p:nvSpPr>
        <p:spPr>
          <a:xfrm>
            <a:off x="266438" y="2952553"/>
            <a:ext cx="10613596" cy="2246769"/>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Let people estimate their relative rank for the purchase of a product,</a:t>
            </a:r>
          </a:p>
          <a:p>
            <a:pPr marL="457200" indent="-457200">
              <a:buFontTx/>
              <a:buChar char="-"/>
            </a:pPr>
            <a:r>
              <a:rPr lang="en-US" sz="2800" dirty="0">
                <a:solidFill>
                  <a:schemeClr val="bg1"/>
                </a:solidFill>
                <a:latin typeface="Times New Roman" panose="02020603050405020304" pitchFamily="18" charset="0"/>
                <a:cs typeface="Times New Roman" panose="02020603050405020304" pitchFamily="18" charset="0"/>
              </a:rPr>
              <a:t>For half the respondents we then tell them that people typically underestimate their rank by on average 20 points. </a:t>
            </a:r>
          </a:p>
          <a:p>
            <a:pPr marL="457200" indent="-457200">
              <a:buFontTx/>
              <a:buChar char="-"/>
            </a:pPr>
            <a:r>
              <a:rPr lang="en-US" sz="2800" dirty="0">
                <a:solidFill>
                  <a:schemeClr val="bg1"/>
                </a:solidFill>
                <a:latin typeface="Times New Roman" panose="02020603050405020304" pitchFamily="18" charset="0"/>
                <a:cs typeface="Times New Roman" panose="02020603050405020304" pitchFamily="18" charset="0"/>
              </a:rPr>
              <a:t>Then measure their brand loyalty /likelihood to switch</a:t>
            </a:r>
          </a:p>
          <a:p>
            <a:endParaRPr lang="nl-NL"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66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CB157F64-7C9D-4E47-9059-0568A3D69276}"/>
              </a:ext>
            </a:extLst>
          </p:cNvPr>
          <p:cNvSpPr>
            <a:spLocks noGrp="1"/>
          </p:cNvSpPr>
          <p:nvPr>
            <p:ph type="sldNum" sz="quarter" idx="4"/>
          </p:nvPr>
        </p:nvSpPr>
        <p:spPr/>
        <p:txBody>
          <a:bodyPr/>
          <a:lstStyle/>
          <a:p>
            <a:fld id="{AC4D33CE-B4EA-4DD9-97C6-F57C4C7ADAAD}" type="slidenum">
              <a:rPr lang="en-US" smtClean="0"/>
              <a:pPr/>
              <a:t>39</a:t>
            </a:fld>
            <a:endParaRPr lang="en-US"/>
          </a:p>
        </p:txBody>
      </p:sp>
      <p:sp>
        <p:nvSpPr>
          <p:cNvPr id="6" name="Titel 1">
            <a:extLst>
              <a:ext uri="{FF2B5EF4-FFF2-40B4-BE49-F238E27FC236}">
                <a16:creationId xmlns:a16="http://schemas.microsoft.com/office/drawing/2014/main" id="{D53E0706-C880-466C-8BF7-71208275F556}"/>
              </a:ext>
            </a:extLst>
          </p:cNvPr>
          <p:cNvSpPr>
            <a:spLocks noGrp="1"/>
          </p:cNvSpPr>
          <p:nvPr>
            <p:ph type="title"/>
          </p:nvPr>
        </p:nvSpPr>
        <p:spPr>
          <a:xfrm>
            <a:off x="160421" y="480916"/>
            <a:ext cx="11871158" cy="2288623"/>
          </a:xfrm>
        </p:spPr>
        <p:txBody>
          <a:bodyPr>
            <a:normAutofit fontScale="90000"/>
          </a:bodyPr>
          <a:lstStyle/>
          <a:p>
            <a:r>
              <a:rPr lang="en-US" sz="3000" dirty="0">
                <a:highlight>
                  <a:srgbClr val="A7782B"/>
                </a:highlight>
                <a:latin typeface="Times New Roman" panose="02020603050405020304" pitchFamily="18" charset="0"/>
              </a:rPr>
              <a:t>Idea 3</a:t>
            </a:r>
            <a:br>
              <a:rPr lang="en-US" sz="3000" dirty="0">
                <a:highlight>
                  <a:srgbClr val="A7782B"/>
                </a:highlight>
                <a:latin typeface="Times New Roman" panose="02020603050405020304" pitchFamily="18" charset="0"/>
              </a:rPr>
            </a:br>
            <a:br>
              <a:rPr lang="en-US" sz="3000" dirty="0">
                <a:highlight>
                  <a:srgbClr val="A7782B"/>
                </a:highlight>
                <a:latin typeface="Times New Roman" panose="02020603050405020304" pitchFamily="18" charset="0"/>
              </a:rPr>
            </a:br>
            <a:r>
              <a:rPr lang="en-US" sz="3000" dirty="0">
                <a:latin typeface="Times New Roman" panose="02020603050405020304" pitchFamily="18" charset="0"/>
              </a:rPr>
              <a:t>We try to </a:t>
            </a:r>
            <a:r>
              <a:rPr lang="en-US" sz="3100" dirty="0">
                <a:latin typeface="Times New Roman" panose="02020603050405020304" pitchFamily="18" charset="0"/>
              </a:rPr>
              <a:t>manipulate</a:t>
            </a:r>
            <a:r>
              <a:rPr lang="en-US" sz="3000" dirty="0">
                <a:latin typeface="Times New Roman" panose="02020603050405020304" pitchFamily="18" charset="0"/>
              </a:rPr>
              <a:t> their perceived relative rank and measure brand loyalty.</a:t>
            </a:r>
            <a:br>
              <a:rPr lang="en-US" sz="3000" dirty="0">
                <a:latin typeface="Times New Roman" panose="02020603050405020304" pitchFamily="18" charset="0"/>
              </a:rPr>
            </a:br>
            <a:br>
              <a:rPr lang="en-US" sz="3000" dirty="0">
                <a:latin typeface="Times New Roman" panose="02020603050405020304" pitchFamily="18" charset="0"/>
              </a:rPr>
            </a:br>
            <a:endParaRPr lang="en-US" sz="3000" b="1" dirty="0">
              <a:latin typeface="Times New Roman" panose="02020603050405020304" pitchFamily="18" charset="0"/>
            </a:endParaRPr>
          </a:p>
        </p:txBody>
      </p:sp>
      <p:sp>
        <p:nvSpPr>
          <p:cNvPr id="2" name="TextBox 1">
            <a:extLst>
              <a:ext uri="{FF2B5EF4-FFF2-40B4-BE49-F238E27FC236}">
                <a16:creationId xmlns:a16="http://schemas.microsoft.com/office/drawing/2014/main" id="{2AB56339-9BF7-4455-9AB5-5F71FAD1459E}"/>
              </a:ext>
            </a:extLst>
          </p:cNvPr>
          <p:cNvSpPr txBox="1"/>
          <p:nvPr/>
        </p:nvSpPr>
        <p:spPr>
          <a:xfrm>
            <a:off x="266438" y="2272580"/>
            <a:ext cx="10613596" cy="2246769"/>
          </a:xfrm>
          <a:prstGeom prst="rect">
            <a:avLst/>
          </a:prstGeom>
          <a:noFill/>
        </p:spPr>
        <p:txBody>
          <a:bodyPr wrap="square" rtlCol="0">
            <a:spAutoFit/>
          </a:bodyPr>
          <a:lstStyle/>
          <a:p>
            <a:r>
              <a:rPr lang="en-US" sz="2800" dirty="0">
                <a:solidFill>
                  <a:schemeClr val="bg1"/>
                </a:solidFill>
                <a:latin typeface="Times New Roman" panose="02020603050405020304" pitchFamily="18" charset="0"/>
              </a:rPr>
              <a:t>Subsequently: Does Need For Uniqueness play a role?</a:t>
            </a:r>
            <a:br>
              <a:rPr lang="en-US" sz="2800" dirty="0">
                <a:solidFill>
                  <a:schemeClr val="bg1"/>
                </a:solidFill>
                <a:latin typeface="Times New Roman" panose="02020603050405020304" pitchFamily="18" charset="0"/>
              </a:rPr>
            </a:br>
            <a:r>
              <a:rPr lang="en-US" sz="2800" dirty="0">
                <a:solidFill>
                  <a:schemeClr val="bg1"/>
                </a:solidFill>
                <a:latin typeface="Times New Roman" panose="02020603050405020304" pitchFamily="18" charset="0"/>
              </a:rPr>
              <a:t>- prediction: NFU negatively relates to perceived relative rank</a:t>
            </a:r>
            <a:br>
              <a:rPr lang="en-US" sz="2800" dirty="0">
                <a:solidFill>
                  <a:schemeClr val="bg1"/>
                </a:solidFill>
                <a:latin typeface="Times New Roman" panose="02020603050405020304" pitchFamily="18" charset="0"/>
              </a:rPr>
            </a:br>
            <a:r>
              <a:rPr lang="en-US" sz="2800" dirty="0">
                <a:solidFill>
                  <a:schemeClr val="bg1"/>
                </a:solidFill>
                <a:latin typeface="Times New Roman" panose="02020603050405020304" pitchFamily="18" charset="0"/>
              </a:rPr>
              <a:t>- Does NFU moderate the effect of consume/purchase on perceived relative rank?</a:t>
            </a:r>
          </a:p>
          <a:p>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21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4</a:t>
            </a:fld>
            <a:endParaRPr lang="en-US"/>
          </a:p>
        </p:txBody>
      </p:sp>
      <p:sp>
        <p:nvSpPr>
          <p:cNvPr id="7" name="Titel 1">
            <a:extLst>
              <a:ext uri="{FF2B5EF4-FFF2-40B4-BE49-F238E27FC236}">
                <a16:creationId xmlns:a16="http://schemas.microsoft.com/office/drawing/2014/main" id="{2E4CE67A-3532-4D06-8A8E-07263F6004BC}"/>
              </a:ext>
            </a:extLst>
          </p:cNvPr>
          <p:cNvSpPr txBox="1">
            <a:spLocks/>
          </p:cNvSpPr>
          <p:nvPr/>
        </p:nvSpPr>
        <p:spPr>
          <a:xfrm>
            <a:off x="2162355" y="888868"/>
            <a:ext cx="7641660" cy="803081"/>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Times New Roman" panose="02020603050405020304" pitchFamily="18" charset="0"/>
                <a:ea typeface="+mj-ea"/>
                <a:cs typeface="Times New Roman" panose="02020603050405020304" pitchFamily="18" charset="0"/>
              </a:defRPr>
            </a:lvl1pPr>
          </a:lstStyle>
          <a:p>
            <a:r>
              <a:rPr lang="en-US" sz="5000" dirty="0">
                <a:solidFill>
                  <a:srgbClr val="A7782B"/>
                </a:solidFill>
                <a:latin typeface="Gill Sans MT" panose="020B0502020104020203" pitchFamily="34" charset="0"/>
              </a:rPr>
              <a:t>Study 2</a:t>
            </a:r>
          </a:p>
        </p:txBody>
      </p:sp>
      <p:sp>
        <p:nvSpPr>
          <p:cNvPr id="2" name="Tekstvak 1">
            <a:extLst>
              <a:ext uri="{FF2B5EF4-FFF2-40B4-BE49-F238E27FC236}">
                <a16:creationId xmlns:a16="http://schemas.microsoft.com/office/drawing/2014/main" id="{7EDB46D0-9102-47DC-B1FD-80890A4C0603}"/>
              </a:ext>
            </a:extLst>
          </p:cNvPr>
          <p:cNvSpPr txBox="1"/>
          <p:nvPr/>
        </p:nvSpPr>
        <p:spPr>
          <a:xfrm>
            <a:off x="410817" y="1792515"/>
            <a:ext cx="10942983" cy="2308324"/>
          </a:xfrm>
          <a:prstGeom prst="rect">
            <a:avLst/>
          </a:prstGeom>
          <a:noFill/>
        </p:spPr>
        <p:txBody>
          <a:bodyPr wrap="square" rtlCol="0">
            <a:spAutoFit/>
          </a:bodyPr>
          <a:lstStyle/>
          <a:p>
            <a:pPr algn="l">
              <a:buFont typeface="Arial" panose="020B0604020202020204" pitchFamily="34" charset="0"/>
              <a:buChar char="•"/>
            </a:pPr>
            <a:endParaRPr lang="en-US" sz="2400" b="0" i="0" dirty="0">
              <a:solidFill>
                <a:schemeClr val="bg1"/>
              </a:solidFill>
              <a:effectLst/>
              <a:latin typeface="Lato Extended"/>
            </a:endParaRPr>
          </a:p>
          <a:p>
            <a:pPr algn="l"/>
            <a:r>
              <a:rPr lang="en-US" sz="2400" dirty="0">
                <a:solidFill>
                  <a:schemeClr val="bg1"/>
                </a:solidFill>
                <a:latin typeface="Lato Extended"/>
              </a:rPr>
              <a:t>B</a:t>
            </a:r>
            <a:r>
              <a:rPr lang="en-US" sz="2400" b="0" i="0" dirty="0">
                <a:solidFill>
                  <a:schemeClr val="bg1"/>
                </a:solidFill>
                <a:effectLst/>
                <a:latin typeface="Lato Extended"/>
              </a:rPr>
              <a:t>read 				M = 41.43 </a:t>
            </a:r>
          </a:p>
          <a:p>
            <a:pPr algn="l"/>
            <a:r>
              <a:rPr lang="en-US" sz="2400" b="0" i="0" dirty="0">
                <a:solidFill>
                  <a:schemeClr val="bg1"/>
                </a:solidFill>
                <a:effectLst/>
                <a:latin typeface="Lato Extended"/>
              </a:rPr>
              <a:t>Dishwasher detergent 	M = 36.10</a:t>
            </a:r>
          </a:p>
          <a:p>
            <a:pPr algn="l"/>
            <a:endParaRPr lang="en-US" sz="2400" dirty="0">
              <a:solidFill>
                <a:schemeClr val="bg1"/>
              </a:solidFill>
              <a:latin typeface="Lato Extended"/>
            </a:endParaRPr>
          </a:p>
          <a:p>
            <a:pPr algn="l"/>
            <a:r>
              <a:rPr lang="en-US" sz="2400" b="0" i="0" dirty="0">
                <a:solidFill>
                  <a:schemeClr val="bg1"/>
                </a:solidFill>
                <a:effectLst/>
                <a:latin typeface="Lato Extended"/>
              </a:rPr>
              <a:t>But here we choose these, because bread is bought more frequently. So we predicted that relative rank for Bread &gt; Dishwasher detergent.</a:t>
            </a:r>
          </a:p>
        </p:txBody>
      </p:sp>
      <p:sp>
        <p:nvSpPr>
          <p:cNvPr id="3" name="Rectangle 2">
            <a:extLst>
              <a:ext uri="{FF2B5EF4-FFF2-40B4-BE49-F238E27FC236}">
                <a16:creationId xmlns:a16="http://schemas.microsoft.com/office/drawing/2014/main" id="{9C694D72-AB4D-4172-AAB7-9EAC55AD7196}"/>
              </a:ext>
            </a:extLst>
          </p:cNvPr>
          <p:cNvSpPr/>
          <p:nvPr/>
        </p:nvSpPr>
        <p:spPr>
          <a:xfrm>
            <a:off x="1311965" y="4505739"/>
            <a:ext cx="19348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Frequency in Population</a:t>
            </a:r>
            <a:endParaRPr lang="nl-NL" dirty="0"/>
          </a:p>
        </p:txBody>
      </p:sp>
      <p:cxnSp>
        <p:nvCxnSpPr>
          <p:cNvPr id="6" name="Straight Arrow Connector 5">
            <a:extLst>
              <a:ext uri="{FF2B5EF4-FFF2-40B4-BE49-F238E27FC236}">
                <a16:creationId xmlns:a16="http://schemas.microsoft.com/office/drawing/2014/main" id="{8B8AE558-3F48-4D96-8A9D-675552342961}"/>
              </a:ext>
            </a:extLst>
          </p:cNvPr>
          <p:cNvCxnSpPr>
            <a:cxnSpLocks/>
            <a:stCxn id="3" idx="3"/>
          </p:cNvCxnSpPr>
          <p:nvPr/>
        </p:nvCxnSpPr>
        <p:spPr>
          <a:xfrm>
            <a:off x="3246783" y="4962939"/>
            <a:ext cx="2213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3479513-ABDF-422A-ABCE-C71850D05C31}"/>
              </a:ext>
            </a:extLst>
          </p:cNvPr>
          <p:cNvSpPr/>
          <p:nvPr/>
        </p:nvSpPr>
        <p:spPr>
          <a:xfrm>
            <a:off x="5459896" y="4486354"/>
            <a:ext cx="19348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Relative Rank</a:t>
            </a:r>
            <a:endParaRPr lang="nl-NL" dirty="0"/>
          </a:p>
        </p:txBody>
      </p:sp>
      <p:sp>
        <p:nvSpPr>
          <p:cNvPr id="10" name="TextBox 9">
            <a:extLst>
              <a:ext uri="{FF2B5EF4-FFF2-40B4-BE49-F238E27FC236}">
                <a16:creationId xmlns:a16="http://schemas.microsoft.com/office/drawing/2014/main" id="{68118881-3E8B-4FC9-8FEF-E0384A285B19}"/>
              </a:ext>
            </a:extLst>
          </p:cNvPr>
          <p:cNvSpPr txBox="1"/>
          <p:nvPr/>
        </p:nvSpPr>
        <p:spPr>
          <a:xfrm>
            <a:off x="4146391" y="4406841"/>
            <a:ext cx="413896" cy="646331"/>
          </a:xfrm>
          <a:prstGeom prst="rect">
            <a:avLst/>
          </a:prstGeom>
          <a:noFill/>
        </p:spPr>
        <p:txBody>
          <a:bodyPr wrap="none" rtlCol="0">
            <a:spAutoFit/>
          </a:bodyPr>
          <a:lstStyle/>
          <a:p>
            <a:r>
              <a:rPr lang="en-US" sz="3600" dirty="0">
                <a:solidFill>
                  <a:schemeClr val="bg1"/>
                </a:solidFill>
              </a:rPr>
              <a:t>+</a:t>
            </a:r>
            <a:endParaRPr lang="nl-NL" sz="3600" dirty="0">
              <a:solidFill>
                <a:schemeClr val="bg1"/>
              </a:solidFill>
            </a:endParaRPr>
          </a:p>
        </p:txBody>
      </p:sp>
    </p:spTree>
    <p:extLst>
      <p:ext uri="{BB962C8B-B14F-4D97-AF65-F5344CB8AC3E}">
        <p14:creationId xmlns:p14="http://schemas.microsoft.com/office/powerpoint/2010/main" val="94486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CB157F64-7C9D-4E47-9059-0568A3D69276}"/>
              </a:ext>
            </a:extLst>
          </p:cNvPr>
          <p:cNvSpPr>
            <a:spLocks noGrp="1"/>
          </p:cNvSpPr>
          <p:nvPr>
            <p:ph type="sldNum" sz="quarter" idx="4"/>
          </p:nvPr>
        </p:nvSpPr>
        <p:spPr/>
        <p:txBody>
          <a:bodyPr/>
          <a:lstStyle/>
          <a:p>
            <a:fld id="{AC4D33CE-B4EA-4DD9-97C6-F57C4C7ADAAD}" type="slidenum">
              <a:rPr lang="en-US" smtClean="0"/>
              <a:pPr/>
              <a:t>40</a:t>
            </a:fld>
            <a:endParaRPr lang="en-US"/>
          </a:p>
        </p:txBody>
      </p:sp>
      <p:sp>
        <p:nvSpPr>
          <p:cNvPr id="6" name="Titel 1">
            <a:extLst>
              <a:ext uri="{FF2B5EF4-FFF2-40B4-BE49-F238E27FC236}">
                <a16:creationId xmlns:a16="http://schemas.microsoft.com/office/drawing/2014/main" id="{D53E0706-C880-466C-8BF7-71208275F556}"/>
              </a:ext>
            </a:extLst>
          </p:cNvPr>
          <p:cNvSpPr>
            <a:spLocks noGrp="1"/>
          </p:cNvSpPr>
          <p:nvPr>
            <p:ph type="title"/>
          </p:nvPr>
        </p:nvSpPr>
        <p:spPr>
          <a:xfrm>
            <a:off x="320842" y="2813298"/>
            <a:ext cx="11871158" cy="2288623"/>
          </a:xfrm>
        </p:spPr>
        <p:txBody>
          <a:bodyPr>
            <a:noAutofit/>
          </a:bodyPr>
          <a:lstStyle/>
          <a:p>
            <a:r>
              <a:rPr lang="en-US" sz="2800" dirty="0">
                <a:highlight>
                  <a:srgbClr val="A7782B"/>
                </a:highlight>
                <a:latin typeface="Times New Roman" panose="02020603050405020304" pitchFamily="18" charset="0"/>
              </a:rPr>
              <a:t>Idea 3</a:t>
            </a:r>
            <a:br>
              <a:rPr lang="en-US" sz="2800" dirty="0">
                <a:highlight>
                  <a:srgbClr val="A7782B"/>
                </a:highlight>
                <a:latin typeface="Times New Roman" panose="02020603050405020304" pitchFamily="18" charset="0"/>
              </a:rPr>
            </a:br>
            <a:br>
              <a:rPr lang="en-US" sz="2800" dirty="0">
                <a:highlight>
                  <a:srgbClr val="A7782B"/>
                </a:highlight>
                <a:latin typeface="Times New Roman" panose="02020603050405020304" pitchFamily="18" charset="0"/>
              </a:rPr>
            </a:br>
            <a:r>
              <a:rPr lang="en-US" sz="2800" dirty="0">
                <a:latin typeface="Times New Roman" panose="02020603050405020304" pitchFamily="18" charset="0"/>
              </a:rPr>
              <a:t>NFU (short form, </a:t>
            </a:r>
            <a:r>
              <a:rPr lang="en-US" sz="2800" dirty="0" err="1">
                <a:latin typeface="Times New Roman" panose="02020603050405020304" pitchFamily="18" charset="0"/>
              </a:rPr>
              <a:t>Ruvio</a:t>
            </a:r>
            <a:r>
              <a:rPr lang="en-US" sz="2800" dirty="0">
                <a:latin typeface="Times New Roman" panose="02020603050405020304" pitchFamily="18" charset="0"/>
              </a:rPr>
              <a:t> et al., 2008), Avoidance of similarity subscale:</a:t>
            </a:r>
            <a:br>
              <a:rPr lang="en-US" sz="2800" dirty="0">
                <a:latin typeface="Times New Roman" panose="02020603050405020304" pitchFamily="18" charset="0"/>
              </a:rPr>
            </a:br>
            <a:br>
              <a:rPr lang="en-US" sz="2800" dirty="0">
                <a:latin typeface="Times New Roman" panose="02020603050405020304" pitchFamily="18" charset="0"/>
              </a:rPr>
            </a:br>
            <a:r>
              <a:rPr lang="en-US" sz="2800" dirty="0">
                <a:latin typeface="Times New Roman" panose="02020603050405020304" pitchFamily="18" charset="0"/>
              </a:rPr>
              <a:t>- When a product I own becomes popular among the general population, I begin to use it less. </a:t>
            </a:r>
            <a:br>
              <a:rPr lang="en-US" sz="2800" dirty="0">
                <a:latin typeface="Times New Roman" panose="02020603050405020304" pitchFamily="18" charset="0"/>
              </a:rPr>
            </a:br>
            <a:r>
              <a:rPr lang="en-US" sz="2800" dirty="0">
                <a:latin typeface="Times New Roman" panose="02020603050405020304" pitchFamily="18" charset="0"/>
              </a:rPr>
              <a:t>- I often try to avoid products or brands that I know are bought by the general population. </a:t>
            </a:r>
            <a:br>
              <a:rPr lang="en-US" sz="2800" dirty="0">
                <a:latin typeface="Times New Roman" panose="02020603050405020304" pitchFamily="18" charset="0"/>
              </a:rPr>
            </a:br>
            <a:r>
              <a:rPr lang="en-US" sz="2800" dirty="0">
                <a:latin typeface="Times New Roman" panose="02020603050405020304" pitchFamily="18" charset="0"/>
              </a:rPr>
              <a:t>- As a rule, I dislike products or brands that are customarily bought by everyone. </a:t>
            </a:r>
            <a:br>
              <a:rPr lang="en-US" sz="2800" dirty="0">
                <a:latin typeface="Times New Roman" panose="02020603050405020304" pitchFamily="18" charset="0"/>
              </a:rPr>
            </a:br>
            <a:r>
              <a:rPr lang="en-US" sz="2800" dirty="0">
                <a:latin typeface="Times New Roman" panose="02020603050405020304" pitchFamily="18" charset="0"/>
              </a:rPr>
              <a:t>- The more commonplace a product or brand is among the general population, the less interested I am in buying it.</a:t>
            </a:r>
            <a:br>
              <a:rPr lang="en-US" sz="2800" dirty="0">
                <a:latin typeface="Times New Roman" panose="02020603050405020304" pitchFamily="18" charset="0"/>
              </a:rPr>
            </a:br>
            <a:br>
              <a:rPr lang="en-US" sz="2800" dirty="0">
                <a:latin typeface="Times New Roman" panose="02020603050405020304" pitchFamily="18" charset="0"/>
              </a:rPr>
            </a:br>
            <a:br>
              <a:rPr lang="en-US" sz="2800" dirty="0">
                <a:latin typeface="Times New Roman" panose="02020603050405020304" pitchFamily="18" charset="0"/>
              </a:rPr>
            </a:br>
            <a:br>
              <a:rPr lang="en-US" sz="2800" b="0" i="0" dirty="0">
                <a:solidFill>
                  <a:srgbClr val="32363A"/>
                </a:solidFill>
                <a:effectLst/>
                <a:latin typeface="Times New Roman" panose="02020603050405020304" pitchFamily="18" charset="0"/>
              </a:rPr>
            </a:br>
            <a:br>
              <a:rPr lang="en-US" sz="2800" b="0" i="0" dirty="0">
                <a:solidFill>
                  <a:srgbClr val="32363A"/>
                </a:solidFill>
                <a:effectLst/>
                <a:latin typeface="Times New Roman" panose="02020603050405020304" pitchFamily="18" charset="0"/>
              </a:rPr>
            </a:br>
            <a:endParaRPr lang="en-US" sz="2800" b="1" dirty="0">
              <a:latin typeface="Times New Roman" panose="02020603050405020304" pitchFamily="18" charset="0"/>
            </a:endParaRPr>
          </a:p>
        </p:txBody>
      </p:sp>
    </p:spTree>
    <p:extLst>
      <p:ext uri="{BB962C8B-B14F-4D97-AF65-F5344CB8AC3E}">
        <p14:creationId xmlns:p14="http://schemas.microsoft.com/office/powerpoint/2010/main" val="2188549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CB157F64-7C9D-4E47-9059-0568A3D69276}"/>
              </a:ext>
            </a:extLst>
          </p:cNvPr>
          <p:cNvSpPr>
            <a:spLocks noGrp="1"/>
          </p:cNvSpPr>
          <p:nvPr>
            <p:ph type="sldNum" sz="quarter" idx="4"/>
          </p:nvPr>
        </p:nvSpPr>
        <p:spPr/>
        <p:txBody>
          <a:bodyPr/>
          <a:lstStyle/>
          <a:p>
            <a:fld id="{AC4D33CE-B4EA-4DD9-97C6-F57C4C7ADAAD}" type="slidenum">
              <a:rPr lang="en-US" smtClean="0"/>
              <a:pPr/>
              <a:t>41</a:t>
            </a:fld>
            <a:endParaRPr lang="en-US"/>
          </a:p>
        </p:txBody>
      </p:sp>
      <p:sp>
        <p:nvSpPr>
          <p:cNvPr id="6" name="Titel 1">
            <a:extLst>
              <a:ext uri="{FF2B5EF4-FFF2-40B4-BE49-F238E27FC236}">
                <a16:creationId xmlns:a16="http://schemas.microsoft.com/office/drawing/2014/main" id="{D53E0706-C880-466C-8BF7-71208275F556}"/>
              </a:ext>
            </a:extLst>
          </p:cNvPr>
          <p:cNvSpPr>
            <a:spLocks noGrp="1"/>
          </p:cNvSpPr>
          <p:nvPr>
            <p:ph type="title"/>
          </p:nvPr>
        </p:nvSpPr>
        <p:spPr>
          <a:xfrm>
            <a:off x="320842" y="3627783"/>
            <a:ext cx="11871158" cy="499745"/>
          </a:xfrm>
        </p:spPr>
        <p:txBody>
          <a:bodyPr>
            <a:noAutofit/>
          </a:bodyPr>
          <a:lstStyle/>
          <a:p>
            <a:r>
              <a:rPr lang="en-US" sz="2800" dirty="0">
                <a:highlight>
                  <a:srgbClr val="A7782B"/>
                </a:highlight>
                <a:latin typeface="Times New Roman" panose="02020603050405020304" pitchFamily="18" charset="0"/>
              </a:rPr>
              <a:t>Assignment B2</a:t>
            </a:r>
            <a:br>
              <a:rPr lang="en-US" sz="2800" dirty="0">
                <a:highlight>
                  <a:srgbClr val="A7782B"/>
                </a:highlight>
                <a:latin typeface="Times New Roman" panose="02020603050405020304" pitchFamily="18" charset="0"/>
              </a:rPr>
            </a:br>
            <a:br>
              <a:rPr lang="en-US" sz="2800" dirty="0">
                <a:highlight>
                  <a:srgbClr val="A7782B"/>
                </a:highlight>
                <a:latin typeface="Times New Roman" panose="02020603050405020304" pitchFamily="18" charset="0"/>
              </a:rPr>
            </a:br>
            <a:r>
              <a:rPr lang="en-US" sz="2800" dirty="0">
                <a:latin typeface="Times New Roman" panose="02020603050405020304" pitchFamily="18" charset="0"/>
              </a:rPr>
              <a:t>For 2 of these 3 ideas I’d want your group to:</a:t>
            </a:r>
            <a:br>
              <a:rPr lang="en-US" sz="2800" dirty="0">
                <a:latin typeface="Times New Roman" panose="02020603050405020304" pitchFamily="18" charset="0"/>
              </a:rPr>
            </a:br>
            <a:br>
              <a:rPr lang="en-US" sz="2800" dirty="0">
                <a:latin typeface="Times New Roman" panose="02020603050405020304" pitchFamily="18" charset="0"/>
              </a:rPr>
            </a:br>
            <a:r>
              <a:rPr lang="en-US" sz="2800" dirty="0">
                <a:latin typeface="Times New Roman" panose="02020603050405020304" pitchFamily="18" charset="0"/>
              </a:rPr>
              <a:t>a) draw the theoretical model of your predictions in a boxes and arrows model to highlight the predictions. </a:t>
            </a:r>
            <a:br>
              <a:rPr lang="en-US" sz="2800" dirty="0">
                <a:latin typeface="Times New Roman" panose="02020603050405020304" pitchFamily="18" charset="0"/>
              </a:rPr>
            </a:br>
            <a:br>
              <a:rPr lang="en-US" sz="2800" dirty="0">
                <a:latin typeface="Times New Roman" panose="02020603050405020304" pitchFamily="18" charset="0"/>
              </a:rPr>
            </a:br>
            <a:r>
              <a:rPr lang="en-US" sz="2800" dirty="0">
                <a:latin typeface="Times New Roman" panose="02020603050405020304" pitchFamily="18" charset="0"/>
              </a:rPr>
              <a:t>b) write a methods section, so a reader could understand what the study did with sufficient detail (as if it were a scientific article)</a:t>
            </a:r>
            <a:br>
              <a:rPr lang="en-US" sz="2800" dirty="0">
                <a:latin typeface="Times New Roman" panose="02020603050405020304" pitchFamily="18" charset="0"/>
              </a:rPr>
            </a:br>
            <a:br>
              <a:rPr lang="en-US" sz="2800" dirty="0">
                <a:latin typeface="Times New Roman" panose="02020603050405020304" pitchFamily="18" charset="0"/>
              </a:rPr>
            </a:br>
            <a:r>
              <a:rPr lang="en-US" sz="2800" dirty="0">
                <a:latin typeface="Times New Roman" panose="02020603050405020304" pitchFamily="18" charset="0"/>
              </a:rPr>
              <a:t>c) write an analysis section, testing the key assumptions.</a:t>
            </a:r>
            <a:br>
              <a:rPr lang="en-US" sz="2800" dirty="0">
                <a:latin typeface="Times New Roman" panose="02020603050405020304" pitchFamily="18" charset="0"/>
              </a:rPr>
            </a:br>
            <a:br>
              <a:rPr lang="en-US" sz="2800" dirty="0">
                <a:latin typeface="Times New Roman" panose="02020603050405020304" pitchFamily="18" charset="0"/>
              </a:rPr>
            </a:br>
            <a:br>
              <a:rPr lang="en-US" sz="2800" dirty="0">
                <a:latin typeface="Times New Roman" panose="02020603050405020304" pitchFamily="18" charset="0"/>
              </a:rPr>
            </a:br>
            <a:br>
              <a:rPr lang="en-US" sz="2800" dirty="0">
                <a:latin typeface="Times New Roman" panose="02020603050405020304" pitchFamily="18" charset="0"/>
              </a:rPr>
            </a:br>
            <a:br>
              <a:rPr lang="en-US" sz="2800" b="0" i="0" dirty="0">
                <a:solidFill>
                  <a:srgbClr val="32363A"/>
                </a:solidFill>
                <a:effectLst/>
                <a:latin typeface="Times New Roman" panose="02020603050405020304" pitchFamily="18" charset="0"/>
              </a:rPr>
            </a:br>
            <a:br>
              <a:rPr lang="en-US" sz="2800" b="0" i="0" dirty="0">
                <a:solidFill>
                  <a:srgbClr val="32363A"/>
                </a:solidFill>
                <a:effectLst/>
                <a:latin typeface="Times New Roman" panose="02020603050405020304" pitchFamily="18" charset="0"/>
              </a:rPr>
            </a:br>
            <a:endParaRPr lang="en-US" sz="2800" b="1" dirty="0">
              <a:latin typeface="Times New Roman" panose="02020603050405020304" pitchFamily="18" charset="0"/>
            </a:endParaRPr>
          </a:p>
        </p:txBody>
      </p:sp>
    </p:spTree>
    <p:extLst>
      <p:ext uri="{BB962C8B-B14F-4D97-AF65-F5344CB8AC3E}">
        <p14:creationId xmlns:p14="http://schemas.microsoft.com/office/powerpoint/2010/main" val="2000438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CB157F64-7C9D-4E47-9059-0568A3D69276}"/>
              </a:ext>
            </a:extLst>
          </p:cNvPr>
          <p:cNvSpPr>
            <a:spLocks noGrp="1"/>
          </p:cNvSpPr>
          <p:nvPr>
            <p:ph type="sldNum" sz="quarter" idx="4"/>
          </p:nvPr>
        </p:nvSpPr>
        <p:spPr/>
        <p:txBody>
          <a:bodyPr/>
          <a:lstStyle/>
          <a:p>
            <a:fld id="{AC4D33CE-B4EA-4DD9-97C6-F57C4C7ADAAD}" type="slidenum">
              <a:rPr lang="en-US" smtClean="0"/>
              <a:pPr/>
              <a:t>42</a:t>
            </a:fld>
            <a:endParaRPr lang="en-US"/>
          </a:p>
        </p:txBody>
      </p:sp>
      <p:sp>
        <p:nvSpPr>
          <p:cNvPr id="6" name="Titel 1">
            <a:extLst>
              <a:ext uri="{FF2B5EF4-FFF2-40B4-BE49-F238E27FC236}">
                <a16:creationId xmlns:a16="http://schemas.microsoft.com/office/drawing/2014/main" id="{D53E0706-C880-466C-8BF7-71208275F556}"/>
              </a:ext>
            </a:extLst>
          </p:cNvPr>
          <p:cNvSpPr>
            <a:spLocks noGrp="1"/>
          </p:cNvSpPr>
          <p:nvPr>
            <p:ph type="title"/>
          </p:nvPr>
        </p:nvSpPr>
        <p:spPr>
          <a:xfrm>
            <a:off x="320842" y="3429000"/>
            <a:ext cx="11871158" cy="499745"/>
          </a:xfrm>
        </p:spPr>
        <p:txBody>
          <a:bodyPr>
            <a:noAutofit/>
          </a:bodyPr>
          <a:lstStyle/>
          <a:p>
            <a:r>
              <a:rPr lang="en-US" sz="2800" dirty="0">
                <a:highlight>
                  <a:srgbClr val="A7782B"/>
                </a:highlight>
                <a:latin typeface="Times New Roman" panose="02020603050405020304" pitchFamily="18" charset="0"/>
              </a:rPr>
              <a:t>Assignment B2</a:t>
            </a:r>
            <a:br>
              <a:rPr lang="en-US" sz="2800" dirty="0">
                <a:highlight>
                  <a:srgbClr val="A7782B"/>
                </a:highlight>
                <a:latin typeface="Times New Roman" panose="02020603050405020304" pitchFamily="18" charset="0"/>
              </a:rPr>
            </a:br>
            <a:br>
              <a:rPr lang="en-US" sz="2800" dirty="0">
                <a:highlight>
                  <a:srgbClr val="A7782B"/>
                </a:highlight>
                <a:latin typeface="Times New Roman" panose="02020603050405020304" pitchFamily="18" charset="0"/>
              </a:rPr>
            </a:br>
            <a:r>
              <a:rPr lang="en-US" sz="2800" dirty="0">
                <a:latin typeface="Times New Roman" panose="02020603050405020304" pitchFamily="18" charset="0"/>
              </a:rPr>
              <a:t>To further add:</a:t>
            </a:r>
            <a:br>
              <a:rPr lang="en-US" sz="2800" dirty="0">
                <a:latin typeface="Times New Roman" panose="02020603050405020304" pitchFamily="18" charset="0"/>
              </a:rPr>
            </a:br>
            <a:r>
              <a:rPr lang="en-US" sz="2800" dirty="0">
                <a:latin typeface="Times New Roman" panose="02020603050405020304" pitchFamily="18" charset="0"/>
              </a:rPr>
              <a:t>- the original data file you downloaded</a:t>
            </a:r>
            <a:br>
              <a:rPr lang="en-US" sz="2800" dirty="0">
                <a:latin typeface="Times New Roman" panose="02020603050405020304" pitchFamily="18" charset="0"/>
              </a:rPr>
            </a:br>
            <a:r>
              <a:rPr lang="en-US" sz="2800" dirty="0">
                <a:latin typeface="Times New Roman" panose="02020603050405020304" pitchFamily="18" charset="0"/>
              </a:rPr>
              <a:t>- the data </a:t>
            </a:r>
            <a:r>
              <a:rPr lang="en-US" sz="2800" dirty="0" err="1">
                <a:latin typeface="Times New Roman" panose="02020603050405020304" pitchFamily="18" charset="0"/>
              </a:rPr>
              <a:t>workfile</a:t>
            </a:r>
            <a:r>
              <a:rPr lang="en-US" sz="2800" dirty="0">
                <a:latin typeface="Times New Roman" panose="02020603050405020304" pitchFamily="18" charset="0"/>
              </a:rPr>
              <a:t> you eventually used, or the R code that got you from the original datafile to the working data you select for the analysis</a:t>
            </a:r>
            <a:br>
              <a:rPr lang="en-US" sz="2800" dirty="0">
                <a:latin typeface="Times New Roman" panose="02020603050405020304" pitchFamily="18" charset="0"/>
              </a:rPr>
            </a:br>
            <a:r>
              <a:rPr lang="en-US" sz="2800" dirty="0">
                <a:latin typeface="Times New Roman" panose="02020603050405020304" pitchFamily="18" charset="0"/>
              </a:rPr>
              <a:t>- the code for the analysis; either the SPSS syntax or the R code.</a:t>
            </a:r>
            <a:br>
              <a:rPr lang="en-US" sz="2800" dirty="0">
                <a:latin typeface="Times New Roman" panose="02020603050405020304" pitchFamily="18" charset="0"/>
              </a:rPr>
            </a:br>
            <a:r>
              <a:rPr lang="en-US" sz="2800" dirty="0">
                <a:latin typeface="Times New Roman" panose="02020603050405020304" pitchFamily="18" charset="0"/>
              </a:rPr>
              <a:t>- the output of the analyses</a:t>
            </a:r>
            <a:br>
              <a:rPr lang="en-US" sz="2800" dirty="0">
                <a:latin typeface="Times New Roman" panose="02020603050405020304" pitchFamily="18" charset="0"/>
              </a:rPr>
            </a:br>
            <a:br>
              <a:rPr lang="en-US" sz="2800" dirty="0">
                <a:latin typeface="Times New Roman" panose="02020603050405020304" pitchFamily="18" charset="0"/>
              </a:rPr>
            </a:br>
            <a:br>
              <a:rPr lang="en-US" sz="2800" dirty="0">
                <a:latin typeface="Times New Roman" panose="02020603050405020304" pitchFamily="18" charset="0"/>
              </a:rPr>
            </a:br>
            <a:br>
              <a:rPr lang="en-US" sz="2800" dirty="0">
                <a:latin typeface="Times New Roman" panose="02020603050405020304" pitchFamily="18" charset="0"/>
              </a:rPr>
            </a:br>
            <a:br>
              <a:rPr lang="en-US" sz="2800" dirty="0">
                <a:latin typeface="Times New Roman" panose="02020603050405020304" pitchFamily="18" charset="0"/>
              </a:rPr>
            </a:br>
            <a:br>
              <a:rPr lang="en-US" sz="2800" dirty="0">
                <a:latin typeface="Times New Roman" panose="02020603050405020304" pitchFamily="18" charset="0"/>
              </a:rPr>
            </a:br>
            <a:r>
              <a:rPr lang="en-US" sz="2800" dirty="0">
                <a:latin typeface="Times New Roman" panose="02020603050405020304" pitchFamily="18" charset="0"/>
              </a:rPr>
              <a:t>Combine all these again in a zip-file and upload it as assignment B2 in Canvas.</a:t>
            </a:r>
            <a:br>
              <a:rPr lang="en-US" sz="2800" dirty="0">
                <a:latin typeface="Times New Roman" panose="02020603050405020304" pitchFamily="18" charset="0"/>
              </a:rPr>
            </a:br>
            <a:br>
              <a:rPr lang="en-US" sz="2800" dirty="0">
                <a:latin typeface="Times New Roman" panose="02020603050405020304" pitchFamily="18" charset="0"/>
              </a:rPr>
            </a:br>
            <a:br>
              <a:rPr lang="en-US" sz="2800" dirty="0">
                <a:latin typeface="Times New Roman" panose="02020603050405020304" pitchFamily="18" charset="0"/>
              </a:rPr>
            </a:br>
            <a:br>
              <a:rPr lang="en-US" sz="2800" b="0" i="0" dirty="0">
                <a:solidFill>
                  <a:srgbClr val="32363A"/>
                </a:solidFill>
                <a:effectLst/>
                <a:latin typeface="Times New Roman" panose="02020603050405020304" pitchFamily="18" charset="0"/>
              </a:rPr>
            </a:br>
            <a:br>
              <a:rPr lang="en-US" sz="2800" b="0" i="0" dirty="0">
                <a:solidFill>
                  <a:srgbClr val="32363A"/>
                </a:solidFill>
                <a:effectLst/>
                <a:latin typeface="Times New Roman" panose="02020603050405020304" pitchFamily="18" charset="0"/>
              </a:rPr>
            </a:br>
            <a:endParaRPr lang="en-US" sz="2800" b="1" dirty="0">
              <a:latin typeface="Times New Roman" panose="02020603050405020304" pitchFamily="18" charset="0"/>
            </a:endParaRPr>
          </a:p>
        </p:txBody>
      </p:sp>
      <p:sp>
        <p:nvSpPr>
          <p:cNvPr id="5" name="TextBox 4">
            <a:extLst>
              <a:ext uri="{FF2B5EF4-FFF2-40B4-BE49-F238E27FC236}">
                <a16:creationId xmlns:a16="http://schemas.microsoft.com/office/drawing/2014/main" id="{4FC7D4D7-186D-4E5A-A8DB-07904F4AEAE7}"/>
              </a:ext>
            </a:extLst>
          </p:cNvPr>
          <p:cNvSpPr txBox="1"/>
          <p:nvPr/>
        </p:nvSpPr>
        <p:spPr>
          <a:xfrm>
            <a:off x="401052" y="3429000"/>
            <a:ext cx="11710737" cy="1384995"/>
          </a:xfrm>
          <a:prstGeom prst="rect">
            <a:avLst/>
          </a:prstGeom>
          <a:noFill/>
        </p:spPr>
        <p:txBody>
          <a:bodyPr wrap="square">
            <a:spAutoFit/>
          </a:bodyPr>
          <a:lstStyle/>
          <a:p>
            <a:r>
              <a:rPr lang="en-US" sz="2800" dirty="0">
                <a:solidFill>
                  <a:schemeClr val="bg1"/>
                </a:solidFill>
                <a:latin typeface="Times New Roman" panose="02020603050405020304" pitchFamily="18" charset="0"/>
              </a:rPr>
              <a:t>- A </a:t>
            </a:r>
            <a:r>
              <a:rPr lang="en-US" sz="2800" dirty="0" err="1">
                <a:solidFill>
                  <a:schemeClr val="bg1"/>
                </a:solidFill>
                <a:latin typeface="Times New Roman" panose="02020603050405020304" pitchFamily="18" charset="0"/>
              </a:rPr>
              <a:t>powerpoint</a:t>
            </a:r>
            <a:r>
              <a:rPr lang="en-US" sz="2800" dirty="0">
                <a:solidFill>
                  <a:schemeClr val="bg1"/>
                </a:solidFill>
                <a:latin typeface="Times New Roman" panose="02020603050405020304" pitchFamily="18" charset="0"/>
              </a:rPr>
              <a:t> slide (with group number on it) for each study where you try to display what you think is the most interesting finding / result. Visualizations are nicer than text!</a:t>
            </a:r>
            <a:endParaRPr lang="nl-NL" sz="2800" dirty="0">
              <a:solidFill>
                <a:schemeClr val="bg1"/>
              </a:solidFill>
            </a:endParaRPr>
          </a:p>
        </p:txBody>
      </p:sp>
    </p:spTree>
    <p:extLst>
      <p:ext uri="{BB962C8B-B14F-4D97-AF65-F5344CB8AC3E}">
        <p14:creationId xmlns:p14="http://schemas.microsoft.com/office/powerpoint/2010/main" val="33274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CB157F64-7C9D-4E47-9059-0568A3D69276}"/>
              </a:ext>
            </a:extLst>
          </p:cNvPr>
          <p:cNvSpPr>
            <a:spLocks noGrp="1"/>
          </p:cNvSpPr>
          <p:nvPr>
            <p:ph type="sldNum" sz="quarter" idx="4"/>
          </p:nvPr>
        </p:nvSpPr>
        <p:spPr/>
        <p:txBody>
          <a:bodyPr/>
          <a:lstStyle/>
          <a:p>
            <a:fld id="{AC4D33CE-B4EA-4DD9-97C6-F57C4C7ADAAD}" type="slidenum">
              <a:rPr lang="en-US" smtClean="0"/>
              <a:pPr/>
              <a:t>43</a:t>
            </a:fld>
            <a:endParaRPr lang="en-US"/>
          </a:p>
        </p:txBody>
      </p:sp>
      <p:sp>
        <p:nvSpPr>
          <p:cNvPr id="6" name="Titel 1">
            <a:extLst>
              <a:ext uri="{FF2B5EF4-FFF2-40B4-BE49-F238E27FC236}">
                <a16:creationId xmlns:a16="http://schemas.microsoft.com/office/drawing/2014/main" id="{D53E0706-C880-466C-8BF7-71208275F556}"/>
              </a:ext>
            </a:extLst>
          </p:cNvPr>
          <p:cNvSpPr>
            <a:spLocks noGrp="1"/>
          </p:cNvSpPr>
          <p:nvPr>
            <p:ph type="title"/>
          </p:nvPr>
        </p:nvSpPr>
        <p:spPr>
          <a:xfrm>
            <a:off x="440112" y="2435086"/>
            <a:ext cx="11871158" cy="499745"/>
          </a:xfrm>
        </p:spPr>
        <p:txBody>
          <a:bodyPr>
            <a:noAutofit/>
          </a:bodyPr>
          <a:lstStyle/>
          <a:p>
            <a:r>
              <a:rPr lang="en-US" sz="2800" dirty="0">
                <a:highlight>
                  <a:srgbClr val="A7782B"/>
                </a:highlight>
                <a:latin typeface="Times New Roman" panose="02020603050405020304" pitchFamily="18" charset="0"/>
              </a:rPr>
              <a:t>Assignment B2</a:t>
            </a:r>
            <a:br>
              <a:rPr lang="en-US" sz="2800" dirty="0">
                <a:highlight>
                  <a:srgbClr val="A7782B"/>
                </a:highlight>
                <a:latin typeface="Times New Roman" panose="02020603050405020304" pitchFamily="18" charset="0"/>
              </a:rPr>
            </a:br>
            <a:br>
              <a:rPr lang="en-US" sz="2800" dirty="0">
                <a:highlight>
                  <a:srgbClr val="A7782B"/>
                </a:highlight>
                <a:latin typeface="Times New Roman" panose="02020603050405020304" pitchFamily="18" charset="0"/>
              </a:rPr>
            </a:br>
            <a:r>
              <a:rPr lang="en-US" sz="2800" dirty="0">
                <a:latin typeface="Times New Roman" panose="02020603050405020304" pitchFamily="18" charset="0"/>
              </a:rPr>
              <a:t>Deadline: May 30, 16.00</a:t>
            </a:r>
            <a:br>
              <a:rPr lang="en-US" sz="2800" dirty="0">
                <a:latin typeface="Times New Roman" panose="02020603050405020304" pitchFamily="18" charset="0"/>
              </a:rPr>
            </a:br>
            <a:br>
              <a:rPr lang="en-US" sz="2800" dirty="0">
                <a:latin typeface="Times New Roman" panose="02020603050405020304" pitchFamily="18" charset="0"/>
              </a:rPr>
            </a:br>
            <a:r>
              <a:rPr lang="en-US" sz="2800" dirty="0">
                <a:latin typeface="Times New Roman" panose="02020603050405020304" pitchFamily="18" charset="0"/>
              </a:rPr>
              <a:t>Ceren will plan feedback sessions (probably May 26). We probably combine 4 groups into a 30-minute session.</a:t>
            </a:r>
            <a:br>
              <a:rPr lang="en-US" sz="2800" dirty="0">
                <a:latin typeface="Times New Roman" panose="02020603050405020304" pitchFamily="18" charset="0"/>
              </a:rPr>
            </a:br>
            <a:br>
              <a:rPr lang="en-US" sz="2800" dirty="0">
                <a:latin typeface="Times New Roman" panose="02020603050405020304" pitchFamily="18" charset="0"/>
              </a:rPr>
            </a:br>
            <a:br>
              <a:rPr lang="en-US" sz="2800" dirty="0">
                <a:latin typeface="Times New Roman" panose="02020603050405020304" pitchFamily="18" charset="0"/>
              </a:rPr>
            </a:br>
            <a:br>
              <a:rPr lang="en-US" sz="2800" b="0" i="0" dirty="0">
                <a:solidFill>
                  <a:srgbClr val="32363A"/>
                </a:solidFill>
                <a:effectLst/>
                <a:latin typeface="Times New Roman" panose="02020603050405020304" pitchFamily="18" charset="0"/>
              </a:rPr>
            </a:br>
            <a:br>
              <a:rPr lang="en-US" sz="2800" b="0" i="0" dirty="0">
                <a:solidFill>
                  <a:srgbClr val="32363A"/>
                </a:solidFill>
                <a:effectLst/>
                <a:latin typeface="Times New Roman" panose="02020603050405020304" pitchFamily="18" charset="0"/>
              </a:rPr>
            </a:br>
            <a:endParaRPr lang="en-US" sz="2800" b="1" dirty="0">
              <a:latin typeface="Times New Roman" panose="02020603050405020304" pitchFamily="18" charset="0"/>
            </a:endParaRPr>
          </a:p>
        </p:txBody>
      </p:sp>
    </p:spTree>
    <p:extLst>
      <p:ext uri="{BB962C8B-B14F-4D97-AF65-F5344CB8AC3E}">
        <p14:creationId xmlns:p14="http://schemas.microsoft.com/office/powerpoint/2010/main" val="2241117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C901-8A3F-4C31-9A97-555C02D64B2B}"/>
              </a:ext>
            </a:extLst>
          </p:cNvPr>
          <p:cNvSpPr>
            <a:spLocks noGrp="1"/>
          </p:cNvSpPr>
          <p:nvPr>
            <p:ph type="title"/>
          </p:nvPr>
        </p:nvSpPr>
        <p:spPr/>
        <p:txBody>
          <a:bodyPr/>
          <a:lstStyle/>
          <a:p>
            <a:pPr algn="ctr"/>
            <a:r>
              <a:rPr lang="en-US" dirty="0"/>
              <a:t>Enjoy!</a:t>
            </a:r>
            <a:endParaRPr lang="nl-NL" dirty="0"/>
          </a:p>
        </p:txBody>
      </p:sp>
      <p:sp>
        <p:nvSpPr>
          <p:cNvPr id="3" name="Text Placeholder 2">
            <a:extLst>
              <a:ext uri="{FF2B5EF4-FFF2-40B4-BE49-F238E27FC236}">
                <a16:creationId xmlns:a16="http://schemas.microsoft.com/office/drawing/2014/main" id="{FB1394D0-F894-4444-80CA-331377ECD3B7}"/>
              </a:ext>
            </a:extLst>
          </p:cNvPr>
          <p:cNvSpPr>
            <a:spLocks noGrp="1"/>
          </p:cNvSpPr>
          <p:nvPr>
            <p:ph type="body" idx="1"/>
          </p:nvPr>
        </p:nvSpPr>
        <p:spPr/>
        <p:txBody>
          <a:bodyPr/>
          <a:lstStyle/>
          <a:p>
            <a:endParaRPr lang="nl-NL"/>
          </a:p>
        </p:txBody>
      </p:sp>
      <p:sp>
        <p:nvSpPr>
          <p:cNvPr id="4" name="Slide Number Placeholder 3">
            <a:extLst>
              <a:ext uri="{FF2B5EF4-FFF2-40B4-BE49-F238E27FC236}">
                <a16:creationId xmlns:a16="http://schemas.microsoft.com/office/drawing/2014/main" id="{B82DF28E-89D6-48D4-AD8A-C422475F90F6}"/>
              </a:ext>
            </a:extLst>
          </p:cNvPr>
          <p:cNvSpPr>
            <a:spLocks noGrp="1"/>
          </p:cNvSpPr>
          <p:nvPr>
            <p:ph type="sldNum" sz="quarter" idx="12"/>
          </p:nvPr>
        </p:nvSpPr>
        <p:spPr/>
        <p:txBody>
          <a:bodyPr/>
          <a:lstStyle/>
          <a:p>
            <a:fld id="{AC4D33CE-B4EA-4DD9-97C6-F57C4C7ADAAD}" type="slidenum">
              <a:rPr lang="nl-NL" smtClean="0"/>
              <a:pPr/>
              <a:t>44</a:t>
            </a:fld>
            <a:endParaRPr lang="nl-NL" dirty="0"/>
          </a:p>
        </p:txBody>
      </p:sp>
    </p:spTree>
    <p:extLst>
      <p:ext uri="{BB962C8B-B14F-4D97-AF65-F5344CB8AC3E}">
        <p14:creationId xmlns:p14="http://schemas.microsoft.com/office/powerpoint/2010/main" val="88559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5</a:t>
            </a:fld>
            <a:endParaRPr lang="en-US"/>
          </a:p>
        </p:txBody>
      </p:sp>
      <p:sp>
        <p:nvSpPr>
          <p:cNvPr id="7" name="Titel 1">
            <a:extLst>
              <a:ext uri="{FF2B5EF4-FFF2-40B4-BE49-F238E27FC236}">
                <a16:creationId xmlns:a16="http://schemas.microsoft.com/office/drawing/2014/main" id="{2E4CE67A-3532-4D06-8A8E-07263F6004BC}"/>
              </a:ext>
            </a:extLst>
          </p:cNvPr>
          <p:cNvSpPr txBox="1">
            <a:spLocks/>
          </p:cNvSpPr>
          <p:nvPr/>
        </p:nvSpPr>
        <p:spPr>
          <a:xfrm>
            <a:off x="2162355" y="888868"/>
            <a:ext cx="7641660" cy="803081"/>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Times New Roman" panose="02020603050405020304" pitchFamily="18" charset="0"/>
                <a:ea typeface="+mj-ea"/>
                <a:cs typeface="Times New Roman" panose="02020603050405020304" pitchFamily="18" charset="0"/>
              </a:defRPr>
            </a:lvl1pPr>
          </a:lstStyle>
          <a:p>
            <a:r>
              <a:rPr lang="en-US" sz="5000" dirty="0">
                <a:solidFill>
                  <a:srgbClr val="A7782B"/>
                </a:solidFill>
                <a:latin typeface="Gill Sans MT" panose="020B0502020104020203" pitchFamily="34" charset="0"/>
              </a:rPr>
              <a:t>Study 3</a:t>
            </a:r>
          </a:p>
        </p:txBody>
      </p:sp>
      <p:sp>
        <p:nvSpPr>
          <p:cNvPr id="2" name="Tekstvak 1">
            <a:extLst>
              <a:ext uri="{FF2B5EF4-FFF2-40B4-BE49-F238E27FC236}">
                <a16:creationId xmlns:a16="http://schemas.microsoft.com/office/drawing/2014/main" id="{7EDB46D0-9102-47DC-B1FD-80890A4C0603}"/>
              </a:ext>
            </a:extLst>
          </p:cNvPr>
          <p:cNvSpPr txBox="1"/>
          <p:nvPr/>
        </p:nvSpPr>
        <p:spPr>
          <a:xfrm>
            <a:off x="410817" y="2085157"/>
            <a:ext cx="10942983" cy="1938992"/>
          </a:xfrm>
          <a:prstGeom prst="rect">
            <a:avLst/>
          </a:prstGeom>
          <a:noFill/>
        </p:spPr>
        <p:txBody>
          <a:bodyPr wrap="square" rtlCol="0">
            <a:spAutoFit/>
          </a:bodyPr>
          <a:lstStyle/>
          <a:p>
            <a:pPr algn="l"/>
            <a:r>
              <a:rPr lang="en-US" sz="2400" dirty="0">
                <a:solidFill>
                  <a:schemeClr val="bg1"/>
                </a:solidFill>
                <a:latin typeface="Lato Extended"/>
              </a:rPr>
              <a:t>Cookies 	M = 39.73</a:t>
            </a:r>
          </a:p>
          <a:p>
            <a:pPr algn="l"/>
            <a:r>
              <a:rPr lang="en-US" sz="2400" b="0" i="0" dirty="0" err="1">
                <a:solidFill>
                  <a:schemeClr val="bg1"/>
                </a:solidFill>
                <a:effectLst/>
                <a:latin typeface="Lato Extended"/>
              </a:rPr>
              <a:t>Stroopwafels</a:t>
            </a:r>
            <a:r>
              <a:rPr lang="en-US" sz="2400" b="0" i="0" dirty="0">
                <a:solidFill>
                  <a:schemeClr val="bg1"/>
                </a:solidFill>
                <a:effectLst/>
                <a:latin typeface="Lato Extended"/>
              </a:rPr>
              <a:t> M = 25.68</a:t>
            </a:r>
          </a:p>
          <a:p>
            <a:pPr algn="l"/>
            <a:r>
              <a:rPr lang="en-US" sz="2400" dirty="0">
                <a:solidFill>
                  <a:schemeClr val="bg1"/>
                </a:solidFill>
                <a:latin typeface="Lato Extended"/>
              </a:rPr>
              <a:t>Orchard Fruit M = 49.41</a:t>
            </a:r>
          </a:p>
          <a:p>
            <a:pPr algn="l"/>
            <a:r>
              <a:rPr lang="en-US" sz="2400" b="0" i="0" dirty="0">
                <a:solidFill>
                  <a:schemeClr val="bg1"/>
                </a:solidFill>
                <a:effectLst/>
                <a:latin typeface="Lato Extended"/>
              </a:rPr>
              <a:t>Pears 		M = 29.34</a:t>
            </a:r>
          </a:p>
          <a:p>
            <a:pPr algn="l"/>
            <a:endParaRPr lang="en-US" sz="2400" b="0" i="0" dirty="0">
              <a:solidFill>
                <a:schemeClr val="bg1"/>
              </a:solidFill>
              <a:effectLst/>
              <a:latin typeface="Lato Extended"/>
            </a:endParaRPr>
          </a:p>
        </p:txBody>
      </p:sp>
      <p:graphicFrame>
        <p:nvGraphicFramePr>
          <p:cNvPr id="5" name="Table 7">
            <a:extLst>
              <a:ext uri="{FF2B5EF4-FFF2-40B4-BE49-F238E27FC236}">
                <a16:creationId xmlns:a16="http://schemas.microsoft.com/office/drawing/2014/main" id="{58941FFD-1077-447E-A583-104570DCB672}"/>
              </a:ext>
            </a:extLst>
          </p:cNvPr>
          <p:cNvGraphicFramePr>
            <a:graphicFrameLocks noGrp="1"/>
          </p:cNvGraphicFramePr>
          <p:nvPr>
            <p:extLst>
              <p:ext uri="{D42A27DB-BD31-4B8C-83A1-F6EECF244321}">
                <p14:modId xmlns:p14="http://schemas.microsoft.com/office/powerpoint/2010/main" val="4029255847"/>
              </p:ext>
            </p:extLst>
          </p:nvPr>
        </p:nvGraphicFramePr>
        <p:xfrm>
          <a:off x="4686852" y="2080809"/>
          <a:ext cx="6096000" cy="15544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893345788"/>
                    </a:ext>
                  </a:extLst>
                </a:gridCol>
                <a:gridCol w="2032000">
                  <a:extLst>
                    <a:ext uri="{9D8B030D-6E8A-4147-A177-3AD203B41FA5}">
                      <a16:colId xmlns:a16="http://schemas.microsoft.com/office/drawing/2014/main" val="4078923642"/>
                    </a:ext>
                  </a:extLst>
                </a:gridCol>
                <a:gridCol w="2032000">
                  <a:extLst>
                    <a:ext uri="{9D8B030D-6E8A-4147-A177-3AD203B41FA5}">
                      <a16:colId xmlns:a16="http://schemas.microsoft.com/office/drawing/2014/main" val="3441396541"/>
                    </a:ext>
                  </a:extLst>
                </a:gridCol>
              </a:tblGrid>
              <a:tr h="370840">
                <a:tc>
                  <a:txBody>
                    <a:bodyPr/>
                    <a:lstStyle/>
                    <a:p>
                      <a:endParaRPr lang="nl-NL"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Negative</a:t>
                      </a:r>
                      <a:endParaRPr lang="nl-NL"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Positive</a:t>
                      </a:r>
                      <a:endParaRPr lang="nl-NL"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84110915"/>
                  </a:ext>
                </a:extLst>
              </a:tr>
              <a:tr h="370840">
                <a:tc>
                  <a:txBody>
                    <a:bodyPr/>
                    <a:lstStyle/>
                    <a:p>
                      <a:r>
                        <a:rPr lang="en-US" sz="2800" b="1" dirty="0">
                          <a:solidFill>
                            <a:schemeClr val="tx1"/>
                          </a:solidFill>
                        </a:rPr>
                        <a:t>Category</a:t>
                      </a:r>
                      <a:endParaRPr lang="nl-NL"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39.73</a:t>
                      </a:r>
                      <a:endParaRPr lang="nl-NL"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49.41</a:t>
                      </a:r>
                      <a:endParaRPr lang="nl-NL"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488274"/>
                  </a:ext>
                </a:extLst>
              </a:tr>
              <a:tr h="370840">
                <a:tc>
                  <a:txBody>
                    <a:bodyPr/>
                    <a:lstStyle/>
                    <a:p>
                      <a:r>
                        <a:rPr lang="en-US" sz="2800" b="1" dirty="0">
                          <a:solidFill>
                            <a:schemeClr val="tx1"/>
                          </a:solidFill>
                        </a:rPr>
                        <a:t>Specific</a:t>
                      </a:r>
                      <a:endParaRPr lang="nl-NL"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25.68</a:t>
                      </a:r>
                      <a:endParaRPr lang="nl-NL"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29.34</a:t>
                      </a:r>
                      <a:endParaRPr lang="nl-NL"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934039"/>
                  </a:ext>
                </a:extLst>
              </a:tr>
            </a:tbl>
          </a:graphicData>
        </a:graphic>
      </p:graphicFrame>
      <p:sp>
        <p:nvSpPr>
          <p:cNvPr id="11" name="Rectangle 10">
            <a:extLst>
              <a:ext uri="{FF2B5EF4-FFF2-40B4-BE49-F238E27FC236}">
                <a16:creationId xmlns:a16="http://schemas.microsoft.com/office/drawing/2014/main" id="{83D16BF7-0CEC-4F60-8AA2-25CFD3D50C15}"/>
              </a:ext>
            </a:extLst>
          </p:cNvPr>
          <p:cNvSpPr/>
          <p:nvPr/>
        </p:nvSpPr>
        <p:spPr>
          <a:xfrm>
            <a:off x="1457739" y="4702985"/>
            <a:ext cx="19348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Frequency in Population</a:t>
            </a:r>
            <a:endParaRPr lang="nl-NL" dirty="0"/>
          </a:p>
        </p:txBody>
      </p:sp>
      <p:cxnSp>
        <p:nvCxnSpPr>
          <p:cNvPr id="12" name="Straight Arrow Connector 11">
            <a:extLst>
              <a:ext uri="{FF2B5EF4-FFF2-40B4-BE49-F238E27FC236}">
                <a16:creationId xmlns:a16="http://schemas.microsoft.com/office/drawing/2014/main" id="{F9BF2EA1-255B-4C16-8B68-CB3D51267F6D}"/>
              </a:ext>
            </a:extLst>
          </p:cNvPr>
          <p:cNvCxnSpPr>
            <a:cxnSpLocks/>
            <a:stCxn id="11" idx="3"/>
          </p:cNvCxnSpPr>
          <p:nvPr/>
        </p:nvCxnSpPr>
        <p:spPr>
          <a:xfrm>
            <a:off x="3392557" y="5160185"/>
            <a:ext cx="2213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2C31D6B-2C8F-47D3-B80E-C8A82BC2EB04}"/>
              </a:ext>
            </a:extLst>
          </p:cNvPr>
          <p:cNvSpPr/>
          <p:nvPr/>
        </p:nvSpPr>
        <p:spPr>
          <a:xfrm>
            <a:off x="5605670" y="4683600"/>
            <a:ext cx="19348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Relative Rank</a:t>
            </a:r>
            <a:endParaRPr lang="nl-NL" dirty="0"/>
          </a:p>
        </p:txBody>
      </p:sp>
      <p:sp>
        <p:nvSpPr>
          <p:cNvPr id="14" name="TextBox 13">
            <a:extLst>
              <a:ext uri="{FF2B5EF4-FFF2-40B4-BE49-F238E27FC236}">
                <a16:creationId xmlns:a16="http://schemas.microsoft.com/office/drawing/2014/main" id="{57FB04B8-5986-4EBB-852F-8FCB25D2B5EB}"/>
              </a:ext>
            </a:extLst>
          </p:cNvPr>
          <p:cNvSpPr txBox="1"/>
          <p:nvPr/>
        </p:nvSpPr>
        <p:spPr>
          <a:xfrm>
            <a:off x="4292165" y="5069126"/>
            <a:ext cx="413896" cy="646331"/>
          </a:xfrm>
          <a:prstGeom prst="rect">
            <a:avLst/>
          </a:prstGeom>
          <a:noFill/>
        </p:spPr>
        <p:txBody>
          <a:bodyPr wrap="none" rtlCol="0">
            <a:spAutoFit/>
          </a:bodyPr>
          <a:lstStyle/>
          <a:p>
            <a:r>
              <a:rPr lang="en-US" sz="3600" dirty="0">
                <a:solidFill>
                  <a:schemeClr val="bg1"/>
                </a:solidFill>
              </a:rPr>
              <a:t>+</a:t>
            </a:r>
            <a:endParaRPr lang="nl-NL" sz="3600" dirty="0">
              <a:solidFill>
                <a:schemeClr val="bg1"/>
              </a:solidFill>
            </a:endParaRPr>
          </a:p>
        </p:txBody>
      </p:sp>
      <p:sp>
        <p:nvSpPr>
          <p:cNvPr id="15" name="Rectangle 14">
            <a:extLst>
              <a:ext uri="{FF2B5EF4-FFF2-40B4-BE49-F238E27FC236}">
                <a16:creationId xmlns:a16="http://schemas.microsoft.com/office/drawing/2014/main" id="{33CCCC7A-E291-4173-B04A-98CF3EFBBB6A}"/>
              </a:ext>
            </a:extLst>
          </p:cNvPr>
          <p:cNvSpPr/>
          <p:nvPr/>
        </p:nvSpPr>
        <p:spPr>
          <a:xfrm>
            <a:off x="3075274" y="3659679"/>
            <a:ext cx="19348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Valence</a:t>
            </a:r>
            <a:endParaRPr lang="nl-NL" dirty="0"/>
          </a:p>
        </p:txBody>
      </p:sp>
      <p:cxnSp>
        <p:nvCxnSpPr>
          <p:cNvPr id="16" name="Straight Arrow Connector 15">
            <a:extLst>
              <a:ext uri="{FF2B5EF4-FFF2-40B4-BE49-F238E27FC236}">
                <a16:creationId xmlns:a16="http://schemas.microsoft.com/office/drawing/2014/main" id="{C70BDDF8-DB97-488A-8FEA-98DFA3754146}"/>
              </a:ext>
            </a:extLst>
          </p:cNvPr>
          <p:cNvCxnSpPr>
            <a:cxnSpLocks/>
            <a:endCxn id="13" idx="0"/>
          </p:cNvCxnSpPr>
          <p:nvPr/>
        </p:nvCxnSpPr>
        <p:spPr>
          <a:xfrm>
            <a:off x="4989443" y="4116879"/>
            <a:ext cx="1583636" cy="566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FBFCBBE-A191-43AF-9229-C2242B5E65D0}"/>
              </a:ext>
            </a:extLst>
          </p:cNvPr>
          <p:cNvSpPr txBox="1"/>
          <p:nvPr/>
        </p:nvSpPr>
        <p:spPr>
          <a:xfrm>
            <a:off x="5325736" y="3784988"/>
            <a:ext cx="413896" cy="646331"/>
          </a:xfrm>
          <a:prstGeom prst="rect">
            <a:avLst/>
          </a:prstGeom>
          <a:noFill/>
        </p:spPr>
        <p:txBody>
          <a:bodyPr wrap="none" rtlCol="0">
            <a:spAutoFit/>
          </a:bodyPr>
          <a:lstStyle/>
          <a:p>
            <a:r>
              <a:rPr lang="en-US" sz="3600" dirty="0">
                <a:solidFill>
                  <a:schemeClr val="bg1"/>
                </a:solidFill>
              </a:rPr>
              <a:t>+</a:t>
            </a:r>
            <a:endParaRPr lang="nl-NL" sz="3600" dirty="0">
              <a:solidFill>
                <a:schemeClr val="bg1"/>
              </a:solidFill>
            </a:endParaRPr>
          </a:p>
        </p:txBody>
      </p:sp>
      <p:cxnSp>
        <p:nvCxnSpPr>
          <p:cNvPr id="18" name="Straight Arrow Connector 17">
            <a:extLst>
              <a:ext uri="{FF2B5EF4-FFF2-40B4-BE49-F238E27FC236}">
                <a16:creationId xmlns:a16="http://schemas.microsoft.com/office/drawing/2014/main" id="{A3869CAF-7FF0-4C21-8356-4CE4BB409911}"/>
              </a:ext>
            </a:extLst>
          </p:cNvPr>
          <p:cNvCxnSpPr>
            <a:cxnSpLocks/>
          </p:cNvCxnSpPr>
          <p:nvPr/>
        </p:nvCxnSpPr>
        <p:spPr>
          <a:xfrm>
            <a:off x="3707295" y="4519087"/>
            <a:ext cx="0" cy="576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DA4834-DE86-41B7-932D-BD9780D0E98B}"/>
              </a:ext>
            </a:extLst>
          </p:cNvPr>
          <p:cNvSpPr txBox="1"/>
          <p:nvPr/>
        </p:nvSpPr>
        <p:spPr>
          <a:xfrm>
            <a:off x="3683783" y="4481628"/>
            <a:ext cx="397866" cy="646331"/>
          </a:xfrm>
          <a:prstGeom prst="rect">
            <a:avLst/>
          </a:prstGeom>
          <a:noFill/>
        </p:spPr>
        <p:txBody>
          <a:bodyPr wrap="none" rtlCol="0">
            <a:spAutoFit/>
          </a:bodyPr>
          <a:lstStyle/>
          <a:p>
            <a:r>
              <a:rPr lang="en-US" sz="3600" dirty="0">
                <a:solidFill>
                  <a:schemeClr val="bg1"/>
                </a:solidFill>
              </a:rPr>
              <a:t>?</a:t>
            </a:r>
            <a:endParaRPr lang="nl-NL" sz="3600" dirty="0">
              <a:solidFill>
                <a:schemeClr val="bg1"/>
              </a:solidFill>
            </a:endParaRPr>
          </a:p>
        </p:txBody>
      </p:sp>
    </p:spTree>
    <p:extLst>
      <p:ext uri="{BB962C8B-B14F-4D97-AF65-F5344CB8AC3E}">
        <p14:creationId xmlns:p14="http://schemas.microsoft.com/office/powerpoint/2010/main" val="69043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p:bldP spid="15" grpId="0" animBg="1"/>
      <p:bldP spid="17"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6</a:t>
            </a:fld>
            <a:endParaRPr lang="en-US" dirty="0"/>
          </a:p>
        </p:txBody>
      </p:sp>
      <p:sp>
        <p:nvSpPr>
          <p:cNvPr id="7" name="Titel 1">
            <a:extLst>
              <a:ext uri="{FF2B5EF4-FFF2-40B4-BE49-F238E27FC236}">
                <a16:creationId xmlns:a16="http://schemas.microsoft.com/office/drawing/2014/main" id="{2E4CE67A-3532-4D06-8A8E-07263F6004BC}"/>
              </a:ext>
            </a:extLst>
          </p:cNvPr>
          <p:cNvSpPr txBox="1">
            <a:spLocks/>
          </p:cNvSpPr>
          <p:nvPr/>
        </p:nvSpPr>
        <p:spPr>
          <a:xfrm>
            <a:off x="2122598" y="894733"/>
            <a:ext cx="7641660" cy="803081"/>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Times New Roman" panose="02020603050405020304" pitchFamily="18" charset="0"/>
                <a:ea typeface="+mj-ea"/>
                <a:cs typeface="Times New Roman" panose="02020603050405020304" pitchFamily="18" charset="0"/>
              </a:defRPr>
            </a:lvl1pPr>
          </a:lstStyle>
          <a:p>
            <a:r>
              <a:rPr lang="en-US" sz="5000" dirty="0">
                <a:solidFill>
                  <a:srgbClr val="A7782B"/>
                </a:solidFill>
                <a:latin typeface="Gill Sans MT" panose="020B0502020104020203" pitchFamily="34" charset="0"/>
              </a:rPr>
              <a:t>Study 3, simplified</a:t>
            </a:r>
          </a:p>
        </p:txBody>
      </p:sp>
      <p:graphicFrame>
        <p:nvGraphicFramePr>
          <p:cNvPr id="5" name="Table 7">
            <a:extLst>
              <a:ext uri="{FF2B5EF4-FFF2-40B4-BE49-F238E27FC236}">
                <a16:creationId xmlns:a16="http://schemas.microsoft.com/office/drawing/2014/main" id="{58941FFD-1077-447E-A583-104570DCB672}"/>
              </a:ext>
            </a:extLst>
          </p:cNvPr>
          <p:cNvGraphicFramePr>
            <a:graphicFrameLocks noGrp="1"/>
          </p:cNvGraphicFramePr>
          <p:nvPr>
            <p:extLst>
              <p:ext uri="{D42A27DB-BD31-4B8C-83A1-F6EECF244321}">
                <p14:modId xmlns:p14="http://schemas.microsoft.com/office/powerpoint/2010/main" val="4144040602"/>
              </p:ext>
            </p:extLst>
          </p:nvPr>
        </p:nvGraphicFramePr>
        <p:xfrm>
          <a:off x="2566703" y="1788873"/>
          <a:ext cx="6753450" cy="1554480"/>
        </p:xfrm>
        <a:graphic>
          <a:graphicData uri="http://schemas.openxmlformats.org/drawingml/2006/table">
            <a:tbl>
              <a:tblPr firstRow="1" bandRow="1">
                <a:tableStyleId>{5C22544A-7EE6-4342-B048-85BDC9FD1C3A}</a:tableStyleId>
              </a:tblPr>
              <a:tblGrid>
                <a:gridCol w="2251150">
                  <a:extLst>
                    <a:ext uri="{9D8B030D-6E8A-4147-A177-3AD203B41FA5}">
                      <a16:colId xmlns:a16="http://schemas.microsoft.com/office/drawing/2014/main" val="2893345788"/>
                    </a:ext>
                  </a:extLst>
                </a:gridCol>
                <a:gridCol w="2251150">
                  <a:extLst>
                    <a:ext uri="{9D8B030D-6E8A-4147-A177-3AD203B41FA5}">
                      <a16:colId xmlns:a16="http://schemas.microsoft.com/office/drawing/2014/main" val="4078923642"/>
                    </a:ext>
                  </a:extLst>
                </a:gridCol>
                <a:gridCol w="2251150">
                  <a:extLst>
                    <a:ext uri="{9D8B030D-6E8A-4147-A177-3AD203B41FA5}">
                      <a16:colId xmlns:a16="http://schemas.microsoft.com/office/drawing/2014/main" val="3441396541"/>
                    </a:ext>
                  </a:extLst>
                </a:gridCol>
              </a:tblGrid>
              <a:tr h="476888">
                <a:tc>
                  <a:txBody>
                    <a:bodyPr/>
                    <a:lstStyle/>
                    <a:p>
                      <a:r>
                        <a:rPr lang="en-US" sz="2800" dirty="0">
                          <a:solidFill>
                            <a:schemeClr val="tx1"/>
                          </a:solidFill>
                        </a:rPr>
                        <a:t>Cookies only</a:t>
                      </a:r>
                      <a:endParaRPr lang="nl-NL"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Rank</a:t>
                      </a:r>
                      <a:endParaRPr lang="nl-NL"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Loyalty</a:t>
                      </a:r>
                      <a:endParaRPr lang="nl-NL"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84110915"/>
                  </a:ext>
                </a:extLst>
              </a:tr>
              <a:tr h="370840">
                <a:tc>
                  <a:txBody>
                    <a:bodyPr/>
                    <a:lstStyle/>
                    <a:p>
                      <a:r>
                        <a:rPr lang="en-US" sz="2800" b="1" dirty="0">
                          <a:solidFill>
                            <a:schemeClr val="tx1"/>
                          </a:solidFill>
                        </a:rPr>
                        <a:t>Category</a:t>
                      </a:r>
                      <a:endParaRPr lang="nl-NL"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39.73</a:t>
                      </a:r>
                      <a:endParaRPr lang="nl-NL"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4</a:t>
                      </a:r>
                      <a:endParaRPr lang="nl-NL"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3488274"/>
                  </a:ext>
                </a:extLst>
              </a:tr>
              <a:tr h="370840">
                <a:tc>
                  <a:txBody>
                    <a:bodyPr/>
                    <a:lstStyle/>
                    <a:p>
                      <a:r>
                        <a:rPr lang="en-US" sz="2800" b="1" dirty="0">
                          <a:solidFill>
                            <a:schemeClr val="tx1"/>
                          </a:solidFill>
                        </a:rPr>
                        <a:t>Specific</a:t>
                      </a:r>
                      <a:endParaRPr lang="nl-NL"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25.68</a:t>
                      </a:r>
                      <a:endParaRPr lang="nl-NL"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3</a:t>
                      </a:r>
                      <a:endParaRPr lang="nl-NL"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934039"/>
                  </a:ext>
                </a:extLst>
              </a:tr>
            </a:tbl>
          </a:graphicData>
        </a:graphic>
      </p:graphicFrame>
      <p:sp>
        <p:nvSpPr>
          <p:cNvPr id="11" name="Rectangle 10">
            <a:extLst>
              <a:ext uri="{FF2B5EF4-FFF2-40B4-BE49-F238E27FC236}">
                <a16:creationId xmlns:a16="http://schemas.microsoft.com/office/drawing/2014/main" id="{83D16BF7-0CEC-4F60-8AA2-25CFD3D50C15}"/>
              </a:ext>
            </a:extLst>
          </p:cNvPr>
          <p:cNvSpPr/>
          <p:nvPr/>
        </p:nvSpPr>
        <p:spPr>
          <a:xfrm>
            <a:off x="1457739" y="4702985"/>
            <a:ext cx="19348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Frequency in Population</a:t>
            </a:r>
            <a:endParaRPr lang="nl-NL" dirty="0"/>
          </a:p>
        </p:txBody>
      </p:sp>
      <p:cxnSp>
        <p:nvCxnSpPr>
          <p:cNvPr id="12" name="Straight Arrow Connector 11">
            <a:extLst>
              <a:ext uri="{FF2B5EF4-FFF2-40B4-BE49-F238E27FC236}">
                <a16:creationId xmlns:a16="http://schemas.microsoft.com/office/drawing/2014/main" id="{F9BF2EA1-255B-4C16-8B68-CB3D51267F6D}"/>
              </a:ext>
            </a:extLst>
          </p:cNvPr>
          <p:cNvCxnSpPr>
            <a:cxnSpLocks/>
            <a:stCxn id="11" idx="3"/>
          </p:cNvCxnSpPr>
          <p:nvPr/>
        </p:nvCxnSpPr>
        <p:spPr>
          <a:xfrm>
            <a:off x="3392557" y="5160185"/>
            <a:ext cx="2213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2C31D6B-2C8F-47D3-B80E-C8A82BC2EB04}"/>
              </a:ext>
            </a:extLst>
          </p:cNvPr>
          <p:cNvSpPr/>
          <p:nvPr/>
        </p:nvSpPr>
        <p:spPr>
          <a:xfrm>
            <a:off x="5605670" y="4683600"/>
            <a:ext cx="19348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Loyalty Program</a:t>
            </a:r>
            <a:endParaRPr lang="nl-NL" dirty="0"/>
          </a:p>
        </p:txBody>
      </p:sp>
      <p:sp>
        <p:nvSpPr>
          <p:cNvPr id="14" name="TextBox 13">
            <a:extLst>
              <a:ext uri="{FF2B5EF4-FFF2-40B4-BE49-F238E27FC236}">
                <a16:creationId xmlns:a16="http://schemas.microsoft.com/office/drawing/2014/main" id="{57FB04B8-5986-4EBB-852F-8FCB25D2B5EB}"/>
              </a:ext>
            </a:extLst>
          </p:cNvPr>
          <p:cNvSpPr txBox="1"/>
          <p:nvPr/>
        </p:nvSpPr>
        <p:spPr>
          <a:xfrm>
            <a:off x="4292165" y="5069126"/>
            <a:ext cx="413896" cy="646331"/>
          </a:xfrm>
          <a:prstGeom prst="rect">
            <a:avLst/>
          </a:prstGeom>
          <a:noFill/>
        </p:spPr>
        <p:txBody>
          <a:bodyPr wrap="none" rtlCol="0">
            <a:spAutoFit/>
          </a:bodyPr>
          <a:lstStyle/>
          <a:p>
            <a:r>
              <a:rPr lang="en-US" sz="3600" dirty="0">
                <a:solidFill>
                  <a:schemeClr val="bg1"/>
                </a:solidFill>
              </a:rPr>
              <a:t>+</a:t>
            </a:r>
            <a:endParaRPr lang="nl-NL" sz="3600" dirty="0">
              <a:solidFill>
                <a:schemeClr val="bg1"/>
              </a:solidFill>
            </a:endParaRPr>
          </a:p>
        </p:txBody>
      </p:sp>
      <p:sp>
        <p:nvSpPr>
          <p:cNvPr id="15" name="Rectangle 14">
            <a:extLst>
              <a:ext uri="{FF2B5EF4-FFF2-40B4-BE49-F238E27FC236}">
                <a16:creationId xmlns:a16="http://schemas.microsoft.com/office/drawing/2014/main" id="{33CCCC7A-E291-4173-B04A-98CF3EFBBB6A}"/>
              </a:ext>
            </a:extLst>
          </p:cNvPr>
          <p:cNvSpPr/>
          <p:nvPr/>
        </p:nvSpPr>
        <p:spPr>
          <a:xfrm>
            <a:off x="3597866" y="3605133"/>
            <a:ext cx="193481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Relative Rank</a:t>
            </a:r>
            <a:endParaRPr lang="nl-NL" dirty="0"/>
          </a:p>
        </p:txBody>
      </p:sp>
      <p:cxnSp>
        <p:nvCxnSpPr>
          <p:cNvPr id="16" name="Straight Arrow Connector 15">
            <a:extLst>
              <a:ext uri="{FF2B5EF4-FFF2-40B4-BE49-F238E27FC236}">
                <a16:creationId xmlns:a16="http://schemas.microsoft.com/office/drawing/2014/main" id="{C70BDDF8-DB97-488A-8FEA-98DFA3754146}"/>
              </a:ext>
            </a:extLst>
          </p:cNvPr>
          <p:cNvCxnSpPr>
            <a:cxnSpLocks/>
            <a:endCxn id="13" idx="0"/>
          </p:cNvCxnSpPr>
          <p:nvPr/>
        </p:nvCxnSpPr>
        <p:spPr>
          <a:xfrm>
            <a:off x="5511130" y="4090344"/>
            <a:ext cx="1061949" cy="593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FBFCBBE-A191-43AF-9229-C2242B5E65D0}"/>
              </a:ext>
            </a:extLst>
          </p:cNvPr>
          <p:cNvSpPr txBox="1"/>
          <p:nvPr/>
        </p:nvSpPr>
        <p:spPr>
          <a:xfrm>
            <a:off x="5889052" y="3873202"/>
            <a:ext cx="413896" cy="646331"/>
          </a:xfrm>
          <a:prstGeom prst="rect">
            <a:avLst/>
          </a:prstGeom>
          <a:noFill/>
        </p:spPr>
        <p:txBody>
          <a:bodyPr wrap="none" rtlCol="0">
            <a:spAutoFit/>
          </a:bodyPr>
          <a:lstStyle/>
          <a:p>
            <a:r>
              <a:rPr lang="en-US" sz="3600" dirty="0">
                <a:solidFill>
                  <a:schemeClr val="bg1"/>
                </a:solidFill>
              </a:rPr>
              <a:t>+</a:t>
            </a:r>
            <a:endParaRPr lang="nl-NL" sz="3600" dirty="0">
              <a:solidFill>
                <a:schemeClr val="bg1"/>
              </a:solidFill>
            </a:endParaRPr>
          </a:p>
        </p:txBody>
      </p:sp>
      <p:cxnSp>
        <p:nvCxnSpPr>
          <p:cNvPr id="18" name="Straight Arrow Connector 17">
            <a:extLst>
              <a:ext uri="{FF2B5EF4-FFF2-40B4-BE49-F238E27FC236}">
                <a16:creationId xmlns:a16="http://schemas.microsoft.com/office/drawing/2014/main" id="{A3869CAF-7FF0-4C21-8356-4CE4BB409911}"/>
              </a:ext>
            </a:extLst>
          </p:cNvPr>
          <p:cNvCxnSpPr>
            <a:cxnSpLocks/>
            <a:stCxn id="11" idx="0"/>
          </p:cNvCxnSpPr>
          <p:nvPr/>
        </p:nvCxnSpPr>
        <p:spPr>
          <a:xfrm flipV="1">
            <a:off x="2425148" y="3981039"/>
            <a:ext cx="1172718" cy="721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DA4834-DE86-41B7-932D-BD9780D0E98B}"/>
              </a:ext>
            </a:extLst>
          </p:cNvPr>
          <p:cNvSpPr txBox="1"/>
          <p:nvPr/>
        </p:nvSpPr>
        <p:spPr>
          <a:xfrm>
            <a:off x="2879070" y="3740641"/>
            <a:ext cx="413896" cy="646331"/>
          </a:xfrm>
          <a:prstGeom prst="rect">
            <a:avLst/>
          </a:prstGeom>
          <a:noFill/>
        </p:spPr>
        <p:txBody>
          <a:bodyPr wrap="none" rtlCol="0">
            <a:spAutoFit/>
          </a:bodyPr>
          <a:lstStyle/>
          <a:p>
            <a:r>
              <a:rPr lang="en-US" sz="3600" dirty="0">
                <a:solidFill>
                  <a:schemeClr val="bg1"/>
                </a:solidFill>
              </a:rPr>
              <a:t>+</a:t>
            </a:r>
            <a:endParaRPr lang="nl-NL" sz="3600" dirty="0">
              <a:solidFill>
                <a:schemeClr val="bg1"/>
              </a:solidFill>
            </a:endParaRPr>
          </a:p>
        </p:txBody>
      </p:sp>
    </p:spTree>
    <p:extLst>
      <p:ext uri="{BB962C8B-B14F-4D97-AF65-F5344CB8AC3E}">
        <p14:creationId xmlns:p14="http://schemas.microsoft.com/office/powerpoint/2010/main" val="100913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p:bldP spid="15" grpId="0" animBg="1"/>
      <p:bldP spid="17"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2655-2C98-4F17-BAA9-CC25CC5CAC58}"/>
              </a:ext>
            </a:extLst>
          </p:cNvPr>
          <p:cNvSpPr>
            <a:spLocks noGrp="1"/>
          </p:cNvSpPr>
          <p:nvPr>
            <p:ph type="title"/>
          </p:nvPr>
        </p:nvSpPr>
        <p:spPr/>
        <p:txBody>
          <a:bodyPr/>
          <a:lstStyle/>
          <a:p>
            <a:r>
              <a:rPr lang="en-US" dirty="0"/>
              <a:t>Now, on to your ideas.</a:t>
            </a:r>
            <a:endParaRPr lang="nl-NL" dirty="0"/>
          </a:p>
        </p:txBody>
      </p:sp>
      <p:sp>
        <p:nvSpPr>
          <p:cNvPr id="3" name="Text Placeholder 2">
            <a:extLst>
              <a:ext uri="{FF2B5EF4-FFF2-40B4-BE49-F238E27FC236}">
                <a16:creationId xmlns:a16="http://schemas.microsoft.com/office/drawing/2014/main" id="{7A415137-FD60-4062-9602-F6DC2BA885F8}"/>
              </a:ext>
            </a:extLst>
          </p:cNvPr>
          <p:cNvSpPr>
            <a:spLocks noGrp="1"/>
          </p:cNvSpPr>
          <p:nvPr>
            <p:ph type="body" idx="1"/>
          </p:nvPr>
        </p:nvSpPr>
        <p:spPr/>
        <p:txBody>
          <a:bodyPr/>
          <a:lstStyle/>
          <a:p>
            <a:endParaRPr lang="nl-NL"/>
          </a:p>
        </p:txBody>
      </p:sp>
      <p:sp>
        <p:nvSpPr>
          <p:cNvPr id="4" name="Slide Number Placeholder 3">
            <a:extLst>
              <a:ext uri="{FF2B5EF4-FFF2-40B4-BE49-F238E27FC236}">
                <a16:creationId xmlns:a16="http://schemas.microsoft.com/office/drawing/2014/main" id="{75A4198A-4683-4391-AAB0-B8D9A2482C1F}"/>
              </a:ext>
            </a:extLst>
          </p:cNvPr>
          <p:cNvSpPr>
            <a:spLocks noGrp="1"/>
          </p:cNvSpPr>
          <p:nvPr>
            <p:ph type="sldNum" sz="quarter" idx="12"/>
          </p:nvPr>
        </p:nvSpPr>
        <p:spPr/>
        <p:txBody>
          <a:bodyPr/>
          <a:lstStyle/>
          <a:p>
            <a:fld id="{AC4D33CE-B4EA-4DD9-97C6-F57C4C7ADAAD}" type="slidenum">
              <a:rPr lang="nl-NL" smtClean="0"/>
              <a:pPr/>
              <a:t>7</a:t>
            </a:fld>
            <a:endParaRPr lang="nl-NL" dirty="0"/>
          </a:p>
        </p:txBody>
      </p:sp>
    </p:spTree>
    <p:extLst>
      <p:ext uri="{BB962C8B-B14F-4D97-AF65-F5344CB8AC3E}">
        <p14:creationId xmlns:p14="http://schemas.microsoft.com/office/powerpoint/2010/main" val="163477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8</a:t>
            </a:fld>
            <a:endParaRPr lang="en-US" dirty="0"/>
          </a:p>
        </p:txBody>
      </p:sp>
      <p:sp>
        <p:nvSpPr>
          <p:cNvPr id="6" name="TextBox 5">
            <a:extLst>
              <a:ext uri="{FF2B5EF4-FFF2-40B4-BE49-F238E27FC236}">
                <a16:creationId xmlns:a16="http://schemas.microsoft.com/office/drawing/2014/main" id="{B7CCAEE9-EB30-44C3-B7E4-A7BCF47FE647}"/>
              </a:ext>
            </a:extLst>
          </p:cNvPr>
          <p:cNvSpPr txBox="1"/>
          <p:nvPr/>
        </p:nvSpPr>
        <p:spPr>
          <a:xfrm>
            <a:off x="10411426" y="4994048"/>
            <a:ext cx="1059393" cy="369332"/>
          </a:xfrm>
          <a:prstGeom prst="rect">
            <a:avLst/>
          </a:prstGeom>
          <a:noFill/>
        </p:spPr>
        <p:txBody>
          <a:bodyPr wrap="none" rtlCol="0">
            <a:spAutoFit/>
          </a:bodyPr>
          <a:lstStyle/>
          <a:p>
            <a:r>
              <a:rPr lang="en-US" dirty="0">
                <a:solidFill>
                  <a:schemeClr val="bg1"/>
                </a:solidFill>
              </a:rPr>
              <a:t>Group 11</a:t>
            </a:r>
            <a:endParaRPr lang="nl-NL" dirty="0">
              <a:solidFill>
                <a:schemeClr val="bg1"/>
              </a:solidFill>
            </a:endParaRPr>
          </a:p>
        </p:txBody>
      </p:sp>
      <p:pic>
        <p:nvPicPr>
          <p:cNvPr id="5" name="Picture 4">
            <a:extLst>
              <a:ext uri="{FF2B5EF4-FFF2-40B4-BE49-F238E27FC236}">
                <a16:creationId xmlns:a16="http://schemas.microsoft.com/office/drawing/2014/main" id="{CA55FA21-C0FE-4B33-A3AA-4313163118C8}"/>
              </a:ext>
            </a:extLst>
          </p:cNvPr>
          <p:cNvPicPr>
            <a:picLocks noChangeAspect="1"/>
          </p:cNvPicPr>
          <p:nvPr/>
        </p:nvPicPr>
        <p:blipFill>
          <a:blip r:embed="rId3"/>
          <a:stretch>
            <a:fillRect/>
          </a:stretch>
        </p:blipFill>
        <p:spPr>
          <a:xfrm>
            <a:off x="749545" y="710991"/>
            <a:ext cx="10833244" cy="3673439"/>
          </a:xfrm>
          <a:prstGeom prst="rect">
            <a:avLst/>
          </a:prstGeom>
        </p:spPr>
      </p:pic>
    </p:spTree>
    <p:extLst>
      <p:ext uri="{BB962C8B-B14F-4D97-AF65-F5344CB8AC3E}">
        <p14:creationId xmlns:p14="http://schemas.microsoft.com/office/powerpoint/2010/main" val="117540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432F2C23-16DD-408A-9B85-4B0EF05C7B9D}"/>
              </a:ext>
            </a:extLst>
          </p:cNvPr>
          <p:cNvSpPr>
            <a:spLocks noGrp="1"/>
          </p:cNvSpPr>
          <p:nvPr>
            <p:ph type="sldNum" sz="quarter" idx="4"/>
          </p:nvPr>
        </p:nvSpPr>
        <p:spPr/>
        <p:txBody>
          <a:bodyPr/>
          <a:lstStyle/>
          <a:p>
            <a:fld id="{AC4D33CE-B4EA-4DD9-97C6-F57C4C7ADAAD}" type="slidenum">
              <a:rPr lang="en-US" smtClean="0"/>
              <a:pPr/>
              <a:t>9</a:t>
            </a:fld>
            <a:endParaRPr lang="en-US" dirty="0"/>
          </a:p>
        </p:txBody>
      </p:sp>
      <p:sp>
        <p:nvSpPr>
          <p:cNvPr id="6" name="TextBox 5">
            <a:extLst>
              <a:ext uri="{FF2B5EF4-FFF2-40B4-BE49-F238E27FC236}">
                <a16:creationId xmlns:a16="http://schemas.microsoft.com/office/drawing/2014/main" id="{B7CCAEE9-EB30-44C3-B7E4-A7BCF47FE647}"/>
              </a:ext>
            </a:extLst>
          </p:cNvPr>
          <p:cNvSpPr txBox="1"/>
          <p:nvPr/>
        </p:nvSpPr>
        <p:spPr>
          <a:xfrm>
            <a:off x="10411426" y="4994048"/>
            <a:ext cx="942374" cy="369332"/>
          </a:xfrm>
          <a:prstGeom prst="rect">
            <a:avLst/>
          </a:prstGeom>
          <a:noFill/>
        </p:spPr>
        <p:txBody>
          <a:bodyPr wrap="none" rtlCol="0">
            <a:spAutoFit/>
          </a:bodyPr>
          <a:lstStyle/>
          <a:p>
            <a:r>
              <a:rPr lang="en-US" dirty="0">
                <a:solidFill>
                  <a:schemeClr val="bg1"/>
                </a:solidFill>
              </a:rPr>
              <a:t>Group 4</a:t>
            </a:r>
            <a:endParaRPr lang="nl-NL" dirty="0">
              <a:solidFill>
                <a:schemeClr val="bg1"/>
              </a:solidFill>
            </a:endParaRPr>
          </a:p>
        </p:txBody>
      </p:sp>
      <p:pic>
        <p:nvPicPr>
          <p:cNvPr id="3" name="Picture 2">
            <a:extLst>
              <a:ext uri="{FF2B5EF4-FFF2-40B4-BE49-F238E27FC236}">
                <a16:creationId xmlns:a16="http://schemas.microsoft.com/office/drawing/2014/main" id="{C0CE56DF-7942-4AFE-AF64-264C4EABBEB7}"/>
              </a:ext>
            </a:extLst>
          </p:cNvPr>
          <p:cNvPicPr>
            <a:picLocks noChangeAspect="1"/>
          </p:cNvPicPr>
          <p:nvPr/>
        </p:nvPicPr>
        <p:blipFill>
          <a:blip r:embed="rId3"/>
          <a:stretch>
            <a:fillRect/>
          </a:stretch>
        </p:blipFill>
        <p:spPr>
          <a:xfrm>
            <a:off x="564552" y="310465"/>
            <a:ext cx="7758833" cy="5035635"/>
          </a:xfrm>
          <a:prstGeom prst="rect">
            <a:avLst/>
          </a:prstGeom>
        </p:spPr>
      </p:pic>
    </p:spTree>
    <p:extLst>
      <p:ext uri="{BB962C8B-B14F-4D97-AF65-F5344CB8AC3E}">
        <p14:creationId xmlns:p14="http://schemas.microsoft.com/office/powerpoint/2010/main" val="1024992550"/>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3694</TotalTime>
  <Words>3242</Words>
  <Application>Microsoft Office PowerPoint</Application>
  <PresentationFormat>Widescreen</PresentationFormat>
  <Paragraphs>292</Paragraphs>
  <Slides>44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Gill Sans MT</vt:lpstr>
      <vt:lpstr>Lato Extended</vt:lpstr>
      <vt:lpstr>Times New Roman</vt:lpstr>
      <vt:lpstr>Kantoorthema</vt:lpstr>
      <vt:lpstr>PowerPoint Presentation</vt:lpstr>
      <vt:lpstr>PowerPoint Presentation</vt:lpstr>
      <vt:lpstr>PowerPoint Presentation</vt:lpstr>
      <vt:lpstr>PowerPoint Presentation</vt:lpstr>
      <vt:lpstr>PowerPoint Presentation</vt:lpstr>
      <vt:lpstr>PowerPoint Presentation</vt:lpstr>
      <vt:lpstr>Now, on to your ideas.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Order of the questions: IV – Mediator -- DV.  After the manipulation, DV should be asked first most of the time, then the process variables. If we ask the mediator question before the DV question, how do we know that the realized effect is observed because of the IV?  (even better: counterbalance the order) </vt:lpstr>
      <vt:lpstr>Allowing the participants to skip important questions. Forcing participants to answer all of the questions might not be the most ethical thing to do, but at least having them answer the most important questions is important not to end up with a huge amount of missing variables. -&gt; “request answer”  </vt:lpstr>
      <vt:lpstr>Randomization function: Not selecting ‘evenly present’ might lead to an unproportionate accumulation of the participants across conditions.   </vt:lpstr>
      <vt:lpstr>Ordinal measures that have overlapping endpoints. The options provided for an ordinal measure should not overlap each other. Example: Income levels: 0-$1000, $1000-$2000: which one I should choose If my income is exactly $1000? It is better to indicate the second option as follows: $1001-$2000   </vt:lpstr>
      <vt:lpstr>Measuring the same variable differently in the different manipulations In different manipulations (e.g., control group vs treatment group) sometimes we have a slightly different framing for the DV measure for the sake of the manipulation consistency. However, the measures should stay the same so that we can allocate the data and analyze it properly.  Example:  </vt:lpstr>
      <vt:lpstr> Inadequate briefing for the concepts mentioned in the survey. If you are going to test a construct or a concept that might be known already, it is still better to explain what you mean exactly while talking about this construct/concept. Example: People might get different meanings when they are told to think about “meat substitutes” or they may not know the concept at all. Giving them a clear definition for what you mean will help.</vt:lpstr>
      <vt:lpstr>PowerPoint Presentation</vt:lpstr>
      <vt:lpstr>1- Typical structuring the survey with separate blocks. Part 1: Introduction &amp; Consent.  Part 2: Manipulation. In one block, or in 2?   Part 3. DV, process, manipulation checks, control variables. How to link to  Part 2?  Part 4. Demographics, perhaps open box to respond to survey  Part 5. Thank you, perhaps debriefing, and how to finish.</vt:lpstr>
      <vt:lpstr>  2- Using page breaks between questions, especially between DV and process variables Firstly, via page breaks, you can avoid affected answers. Besides, that will provide a nicer survey flow for the participants, and also prevent them to feel overwhelmed with a bunch of questions on the same page.   3- Asking the demographics &amp; control variables in the end Not to overload participants before getting to start the main survey, keep the demographics and control variables at the end of the survey. </vt:lpstr>
      <vt:lpstr>  4- Put labels on the scale (mid and endpoints) Putting labels on the scale will help the participants to indicate their answers.  Example:    5- Name the blocks and questions.  Giving labels to blocks and questions will make them understandable for everyone. Besides, when you download the data, you will have a better comprehension which column corresponds to which variable.   Example 1: Name for the question                                               Example2: name for the block</vt:lpstr>
      <vt:lpstr> 6- Randomize the order of within-subjects questions. If you are going to show multiple stimuli (e.g., products) in each condition, then randomizing their display order might help you to have unbiased results.    7- Use the “request response” function for the main questions. You can arrange the following setting: Click on the question, and you will see on the left-hand side ‘Response requirements’. Select request response. </vt:lpstr>
      <vt:lpstr>PowerPoint Presentation</vt:lpstr>
      <vt:lpstr>Idea 1  Inspired by multi package idea (items &gt; packages): - We consume products more often than we buy them. - We know that frequency matters (in that more frequently purchased goods show less strong below average effects)   Will the below average effect be less strong for consumption than for purchases? </vt:lpstr>
      <vt:lpstr>Idea 1  We also use two different products as the target product: one product for which consumption is about the same as purchases, and one for which the package contains a lot of units to consume.   - How often do you buy a coffee to go compared to others?  - How often do you drink a coffee to go compared to others?   - How often do you buy coffee for home use compared to others? - How often do you drink coffee at home compared to others?  </vt:lpstr>
      <vt:lpstr>Idea 1  If frequency matters, we should only find an effect of consumption versus purchases on relative rank for coffee at home (not for coffee to go).  If consumption itself (compared to purchases) has an effect, we should find it both for coffee at home &amp; coffee to go.</vt:lpstr>
      <vt:lpstr>Idea 2  Inspired by your ideas on premium vs private label:  Is the below average effect stronger for private label products than for their premium label equivalents?   </vt:lpstr>
      <vt:lpstr>Idea 3  Inspired by your ideas on the effect of brand loyalty. Does people’s relative rank affect their brand loyalty?  We try to manipulate their perceived relative rank and measure brand loyalty.  </vt:lpstr>
      <vt:lpstr>Idea 3  We try to manipulate their perceived relative rank and measure brand loyalty.  </vt:lpstr>
      <vt:lpstr>Idea 3  NFU (short form, Ruvio et al., 2008), Avoidance of similarity subscale:  - When a product I own becomes popular among the general population, I begin to use it less.  - I often try to avoid products or brands that I know are bought by the general population.  - As a rule, I dislike products or brands that are customarily bought by everyone.  - The more commonplace a product or brand is among the general population, the less interested I am in buying it.     </vt:lpstr>
      <vt:lpstr>Assignment B2  For 2 of these 3 ideas I’d want your group to:  a) draw the theoretical model of your predictions in a boxes and arrows model to highlight the predictions.   b) write a methods section, so a reader could understand what the study did with sufficient detail (as if it were a scientific article)  c) write an analysis section, testing the key assumptions.      </vt:lpstr>
      <vt:lpstr>Assignment B2  To further add: - the original data file you downloaded - the data workfile you eventually used, or the R code that got you from the original datafile to the working data you select for the analysis - the code for the analysis; either the SPSS syntax or the R code. - the output of the analyses      Combine all these again in a zip-file and upload it as assignment B2 in Canvas.     </vt:lpstr>
      <vt:lpstr>Assignment B2  Deadline: May 30, 16.00  Ceren will plan feedback sessions (probably May 26). We probably combine 4 groups into a 30-minute session.     </vt:lpstr>
      <vt:lpstr>Enjoy!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anouk</dc:creator>
  <cp:lastModifiedBy>Niels van de Ven</cp:lastModifiedBy>
  <cp:revision>136</cp:revision>
  <cp:lastPrinted>2022-04-29T07:19:23Z</cp:lastPrinted>
  <dcterms:created xsi:type="dcterms:W3CDTF">2020-03-14T10:49:56Z</dcterms:created>
  <dcterms:modified xsi:type="dcterms:W3CDTF">2022-05-09T10:48:29Z</dcterms:modified>
</cp:coreProperties>
</file>