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2" r:id="rId26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2930C7-9CD6-4CEA-BD3A-500C84C55604}" type="slidenum">
              <a:rPr/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107996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80240" y="3871440"/>
            <a:ext cx="107996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46FF40-9504-4FA5-B8B6-661610007684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14160" y="14270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80240" y="38714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014160" y="38714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C50A86-6937-4357-8CE2-994F48BA3E94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34772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131720" y="1427040"/>
            <a:ext cx="34772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783200" y="1427040"/>
            <a:ext cx="34772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80240" y="3871440"/>
            <a:ext cx="34772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131720" y="3871440"/>
            <a:ext cx="34772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783200" y="3871440"/>
            <a:ext cx="34772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5349E6-16A7-4AE5-98AE-EABF45359545}" type="slidenum">
              <a:rPr/>
            </a:fld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54C131-5D37-410E-8497-92529AA4DE0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80240" y="1427040"/>
            <a:ext cx="10799640" cy="46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37D6C2-4888-4066-B1C9-8A1698579BB6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10799640" cy="46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DBC2CE-3681-46F4-9C9F-BECDEE6398AC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5270040" cy="46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014160" y="1427040"/>
            <a:ext cx="5270040" cy="46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1D5503-7711-43BC-962B-B3FFBE2DAD89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DACF83-74BC-490D-BC86-FF518BBCBC52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80240" y="456120"/>
            <a:ext cx="10799640" cy="333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670796-FDD0-49FF-BA90-DF6909D3ADC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014160" y="1427040"/>
            <a:ext cx="5270040" cy="46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80240" y="38714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2FBE07-FD3D-49F1-B4CD-B140A1EB01B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80240" y="1427040"/>
            <a:ext cx="10799640" cy="46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6E1D1D-C176-4D7A-9BCF-FCF7A838D6CB}" type="slidenum">
              <a:rPr/>
            </a:fld>
            <a:endParaRPr/>
          </a:p>
        </p:txBody>
      </p:sp>
      <p:sp>
        <p:nvSpPr>
          <p:cNvPr id="2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5270040" cy="46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014160" y="14270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14160" y="38714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1BB5F9-3D35-4D28-902C-D805A593E6E7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014160" y="14270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80240" y="3871440"/>
            <a:ext cx="107996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A38841-F7E4-4852-8DC2-807CFF972B30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107996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80240" y="3871440"/>
            <a:ext cx="107996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85FEB7-E9B6-48F6-8E6A-6C53481C6344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14160" y="14270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80240" y="38714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14160" y="38714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43E4DC-17DC-45D4-AE0F-3B02A74ACB0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34772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131720" y="1427040"/>
            <a:ext cx="34772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783200" y="1427040"/>
            <a:ext cx="34772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80240" y="3871440"/>
            <a:ext cx="34772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131720" y="3871440"/>
            <a:ext cx="34772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7783200" y="3871440"/>
            <a:ext cx="34772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4522F1-99F3-465B-943F-35EBB7F061F8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10799640" cy="46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AEB241-249E-4788-B8F0-965F8CA14F73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5270040" cy="46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014160" y="1427040"/>
            <a:ext cx="5270040" cy="46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603B48-38E2-4A87-9A40-D50877AD8594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86475E-3153-4C59-8847-AAEFF3A204AF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80240" y="456120"/>
            <a:ext cx="10799640" cy="333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17121A-0588-4407-8C7F-C669A7CBED26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014160" y="1427040"/>
            <a:ext cx="5270040" cy="46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80240" y="38714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B197F0-9279-4559-8C2A-83978945EB6C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5270040" cy="46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014160" y="14270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14160" y="38714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3D0241-784C-4468-A869-6066534CCB44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80240" y="14270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014160" y="1427040"/>
            <a:ext cx="52700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80240" y="3871440"/>
            <a:ext cx="10799640" cy="22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7C6BAE-CBB7-442C-87FF-4D30A2C78C1F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346320" y="6153120"/>
            <a:ext cx="983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Roboto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8B8B8B"/>
                </a:solidFill>
                <a:latin typeface="Roboto"/>
              </a:rPr>
              <a:t> </a:t>
            </a:r>
            <a:endParaRPr lang="en-IN" sz="1200" b="0" strike="noStrike" spc="-1">
              <a:latin typeface="Times New Roman" panose="02020603050405020304"/>
            </a:endParaRPr>
          </a:p>
        </p:txBody>
      </p:sp>
      <p:pic>
        <p:nvPicPr>
          <p:cNvPr id="2" name="Picture 7" descr="A black background with a black square&#10;&#10;Description automatically generated"/>
          <p:cNvPicPr/>
          <p:nvPr/>
        </p:nvPicPr>
        <p:blipFill>
          <a:blip r:embed="rId13"/>
          <a:stretch>
            <a:fillRect/>
          </a:stretch>
        </p:blipFill>
        <p:spPr>
          <a:xfrm>
            <a:off x="4968000" y="3041280"/>
            <a:ext cx="2255400" cy="775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838080" y="39088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Neue Haas Grotesk Text Pro"/>
              </a:rPr>
              <a:t>Click to edit Master title </a:t>
            </a:r>
            <a:r>
              <a:rPr lang="en-US" sz="2800" b="0" strike="noStrike" spc="-1">
                <a:solidFill>
                  <a:srgbClr val="000000"/>
                </a:solidFill>
                <a:latin typeface="Neue Haas Grotesk Text Pro"/>
              </a:rPr>
              <a:t>style</a:t>
            </a: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8632440" y="615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B2B2B2"/>
                </a:solidFill>
                <a:latin typeface="Robo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2EEC64-7710-458C-9A03-ABD89BE7A4EF}" type="slidenum">
              <a:rPr lang="en-IN" sz="1200" b="0" strike="noStrike" spc="-1">
                <a:solidFill>
                  <a:srgbClr val="B2B2B2"/>
                </a:solidFill>
                <a:latin typeface="Roboto"/>
              </a:rPr>
            </a:fld>
            <a:endParaRPr lang="en-IN" sz="1200" b="0" strike="noStrike" spc="-1">
              <a:latin typeface="Times New Roman" panose="020206030504050203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Roboto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Roboto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Roboto"/>
            </a:endParaRP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Roboto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Roboto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Roboto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Roboto"/>
            </a:endParaRP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Roboto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Roboto"/>
            </a:endParaRP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Roboto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Robo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80240" y="456120"/>
            <a:ext cx="10799640" cy="71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Neue Haas Grotesk Text Pro"/>
              </a:rPr>
              <a:t>Content </a:t>
            </a:r>
            <a:r>
              <a:rPr lang="en-US" sz="2800" b="0" strike="noStrike" spc="-1">
                <a:solidFill>
                  <a:srgbClr val="000000"/>
                </a:solidFill>
                <a:latin typeface="Neue Haas Grotesk Text Pro"/>
              </a:rPr>
              <a:t>Slide </a:t>
            </a:r>
            <a:r>
              <a:rPr lang="en-US" sz="2800" b="0" strike="noStrike" spc="-1">
                <a:solidFill>
                  <a:srgbClr val="000000"/>
                </a:solidFill>
                <a:latin typeface="Neue Haas Grotesk Text Pro"/>
              </a:rPr>
              <a:t>Headline</a:t>
            </a:r>
            <a:endParaRPr lang="en-US" sz="2800" b="0" strike="noStrike" spc="-1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42" name="Picture 7" descr="A black background with a black square&#10;&#10;Description automatically generated"/>
          <p:cNvPicPr/>
          <p:nvPr/>
        </p:nvPicPr>
        <p:blipFill>
          <a:blip r:embed="rId13"/>
          <a:stretch>
            <a:fillRect/>
          </a:stretch>
        </p:blipFill>
        <p:spPr>
          <a:xfrm>
            <a:off x="500400" y="6244920"/>
            <a:ext cx="801360" cy="27540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80240" y="1427040"/>
            <a:ext cx="10799640" cy="467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Roboto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Roboto"/>
              </a:rPr>
              <a:t>Second level</a:t>
            </a:r>
            <a:endParaRPr lang="en-US" sz="1600" b="0" strike="noStrike" spc="-1">
              <a:solidFill>
                <a:srgbClr val="000000"/>
              </a:solidFill>
              <a:latin typeface="Roboto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Roboto"/>
              </a:rPr>
              <a:t>Third level</a:t>
            </a:r>
            <a:endParaRPr lang="en-US" sz="1400" b="0" strike="noStrike" spc="-1">
              <a:solidFill>
                <a:srgbClr val="000000"/>
              </a:solidFill>
              <a:latin typeface="Roboto"/>
            </a:endParaRPr>
          </a:p>
          <a:p>
            <a: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Roboto"/>
              </a:rPr>
              <a:t>Fourth level</a:t>
            </a:r>
            <a:endParaRPr lang="en-US" sz="1200" b="0" strike="noStrike" spc="-1">
              <a:solidFill>
                <a:srgbClr val="000000"/>
              </a:solidFill>
              <a:latin typeface="Roboto"/>
            </a:endParaRPr>
          </a:p>
          <a:p>
            <a: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000" b="0" strike="noStrike" spc="-1">
                <a:solidFill>
                  <a:srgbClr val="000000"/>
                </a:solidFill>
                <a:latin typeface="Roboto"/>
              </a:rPr>
              <a:t>Fifth level</a:t>
            </a:r>
            <a:endParaRPr lang="en-US" sz="10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3"/>
          </p:nvPr>
        </p:nvSpPr>
        <p:spPr>
          <a:xfrm>
            <a:off x="8632440" y="615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B2B2B2"/>
                </a:solidFill>
                <a:latin typeface="Robot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2B3128-7BA7-4A83-90AB-99C46BBAA471}" type="slidenum">
              <a:rPr lang="en-IN" sz="1200" b="0" strike="noStrike" spc="-1">
                <a:solidFill>
                  <a:srgbClr val="B2B2B2"/>
                </a:solidFill>
                <a:latin typeface="Roboto"/>
              </a:rPr>
            </a:fld>
            <a:endParaRPr lang="en-IN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80000" y="3780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lang="en-US" sz="6600" b="0" strike="noStrike" spc="-1">
                <a:solidFill>
                  <a:srgbClr val="000000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</a:rPr>
              <a:t>MINI PROJECT</a:t>
            </a:r>
            <a:endParaRPr lang="en-US" sz="66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81"/>
          <p:cNvSpPr txBox="1"/>
          <p:nvPr/>
        </p:nvSpPr>
        <p:spPr>
          <a:xfrm>
            <a:off x="2880000" y="5220000"/>
            <a:ext cx="7200000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algn="ctr">
              <a:buNone/>
            </a:pPr>
            <a:r>
              <a:rPr lang="en-IN" sz="2400" b="0" strike="noStrike" spc="-1">
                <a:latin typeface="Arial" panose="020B0604020202020204"/>
              </a:rPr>
              <a:t>ECU1: </a:t>
            </a:r>
            <a:r>
              <a:rPr lang="en-IN" sz="2400" b="0" strike="noStrike" spc="-1">
                <a:latin typeface="Arial" panose="020B0604020202020204"/>
              </a:rPr>
              <a:t>Vehicle </a:t>
            </a:r>
            <a:r>
              <a:rPr lang="en-IN" sz="2400" b="0" strike="noStrike" spc="-1">
                <a:latin typeface="Arial" panose="020B0604020202020204"/>
              </a:rPr>
              <a:t>Status </a:t>
            </a:r>
            <a:r>
              <a:rPr lang="en-IN" sz="2400" b="0" strike="noStrike" spc="-1">
                <a:latin typeface="Arial" panose="020B0604020202020204"/>
              </a:rPr>
              <a:t>Display and </a:t>
            </a:r>
            <a:r>
              <a:rPr lang="en-IN" sz="2400" b="0" strike="noStrike" spc="-1">
                <a:latin typeface="Arial" panose="020B0604020202020204"/>
              </a:rPr>
              <a:t>Control </a:t>
            </a:r>
            <a:r>
              <a:rPr lang="en-IN" sz="2400" b="0" strike="noStrike" spc="-1">
                <a:latin typeface="Arial" panose="020B0604020202020204"/>
              </a:rPr>
              <a:t>Interface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83" name="直接连接符 10"/>
          <p:cNvSpPr/>
          <p:nvPr/>
        </p:nvSpPr>
        <p:spPr>
          <a:xfrm>
            <a:off x="3600000" y="5105160"/>
            <a:ext cx="5580000" cy="0"/>
          </a:xfrm>
          <a:prstGeom prst="line">
            <a:avLst/>
          </a:prstGeom>
          <a:ln w="12600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859D41F-0BA3-4981-9BFC-DA8D87E9D584}" type="datetime1">
              <a:rPr lang="en-IN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矩形 15"/>
          <p:cNvSpPr/>
          <p:nvPr/>
        </p:nvSpPr>
        <p:spPr>
          <a:xfrm>
            <a:off x="3788640" y="204300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2" name="矩形 16"/>
          <p:cNvSpPr/>
          <p:nvPr/>
        </p:nvSpPr>
        <p:spPr>
          <a:xfrm>
            <a:off x="3788640" y="459288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3" name="矩形 17"/>
          <p:cNvSpPr/>
          <p:nvPr/>
        </p:nvSpPr>
        <p:spPr>
          <a:xfrm>
            <a:off x="8494200" y="204300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4" name="矩形 18"/>
          <p:cNvSpPr/>
          <p:nvPr/>
        </p:nvSpPr>
        <p:spPr>
          <a:xfrm>
            <a:off x="8494200" y="459288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5" name="等腰三角形 8"/>
          <p:cNvSpPr/>
          <p:nvPr/>
        </p:nvSpPr>
        <p:spPr>
          <a:xfrm rot="17100000">
            <a:off x="9036360" y="4537080"/>
            <a:ext cx="1844280" cy="1844280"/>
          </a:xfrm>
          <a:prstGeom prst="triangle">
            <a:avLst>
              <a:gd name="adj" fmla="val 50000"/>
            </a:avLst>
          </a:prstGeom>
          <a:solidFill>
            <a:srgbClr val="F0F0F0">
              <a:alpha val="1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6" name="等腰三角形 9"/>
          <p:cNvSpPr/>
          <p:nvPr/>
        </p:nvSpPr>
        <p:spPr>
          <a:xfrm rot="17100000">
            <a:off x="9785520" y="4448520"/>
            <a:ext cx="1305720" cy="1305720"/>
          </a:xfrm>
          <a:prstGeom prst="triangle">
            <a:avLst>
              <a:gd name="adj" fmla="val 50000"/>
            </a:avLst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7" name="等腰三角形 10"/>
          <p:cNvSpPr/>
          <p:nvPr/>
        </p:nvSpPr>
        <p:spPr>
          <a:xfrm rot="17100000">
            <a:off x="2047680" y="686520"/>
            <a:ext cx="445320" cy="445320"/>
          </a:xfrm>
          <a:prstGeom prst="triangle">
            <a:avLst>
              <a:gd name="adj" fmla="val 50000"/>
            </a:avLst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08" name="组合 8"/>
          <p:cNvGrpSpPr/>
          <p:nvPr/>
        </p:nvGrpSpPr>
        <p:grpSpPr>
          <a:xfrm>
            <a:off x="9740160" y="73080"/>
            <a:ext cx="1636560" cy="1678680"/>
            <a:chOff x="9740160" y="73080"/>
            <a:chExt cx="1636560" cy="1678680"/>
          </a:xfrm>
        </p:grpSpPr>
        <p:sp>
          <p:nvSpPr>
            <p:cNvPr id="209" name="等腰三角形 11"/>
            <p:cNvSpPr/>
            <p:nvPr/>
          </p:nvSpPr>
          <p:spPr>
            <a:xfrm rot="12600000">
              <a:off x="9902160" y="334080"/>
              <a:ext cx="1311840" cy="1000440"/>
            </a:xfrm>
            <a:prstGeom prst="triangle">
              <a:avLst>
                <a:gd name="adj" fmla="val 50000"/>
              </a:avLst>
            </a:prstGeom>
            <a:solidFill>
              <a:srgbClr val="F0F0F0">
                <a:alpha val="1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0" name="等腰三角形 12"/>
            <p:cNvSpPr/>
            <p:nvPr/>
          </p:nvSpPr>
          <p:spPr>
            <a:xfrm rot="12600000">
              <a:off x="9886680" y="653760"/>
              <a:ext cx="1103400" cy="880920"/>
            </a:xfrm>
            <a:prstGeom prst="triangle">
              <a:avLst>
                <a:gd name="adj" fmla="val 50000"/>
              </a:avLst>
            </a:prstGeom>
            <a:noFill/>
            <a:ln w="12600">
              <a:solidFill>
                <a:srgbClr val="FD5F14">
                  <a:alpha val="50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11" name="等腰三角形 13"/>
          <p:cNvSpPr/>
          <p:nvPr/>
        </p:nvSpPr>
        <p:spPr>
          <a:xfrm rot="17100000">
            <a:off x="2017080" y="582840"/>
            <a:ext cx="455040" cy="455040"/>
          </a:xfrm>
          <a:prstGeom prst="triangle">
            <a:avLst>
              <a:gd name="adj" fmla="val 50000"/>
            </a:avLst>
          </a:prstGeom>
          <a:solidFill>
            <a:srgbClr val="F0F0F0">
              <a:alpha val="1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2" name="矩形 19"/>
          <p:cNvSpPr/>
          <p:nvPr/>
        </p:nvSpPr>
        <p:spPr>
          <a:xfrm flipV="1">
            <a:off x="10161000" y="1403280"/>
            <a:ext cx="103320" cy="107640"/>
          </a:xfrm>
          <a:prstGeom prst="rect">
            <a:avLst/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13" name="等腰三角形 14"/>
          <p:cNvSpPr/>
          <p:nvPr/>
        </p:nvSpPr>
        <p:spPr>
          <a:xfrm rot="15300000">
            <a:off x="4593960" y="2530440"/>
            <a:ext cx="2961000" cy="2073240"/>
          </a:xfrm>
          <a:prstGeom prst="triangle">
            <a:avLst>
              <a:gd name="adj" fmla="val 50000"/>
            </a:avLst>
          </a:prstGeom>
          <a:solidFill>
            <a:srgbClr val="F0F0F0">
              <a:alpha val="4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14" name="组合 9"/>
          <p:cNvGrpSpPr/>
          <p:nvPr/>
        </p:nvGrpSpPr>
        <p:grpSpPr>
          <a:xfrm>
            <a:off x="-704520" y="3023280"/>
            <a:ext cx="3167640" cy="3007440"/>
            <a:chOff x="-704520" y="3023280"/>
            <a:chExt cx="3167640" cy="3007440"/>
          </a:xfrm>
        </p:grpSpPr>
        <p:sp>
          <p:nvSpPr>
            <p:cNvPr id="215" name="等腰三角形 15"/>
            <p:cNvSpPr/>
            <p:nvPr/>
          </p:nvSpPr>
          <p:spPr>
            <a:xfrm rot="17100000">
              <a:off x="-431640" y="3332520"/>
              <a:ext cx="2425320" cy="2425320"/>
            </a:xfrm>
            <a:prstGeom prst="triangle">
              <a:avLst>
                <a:gd name="adj" fmla="val 50000"/>
              </a:avLst>
            </a:prstGeom>
            <a:solidFill>
              <a:srgbClr val="F0F0F0">
                <a:alpha val="1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16" name="等腰三角形 16"/>
            <p:cNvSpPr/>
            <p:nvPr/>
          </p:nvSpPr>
          <p:spPr>
            <a:xfrm rot="17100000">
              <a:off x="552960" y="3216240"/>
              <a:ext cx="1716840" cy="1716840"/>
            </a:xfrm>
            <a:prstGeom prst="triangle">
              <a:avLst>
                <a:gd name="adj" fmla="val 50000"/>
              </a:avLst>
            </a:prstGeom>
            <a:noFill/>
            <a:ln w="12600">
              <a:solidFill>
                <a:srgbClr val="FD5F14">
                  <a:alpha val="50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17" name="矩形 20"/>
          <p:cNvSpPr/>
          <p:nvPr/>
        </p:nvSpPr>
        <p:spPr>
          <a:xfrm flipV="1">
            <a:off x="2441880" y="1549080"/>
            <a:ext cx="163080" cy="169920"/>
          </a:xfrm>
          <a:prstGeom prst="rect">
            <a:avLst/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18" name="组合 11"/>
          <p:cNvGrpSpPr/>
          <p:nvPr/>
        </p:nvGrpSpPr>
        <p:grpSpPr>
          <a:xfrm>
            <a:off x="3411720" y="1801440"/>
            <a:ext cx="5300640" cy="3854520"/>
            <a:chOff x="3411720" y="1801440"/>
            <a:chExt cx="5300640" cy="3854520"/>
          </a:xfrm>
        </p:grpSpPr>
        <p:sp>
          <p:nvSpPr>
            <p:cNvPr id="219" name="文本框 11"/>
            <p:cNvSpPr/>
            <p:nvPr/>
          </p:nvSpPr>
          <p:spPr>
            <a:xfrm>
              <a:off x="3411720" y="3555360"/>
              <a:ext cx="5300640" cy="210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400" b="0" strike="noStrike" spc="-1">
                  <a:solidFill>
                    <a:srgbClr val="000000"/>
                  </a:solidFill>
                  <a:latin typeface="Inter"/>
                  <a:ea typeface="Inter"/>
                </a:rPr>
                <a:t>SOFTWARE</a:t>
              </a:r>
              <a:endParaRPr lang="en-IN" sz="4400" b="0" strike="noStrike" spc="-1">
                <a:solidFill>
                  <a:srgbClr val="000000"/>
                </a:solidFill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4400" b="0" strike="noStrike" spc="-1">
                  <a:solidFill>
                    <a:srgbClr val="000000"/>
                  </a:solidFill>
                  <a:latin typeface="Inter"/>
                  <a:ea typeface="Inter"/>
                </a:rPr>
                <a:t>AND</a:t>
              </a:r>
              <a:endParaRPr lang="en-IN" sz="4400" b="0" strike="noStrike" spc="-1">
                <a:solidFill>
                  <a:srgbClr val="000000"/>
                </a:solidFill>
                <a:latin typeface="Arial" panose="020B0604020202020204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4400" b="0" strike="noStrike" spc="-1">
                  <a:solidFill>
                    <a:srgbClr val="000000"/>
                  </a:solidFill>
                  <a:latin typeface="Inter"/>
                  <a:ea typeface="Inter"/>
                </a:rPr>
                <a:t>LIBRARIES</a:t>
              </a:r>
              <a:endParaRPr lang="en-IN" sz="4400" b="0" strike="noStrike" spc="-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20" name="文本框 12"/>
            <p:cNvSpPr/>
            <p:nvPr/>
          </p:nvSpPr>
          <p:spPr>
            <a:xfrm>
              <a:off x="5337360" y="1801440"/>
              <a:ext cx="1601280" cy="183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>
                <a:lnSpc>
                  <a:spcPct val="130000"/>
                </a:lnSpc>
                <a:buNone/>
              </a:pPr>
              <a:r>
                <a:rPr lang="en-US" sz="8800" b="0" strike="noStrike" spc="-1">
                  <a:solidFill>
                    <a:srgbClr val="000000"/>
                  </a:solidFill>
                  <a:latin typeface="Inter Black"/>
                  <a:ea typeface="Inter"/>
                </a:rPr>
                <a:t>03</a:t>
              </a:r>
              <a:endParaRPr lang="en-IN" sz="8800" b="0" strike="noStrike" spc="-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21" name="直接连接符 4"/>
            <p:cNvSpPr/>
            <p:nvPr/>
          </p:nvSpPr>
          <p:spPr>
            <a:xfrm>
              <a:off x="5936400" y="3438360"/>
              <a:ext cx="314640" cy="360"/>
            </a:xfrm>
            <a:prstGeom prst="line">
              <a:avLst/>
            </a:prstGeom>
            <a:ln w="19080" cap="rnd">
              <a:solidFill>
                <a:srgbClr val="FD5F14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7AD505-1BB1-41F2-A6EE-22F5E80FCB12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文本框 13"/>
          <p:cNvSpPr/>
          <p:nvPr/>
        </p:nvSpPr>
        <p:spPr>
          <a:xfrm>
            <a:off x="900000" y="593640"/>
            <a:ext cx="361188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Inter"/>
                <a:ea typeface="Inter"/>
              </a:rPr>
              <a:t>IDE</a:t>
            </a:r>
            <a:endParaRPr lang="en-IN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3" name="矩形 14"/>
          <p:cNvSpPr/>
          <p:nvPr/>
        </p:nvSpPr>
        <p:spPr>
          <a:xfrm>
            <a:off x="0" y="333360"/>
            <a:ext cx="587160" cy="426960"/>
          </a:xfrm>
          <a:prstGeom prst="rect">
            <a:avLst/>
          </a:prstGeom>
          <a:solidFill>
            <a:srgbClr val="FD5F14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4" name="文本框 14"/>
          <p:cNvSpPr/>
          <p:nvPr/>
        </p:nvSpPr>
        <p:spPr>
          <a:xfrm>
            <a:off x="808200" y="4091040"/>
            <a:ext cx="4581000" cy="64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3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Inter"/>
                <a:ea typeface="Inter"/>
              </a:rPr>
              <a:t>Arduino IDE used to program and flash code into the ESP32 board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25" name="直接连接符 9"/>
          <p:cNvSpPr/>
          <p:nvPr/>
        </p:nvSpPr>
        <p:spPr>
          <a:xfrm>
            <a:off x="5639400" y="1089000"/>
            <a:ext cx="360" cy="467964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6" name="矩形 21"/>
          <p:cNvSpPr/>
          <p:nvPr/>
        </p:nvSpPr>
        <p:spPr>
          <a:xfrm rot="16200000">
            <a:off x="11313000" y="6350760"/>
            <a:ext cx="587160" cy="426960"/>
          </a:xfrm>
          <a:prstGeom prst="rect">
            <a:avLst/>
          </a:prstGeom>
          <a:solidFill>
            <a:srgbClr val="FD5F14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7" name="Rectangles 3"/>
          <p:cNvSpPr/>
          <p:nvPr/>
        </p:nvSpPr>
        <p:spPr>
          <a:xfrm>
            <a:off x="808200" y="1449720"/>
            <a:ext cx="4508280" cy="2225880"/>
          </a:xfrm>
          <a:prstGeom prst="rect">
            <a:avLst/>
          </a:prstGeom>
          <a:blipFill rotWithShape="0">
            <a:blip r:embed="rId1"/>
            <a:srcRect/>
            <a:stretch>
              <a:fillRect/>
            </a:stretch>
          </a:blipFill>
          <a:ln w="12600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28" name="Text Box 6"/>
          <p:cNvSpPr/>
          <p:nvPr/>
        </p:nvSpPr>
        <p:spPr>
          <a:xfrm>
            <a:off x="6342480" y="1260360"/>
            <a:ext cx="4414320" cy="1037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marL="342900" indent="-342900">
              <a:lnSpc>
                <a:spcPct val="13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Inter"/>
                <a:ea typeface="Inter"/>
              </a:rPr>
              <a:t>1.ESP32 board extension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 indent="-342900">
              <a:lnSpc>
                <a:spcPct val="13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Inter"/>
                <a:ea typeface="Inter"/>
              </a:rPr>
              <a:t>2.CAN controller header(CAN.h)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 indent="-342900">
              <a:lnSpc>
                <a:spcPct val="13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1600" b="0" strike="noStrike" spc="-1">
                <a:solidFill>
                  <a:srgbClr val="000000"/>
                </a:solidFill>
                <a:latin typeface="Inter"/>
                <a:ea typeface="Inter"/>
              </a:rPr>
              <a:t>3.HMI header file</a:t>
            </a:r>
            <a:endParaRPr lang="en-IN" sz="1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9" name="Text Box 228"/>
          <p:cNvSpPr txBox="1"/>
          <p:nvPr/>
        </p:nvSpPr>
        <p:spPr>
          <a:xfrm>
            <a:off x="6660000" y="706320"/>
            <a:ext cx="2340000" cy="373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IN" sz="2000" b="0" strike="noStrike" spc="-1">
                <a:latin typeface="Arial" panose="020B0604020202020204"/>
              </a:rPr>
              <a:t>Libraries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E3FF20-C54D-4A14-9713-5339F7E8C93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矩形 23"/>
          <p:cNvSpPr/>
          <p:nvPr/>
        </p:nvSpPr>
        <p:spPr>
          <a:xfrm>
            <a:off x="3788640" y="204300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1" name="矩形 25"/>
          <p:cNvSpPr/>
          <p:nvPr/>
        </p:nvSpPr>
        <p:spPr>
          <a:xfrm>
            <a:off x="3788640" y="459288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2" name="矩形 26"/>
          <p:cNvSpPr/>
          <p:nvPr/>
        </p:nvSpPr>
        <p:spPr>
          <a:xfrm>
            <a:off x="8494200" y="204300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3" name="矩形 27"/>
          <p:cNvSpPr/>
          <p:nvPr/>
        </p:nvSpPr>
        <p:spPr>
          <a:xfrm>
            <a:off x="8494200" y="459288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4" name="等腰三角形 17"/>
          <p:cNvSpPr/>
          <p:nvPr/>
        </p:nvSpPr>
        <p:spPr>
          <a:xfrm rot="17100000">
            <a:off x="9036360" y="4537080"/>
            <a:ext cx="1844280" cy="1844280"/>
          </a:xfrm>
          <a:prstGeom prst="triangle">
            <a:avLst>
              <a:gd name="adj" fmla="val 50000"/>
            </a:avLst>
          </a:prstGeom>
          <a:solidFill>
            <a:srgbClr val="F0F0F0">
              <a:alpha val="1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5" name="等腰三角形 18"/>
          <p:cNvSpPr/>
          <p:nvPr/>
        </p:nvSpPr>
        <p:spPr>
          <a:xfrm rot="17100000">
            <a:off x="9707400" y="4448520"/>
            <a:ext cx="1305720" cy="1305720"/>
          </a:xfrm>
          <a:prstGeom prst="triangle">
            <a:avLst>
              <a:gd name="adj" fmla="val 50000"/>
            </a:avLst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6" name="等腰三角形 19"/>
          <p:cNvSpPr/>
          <p:nvPr/>
        </p:nvSpPr>
        <p:spPr>
          <a:xfrm rot="17100000">
            <a:off x="2047680" y="686520"/>
            <a:ext cx="445320" cy="445320"/>
          </a:xfrm>
          <a:prstGeom prst="triangle">
            <a:avLst>
              <a:gd name="adj" fmla="val 50000"/>
            </a:avLst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37" name="组合 12"/>
          <p:cNvGrpSpPr/>
          <p:nvPr/>
        </p:nvGrpSpPr>
        <p:grpSpPr>
          <a:xfrm>
            <a:off x="9740160" y="73080"/>
            <a:ext cx="1636560" cy="1678680"/>
            <a:chOff x="9740160" y="73080"/>
            <a:chExt cx="1636560" cy="1678680"/>
          </a:xfrm>
        </p:grpSpPr>
        <p:sp>
          <p:nvSpPr>
            <p:cNvPr id="238" name="等腰三角形 20"/>
            <p:cNvSpPr/>
            <p:nvPr/>
          </p:nvSpPr>
          <p:spPr>
            <a:xfrm rot="12600000">
              <a:off x="9902160" y="334080"/>
              <a:ext cx="1311840" cy="1000440"/>
            </a:xfrm>
            <a:prstGeom prst="triangle">
              <a:avLst>
                <a:gd name="adj" fmla="val 50000"/>
              </a:avLst>
            </a:prstGeom>
            <a:solidFill>
              <a:srgbClr val="F0F0F0">
                <a:alpha val="1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39" name="等腰三角形 21"/>
            <p:cNvSpPr/>
            <p:nvPr/>
          </p:nvSpPr>
          <p:spPr>
            <a:xfrm rot="12600000">
              <a:off x="9886680" y="653760"/>
              <a:ext cx="1103400" cy="880920"/>
            </a:xfrm>
            <a:prstGeom prst="triangle">
              <a:avLst>
                <a:gd name="adj" fmla="val 50000"/>
              </a:avLst>
            </a:prstGeom>
            <a:noFill/>
            <a:ln w="12600">
              <a:solidFill>
                <a:srgbClr val="FD5F14">
                  <a:alpha val="50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40" name="等腰三角形 22"/>
          <p:cNvSpPr/>
          <p:nvPr/>
        </p:nvSpPr>
        <p:spPr>
          <a:xfrm rot="17100000">
            <a:off x="2017080" y="582840"/>
            <a:ext cx="455040" cy="455040"/>
          </a:xfrm>
          <a:prstGeom prst="triangle">
            <a:avLst>
              <a:gd name="adj" fmla="val 50000"/>
            </a:avLst>
          </a:prstGeom>
          <a:solidFill>
            <a:srgbClr val="F0F0F0">
              <a:alpha val="1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1" name="矩形 28"/>
          <p:cNvSpPr/>
          <p:nvPr/>
        </p:nvSpPr>
        <p:spPr>
          <a:xfrm flipV="1">
            <a:off x="10161000" y="1403280"/>
            <a:ext cx="103320" cy="107640"/>
          </a:xfrm>
          <a:prstGeom prst="rect">
            <a:avLst/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2" name="等腰三角形 23"/>
          <p:cNvSpPr/>
          <p:nvPr/>
        </p:nvSpPr>
        <p:spPr>
          <a:xfrm rot="15300000">
            <a:off x="4593960" y="2530440"/>
            <a:ext cx="2961000" cy="2073240"/>
          </a:xfrm>
          <a:prstGeom prst="triangle">
            <a:avLst>
              <a:gd name="adj" fmla="val 50000"/>
            </a:avLst>
          </a:prstGeom>
          <a:solidFill>
            <a:srgbClr val="F0F0F0">
              <a:alpha val="4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43" name="组合 13"/>
          <p:cNvGrpSpPr/>
          <p:nvPr/>
        </p:nvGrpSpPr>
        <p:grpSpPr>
          <a:xfrm>
            <a:off x="-704520" y="3023280"/>
            <a:ext cx="3167640" cy="3007440"/>
            <a:chOff x="-704520" y="3023280"/>
            <a:chExt cx="3167640" cy="3007440"/>
          </a:xfrm>
        </p:grpSpPr>
        <p:sp>
          <p:nvSpPr>
            <p:cNvPr id="244" name="等腰三角形 24"/>
            <p:cNvSpPr/>
            <p:nvPr/>
          </p:nvSpPr>
          <p:spPr>
            <a:xfrm rot="17100000">
              <a:off x="-431640" y="3332520"/>
              <a:ext cx="2425320" cy="2425320"/>
            </a:xfrm>
            <a:prstGeom prst="triangle">
              <a:avLst>
                <a:gd name="adj" fmla="val 50000"/>
              </a:avLst>
            </a:prstGeom>
            <a:solidFill>
              <a:srgbClr val="F0F0F0">
                <a:alpha val="1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45" name="等腰三角形 25"/>
            <p:cNvSpPr/>
            <p:nvPr/>
          </p:nvSpPr>
          <p:spPr>
            <a:xfrm rot="17100000">
              <a:off x="552960" y="3216240"/>
              <a:ext cx="1716840" cy="1716840"/>
            </a:xfrm>
            <a:prstGeom prst="triangle">
              <a:avLst>
                <a:gd name="adj" fmla="val 50000"/>
              </a:avLst>
            </a:prstGeom>
            <a:noFill/>
            <a:ln w="12600">
              <a:solidFill>
                <a:srgbClr val="FD5F14">
                  <a:alpha val="50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46" name="矩形 29"/>
          <p:cNvSpPr/>
          <p:nvPr/>
        </p:nvSpPr>
        <p:spPr>
          <a:xfrm flipV="1">
            <a:off x="2441880" y="1549080"/>
            <a:ext cx="163080" cy="169920"/>
          </a:xfrm>
          <a:prstGeom prst="rect">
            <a:avLst/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47" name="组合 14"/>
          <p:cNvGrpSpPr/>
          <p:nvPr/>
        </p:nvGrpSpPr>
        <p:grpSpPr>
          <a:xfrm>
            <a:off x="3411720" y="1801440"/>
            <a:ext cx="5300640" cy="2513880"/>
            <a:chOff x="3411720" y="1801440"/>
            <a:chExt cx="5300640" cy="2513880"/>
          </a:xfrm>
        </p:grpSpPr>
        <p:sp>
          <p:nvSpPr>
            <p:cNvPr id="248" name="文本框 16"/>
            <p:cNvSpPr/>
            <p:nvPr/>
          </p:nvSpPr>
          <p:spPr>
            <a:xfrm>
              <a:off x="3411720" y="3555360"/>
              <a:ext cx="530064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400" b="0" strike="noStrike" spc="-1">
                  <a:solidFill>
                    <a:srgbClr val="000000"/>
                  </a:solidFill>
                  <a:latin typeface="Inter"/>
                  <a:ea typeface="Inter"/>
                </a:rPr>
                <a:t>WORKING</a:t>
              </a:r>
              <a:endParaRPr lang="en-IN" sz="4400" b="0" strike="noStrike" spc="-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49" name="文本框 17"/>
            <p:cNvSpPr/>
            <p:nvPr/>
          </p:nvSpPr>
          <p:spPr>
            <a:xfrm>
              <a:off x="5352120" y="1801440"/>
              <a:ext cx="1601280" cy="183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>
                <a:lnSpc>
                  <a:spcPct val="130000"/>
                </a:lnSpc>
                <a:buNone/>
              </a:pPr>
              <a:r>
                <a:rPr lang="en-US" sz="8800" b="0" strike="noStrike" spc="-1">
                  <a:solidFill>
                    <a:srgbClr val="000000"/>
                  </a:solidFill>
                  <a:latin typeface="Inter Black"/>
                  <a:ea typeface="Inter"/>
                </a:rPr>
                <a:t>04</a:t>
              </a:r>
              <a:endParaRPr lang="en-IN" sz="8800" b="0" strike="noStrike" spc="-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50" name="直接连接符 6"/>
            <p:cNvSpPr/>
            <p:nvPr/>
          </p:nvSpPr>
          <p:spPr>
            <a:xfrm>
              <a:off x="5936400" y="3438360"/>
              <a:ext cx="314640" cy="360"/>
            </a:xfrm>
            <a:prstGeom prst="line">
              <a:avLst/>
            </a:prstGeom>
            <a:ln w="19080" cap="rnd">
              <a:solidFill>
                <a:srgbClr val="FD5F14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A9C136-D017-4ED4-AA92-CEBA520B5087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文本框 18"/>
          <p:cNvSpPr/>
          <p:nvPr/>
        </p:nvSpPr>
        <p:spPr>
          <a:xfrm>
            <a:off x="723960" y="261720"/>
            <a:ext cx="51811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172842"/>
                </a:solidFill>
                <a:latin typeface="Inter"/>
                <a:ea typeface="Inter"/>
              </a:rPr>
              <a:t>WORKING PHASES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252" name="矩形 22"/>
          <p:cNvSpPr/>
          <p:nvPr/>
        </p:nvSpPr>
        <p:spPr>
          <a:xfrm>
            <a:off x="0" y="333360"/>
            <a:ext cx="587160" cy="426960"/>
          </a:xfrm>
          <a:prstGeom prst="rect">
            <a:avLst/>
          </a:prstGeom>
          <a:solidFill>
            <a:srgbClr val="FD5F14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3" name="文本框 19"/>
          <p:cNvSpPr/>
          <p:nvPr/>
        </p:nvSpPr>
        <p:spPr>
          <a:xfrm>
            <a:off x="1620000" y="3935880"/>
            <a:ext cx="2122560" cy="920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30000"/>
              </a:lnSpc>
              <a:buNone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Setting up CAN communication between boards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.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54" name="文本框 20"/>
          <p:cNvSpPr/>
          <p:nvPr/>
        </p:nvSpPr>
        <p:spPr>
          <a:xfrm>
            <a:off x="1374480" y="3535200"/>
            <a:ext cx="23680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515151"/>
                </a:solidFill>
                <a:latin typeface="Inter"/>
                <a:ea typeface="Inter"/>
              </a:rPr>
              <a:t>Setting up CAN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255" name="矩形 24"/>
          <p:cNvSpPr/>
          <p:nvPr/>
        </p:nvSpPr>
        <p:spPr>
          <a:xfrm rot="16200000">
            <a:off x="11313000" y="6350760"/>
            <a:ext cx="587160" cy="426960"/>
          </a:xfrm>
          <a:prstGeom prst="rect">
            <a:avLst/>
          </a:prstGeom>
          <a:solidFill>
            <a:srgbClr val="FD5F14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6" name="Straight Connector 4"/>
          <p:cNvSpPr/>
          <p:nvPr/>
        </p:nvSpPr>
        <p:spPr>
          <a:xfrm>
            <a:off x="807480" y="5168520"/>
            <a:ext cx="10585440" cy="360"/>
          </a:xfrm>
          <a:prstGeom prst="line">
            <a:avLst/>
          </a:prstGeom>
          <a:ln w="57240">
            <a:solidFill>
              <a:srgbClr val="172842"/>
            </a:solidFill>
            <a:miter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57" name="TextBox 17"/>
          <p:cNvSpPr/>
          <p:nvPr/>
        </p:nvSpPr>
        <p:spPr>
          <a:xfrm>
            <a:off x="2379960" y="4900320"/>
            <a:ext cx="603360" cy="455400"/>
          </a:xfrm>
          <a:prstGeom prst="rect">
            <a:avLst/>
          </a:prstGeom>
          <a:solidFill>
            <a:srgbClr val="F0F0F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FD5F14"/>
                </a:solidFill>
                <a:latin typeface="Inter"/>
                <a:ea typeface="Inter"/>
              </a:rPr>
              <a:t>01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58" name="TextBox 18"/>
          <p:cNvSpPr/>
          <p:nvPr/>
        </p:nvSpPr>
        <p:spPr>
          <a:xfrm>
            <a:off x="4759560" y="4900320"/>
            <a:ext cx="603360" cy="455400"/>
          </a:xfrm>
          <a:prstGeom prst="rect">
            <a:avLst/>
          </a:prstGeom>
          <a:solidFill>
            <a:srgbClr val="F0F0F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FD5F14"/>
                </a:solidFill>
                <a:latin typeface="Inter"/>
                <a:ea typeface="Inter"/>
              </a:rPr>
              <a:t>02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59" name="TextBox 19"/>
          <p:cNvSpPr/>
          <p:nvPr/>
        </p:nvSpPr>
        <p:spPr>
          <a:xfrm>
            <a:off x="9197280" y="4864680"/>
            <a:ext cx="603360" cy="455400"/>
          </a:xfrm>
          <a:prstGeom prst="rect">
            <a:avLst/>
          </a:prstGeom>
          <a:solidFill>
            <a:srgbClr val="F0F0F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FD5F14"/>
                </a:solidFill>
                <a:latin typeface="Inter"/>
                <a:ea typeface="Inter"/>
              </a:rPr>
              <a:t>04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60" name="TextBox 32"/>
          <p:cNvSpPr/>
          <p:nvPr/>
        </p:nvSpPr>
        <p:spPr>
          <a:xfrm>
            <a:off x="6975000" y="4896360"/>
            <a:ext cx="603360" cy="455400"/>
          </a:xfrm>
          <a:prstGeom prst="rect">
            <a:avLst/>
          </a:prstGeom>
          <a:solidFill>
            <a:srgbClr val="F0F0F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FD5F14"/>
                </a:solidFill>
                <a:latin typeface="Inter"/>
                <a:ea typeface="Inter"/>
              </a:rPr>
              <a:t>03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261" name="文本框 47"/>
          <p:cNvSpPr/>
          <p:nvPr/>
        </p:nvSpPr>
        <p:spPr>
          <a:xfrm>
            <a:off x="4015800" y="3935880"/>
            <a:ext cx="2122560" cy="920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30000"/>
              </a:lnSpc>
              <a:buNone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Reading and monitoring signals from differnt boards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.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62" name="文本框 48"/>
          <p:cNvSpPr/>
          <p:nvPr/>
        </p:nvSpPr>
        <p:spPr>
          <a:xfrm>
            <a:off x="3693600" y="3535200"/>
            <a:ext cx="27673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515151"/>
                </a:solidFill>
                <a:latin typeface="Inter"/>
                <a:ea typeface="Inter"/>
              </a:rPr>
              <a:t>Monitoring values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263" name="文本框 50"/>
          <p:cNvSpPr/>
          <p:nvPr/>
        </p:nvSpPr>
        <p:spPr>
          <a:xfrm>
            <a:off x="6460920" y="3929760"/>
            <a:ext cx="2122560" cy="64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30000"/>
              </a:lnSpc>
              <a:buNone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Verify and finalise collected data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.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64" name="文本框 51"/>
          <p:cNvSpPr/>
          <p:nvPr/>
        </p:nvSpPr>
        <p:spPr>
          <a:xfrm>
            <a:off x="6611760" y="3541320"/>
            <a:ext cx="20282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515151"/>
                </a:solidFill>
                <a:latin typeface="Inter"/>
                <a:ea typeface="Inter"/>
              </a:rPr>
              <a:t>Finalise data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265" name="文本框 53"/>
          <p:cNvSpPr/>
          <p:nvPr/>
        </p:nvSpPr>
        <p:spPr>
          <a:xfrm>
            <a:off x="8677440" y="3929760"/>
            <a:ext cx="2122560" cy="920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30000"/>
              </a:lnSpc>
              <a:buNone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Display vehicle staus and information on HMI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.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66" name="文本框 54"/>
          <p:cNvSpPr/>
          <p:nvPr/>
        </p:nvSpPr>
        <p:spPr>
          <a:xfrm>
            <a:off x="8640000" y="3535200"/>
            <a:ext cx="2323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515151"/>
                </a:solidFill>
                <a:latin typeface="Inter"/>
                <a:ea typeface="Inter"/>
              </a:rPr>
              <a:t>Display on HMI</a:t>
            </a:r>
            <a:endParaRPr lang="en-IN" sz="2000" b="0" strike="noStrike" spc="-1">
              <a:latin typeface="Arial" panose="020B0604020202020204"/>
            </a:endParaRPr>
          </a:p>
        </p:txBody>
      </p:sp>
      <p:grpSp>
        <p:nvGrpSpPr>
          <p:cNvPr id="267" name="组合 70"/>
          <p:cNvGrpSpPr/>
          <p:nvPr/>
        </p:nvGrpSpPr>
        <p:grpSpPr>
          <a:xfrm>
            <a:off x="1836360" y="2160720"/>
            <a:ext cx="1704960" cy="111240"/>
            <a:chOff x="1836360" y="2160720"/>
            <a:chExt cx="1704960" cy="111240"/>
          </a:xfrm>
        </p:grpSpPr>
        <p:sp>
          <p:nvSpPr>
            <p:cNvPr id="268" name="直接连接符 71"/>
            <p:cNvSpPr/>
            <p:nvPr/>
          </p:nvSpPr>
          <p:spPr>
            <a:xfrm flipH="1">
              <a:off x="1836360" y="2216880"/>
              <a:ext cx="1391040" cy="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69" name="直接连接符 72"/>
            <p:cNvSpPr/>
            <p:nvPr/>
          </p:nvSpPr>
          <p:spPr>
            <a:xfrm flipH="1">
              <a:off x="3053160" y="2271600"/>
              <a:ext cx="488160" cy="36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0" name="直接连接符 73"/>
            <p:cNvSpPr/>
            <p:nvPr/>
          </p:nvSpPr>
          <p:spPr>
            <a:xfrm flipH="1">
              <a:off x="2002680" y="2160720"/>
              <a:ext cx="223920" cy="36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71" name="组合 75"/>
          <p:cNvGrpSpPr/>
          <p:nvPr/>
        </p:nvGrpSpPr>
        <p:grpSpPr>
          <a:xfrm>
            <a:off x="4239360" y="2160720"/>
            <a:ext cx="1704960" cy="111240"/>
            <a:chOff x="4239360" y="2160720"/>
            <a:chExt cx="1704960" cy="111240"/>
          </a:xfrm>
        </p:grpSpPr>
        <p:sp>
          <p:nvSpPr>
            <p:cNvPr id="272" name="直接连接符 76"/>
            <p:cNvSpPr/>
            <p:nvPr/>
          </p:nvSpPr>
          <p:spPr>
            <a:xfrm flipH="1">
              <a:off x="4239360" y="2216880"/>
              <a:ext cx="1390680" cy="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3" name="直接连接符 77"/>
            <p:cNvSpPr/>
            <p:nvPr/>
          </p:nvSpPr>
          <p:spPr>
            <a:xfrm flipH="1">
              <a:off x="5455800" y="2271600"/>
              <a:ext cx="488520" cy="36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4" name="直接连接符 78"/>
            <p:cNvSpPr/>
            <p:nvPr/>
          </p:nvSpPr>
          <p:spPr>
            <a:xfrm flipH="1">
              <a:off x="4405680" y="2160720"/>
              <a:ext cx="223920" cy="36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75" name="组合 79"/>
          <p:cNvGrpSpPr/>
          <p:nvPr/>
        </p:nvGrpSpPr>
        <p:grpSpPr>
          <a:xfrm>
            <a:off x="6431400" y="2160720"/>
            <a:ext cx="1705320" cy="111240"/>
            <a:chOff x="6431400" y="2160720"/>
            <a:chExt cx="1705320" cy="111240"/>
          </a:xfrm>
        </p:grpSpPr>
        <p:sp>
          <p:nvSpPr>
            <p:cNvPr id="276" name="直接连接符 80"/>
            <p:cNvSpPr/>
            <p:nvPr/>
          </p:nvSpPr>
          <p:spPr>
            <a:xfrm flipH="1">
              <a:off x="6431400" y="2216880"/>
              <a:ext cx="1391040" cy="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7" name="直接连接符 81"/>
            <p:cNvSpPr/>
            <p:nvPr/>
          </p:nvSpPr>
          <p:spPr>
            <a:xfrm flipH="1">
              <a:off x="7648200" y="2271600"/>
              <a:ext cx="488520" cy="36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78" name="直接连接符 82"/>
            <p:cNvSpPr/>
            <p:nvPr/>
          </p:nvSpPr>
          <p:spPr>
            <a:xfrm flipH="1">
              <a:off x="6598080" y="2160720"/>
              <a:ext cx="223920" cy="36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279" name="组合 86"/>
          <p:cNvGrpSpPr/>
          <p:nvPr/>
        </p:nvGrpSpPr>
        <p:grpSpPr>
          <a:xfrm>
            <a:off x="8654040" y="2160720"/>
            <a:ext cx="1704960" cy="111240"/>
            <a:chOff x="8654040" y="2160720"/>
            <a:chExt cx="1704960" cy="111240"/>
          </a:xfrm>
        </p:grpSpPr>
        <p:sp>
          <p:nvSpPr>
            <p:cNvPr id="280" name="直接连接符 87"/>
            <p:cNvSpPr/>
            <p:nvPr/>
          </p:nvSpPr>
          <p:spPr>
            <a:xfrm flipH="1">
              <a:off x="8654040" y="2216880"/>
              <a:ext cx="1391040" cy="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1" name="直接连接符 88"/>
            <p:cNvSpPr/>
            <p:nvPr/>
          </p:nvSpPr>
          <p:spPr>
            <a:xfrm flipH="1">
              <a:off x="9870840" y="2271600"/>
              <a:ext cx="488160" cy="36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282" name="直接连接符 7"/>
            <p:cNvSpPr/>
            <p:nvPr/>
          </p:nvSpPr>
          <p:spPr>
            <a:xfrm flipH="1">
              <a:off x="8820360" y="2160720"/>
              <a:ext cx="223920" cy="36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283" name="图片 7" descr="C:\Users\Adin N S\Desktop\ACSIA\ppts\images (1).pngimages (1)"/>
          <p:cNvPicPr/>
          <p:nvPr/>
        </p:nvPicPr>
        <p:blipFill>
          <a:blip r:embed="rId1"/>
          <a:stretch>
            <a:fillRect/>
          </a:stretch>
        </p:blipFill>
        <p:spPr>
          <a:xfrm>
            <a:off x="1819800" y="2338200"/>
            <a:ext cx="1722960" cy="1130400"/>
          </a:xfrm>
          <a:prstGeom prst="rect">
            <a:avLst/>
          </a:prstGeom>
          <a:ln w="0">
            <a:noFill/>
          </a:ln>
        </p:spPr>
      </p:pic>
      <p:pic>
        <p:nvPicPr>
          <p:cNvPr id="284" name="图片 1" descr="C:\Users\Adin N S\Desktop\ACSIA\ppts\The-values-on-the-monitor-1024x769-1.jpgThe-values-on-the-monitor-1024x769-1"/>
          <p:cNvPicPr/>
          <p:nvPr/>
        </p:nvPicPr>
        <p:blipFill>
          <a:blip r:embed="rId2"/>
          <a:srcRect t="5634" b="5634"/>
          <a:stretch>
            <a:fillRect/>
          </a:stretch>
        </p:blipFill>
        <p:spPr>
          <a:xfrm>
            <a:off x="4238640" y="2338200"/>
            <a:ext cx="1696320" cy="1130400"/>
          </a:xfrm>
          <a:prstGeom prst="rect">
            <a:avLst/>
          </a:prstGeom>
          <a:ln w="0">
            <a:noFill/>
          </a:ln>
        </p:spPr>
      </p:pic>
      <p:pic>
        <p:nvPicPr>
          <p:cNvPr id="285" name="图片 19" descr="C:\Users\Adin N S\Desktop\ACSIA\ppts\1579758409187.png1579758409187"/>
          <p:cNvPicPr/>
          <p:nvPr/>
        </p:nvPicPr>
        <p:blipFill>
          <a:blip r:embed="rId3"/>
          <a:srcRect t="10945" b="10945"/>
          <a:stretch>
            <a:fillRect/>
          </a:stretch>
        </p:blipFill>
        <p:spPr>
          <a:xfrm>
            <a:off x="6445800" y="2338200"/>
            <a:ext cx="1696320" cy="1130400"/>
          </a:xfrm>
          <a:prstGeom prst="rect">
            <a:avLst/>
          </a:prstGeom>
          <a:ln w="0">
            <a:noFill/>
          </a:ln>
        </p:spPr>
      </p:pic>
      <p:pic>
        <p:nvPicPr>
          <p:cNvPr id="286" name="图片 21" descr="C:\Users\Adin N S\Desktop\ACSIA\ppts\61GgluLiNYL._AC_UF1000,1000_QL80_.jpg61GgluLiNYL._AC_UF1000,1000_QL80_"/>
          <p:cNvPicPr/>
          <p:nvPr/>
        </p:nvPicPr>
        <p:blipFill>
          <a:blip r:embed="rId4"/>
          <a:srcRect l="1629" r="1629"/>
          <a:stretch>
            <a:fillRect/>
          </a:stretch>
        </p:blipFill>
        <p:spPr>
          <a:xfrm>
            <a:off x="8667000" y="2338200"/>
            <a:ext cx="1696320" cy="1130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5D899F-58CF-4994-8F57-AA4E6C8791CC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3"/>
          <p:cNvSpPr txBox="1"/>
          <p:nvPr/>
        </p:nvSpPr>
        <p:spPr>
          <a:xfrm>
            <a:off x="838440" y="368280"/>
            <a:ext cx="9061560" cy="351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2000"/>
          </a:bodyPr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Inter"/>
                <a:ea typeface="Inter"/>
              </a:rPr>
              <a:t>Setting up CAN</a:t>
            </a:r>
            <a:endParaRPr lang="en-US" sz="36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88" name="Content Placeholder 2"/>
          <p:cNvSpPr txBox="1"/>
          <p:nvPr/>
        </p:nvSpPr>
        <p:spPr>
          <a:xfrm>
            <a:off x="695160" y="882000"/>
            <a:ext cx="11079720" cy="5689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Inter"/>
              </a:rPr>
              <a:t>Include header</a:t>
            </a:r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1800" b="0" strike="noStrike" spc="-1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Inter"/>
                <a:ea typeface="Inter"/>
              </a:rPr>
              <a:t>   </a:t>
            </a: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Inter"/>
              </a:rPr>
              <a:t>set CAN pins</a:t>
            </a:r>
            <a:endParaRPr lang="en-IN" sz="1800" b="0" strike="noStrike" spc="-1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Inter"/>
                <a:ea typeface="Inter"/>
              </a:rPr>
              <a:t>  </a:t>
            </a:r>
            <a:endParaRPr lang="en-IN" sz="1800" b="0" strike="noStrike" spc="-1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Inter"/>
                <a:ea typeface="Inter"/>
              </a:rPr>
              <a:t>   </a:t>
            </a: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Inter"/>
              </a:rPr>
              <a:t>start CAN communication</a:t>
            </a:r>
            <a:r>
              <a:rPr lang="en-US" sz="1800" b="0" strike="noStrike" spc="-1">
                <a:solidFill>
                  <a:srgbClr val="FFFFFF"/>
                </a:solidFill>
                <a:latin typeface="Inter"/>
                <a:ea typeface="Inter"/>
              </a:rPr>
              <a:t> at 500kbs</a:t>
            </a:r>
            <a:endParaRPr lang="en-IN" sz="1800" b="0" strike="noStrike" spc="-1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Inter"/>
                <a:ea typeface="Inter"/>
              </a:rPr>
              <a:t> </a:t>
            </a:r>
            <a:endParaRPr lang="en-IN" sz="1800" b="0" strike="noStrike" spc="-1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Inter"/>
                <a:ea typeface="Inter"/>
              </a:rPr>
              <a:t>   </a:t>
            </a:r>
            <a:r>
              <a:rPr lang="en-US" sz="1800" b="0" strike="noStrike" spc="-1">
                <a:solidFill>
                  <a:srgbClr val="FFFFFF"/>
                </a:solidFill>
                <a:latin typeface="Inter"/>
                <a:ea typeface="Inter"/>
              </a:rPr>
              <a:t>sending data through can</a:t>
            </a:r>
            <a:endParaRPr lang="en-IN" sz="1800" b="0" strike="noStrike" spc="-1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Inter"/>
                <a:ea typeface="Inter"/>
              </a:rPr>
              <a:t>   </a:t>
            </a:r>
            <a:endParaRPr lang="en-IN" sz="1800" b="0" strike="noStrike" spc="-1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1800" b="0" strike="noStrike" spc="-1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1800" b="0" strike="noStrike" spc="-1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Inter"/>
                <a:ea typeface="Inter"/>
              </a:rPr>
              <a:t>  </a:t>
            </a: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Inter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Inter"/>
              </a:rPr>
              <a:t>Send data over CAN</a:t>
            </a:r>
            <a:endParaRPr lang="en-IN" sz="1800" b="0" strike="noStrike" spc="-1">
              <a:latin typeface="Times New Roman" panose="020206030504050203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1800" b="0" strike="noStrike" spc="-1">
              <a:latin typeface="Times New Roman" panose="02020603050405020304"/>
            </a:endParaRPr>
          </a:p>
        </p:txBody>
      </p:sp>
      <p:sp>
        <p:nvSpPr>
          <p:cNvPr id="289" name="Rectangles 4"/>
          <p:cNvSpPr/>
          <p:nvPr/>
        </p:nvSpPr>
        <p:spPr>
          <a:xfrm>
            <a:off x="6629760" y="882000"/>
            <a:ext cx="5109480" cy="5689080"/>
          </a:xfrm>
          <a:prstGeom prst="rect">
            <a:avLst/>
          </a:prstGeom>
          <a:blipFill rotWithShape="0">
            <a:blip r:embed="rId1"/>
            <a:srcRect/>
            <a:stretch>
              <a:fillRect/>
            </a:stretch>
          </a:blipFill>
          <a:ln w="12600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0" name="Text Box 1"/>
          <p:cNvSpPr/>
          <p:nvPr/>
        </p:nvSpPr>
        <p:spPr>
          <a:xfrm>
            <a:off x="940320" y="1247760"/>
            <a:ext cx="5242680" cy="366480"/>
          </a:xfrm>
          <a:prstGeom prst="rect">
            <a:avLst/>
          </a:prstGeom>
          <a:solidFill>
            <a:srgbClr val="FFFFFF"/>
          </a:solidFill>
          <a:ln w="0">
            <a:solidFill>
              <a:srgbClr val="FD5F1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#include&lt;CAN.h&gt;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91" name="Text Box 2"/>
          <p:cNvSpPr/>
          <p:nvPr/>
        </p:nvSpPr>
        <p:spPr>
          <a:xfrm>
            <a:off x="940320" y="1924200"/>
            <a:ext cx="5226840" cy="366480"/>
          </a:xfrm>
          <a:prstGeom prst="rect">
            <a:avLst/>
          </a:prstGeom>
          <a:solidFill>
            <a:srgbClr val="FFFFFF"/>
          </a:solidFill>
          <a:ln w="0">
            <a:solidFill>
              <a:srgbClr val="FD5F1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CAN.setpins(2,4);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92" name="Text Box 7"/>
          <p:cNvSpPr/>
          <p:nvPr/>
        </p:nvSpPr>
        <p:spPr>
          <a:xfrm>
            <a:off x="940320" y="2698200"/>
            <a:ext cx="5226840" cy="1701360"/>
          </a:xfrm>
          <a:prstGeom prst="rect">
            <a:avLst/>
          </a:prstGeom>
          <a:solidFill>
            <a:srgbClr val="FFFFFF"/>
          </a:solidFill>
          <a:ln w="0">
            <a:solidFill>
              <a:srgbClr val="E3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if(!CAN.begin(500000)){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  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Serial.println("CAN failed");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  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while(1);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} else {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  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Serial.println("CAN Started");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}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93" name="Text Box 3"/>
          <p:cNvSpPr/>
          <p:nvPr/>
        </p:nvSpPr>
        <p:spPr>
          <a:xfrm>
            <a:off x="964800" y="5005080"/>
            <a:ext cx="5218200" cy="920160"/>
          </a:xfrm>
          <a:prstGeom prst="rect">
            <a:avLst/>
          </a:prstGeom>
          <a:solidFill>
            <a:srgbClr val="FFFFFF"/>
          </a:solidFill>
          <a:ln w="0">
            <a:solidFill>
              <a:srgbClr val="E3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CAN.beginPacket(0x11);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CAN.write((uint8_t*)&amp;value,sizeof(value));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CAN.endpacket();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8EE44A-B2B2-47B5-9AA8-652BB76AF950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ontent Placeholder 1"/>
          <p:cNvSpPr txBox="1"/>
          <p:nvPr/>
        </p:nvSpPr>
        <p:spPr>
          <a:xfrm>
            <a:off x="841320" y="460440"/>
            <a:ext cx="10515240" cy="605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15151"/>
                </a:solidFill>
                <a:latin typeface="Inter"/>
                <a:ea typeface="Inter"/>
              </a:rPr>
              <a:t>.</a:t>
            </a:r>
            <a:r>
              <a:rPr lang="en-US" sz="2000" b="0" strike="noStrike" spc="-1">
                <a:solidFill>
                  <a:srgbClr val="000000"/>
                </a:solidFill>
                <a:latin typeface="Inter"/>
                <a:ea typeface="Inter"/>
              </a:rPr>
              <a:t>Receive data over CAN</a:t>
            </a:r>
            <a:endParaRPr lang="en-IN" sz="2000" b="0" strike="noStrike" spc="-1">
              <a:latin typeface="Times New Roman" panose="02020603050405020304"/>
            </a:endParaRPr>
          </a:p>
        </p:txBody>
      </p:sp>
      <p:sp>
        <p:nvSpPr>
          <p:cNvPr id="295" name="Text Box 8"/>
          <p:cNvSpPr/>
          <p:nvPr/>
        </p:nvSpPr>
        <p:spPr>
          <a:xfrm>
            <a:off x="1022400" y="990000"/>
            <a:ext cx="4669560" cy="1750680"/>
          </a:xfrm>
          <a:prstGeom prst="rect">
            <a:avLst/>
          </a:prstGeom>
          <a:solidFill>
            <a:srgbClr val="F0F0F0"/>
          </a:solidFill>
          <a:ln w="12600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 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if(CAN.parsePacket()){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    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if(CAN.packetId()==0x12){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      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CAN.read((uint8_t*)&amp;data,sizeof(data));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    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}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  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}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  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Serial.println(data);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F1A250-06BF-486A-B2BF-A5DD36095360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Box 9"/>
          <p:cNvSpPr/>
          <p:nvPr/>
        </p:nvSpPr>
        <p:spPr>
          <a:xfrm>
            <a:off x="6120000" y="752040"/>
            <a:ext cx="5352840" cy="4083840"/>
          </a:xfrm>
          <a:prstGeom prst="rect">
            <a:avLst/>
          </a:prstGeom>
          <a:solidFill>
            <a:srgbClr val="F0F0F0"/>
          </a:solidFill>
          <a:ln w="12600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30000"/>
              </a:lnSpc>
              <a:buNone/>
            </a:pPr>
            <a:endParaRPr lang="en-IN" sz="9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void can_read(){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  </a:t>
            </a: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if(CAN.parsePacket()){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    </a:t>
            </a: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if(CAN.packetId()==0x12){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      </a:t>
            </a: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CAN.read((uint8_t*)&amp;data,sizeof(data));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    </a:t>
            </a: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}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  </a:t>
            </a: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}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  </a:t>
            </a: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Serial.println(data);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}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void can_read(){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  </a:t>
            </a: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CAN.beginPacket(0x11);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  </a:t>
            </a: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CAN.write((uint8_t*)&amp;value,sizeof(value));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  </a:t>
            </a: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CAN.endpacket();</a:t>
            </a:r>
            <a:endParaRPr lang="en-IN" sz="15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500" b="1" strike="noStrike" spc="-1">
                <a:solidFill>
                  <a:srgbClr val="515151"/>
                </a:solidFill>
                <a:latin typeface="Inter"/>
                <a:ea typeface="Inter"/>
              </a:rPr>
              <a:t>}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297" name="Text Box 10"/>
          <p:cNvSpPr/>
          <p:nvPr/>
        </p:nvSpPr>
        <p:spPr>
          <a:xfrm>
            <a:off x="587160" y="770400"/>
            <a:ext cx="5352840" cy="5349600"/>
          </a:xfrm>
          <a:prstGeom prst="rect">
            <a:avLst/>
          </a:prstGeom>
          <a:solidFill>
            <a:srgbClr val="F0F0F0"/>
          </a:solidFill>
          <a:ln w="12600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#include&lt;CAN.h&gt;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#define SPEED 5000000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int data;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int value = 10;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void setup() {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Serial.begin(9600);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CAN.setpins(2,4);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if(!CAN.begin(SPEED)){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  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Serial.println("CAN failed");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  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while(1);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} else {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  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Serial.println("CAN Started");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}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}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void loop() {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can_read();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  </a:t>
            </a: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can_send();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r>
              <a:rPr lang="en-US" sz="1400" b="1" strike="noStrike" spc="-1">
                <a:solidFill>
                  <a:srgbClr val="515151"/>
                </a:solidFill>
                <a:latin typeface="Inter"/>
                <a:ea typeface="Inter"/>
              </a:rPr>
              <a:t>}</a:t>
            </a:r>
            <a:endParaRPr lang="en-IN" sz="1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buNone/>
            </a:pP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98" name="Text Box 297"/>
          <p:cNvSpPr txBox="1"/>
          <p:nvPr/>
        </p:nvSpPr>
        <p:spPr>
          <a:xfrm>
            <a:off x="540000" y="180000"/>
            <a:ext cx="57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IN" sz="1800" b="0" strike="noStrike" spc="-1">
                <a:latin typeface="Arial" panose="020B0604020202020204"/>
              </a:rPr>
              <a:t>Sample code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C5FB85-3F86-43F6-B2AB-CFC8A64383E0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8175" y="628650"/>
            <a:ext cx="1121854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u="sng"/>
              <a:t>NEXT TASK</a:t>
            </a:r>
            <a:endParaRPr lang="en-US" sz="2800" b="1" u="sng"/>
          </a:p>
          <a:p>
            <a:endParaRPr lang="en-US" sz="2800" b="1" u="sng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Establish CAN communication between different ECU’s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Send vehicle status through CAN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Monitor incoming values using CAN bus interface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Design HMI interface to display each values on appropriate fields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67715" y="620395"/>
            <a:ext cx="9966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u="sng"/>
              <a:t>HMI DESIGN</a:t>
            </a:r>
            <a:endParaRPr lang="en-US" sz="2800" b="1" u="sng"/>
          </a:p>
        </p:txBody>
      </p:sp>
      <p:sp>
        <p:nvSpPr>
          <p:cNvPr id="5" name="Text Box 4"/>
          <p:cNvSpPr txBox="1"/>
          <p:nvPr/>
        </p:nvSpPr>
        <p:spPr>
          <a:xfrm>
            <a:off x="839470" y="1196975"/>
            <a:ext cx="709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 am using Nextion intelligent HMI display</a:t>
            </a:r>
            <a:endParaRPr lang="en-US"/>
          </a:p>
        </p:txBody>
      </p:sp>
      <p:pic>
        <p:nvPicPr>
          <p:cNvPr id="6" name="Picture 5" descr="170837"/>
          <p:cNvPicPr>
            <a:picLocks noChangeAspect="1"/>
          </p:cNvPicPr>
          <p:nvPr/>
        </p:nvPicPr>
        <p:blipFill>
          <a:blip r:embed="rId1"/>
          <a:srcRect l="6954" t="19546" r="4852" b="25852"/>
          <a:stretch>
            <a:fillRect/>
          </a:stretch>
        </p:blipFill>
        <p:spPr>
          <a:xfrm>
            <a:off x="479425" y="1988820"/>
            <a:ext cx="6048375" cy="37445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887845" y="2493010"/>
            <a:ext cx="46951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TFT Touch Display: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Serial Communication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Reduced Development Time: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Low Power Consumption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Nextion Editor: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5"/>
          <p:cNvSpPr/>
          <p:nvPr/>
        </p:nvSpPr>
        <p:spPr>
          <a:xfrm>
            <a:off x="4077360" y="699480"/>
            <a:ext cx="7752600" cy="5458680"/>
          </a:xfrm>
          <a:prstGeom prst="rect">
            <a:avLst/>
          </a:prstGeom>
          <a:noFill/>
          <a:ln w="38160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" name="文本框 31"/>
          <p:cNvSpPr/>
          <p:nvPr/>
        </p:nvSpPr>
        <p:spPr>
          <a:xfrm>
            <a:off x="4946040" y="2049840"/>
            <a:ext cx="328320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172842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</a:rPr>
              <a:t>About project</a:t>
            </a:r>
            <a:endParaRPr lang="en-IN" sz="24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28"/>
          <p:cNvSpPr/>
          <p:nvPr/>
        </p:nvSpPr>
        <p:spPr>
          <a:xfrm>
            <a:off x="5908680" y="699840"/>
            <a:ext cx="1279800" cy="1436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lang="en-US" sz="6800" b="0" strike="noStrike" spc="-1">
                <a:solidFill>
                  <a:srgbClr val="172842"/>
                </a:solidFill>
                <a:latin typeface="Inter Black"/>
                <a:ea typeface="Inter"/>
              </a:rPr>
              <a:t>01</a:t>
            </a:r>
            <a:endParaRPr lang="en-IN" sz="6800" b="0" strike="noStrike" spc="-1">
              <a:latin typeface="Arial" panose="020B0604020202020204"/>
            </a:endParaRPr>
          </a:p>
        </p:txBody>
      </p:sp>
      <p:sp>
        <p:nvSpPr>
          <p:cNvPr id="87" name="直接连接符 30"/>
          <p:cNvSpPr/>
          <p:nvPr/>
        </p:nvSpPr>
        <p:spPr>
          <a:xfrm>
            <a:off x="6430680" y="1980360"/>
            <a:ext cx="315000" cy="360"/>
          </a:xfrm>
          <a:prstGeom prst="line">
            <a:avLst/>
          </a:prstGeom>
          <a:ln w="19080" cap="rnd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88" name="组合 10"/>
          <p:cNvGrpSpPr/>
          <p:nvPr/>
        </p:nvGrpSpPr>
        <p:grpSpPr>
          <a:xfrm>
            <a:off x="0" y="2824560"/>
            <a:ext cx="4469760" cy="1476000"/>
            <a:chOff x="0" y="2824560"/>
            <a:chExt cx="4469760" cy="1476000"/>
          </a:xfrm>
        </p:grpSpPr>
        <p:sp>
          <p:nvSpPr>
            <p:cNvPr id="89" name="文本框 52"/>
            <p:cNvSpPr/>
            <p:nvPr/>
          </p:nvSpPr>
          <p:spPr>
            <a:xfrm>
              <a:off x="0" y="3357360"/>
              <a:ext cx="4469760" cy="94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5600" b="1" strike="noStrike" spc="-1">
                  <a:solidFill>
                    <a:srgbClr val="FFFFFF">
                      <a:alpha val="30000"/>
                    </a:srgbClr>
                  </a:solidFill>
                  <a:latin typeface="Inter"/>
                  <a:ea typeface="Inter"/>
                </a:rPr>
                <a:t>CONTENTS</a:t>
              </a:r>
              <a:endParaRPr lang="en-IN" sz="5600" b="0" strike="noStrike" spc="-1">
                <a:latin typeface="Arial" panose="020B0604020202020204"/>
              </a:endParaRPr>
            </a:p>
          </p:txBody>
        </p:sp>
        <p:sp>
          <p:nvSpPr>
            <p:cNvPr id="90" name="文本框 9"/>
            <p:cNvSpPr/>
            <p:nvPr/>
          </p:nvSpPr>
          <p:spPr>
            <a:xfrm>
              <a:off x="469760" y="2824560"/>
              <a:ext cx="3530600" cy="82740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800" b="0" strike="noStrike" spc="-1">
                  <a:solidFill>
                    <a:srgbClr val="000000"/>
                  </a:solidFill>
                  <a:latin typeface="+mj-lt"/>
                  <a:ea typeface="Inter"/>
                  <a:cs typeface="+mj-lt"/>
                </a:rPr>
                <a:t>CONTENTS</a:t>
              </a:r>
              <a:endParaRPr lang="en-US" sz="4800" b="0" strike="noStrike" spc="-1">
                <a:solidFill>
                  <a:srgbClr val="000000"/>
                </a:solidFill>
                <a:latin typeface="+mj-lt"/>
                <a:ea typeface="Inter"/>
                <a:cs typeface="+mj-lt"/>
              </a:endParaRPr>
            </a:p>
          </p:txBody>
        </p:sp>
      </p:grpSp>
      <p:sp>
        <p:nvSpPr>
          <p:cNvPr id="91" name="文本框 80"/>
          <p:cNvSpPr/>
          <p:nvPr/>
        </p:nvSpPr>
        <p:spPr>
          <a:xfrm>
            <a:off x="8409960" y="2049840"/>
            <a:ext cx="328320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172842"/>
                </a:solidFill>
                <a:latin typeface="+mj-lt"/>
                <a:ea typeface="Inter"/>
                <a:cs typeface="+mj-lt"/>
              </a:rPr>
              <a:t>Components</a:t>
            </a:r>
            <a:endParaRPr lang="en-US" sz="2400" b="1" strike="noStrike" spc="-1">
              <a:solidFill>
                <a:srgbClr val="172842"/>
              </a:solidFill>
              <a:latin typeface="+mj-lt"/>
              <a:ea typeface="Inter"/>
              <a:cs typeface="+mj-lt"/>
            </a:endParaRPr>
          </a:p>
        </p:txBody>
      </p:sp>
      <p:sp>
        <p:nvSpPr>
          <p:cNvPr id="92" name="文本框 78"/>
          <p:cNvSpPr/>
          <p:nvPr/>
        </p:nvSpPr>
        <p:spPr>
          <a:xfrm>
            <a:off x="9369360" y="699840"/>
            <a:ext cx="1279800" cy="1436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lang="en-US" sz="6800" b="0" strike="noStrike" spc="-1">
                <a:solidFill>
                  <a:srgbClr val="172842"/>
                </a:solidFill>
                <a:latin typeface="Inter Black"/>
                <a:ea typeface="Inter"/>
              </a:rPr>
              <a:t>02</a:t>
            </a:r>
            <a:endParaRPr lang="en-IN" sz="6800" b="0" strike="noStrike" spc="-1">
              <a:latin typeface="Arial" panose="020B0604020202020204"/>
            </a:endParaRPr>
          </a:p>
        </p:txBody>
      </p:sp>
      <p:sp>
        <p:nvSpPr>
          <p:cNvPr id="93" name="直接连接符 79"/>
          <p:cNvSpPr/>
          <p:nvPr/>
        </p:nvSpPr>
        <p:spPr>
          <a:xfrm>
            <a:off x="9893880" y="1980360"/>
            <a:ext cx="315000" cy="360"/>
          </a:xfrm>
          <a:prstGeom prst="line">
            <a:avLst/>
          </a:prstGeom>
          <a:ln w="19080" cap="rnd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文本框 86"/>
          <p:cNvSpPr/>
          <p:nvPr/>
        </p:nvSpPr>
        <p:spPr>
          <a:xfrm>
            <a:off x="4946040" y="5074920"/>
            <a:ext cx="328320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172842"/>
                </a:solidFill>
                <a:latin typeface="+mj-lt"/>
                <a:ea typeface="Inter"/>
                <a:cs typeface="+mj-lt"/>
              </a:rPr>
              <a:t>Software</a:t>
            </a:r>
            <a:endParaRPr lang="en-US" sz="2400" b="1" strike="noStrike" spc="-1">
              <a:solidFill>
                <a:srgbClr val="172842"/>
              </a:solidFill>
              <a:latin typeface="+mj-lt"/>
              <a:ea typeface="Inter"/>
              <a:cs typeface="+mj-lt"/>
            </a:endParaRPr>
          </a:p>
        </p:txBody>
      </p:sp>
      <p:sp>
        <p:nvSpPr>
          <p:cNvPr id="95" name="文本框 84"/>
          <p:cNvSpPr/>
          <p:nvPr/>
        </p:nvSpPr>
        <p:spPr>
          <a:xfrm>
            <a:off x="5883480" y="3724200"/>
            <a:ext cx="1279800" cy="1436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lang="en-US" sz="6800" b="0" strike="noStrike" spc="-1">
                <a:solidFill>
                  <a:srgbClr val="172842"/>
                </a:solidFill>
                <a:latin typeface="Inter Black"/>
                <a:ea typeface="Inter"/>
              </a:rPr>
              <a:t>03</a:t>
            </a:r>
            <a:endParaRPr lang="en-IN" sz="6800" b="0" strike="noStrike" spc="-1">
              <a:latin typeface="Arial" panose="020B0604020202020204"/>
            </a:endParaRPr>
          </a:p>
        </p:txBody>
      </p:sp>
      <p:sp>
        <p:nvSpPr>
          <p:cNvPr id="96" name="直接连接符 85"/>
          <p:cNvSpPr/>
          <p:nvPr/>
        </p:nvSpPr>
        <p:spPr>
          <a:xfrm>
            <a:off x="6430680" y="5004720"/>
            <a:ext cx="315000" cy="360"/>
          </a:xfrm>
          <a:prstGeom prst="line">
            <a:avLst/>
          </a:prstGeom>
          <a:ln w="19080" cap="rnd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7" name="文本框 92"/>
          <p:cNvSpPr/>
          <p:nvPr/>
        </p:nvSpPr>
        <p:spPr>
          <a:xfrm>
            <a:off x="8409960" y="5074920"/>
            <a:ext cx="328320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172842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</a:rPr>
              <a:t>Working</a:t>
            </a:r>
            <a:endParaRPr lang="en-IN" sz="2400" b="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0"/>
          <p:cNvSpPr/>
          <p:nvPr/>
        </p:nvSpPr>
        <p:spPr>
          <a:xfrm>
            <a:off x="9385200" y="3724200"/>
            <a:ext cx="1279800" cy="1436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lang="en-US" sz="6800" b="0" strike="noStrike" spc="-1">
                <a:solidFill>
                  <a:srgbClr val="172842"/>
                </a:solidFill>
                <a:latin typeface="Inter Black"/>
                <a:ea typeface="Inter"/>
              </a:rPr>
              <a:t>04</a:t>
            </a:r>
            <a:endParaRPr lang="en-IN" sz="6800" b="0" strike="noStrike" spc="-1">
              <a:latin typeface="Arial" panose="020B0604020202020204"/>
            </a:endParaRPr>
          </a:p>
        </p:txBody>
      </p:sp>
      <p:sp>
        <p:nvSpPr>
          <p:cNvPr id="99" name="直接连接符 91"/>
          <p:cNvSpPr/>
          <p:nvPr/>
        </p:nvSpPr>
        <p:spPr>
          <a:xfrm>
            <a:off x="9893880" y="5004720"/>
            <a:ext cx="315000" cy="360"/>
          </a:xfrm>
          <a:prstGeom prst="line">
            <a:avLst/>
          </a:prstGeom>
          <a:ln w="19080" cap="rnd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00" name="组合 6"/>
          <p:cNvGrpSpPr/>
          <p:nvPr/>
        </p:nvGrpSpPr>
        <p:grpSpPr>
          <a:xfrm>
            <a:off x="5205600" y="1089000"/>
            <a:ext cx="6192720" cy="4679640"/>
            <a:chOff x="5205600" y="1089000"/>
            <a:chExt cx="6192720" cy="4679640"/>
          </a:xfrm>
        </p:grpSpPr>
        <p:sp>
          <p:nvSpPr>
            <p:cNvPr id="101" name="直接连接符 22"/>
            <p:cNvSpPr/>
            <p:nvPr/>
          </p:nvSpPr>
          <p:spPr>
            <a:xfrm>
              <a:off x="5205600" y="3429000"/>
              <a:ext cx="6192720" cy="360"/>
            </a:xfrm>
            <a:prstGeom prst="line">
              <a:avLst/>
            </a:prstGeom>
            <a:ln w="6480">
              <a:solidFill>
                <a:srgbClr val="FD5F14">
                  <a:alpha val="10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02" name="直接连接符 94"/>
            <p:cNvSpPr/>
            <p:nvPr/>
          </p:nvSpPr>
          <p:spPr>
            <a:xfrm flipV="1">
              <a:off x="8348040" y="1089000"/>
              <a:ext cx="360" cy="4679640"/>
            </a:xfrm>
            <a:prstGeom prst="line">
              <a:avLst/>
            </a:prstGeom>
            <a:ln w="6480">
              <a:solidFill>
                <a:srgbClr val="FD5F14">
                  <a:alpha val="10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8D6EE4-8C29-4018-A7B9-6722EC45E78A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2475" y="404495"/>
            <a:ext cx="9015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u="sng"/>
              <a:t>SAMPLE CODE 2 (using multiple core and a byte array)</a:t>
            </a:r>
            <a:endParaRPr lang="en-US" sz="2000" b="1" u="sng"/>
          </a:p>
        </p:txBody>
      </p:sp>
      <p:sp>
        <p:nvSpPr>
          <p:cNvPr id="4" name="Text Box 3"/>
          <p:cNvSpPr txBox="1"/>
          <p:nvPr/>
        </p:nvSpPr>
        <p:spPr>
          <a:xfrm>
            <a:off x="962025" y="9804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CAN pin setting and initialization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62025" y="1409700"/>
            <a:ext cx="4702175" cy="20300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en-US"/>
              <a:t> CAN.setPins(18,19);</a:t>
            </a:r>
            <a:endParaRPr lang="en-US"/>
          </a:p>
          <a:p>
            <a:r>
              <a:rPr lang="en-US"/>
              <a:t>  Serial.begin(115200);</a:t>
            </a:r>
            <a:endParaRPr lang="en-US"/>
          </a:p>
          <a:p>
            <a:r>
              <a:rPr lang="en-US"/>
              <a:t>  if(!CAN.begin(500E3)){</a:t>
            </a:r>
            <a:endParaRPr lang="en-US"/>
          </a:p>
          <a:p>
            <a:r>
              <a:rPr lang="en-US"/>
              <a:t>     Serial.println("can failed");</a:t>
            </a:r>
            <a:endParaRPr lang="en-US"/>
          </a:p>
          <a:p>
            <a:r>
              <a:rPr lang="en-US"/>
              <a:t>     while(1);</a:t>
            </a:r>
            <a:endParaRPr lang="en-US"/>
          </a:p>
          <a:p>
            <a:r>
              <a:rPr lang="en-US"/>
              <a:t>   } </a:t>
            </a:r>
            <a:endParaRPr lang="en-US"/>
          </a:p>
          <a:p>
            <a:r>
              <a:rPr lang="en-US"/>
              <a:t>   Serial.println("CAN SETUP");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83615" y="3644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Assigning task to each cores of esp32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82980" y="4000500"/>
            <a:ext cx="10760075" cy="6584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p>
            <a:r>
              <a:rPr lang="en-US"/>
              <a:t> xTaskCreatePinnedToCore(send, "send msg", 1024, NULL, 1, NULL, 0);</a:t>
            </a:r>
            <a:endParaRPr lang="en-US"/>
          </a:p>
          <a:p>
            <a:r>
              <a:rPr lang="en-US"/>
              <a:t> xTaskCreatePinnedToCore(recv, "recive", 1024, NULL, 1, NULL, 1);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95325" y="549275"/>
            <a:ext cx="7147560" cy="370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Sending button starus using core 1 of esp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67715" y="1052830"/>
            <a:ext cx="9984105" cy="46526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p>
            <a:r>
              <a:rPr lang="en-US"/>
              <a:t>void core_0(void *parameters){</a:t>
            </a:r>
            <a:endParaRPr lang="en-US"/>
          </a:p>
          <a:p>
            <a:r>
              <a:rPr lang="en-US"/>
              <a:t>  while(1){</a:t>
            </a:r>
            <a:endParaRPr lang="en-US"/>
          </a:p>
          <a:p>
            <a:r>
              <a:rPr lang="en-US"/>
              <a:t>    unsigned long time= millis();</a:t>
            </a:r>
            <a:endParaRPr lang="en-US"/>
          </a:p>
          <a:p>
            <a:r>
              <a:rPr lang="en-US"/>
              <a:t>    if(time - current_time &gt;= SEND_TIME){</a:t>
            </a:r>
            <a:endParaRPr lang="en-US"/>
          </a:p>
          <a:p>
            <a:r>
              <a:rPr lang="en-US"/>
              <a:t>      array[0] = read();</a:t>
            </a:r>
            <a:endParaRPr lang="en-US"/>
          </a:p>
          <a:p>
            <a:r>
              <a:rPr lang="en-US"/>
              <a:t>      CAN.beginPacket(0x01);</a:t>
            </a:r>
            <a:endParaRPr lang="en-US"/>
          </a:p>
          <a:p>
            <a:r>
              <a:rPr lang="en-US"/>
              <a:t>      for(i=0;i&lt;8;i++){</a:t>
            </a:r>
            <a:endParaRPr lang="en-US"/>
          </a:p>
          <a:p>
            <a:r>
              <a:rPr lang="en-US"/>
              <a:t>        CAN.write(array[i]);</a:t>
            </a:r>
            <a:endParaRPr lang="en-US"/>
          </a:p>
          <a:p>
            <a:r>
              <a:rPr lang="en-US"/>
              <a:t>       }</a:t>
            </a:r>
            <a:endParaRPr lang="en-US"/>
          </a:p>
          <a:p>
            <a:r>
              <a:rPr lang="en-US"/>
              <a:t>      CAN.endPacket();</a:t>
            </a:r>
            <a:endParaRPr lang="en-US"/>
          </a:p>
          <a:p>
            <a:r>
              <a:rPr lang="en-US"/>
              <a:t>      Serial.println("message sent");</a:t>
            </a:r>
            <a:endParaRPr lang="en-US"/>
          </a:p>
          <a:p>
            <a:r>
              <a:rPr lang="en-US"/>
              <a:t>      current_time = time;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vTaskDelay(200 / portTICK_PERIOD_MS);</a:t>
            </a:r>
            <a:endParaRPr lang="en-US"/>
          </a:p>
          <a:p>
            <a:r>
              <a:rPr lang="en-US"/>
              <a:t>  </a:t>
            </a:r>
            <a:endParaRPr lang="en-US"/>
          </a:p>
          <a:p>
            <a:r>
              <a:rPr lang="en-US"/>
              <a:t>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2475" y="495300"/>
            <a:ext cx="1060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Reading incoming messages using CAN on core 2 of esp32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39470" y="980440"/>
            <a:ext cx="10624820" cy="49498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p>
            <a:r>
              <a:rPr lang="en-US"/>
              <a:t>void core_1(void *parameters){</a:t>
            </a:r>
            <a:endParaRPr lang="en-US"/>
          </a:p>
          <a:p>
            <a:r>
              <a:rPr lang="en-US"/>
              <a:t>  while(1){</a:t>
            </a:r>
            <a:endParaRPr lang="en-US"/>
          </a:p>
          <a:p>
            <a:r>
              <a:rPr lang="en-US"/>
              <a:t>    Serial.print("core 1\n");</a:t>
            </a:r>
            <a:endParaRPr lang="en-US"/>
          </a:p>
          <a:p>
            <a:r>
              <a:rPr lang="en-US"/>
              <a:t>    if(CAN.parsePacket()){</a:t>
            </a:r>
            <a:endParaRPr lang="en-US"/>
          </a:p>
          <a:p>
            <a:r>
              <a:rPr lang="en-US"/>
              <a:t>      if(CAN.packetId()==0x01){</a:t>
            </a:r>
            <a:endParaRPr lang="en-US"/>
          </a:p>
          <a:p>
            <a:r>
              <a:rPr lang="en-US"/>
              <a:t>        for(i=0;i&lt;8;i++){</a:t>
            </a:r>
            <a:endParaRPr lang="en-US"/>
          </a:p>
          <a:p>
            <a:r>
              <a:rPr lang="en-US"/>
              <a:t>          array[i] = CAN.read();</a:t>
            </a:r>
            <a:endParaRPr lang="en-US"/>
          </a:p>
          <a:p>
            <a:r>
              <a:rPr lang="en-US"/>
              <a:t>        }</a:t>
            </a:r>
            <a:endParaRPr lang="en-US"/>
          </a:p>
          <a:p>
            <a:r>
              <a:rPr lang="en-US"/>
              <a:t>      }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Serial.println(array[0]);</a:t>
            </a:r>
            <a:endParaRPr lang="en-US"/>
          </a:p>
          <a:p>
            <a:r>
              <a:rPr lang="en-US"/>
              <a:t>    Serial.println(array[1]);</a:t>
            </a:r>
            <a:endParaRPr lang="en-US"/>
          </a:p>
          <a:p>
            <a:r>
              <a:rPr lang="en-US"/>
              <a:t>    Serial.println(array[2]);</a:t>
            </a:r>
            <a:endParaRPr lang="en-US"/>
          </a:p>
          <a:p>
            <a:endParaRPr lang="en-US"/>
          </a:p>
          <a:p>
            <a:r>
              <a:rPr lang="en-US"/>
              <a:t>    vTaskDelay(100 / portTICK_PERIOD_MS);</a:t>
            </a:r>
            <a:endParaRPr lang="en-US"/>
          </a:p>
          <a:p>
            <a:r>
              <a:rPr lang="en-US"/>
              <a:t>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任意多边形: 形状 24"/>
          <p:cNvSpPr/>
          <p:nvPr/>
        </p:nvSpPr>
        <p:spPr>
          <a:xfrm>
            <a:off x="416160" y="900000"/>
            <a:ext cx="7323840" cy="5220000"/>
          </a:xfrm>
          <a:custGeom>
            <a:avLst/>
            <a:gdLst/>
            <a:ahLst/>
            <a:cxnLst/>
            <a:rect l="l" t="t" r="r" b="b"/>
            <a:pathLst>
              <a:path w="7324282" h="6191250">
                <a:moveTo>
                  <a:pt x="0" y="0"/>
                </a:moveTo>
                <a:lnTo>
                  <a:pt x="7324282" y="0"/>
                </a:lnTo>
                <a:lnTo>
                  <a:pt x="5665341" y="6191250"/>
                </a:lnTo>
                <a:lnTo>
                  <a:pt x="0" y="6191250"/>
                </a:lnTo>
                <a:close/>
              </a:path>
            </a:pathLst>
          </a:custGeom>
          <a:solidFill>
            <a:srgbClr val="172842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0" name="等腰三角形 26"/>
          <p:cNvSpPr/>
          <p:nvPr/>
        </p:nvSpPr>
        <p:spPr>
          <a:xfrm rot="2700000">
            <a:off x="-262440" y="4428360"/>
            <a:ext cx="1338840" cy="1338840"/>
          </a:xfrm>
          <a:prstGeom prst="triangle">
            <a:avLst>
              <a:gd name="adj" fmla="val 50000"/>
            </a:avLst>
          </a:prstGeom>
          <a:solidFill>
            <a:srgbClr val="F0F0F0">
              <a:alpha val="1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01" name="组合 69"/>
          <p:cNvGrpSpPr/>
          <p:nvPr/>
        </p:nvGrpSpPr>
        <p:grpSpPr>
          <a:xfrm>
            <a:off x="884160" y="519120"/>
            <a:ext cx="5231880" cy="5695200"/>
            <a:chOff x="884160" y="519120"/>
            <a:chExt cx="5231880" cy="5695200"/>
          </a:xfrm>
        </p:grpSpPr>
        <p:sp>
          <p:nvSpPr>
            <p:cNvPr id="302" name="等腰三角形 35"/>
            <p:cNvSpPr/>
            <p:nvPr/>
          </p:nvSpPr>
          <p:spPr>
            <a:xfrm rot="12600000">
              <a:off x="5572440" y="795600"/>
              <a:ext cx="483480" cy="369000"/>
            </a:xfrm>
            <a:prstGeom prst="triangle">
              <a:avLst>
                <a:gd name="adj" fmla="val 50000"/>
              </a:avLst>
            </a:prstGeom>
            <a:solidFill>
              <a:srgbClr val="F0F0F0">
                <a:alpha val="1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3" name="等腰三角形 36"/>
            <p:cNvSpPr/>
            <p:nvPr/>
          </p:nvSpPr>
          <p:spPr>
            <a:xfrm rot="17100000">
              <a:off x="3063600" y="4162680"/>
              <a:ext cx="1844280" cy="1844280"/>
            </a:xfrm>
            <a:prstGeom prst="triangle">
              <a:avLst>
                <a:gd name="adj" fmla="val 50000"/>
              </a:avLst>
            </a:prstGeom>
            <a:solidFill>
              <a:srgbClr val="F0F0F0">
                <a:alpha val="1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4" name="等腰三角形 37"/>
            <p:cNvSpPr/>
            <p:nvPr/>
          </p:nvSpPr>
          <p:spPr>
            <a:xfrm rot="17100000">
              <a:off x="3812760" y="4074120"/>
              <a:ext cx="1305720" cy="1305720"/>
            </a:xfrm>
            <a:prstGeom prst="triangle">
              <a:avLst>
                <a:gd name="adj" fmla="val 50000"/>
              </a:avLst>
            </a:prstGeom>
            <a:noFill/>
            <a:ln w="12600">
              <a:solidFill>
                <a:srgbClr val="FD5F14">
                  <a:alpha val="50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5" name="等腰三角形 38"/>
            <p:cNvSpPr/>
            <p:nvPr/>
          </p:nvSpPr>
          <p:spPr>
            <a:xfrm rot="17100000">
              <a:off x="965880" y="673920"/>
              <a:ext cx="445320" cy="445320"/>
            </a:xfrm>
            <a:prstGeom prst="triangle">
              <a:avLst>
                <a:gd name="adj" fmla="val 50000"/>
              </a:avLst>
            </a:prstGeom>
            <a:noFill/>
            <a:ln w="12600">
              <a:solidFill>
                <a:srgbClr val="FD5F14">
                  <a:alpha val="50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6" name="等腰三角形 39"/>
            <p:cNvSpPr/>
            <p:nvPr/>
          </p:nvSpPr>
          <p:spPr>
            <a:xfrm rot="12600000">
              <a:off x="5566320" y="914040"/>
              <a:ext cx="406800" cy="324720"/>
            </a:xfrm>
            <a:prstGeom prst="triangle">
              <a:avLst>
                <a:gd name="adj" fmla="val 50000"/>
              </a:avLst>
            </a:prstGeom>
            <a:noFill/>
            <a:ln w="12600">
              <a:solidFill>
                <a:srgbClr val="FD5F14">
                  <a:alpha val="50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7" name="等腰三角形 40"/>
            <p:cNvSpPr/>
            <p:nvPr/>
          </p:nvSpPr>
          <p:spPr>
            <a:xfrm rot="17100000">
              <a:off x="935280" y="570240"/>
              <a:ext cx="455040" cy="455040"/>
            </a:xfrm>
            <a:prstGeom prst="triangle">
              <a:avLst>
                <a:gd name="adj" fmla="val 50000"/>
              </a:avLst>
            </a:prstGeom>
            <a:solidFill>
              <a:srgbClr val="F0F0F0">
                <a:alpha val="1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8" name="矩形 30"/>
            <p:cNvSpPr/>
            <p:nvPr/>
          </p:nvSpPr>
          <p:spPr>
            <a:xfrm flipV="1">
              <a:off x="5421600" y="1486440"/>
              <a:ext cx="103320" cy="107640"/>
            </a:xfrm>
            <a:prstGeom prst="rect">
              <a:avLst/>
            </a:prstGeom>
            <a:noFill/>
            <a:ln w="12600">
              <a:solidFill>
                <a:srgbClr val="FD5F14">
                  <a:alpha val="50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09" name="等腰三角形 66"/>
            <p:cNvSpPr/>
            <p:nvPr/>
          </p:nvSpPr>
          <p:spPr>
            <a:xfrm rot="15300000">
              <a:off x="1202760" y="1923840"/>
              <a:ext cx="2961000" cy="2073240"/>
            </a:xfrm>
            <a:prstGeom prst="triangle">
              <a:avLst>
                <a:gd name="adj" fmla="val 50000"/>
              </a:avLst>
            </a:prstGeom>
            <a:solidFill>
              <a:srgbClr val="F0F0F0">
                <a:alpha val="4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10" name="文本框 21"/>
          <p:cNvSpPr/>
          <p:nvPr/>
        </p:nvSpPr>
        <p:spPr>
          <a:xfrm>
            <a:off x="693720" y="1991520"/>
            <a:ext cx="5677200" cy="1430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IN" sz="8800" b="1" strike="noStrike" spc="-1">
                <a:solidFill>
                  <a:srgbClr val="FFFFFF"/>
                </a:solidFill>
                <a:latin typeface="Inter Black"/>
                <a:ea typeface="Inter"/>
              </a:rPr>
              <a:t>THANKS</a:t>
            </a:r>
            <a:endParaRPr lang="en-IN" sz="8800" b="0" strike="noStrike" spc="-1">
              <a:latin typeface="Arial" panose="020B0604020202020204"/>
            </a:endParaRPr>
          </a:p>
        </p:txBody>
      </p:sp>
      <p:grpSp>
        <p:nvGrpSpPr>
          <p:cNvPr id="311" name="组合 16"/>
          <p:cNvGrpSpPr/>
          <p:nvPr/>
        </p:nvGrpSpPr>
        <p:grpSpPr>
          <a:xfrm>
            <a:off x="6130080" y="485640"/>
            <a:ext cx="1775880" cy="5950080"/>
            <a:chOff x="6130080" y="485640"/>
            <a:chExt cx="1775880" cy="5950080"/>
          </a:xfrm>
        </p:grpSpPr>
        <p:sp>
          <p:nvSpPr>
            <p:cNvPr id="312" name="直接连接符 8"/>
            <p:cNvSpPr/>
            <p:nvPr/>
          </p:nvSpPr>
          <p:spPr>
            <a:xfrm flipH="1">
              <a:off x="7374240" y="485640"/>
              <a:ext cx="531720" cy="1924920"/>
            </a:xfrm>
            <a:prstGeom prst="line">
              <a:avLst/>
            </a:prstGeom>
            <a:ln w="6480">
              <a:solidFill>
                <a:srgbClr val="172842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3" name="直接连接符 28"/>
            <p:cNvSpPr/>
            <p:nvPr/>
          </p:nvSpPr>
          <p:spPr>
            <a:xfrm flipH="1">
              <a:off x="6130080" y="1596960"/>
              <a:ext cx="1336680" cy="4838760"/>
            </a:xfrm>
            <a:prstGeom prst="line">
              <a:avLst/>
            </a:prstGeom>
            <a:ln w="6480">
              <a:solidFill>
                <a:srgbClr val="172842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314" name="组合 43"/>
          <p:cNvGrpSpPr/>
          <p:nvPr/>
        </p:nvGrpSpPr>
        <p:grpSpPr>
          <a:xfrm>
            <a:off x="5786640" y="485640"/>
            <a:ext cx="1775880" cy="5950080"/>
            <a:chOff x="5786640" y="485640"/>
            <a:chExt cx="1775880" cy="5950080"/>
          </a:xfrm>
        </p:grpSpPr>
        <p:sp>
          <p:nvSpPr>
            <p:cNvPr id="315" name="直接连接符 44"/>
            <p:cNvSpPr/>
            <p:nvPr/>
          </p:nvSpPr>
          <p:spPr>
            <a:xfrm flipH="1">
              <a:off x="6698160" y="485640"/>
              <a:ext cx="864360" cy="3129840"/>
            </a:xfrm>
            <a:prstGeom prst="line">
              <a:avLst/>
            </a:prstGeom>
            <a:ln w="648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16" name="直接连接符 45"/>
            <p:cNvSpPr/>
            <p:nvPr/>
          </p:nvSpPr>
          <p:spPr>
            <a:xfrm flipH="1">
              <a:off x="5786640" y="3009240"/>
              <a:ext cx="946440" cy="3426480"/>
            </a:xfrm>
            <a:prstGeom prst="line">
              <a:avLst/>
            </a:prstGeom>
            <a:ln w="648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317" name="Text Box 316"/>
          <p:cNvSpPr txBox="1"/>
          <p:nvPr/>
        </p:nvSpPr>
        <p:spPr>
          <a:xfrm>
            <a:off x="9900000" y="5760000"/>
            <a:ext cx="43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IN" sz="1800" b="0" strike="noStrike" spc="-1">
                <a:latin typeface="Arial" panose="020B0604020202020204"/>
              </a:rPr>
              <a:t>Presented by</a:t>
            </a:r>
            <a:endParaRPr lang="en-IN" sz="1800" b="0" strike="noStrike" spc="-1">
              <a:latin typeface="Arial" panose="020B0604020202020204"/>
            </a:endParaRPr>
          </a:p>
          <a:p>
            <a:r>
              <a:rPr lang="en-IN" sz="1800" b="0" strike="noStrike" spc="-1">
                <a:latin typeface="Arial" panose="020B0604020202020204"/>
              </a:rPr>
              <a:t>Adin N S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280812-26FF-47A5-B919-341F16C5227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 6"/>
          <p:cNvSpPr/>
          <p:nvPr/>
        </p:nvSpPr>
        <p:spPr>
          <a:xfrm>
            <a:off x="3788640" y="204300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矩形 7"/>
          <p:cNvSpPr/>
          <p:nvPr/>
        </p:nvSpPr>
        <p:spPr>
          <a:xfrm>
            <a:off x="3788640" y="459288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矩形 8"/>
          <p:cNvSpPr/>
          <p:nvPr/>
        </p:nvSpPr>
        <p:spPr>
          <a:xfrm>
            <a:off x="8494200" y="204300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6" name="矩形 9"/>
          <p:cNvSpPr/>
          <p:nvPr/>
        </p:nvSpPr>
        <p:spPr>
          <a:xfrm>
            <a:off x="8494200" y="459288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7" name="等腰三角形 1"/>
          <p:cNvSpPr/>
          <p:nvPr/>
        </p:nvSpPr>
        <p:spPr>
          <a:xfrm rot="17100000">
            <a:off x="9036360" y="4537080"/>
            <a:ext cx="1844280" cy="1844280"/>
          </a:xfrm>
          <a:prstGeom prst="triangle">
            <a:avLst>
              <a:gd name="adj" fmla="val 50000"/>
            </a:avLst>
          </a:prstGeom>
          <a:solidFill>
            <a:srgbClr val="F0F0F0">
              <a:alpha val="1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8" name="等腰三角形 2"/>
          <p:cNvSpPr/>
          <p:nvPr/>
        </p:nvSpPr>
        <p:spPr>
          <a:xfrm rot="17100000">
            <a:off x="9785520" y="4448520"/>
            <a:ext cx="1305720" cy="1305720"/>
          </a:xfrm>
          <a:prstGeom prst="triangle">
            <a:avLst>
              <a:gd name="adj" fmla="val 50000"/>
            </a:avLst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9" name="等腰三角形 3"/>
          <p:cNvSpPr/>
          <p:nvPr/>
        </p:nvSpPr>
        <p:spPr>
          <a:xfrm rot="17100000">
            <a:off x="2047680" y="686520"/>
            <a:ext cx="445320" cy="445320"/>
          </a:xfrm>
          <a:prstGeom prst="triangle">
            <a:avLst>
              <a:gd name="adj" fmla="val 50000"/>
            </a:avLst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10" name="组合 2"/>
          <p:cNvGrpSpPr/>
          <p:nvPr/>
        </p:nvGrpSpPr>
        <p:grpSpPr>
          <a:xfrm>
            <a:off x="9740160" y="73080"/>
            <a:ext cx="1636560" cy="1678680"/>
            <a:chOff x="9740160" y="73080"/>
            <a:chExt cx="1636560" cy="1678680"/>
          </a:xfrm>
        </p:grpSpPr>
        <p:sp>
          <p:nvSpPr>
            <p:cNvPr id="111" name="等腰三角形 4"/>
            <p:cNvSpPr/>
            <p:nvPr/>
          </p:nvSpPr>
          <p:spPr>
            <a:xfrm rot="12600000">
              <a:off x="9902160" y="334080"/>
              <a:ext cx="1311840" cy="1000440"/>
            </a:xfrm>
            <a:prstGeom prst="triangle">
              <a:avLst>
                <a:gd name="adj" fmla="val 50000"/>
              </a:avLst>
            </a:prstGeom>
            <a:solidFill>
              <a:srgbClr val="F0F0F0">
                <a:alpha val="1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2" name="等腰三角形 5"/>
            <p:cNvSpPr/>
            <p:nvPr/>
          </p:nvSpPr>
          <p:spPr>
            <a:xfrm rot="12600000">
              <a:off x="9886680" y="653760"/>
              <a:ext cx="1103400" cy="880920"/>
            </a:xfrm>
            <a:prstGeom prst="triangle">
              <a:avLst>
                <a:gd name="adj" fmla="val 50000"/>
              </a:avLst>
            </a:prstGeom>
            <a:noFill/>
            <a:ln w="12600">
              <a:solidFill>
                <a:srgbClr val="FD5F14">
                  <a:alpha val="50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13" name="等腰三角形 6"/>
          <p:cNvSpPr/>
          <p:nvPr/>
        </p:nvSpPr>
        <p:spPr>
          <a:xfrm rot="17100000">
            <a:off x="2017080" y="582840"/>
            <a:ext cx="455040" cy="455040"/>
          </a:xfrm>
          <a:prstGeom prst="triangle">
            <a:avLst>
              <a:gd name="adj" fmla="val 50000"/>
            </a:avLst>
          </a:prstGeom>
          <a:solidFill>
            <a:srgbClr val="F0F0F0">
              <a:alpha val="1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4" name="矩形 10"/>
          <p:cNvSpPr/>
          <p:nvPr/>
        </p:nvSpPr>
        <p:spPr>
          <a:xfrm flipV="1">
            <a:off x="10161000" y="1403280"/>
            <a:ext cx="103320" cy="107640"/>
          </a:xfrm>
          <a:prstGeom prst="rect">
            <a:avLst/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5" name="等腰三角形 7"/>
          <p:cNvSpPr/>
          <p:nvPr/>
        </p:nvSpPr>
        <p:spPr>
          <a:xfrm rot="15300000">
            <a:off x="4593960" y="2530440"/>
            <a:ext cx="2961000" cy="2073240"/>
          </a:xfrm>
          <a:prstGeom prst="triangle">
            <a:avLst>
              <a:gd name="adj" fmla="val 50000"/>
            </a:avLst>
          </a:prstGeom>
          <a:solidFill>
            <a:srgbClr val="F0F0F0">
              <a:alpha val="4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16" name="组合 4"/>
          <p:cNvGrpSpPr/>
          <p:nvPr/>
        </p:nvGrpSpPr>
        <p:grpSpPr>
          <a:xfrm>
            <a:off x="-704520" y="3023280"/>
            <a:ext cx="3167640" cy="3007440"/>
            <a:chOff x="-704520" y="3023280"/>
            <a:chExt cx="3167640" cy="3007440"/>
          </a:xfrm>
        </p:grpSpPr>
        <p:sp>
          <p:nvSpPr>
            <p:cNvPr id="117" name="等腰三角形 63"/>
            <p:cNvSpPr/>
            <p:nvPr/>
          </p:nvSpPr>
          <p:spPr>
            <a:xfrm rot="17100000">
              <a:off x="-431640" y="3332520"/>
              <a:ext cx="2425320" cy="2425320"/>
            </a:xfrm>
            <a:prstGeom prst="triangle">
              <a:avLst>
                <a:gd name="adj" fmla="val 50000"/>
              </a:avLst>
            </a:prstGeom>
            <a:solidFill>
              <a:srgbClr val="F0F0F0">
                <a:alpha val="1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18" name="等腰三角形 64"/>
            <p:cNvSpPr/>
            <p:nvPr/>
          </p:nvSpPr>
          <p:spPr>
            <a:xfrm rot="17100000">
              <a:off x="552960" y="3216240"/>
              <a:ext cx="1716840" cy="1716840"/>
            </a:xfrm>
            <a:prstGeom prst="triangle">
              <a:avLst>
                <a:gd name="adj" fmla="val 50000"/>
              </a:avLst>
            </a:prstGeom>
            <a:noFill/>
            <a:ln w="12600">
              <a:solidFill>
                <a:srgbClr val="FD5F14">
                  <a:alpha val="50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19" name="矩形 11"/>
          <p:cNvSpPr/>
          <p:nvPr/>
        </p:nvSpPr>
        <p:spPr>
          <a:xfrm flipV="1">
            <a:off x="2441880" y="1549080"/>
            <a:ext cx="163080" cy="169920"/>
          </a:xfrm>
          <a:prstGeom prst="rect">
            <a:avLst/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20" name="组合 5"/>
          <p:cNvGrpSpPr/>
          <p:nvPr/>
        </p:nvGrpSpPr>
        <p:grpSpPr>
          <a:xfrm>
            <a:off x="3411720" y="1801440"/>
            <a:ext cx="5300640" cy="2513880"/>
            <a:chOff x="3411720" y="1801440"/>
            <a:chExt cx="5300640" cy="2513880"/>
          </a:xfrm>
        </p:grpSpPr>
        <p:sp>
          <p:nvSpPr>
            <p:cNvPr id="121" name="文本框 5"/>
            <p:cNvSpPr/>
            <p:nvPr/>
          </p:nvSpPr>
          <p:spPr>
            <a:xfrm>
              <a:off x="3411720" y="3555360"/>
              <a:ext cx="530064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400" b="0" strike="noStrike" spc="-1">
                  <a:solidFill>
                    <a:srgbClr val="000000"/>
                  </a:solidFill>
                  <a:latin typeface="Inter"/>
                  <a:ea typeface="Inter"/>
                </a:rPr>
                <a:t>About </a:t>
              </a:r>
              <a:r>
                <a:rPr lang="en-US" sz="4400" b="0" strike="noStrike" spc="-1">
                  <a:solidFill>
                    <a:srgbClr val="000000"/>
                  </a:solidFill>
                  <a:latin typeface="Inter"/>
                  <a:ea typeface="Inter"/>
                </a:rPr>
                <a:t>project</a:t>
              </a:r>
              <a:endParaRPr lang="en-IN" sz="4400" b="0" strike="noStrike" spc="-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2" name="文本框 6"/>
            <p:cNvSpPr/>
            <p:nvPr/>
          </p:nvSpPr>
          <p:spPr>
            <a:xfrm>
              <a:off x="5242680" y="1801440"/>
              <a:ext cx="1601280" cy="183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>
                <a:lnSpc>
                  <a:spcPct val="130000"/>
                </a:lnSpc>
                <a:buNone/>
              </a:pPr>
              <a:r>
                <a:rPr lang="en-US" sz="8800" b="0" strike="noStrike" spc="-1">
                  <a:solidFill>
                    <a:srgbClr val="000000"/>
                  </a:solidFill>
                  <a:latin typeface="Inter Black"/>
                  <a:ea typeface="Inter"/>
                </a:rPr>
                <a:t>0</a:t>
              </a:r>
              <a:r>
                <a:rPr lang="en-US" sz="8800" b="0" strike="noStrike" spc="-1">
                  <a:solidFill>
                    <a:srgbClr val="000000"/>
                  </a:solidFill>
                  <a:latin typeface="Inter Black"/>
                  <a:ea typeface="Inter"/>
                </a:rPr>
                <a:t>1</a:t>
              </a:r>
              <a:endParaRPr lang="en-IN" sz="8800" b="0" strike="noStrike" spc="-1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3" name="直接连接符 3"/>
            <p:cNvSpPr/>
            <p:nvPr/>
          </p:nvSpPr>
          <p:spPr>
            <a:xfrm>
              <a:off x="5936400" y="3438360"/>
              <a:ext cx="314640" cy="360"/>
            </a:xfrm>
            <a:prstGeom prst="line">
              <a:avLst/>
            </a:prstGeom>
            <a:ln w="19080" cap="rnd">
              <a:solidFill>
                <a:srgbClr val="FD5F14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0AAD86-3DDD-4FF0-BC5B-A6F09BFDDA20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"/>
          <p:cNvSpPr/>
          <p:nvPr/>
        </p:nvSpPr>
        <p:spPr>
          <a:xfrm>
            <a:off x="708120" y="263880"/>
            <a:ext cx="51811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172842"/>
                </a:solidFill>
                <a:latin typeface="Inter"/>
                <a:ea typeface="Inter"/>
              </a:rPr>
              <a:t>About Project Phases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125" name="矩形 2"/>
          <p:cNvSpPr/>
          <p:nvPr/>
        </p:nvSpPr>
        <p:spPr>
          <a:xfrm>
            <a:off x="0" y="335520"/>
            <a:ext cx="587160" cy="426960"/>
          </a:xfrm>
          <a:prstGeom prst="rect">
            <a:avLst/>
          </a:prstGeom>
          <a:solidFill>
            <a:srgbClr val="FD5F14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26" name="组合 1"/>
          <p:cNvGrpSpPr/>
          <p:nvPr/>
        </p:nvGrpSpPr>
        <p:grpSpPr>
          <a:xfrm>
            <a:off x="4062240" y="1402200"/>
            <a:ext cx="4110120" cy="4114440"/>
            <a:chOff x="4062240" y="1402200"/>
            <a:chExt cx="4110120" cy="4114440"/>
          </a:xfrm>
        </p:grpSpPr>
        <p:sp>
          <p:nvSpPr>
            <p:cNvPr id="127" name="Freeform 11"/>
            <p:cNvSpPr/>
            <p:nvPr/>
          </p:nvSpPr>
          <p:spPr>
            <a:xfrm>
              <a:off x="5287680" y="1623600"/>
              <a:ext cx="1650600" cy="1582920"/>
            </a:xfrm>
            <a:custGeom>
              <a:avLst/>
              <a:gdLst/>
              <a:ahLst/>
              <a:cxnLst/>
              <a:rect l="l" t="t" r="r" b="b"/>
              <a:pathLst>
                <a:path w="1294" h="1242">
                  <a:moveTo>
                    <a:pt x="0" y="621"/>
                  </a:moveTo>
                  <a:cubicBezTo>
                    <a:pt x="590" y="31"/>
                    <a:pt x="590" y="31"/>
                    <a:pt x="590" y="31"/>
                  </a:cubicBezTo>
                  <a:cubicBezTo>
                    <a:pt x="622" y="0"/>
                    <a:pt x="673" y="0"/>
                    <a:pt x="704" y="31"/>
                  </a:cubicBezTo>
                  <a:cubicBezTo>
                    <a:pt x="1294" y="621"/>
                    <a:pt x="1294" y="621"/>
                    <a:pt x="1294" y="621"/>
                  </a:cubicBezTo>
                  <a:cubicBezTo>
                    <a:pt x="704" y="1211"/>
                    <a:pt x="704" y="1211"/>
                    <a:pt x="704" y="1211"/>
                  </a:cubicBezTo>
                  <a:cubicBezTo>
                    <a:pt x="673" y="1242"/>
                    <a:pt x="622" y="1242"/>
                    <a:pt x="590" y="1211"/>
                  </a:cubicBezTo>
                  <a:cubicBezTo>
                    <a:pt x="0" y="621"/>
                    <a:pt x="0" y="621"/>
                    <a:pt x="0" y="621"/>
                  </a:cubicBezTo>
                  <a:close/>
                </a:path>
              </a:pathLst>
            </a:custGeom>
            <a:solidFill>
              <a:srgbClr val="FD5F1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8" name="Freeform 5"/>
            <p:cNvSpPr/>
            <p:nvPr/>
          </p:nvSpPr>
          <p:spPr>
            <a:xfrm>
              <a:off x="6367680" y="2639160"/>
              <a:ext cx="1582920" cy="1647720"/>
            </a:xfrm>
            <a:custGeom>
              <a:avLst/>
              <a:gdLst/>
              <a:ahLst/>
              <a:cxnLst/>
              <a:rect l="l" t="t" r="r" b="b"/>
              <a:pathLst>
                <a:path w="1242" h="1293">
                  <a:moveTo>
                    <a:pt x="621" y="0"/>
                  </a:moveTo>
                  <a:cubicBezTo>
                    <a:pt x="1210" y="589"/>
                    <a:pt x="1210" y="589"/>
                    <a:pt x="1210" y="589"/>
                  </a:cubicBezTo>
                  <a:cubicBezTo>
                    <a:pt x="1242" y="621"/>
                    <a:pt x="1242" y="672"/>
                    <a:pt x="1210" y="704"/>
                  </a:cubicBezTo>
                  <a:cubicBezTo>
                    <a:pt x="621" y="1293"/>
                    <a:pt x="621" y="1293"/>
                    <a:pt x="621" y="1293"/>
                  </a:cubicBezTo>
                  <a:cubicBezTo>
                    <a:pt x="31" y="704"/>
                    <a:pt x="31" y="704"/>
                    <a:pt x="31" y="704"/>
                  </a:cubicBezTo>
                  <a:cubicBezTo>
                    <a:pt x="0" y="672"/>
                    <a:pt x="0" y="621"/>
                    <a:pt x="31" y="589"/>
                  </a:cubicBezTo>
                  <a:cubicBezTo>
                    <a:pt x="621" y="0"/>
                    <a:pt x="621" y="0"/>
                    <a:pt x="621" y="0"/>
                  </a:cubicBezTo>
                  <a:close/>
                </a:path>
              </a:pathLst>
            </a:custGeom>
            <a:solidFill>
              <a:srgbClr val="172842">
                <a:alpha val="83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29" name="Freeform 6"/>
            <p:cNvSpPr/>
            <p:nvPr/>
          </p:nvSpPr>
          <p:spPr>
            <a:xfrm>
              <a:off x="6159240" y="2407320"/>
              <a:ext cx="2013120" cy="2042280"/>
            </a:xfrm>
            <a:custGeom>
              <a:avLst/>
              <a:gdLst/>
              <a:ahLst/>
              <a:cxnLst/>
              <a:rect l="l" t="t" r="r" b="b"/>
              <a:pathLst>
                <a:path w="1579" h="1602">
                  <a:moveTo>
                    <a:pt x="1536" y="751"/>
                  </a:moveTo>
                  <a:cubicBezTo>
                    <a:pt x="1579" y="794"/>
                    <a:pt x="1579" y="863"/>
                    <a:pt x="1536" y="906"/>
                  </a:cubicBezTo>
                  <a:cubicBezTo>
                    <a:pt x="883" y="1559"/>
                    <a:pt x="883" y="1559"/>
                    <a:pt x="883" y="1559"/>
                  </a:cubicBezTo>
                  <a:cubicBezTo>
                    <a:pt x="925" y="1602"/>
                    <a:pt x="925" y="1602"/>
                    <a:pt x="925" y="1602"/>
                  </a:cubicBezTo>
                  <a:cubicBezTo>
                    <a:pt x="832" y="1602"/>
                    <a:pt x="832" y="1602"/>
                    <a:pt x="832" y="1602"/>
                  </a:cubicBezTo>
                  <a:cubicBezTo>
                    <a:pt x="832" y="1508"/>
                    <a:pt x="832" y="1508"/>
                    <a:pt x="832" y="1508"/>
                  </a:cubicBezTo>
                  <a:cubicBezTo>
                    <a:pt x="872" y="1549"/>
                    <a:pt x="872" y="1549"/>
                    <a:pt x="872" y="1549"/>
                  </a:cubicBezTo>
                  <a:cubicBezTo>
                    <a:pt x="1526" y="896"/>
                    <a:pt x="1526" y="896"/>
                    <a:pt x="1526" y="896"/>
                  </a:cubicBezTo>
                  <a:cubicBezTo>
                    <a:pt x="1562" y="859"/>
                    <a:pt x="1562" y="798"/>
                    <a:pt x="1526" y="762"/>
                  </a:cubicBezTo>
                  <a:cubicBezTo>
                    <a:pt x="785" y="21"/>
                    <a:pt x="785" y="21"/>
                    <a:pt x="785" y="21"/>
                  </a:cubicBezTo>
                  <a:cubicBezTo>
                    <a:pt x="11" y="795"/>
                    <a:pt x="11" y="795"/>
                    <a:pt x="11" y="795"/>
                  </a:cubicBezTo>
                  <a:cubicBezTo>
                    <a:pt x="0" y="784"/>
                    <a:pt x="0" y="784"/>
                    <a:pt x="0" y="784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1536" y="751"/>
                    <a:pt x="1536" y="751"/>
                    <a:pt x="1536" y="751"/>
                  </a:cubicBezTo>
                  <a:close/>
                </a:path>
              </a:pathLst>
            </a:custGeom>
            <a:solidFill>
              <a:srgbClr val="172842">
                <a:alpha val="83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0" name="Freeform 8"/>
            <p:cNvSpPr/>
            <p:nvPr/>
          </p:nvSpPr>
          <p:spPr>
            <a:xfrm>
              <a:off x="5290560" y="3713400"/>
              <a:ext cx="1649160" cy="1582920"/>
            </a:xfrm>
            <a:custGeom>
              <a:avLst/>
              <a:gdLst/>
              <a:ahLst/>
              <a:cxnLst/>
              <a:rect l="l" t="t" r="r" b="b"/>
              <a:pathLst>
                <a:path w="1294" h="1242">
                  <a:moveTo>
                    <a:pt x="1294" y="621"/>
                  </a:moveTo>
                  <a:cubicBezTo>
                    <a:pt x="704" y="1211"/>
                    <a:pt x="704" y="1211"/>
                    <a:pt x="704" y="1211"/>
                  </a:cubicBezTo>
                  <a:cubicBezTo>
                    <a:pt x="673" y="1242"/>
                    <a:pt x="621" y="1242"/>
                    <a:pt x="590" y="1211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590" y="31"/>
                    <a:pt x="590" y="31"/>
                    <a:pt x="590" y="31"/>
                  </a:cubicBezTo>
                  <a:cubicBezTo>
                    <a:pt x="621" y="0"/>
                    <a:pt x="673" y="0"/>
                    <a:pt x="704" y="31"/>
                  </a:cubicBezTo>
                  <a:cubicBezTo>
                    <a:pt x="1294" y="621"/>
                    <a:pt x="1294" y="621"/>
                    <a:pt x="1294" y="621"/>
                  </a:cubicBezTo>
                  <a:close/>
                </a:path>
              </a:pathLst>
            </a:custGeom>
            <a:solidFill>
              <a:srgbClr val="FD5F1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1" name="Freeform 9"/>
            <p:cNvSpPr/>
            <p:nvPr/>
          </p:nvSpPr>
          <p:spPr>
            <a:xfrm>
              <a:off x="5130720" y="3503520"/>
              <a:ext cx="2040840" cy="2013120"/>
            </a:xfrm>
            <a:custGeom>
              <a:avLst/>
              <a:gdLst/>
              <a:ahLst/>
              <a:cxnLst/>
              <a:rect l="l" t="t" r="r" b="b"/>
              <a:pathLst>
                <a:path w="1602" h="1579">
                  <a:moveTo>
                    <a:pt x="851" y="1537"/>
                  </a:moveTo>
                  <a:cubicBezTo>
                    <a:pt x="808" y="1579"/>
                    <a:pt x="738" y="1579"/>
                    <a:pt x="696" y="1537"/>
                  </a:cubicBezTo>
                  <a:cubicBezTo>
                    <a:pt x="42" y="883"/>
                    <a:pt x="42" y="883"/>
                    <a:pt x="42" y="883"/>
                  </a:cubicBezTo>
                  <a:cubicBezTo>
                    <a:pt x="0" y="925"/>
                    <a:pt x="0" y="925"/>
                    <a:pt x="0" y="925"/>
                  </a:cubicBezTo>
                  <a:cubicBezTo>
                    <a:pt x="0" y="832"/>
                    <a:pt x="0" y="832"/>
                    <a:pt x="0" y="832"/>
                  </a:cubicBezTo>
                  <a:cubicBezTo>
                    <a:pt x="93" y="832"/>
                    <a:pt x="93" y="832"/>
                    <a:pt x="93" y="832"/>
                  </a:cubicBezTo>
                  <a:cubicBezTo>
                    <a:pt x="53" y="873"/>
                    <a:pt x="53" y="873"/>
                    <a:pt x="53" y="873"/>
                  </a:cubicBezTo>
                  <a:cubicBezTo>
                    <a:pt x="706" y="1526"/>
                    <a:pt x="706" y="1526"/>
                    <a:pt x="706" y="1526"/>
                  </a:cubicBezTo>
                  <a:cubicBezTo>
                    <a:pt x="743" y="1563"/>
                    <a:pt x="803" y="1563"/>
                    <a:pt x="840" y="1526"/>
                  </a:cubicBezTo>
                  <a:cubicBezTo>
                    <a:pt x="1581" y="785"/>
                    <a:pt x="1581" y="785"/>
                    <a:pt x="1581" y="785"/>
                  </a:cubicBezTo>
                  <a:cubicBezTo>
                    <a:pt x="807" y="11"/>
                    <a:pt x="807" y="11"/>
                    <a:pt x="807" y="11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1602" y="785"/>
                    <a:pt x="1602" y="785"/>
                    <a:pt x="1602" y="785"/>
                  </a:cubicBezTo>
                  <a:cubicBezTo>
                    <a:pt x="851" y="1537"/>
                    <a:pt x="851" y="1537"/>
                    <a:pt x="851" y="1537"/>
                  </a:cubicBezTo>
                  <a:close/>
                </a:path>
              </a:pathLst>
            </a:custGeom>
            <a:solidFill>
              <a:srgbClr val="FD5F1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2" name="Freeform 12"/>
            <p:cNvSpPr/>
            <p:nvPr/>
          </p:nvSpPr>
          <p:spPr>
            <a:xfrm>
              <a:off x="5055840" y="1402200"/>
              <a:ext cx="2042280" cy="2013120"/>
            </a:xfrm>
            <a:custGeom>
              <a:avLst/>
              <a:gdLst/>
              <a:ahLst/>
              <a:cxnLst/>
              <a:rect l="l" t="t" r="r" b="b"/>
              <a:pathLst>
                <a:path w="1602" h="1579">
                  <a:moveTo>
                    <a:pt x="752" y="43"/>
                  </a:moveTo>
                  <a:cubicBezTo>
                    <a:pt x="794" y="0"/>
                    <a:pt x="864" y="0"/>
                    <a:pt x="907" y="43"/>
                  </a:cubicBezTo>
                  <a:cubicBezTo>
                    <a:pt x="1560" y="696"/>
                    <a:pt x="1560" y="696"/>
                    <a:pt x="1560" y="696"/>
                  </a:cubicBezTo>
                  <a:cubicBezTo>
                    <a:pt x="1602" y="654"/>
                    <a:pt x="1602" y="654"/>
                    <a:pt x="1602" y="654"/>
                  </a:cubicBezTo>
                  <a:cubicBezTo>
                    <a:pt x="1602" y="747"/>
                    <a:pt x="1602" y="747"/>
                    <a:pt x="1602" y="747"/>
                  </a:cubicBezTo>
                  <a:cubicBezTo>
                    <a:pt x="1509" y="747"/>
                    <a:pt x="1509" y="747"/>
                    <a:pt x="1509" y="747"/>
                  </a:cubicBezTo>
                  <a:cubicBezTo>
                    <a:pt x="1550" y="707"/>
                    <a:pt x="1550" y="707"/>
                    <a:pt x="1550" y="707"/>
                  </a:cubicBezTo>
                  <a:cubicBezTo>
                    <a:pt x="896" y="53"/>
                    <a:pt x="896" y="53"/>
                    <a:pt x="896" y="53"/>
                  </a:cubicBezTo>
                  <a:cubicBezTo>
                    <a:pt x="859" y="17"/>
                    <a:pt x="799" y="17"/>
                    <a:pt x="762" y="53"/>
                  </a:cubicBezTo>
                  <a:cubicBezTo>
                    <a:pt x="22" y="794"/>
                    <a:pt x="22" y="794"/>
                    <a:pt x="22" y="794"/>
                  </a:cubicBezTo>
                  <a:cubicBezTo>
                    <a:pt x="796" y="1568"/>
                    <a:pt x="796" y="1568"/>
                    <a:pt x="796" y="1568"/>
                  </a:cubicBezTo>
                  <a:cubicBezTo>
                    <a:pt x="785" y="1579"/>
                    <a:pt x="785" y="1579"/>
                    <a:pt x="785" y="1579"/>
                  </a:cubicBezTo>
                  <a:cubicBezTo>
                    <a:pt x="0" y="794"/>
                    <a:pt x="0" y="794"/>
                    <a:pt x="0" y="794"/>
                  </a:cubicBezTo>
                  <a:cubicBezTo>
                    <a:pt x="752" y="43"/>
                    <a:pt x="752" y="43"/>
                    <a:pt x="752" y="43"/>
                  </a:cubicBezTo>
                  <a:close/>
                </a:path>
              </a:pathLst>
            </a:custGeom>
            <a:solidFill>
              <a:srgbClr val="FD5F14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3" name="Freeform 14"/>
            <p:cNvSpPr/>
            <p:nvPr/>
          </p:nvSpPr>
          <p:spPr>
            <a:xfrm>
              <a:off x="4284000" y="2636280"/>
              <a:ext cx="1582920" cy="1650600"/>
            </a:xfrm>
            <a:custGeom>
              <a:avLst/>
              <a:gdLst/>
              <a:ahLst/>
              <a:cxnLst/>
              <a:rect l="l" t="t" r="r" b="b"/>
              <a:pathLst>
                <a:path w="1242" h="1294">
                  <a:moveTo>
                    <a:pt x="621" y="1294"/>
                  </a:moveTo>
                  <a:cubicBezTo>
                    <a:pt x="31" y="704"/>
                    <a:pt x="31" y="704"/>
                    <a:pt x="31" y="704"/>
                  </a:cubicBezTo>
                  <a:cubicBezTo>
                    <a:pt x="0" y="673"/>
                    <a:pt x="0" y="621"/>
                    <a:pt x="31" y="590"/>
                  </a:cubicBezTo>
                  <a:cubicBezTo>
                    <a:pt x="621" y="0"/>
                    <a:pt x="621" y="0"/>
                    <a:pt x="621" y="0"/>
                  </a:cubicBezTo>
                  <a:cubicBezTo>
                    <a:pt x="1211" y="590"/>
                    <a:pt x="1211" y="590"/>
                    <a:pt x="1211" y="590"/>
                  </a:cubicBezTo>
                  <a:cubicBezTo>
                    <a:pt x="1242" y="621"/>
                    <a:pt x="1242" y="673"/>
                    <a:pt x="1211" y="704"/>
                  </a:cubicBezTo>
                  <a:cubicBezTo>
                    <a:pt x="621" y="1294"/>
                    <a:pt x="621" y="1294"/>
                    <a:pt x="621" y="1294"/>
                  </a:cubicBezTo>
                  <a:close/>
                </a:path>
              </a:pathLst>
            </a:custGeom>
            <a:solidFill>
              <a:srgbClr val="172842">
                <a:alpha val="83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4" name="Freeform 15"/>
            <p:cNvSpPr/>
            <p:nvPr/>
          </p:nvSpPr>
          <p:spPr>
            <a:xfrm>
              <a:off x="4062240" y="2476440"/>
              <a:ext cx="2013120" cy="2042280"/>
            </a:xfrm>
            <a:custGeom>
              <a:avLst/>
              <a:gdLst/>
              <a:ahLst/>
              <a:cxnLst/>
              <a:rect l="l" t="t" r="r" b="b"/>
              <a:pathLst>
                <a:path w="1579" h="1602">
                  <a:moveTo>
                    <a:pt x="43" y="851"/>
                  </a:moveTo>
                  <a:cubicBezTo>
                    <a:pt x="0" y="808"/>
                    <a:pt x="0" y="738"/>
                    <a:pt x="43" y="695"/>
                  </a:cubicBezTo>
                  <a:cubicBezTo>
                    <a:pt x="696" y="42"/>
                    <a:pt x="696" y="42"/>
                    <a:pt x="696" y="42"/>
                  </a:cubicBezTo>
                  <a:cubicBezTo>
                    <a:pt x="654" y="0"/>
                    <a:pt x="654" y="0"/>
                    <a:pt x="654" y="0"/>
                  </a:cubicBezTo>
                  <a:cubicBezTo>
                    <a:pt x="747" y="0"/>
                    <a:pt x="747" y="0"/>
                    <a:pt x="747" y="0"/>
                  </a:cubicBezTo>
                  <a:cubicBezTo>
                    <a:pt x="747" y="93"/>
                    <a:pt x="747" y="93"/>
                    <a:pt x="747" y="93"/>
                  </a:cubicBezTo>
                  <a:cubicBezTo>
                    <a:pt x="706" y="53"/>
                    <a:pt x="706" y="53"/>
                    <a:pt x="706" y="53"/>
                  </a:cubicBezTo>
                  <a:cubicBezTo>
                    <a:pt x="53" y="706"/>
                    <a:pt x="53" y="706"/>
                    <a:pt x="53" y="706"/>
                  </a:cubicBezTo>
                  <a:cubicBezTo>
                    <a:pt x="16" y="743"/>
                    <a:pt x="16" y="803"/>
                    <a:pt x="53" y="840"/>
                  </a:cubicBezTo>
                  <a:cubicBezTo>
                    <a:pt x="794" y="1581"/>
                    <a:pt x="794" y="1581"/>
                    <a:pt x="794" y="1581"/>
                  </a:cubicBezTo>
                  <a:cubicBezTo>
                    <a:pt x="1568" y="807"/>
                    <a:pt x="1568" y="807"/>
                    <a:pt x="1568" y="807"/>
                  </a:cubicBezTo>
                  <a:cubicBezTo>
                    <a:pt x="1579" y="817"/>
                    <a:pt x="1579" y="817"/>
                    <a:pt x="1579" y="817"/>
                  </a:cubicBezTo>
                  <a:cubicBezTo>
                    <a:pt x="794" y="1602"/>
                    <a:pt x="794" y="1602"/>
                    <a:pt x="794" y="1602"/>
                  </a:cubicBezTo>
                  <a:cubicBezTo>
                    <a:pt x="43" y="851"/>
                    <a:pt x="43" y="851"/>
                    <a:pt x="43" y="851"/>
                  </a:cubicBezTo>
                  <a:close/>
                </a:path>
              </a:pathLst>
            </a:custGeom>
            <a:solidFill>
              <a:srgbClr val="172842">
                <a:alpha val="83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35" name="TextBox 90"/>
            <p:cNvSpPr/>
            <p:nvPr/>
          </p:nvSpPr>
          <p:spPr>
            <a:xfrm>
              <a:off x="5776200" y="2149560"/>
              <a:ext cx="6346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>
                  <a:solidFill>
                    <a:srgbClr val="FFFFFF"/>
                  </a:solidFill>
                  <a:latin typeface="Inter"/>
                  <a:ea typeface="Inter"/>
                </a:rPr>
                <a:t>1</a:t>
              </a:r>
              <a:endParaRPr lang="en-IN" sz="2400" b="0" strike="noStrike" spc="-1">
                <a:latin typeface="Arial" panose="020B0604020202020204"/>
              </a:endParaRPr>
            </a:p>
          </p:txBody>
        </p:sp>
        <p:sp>
          <p:nvSpPr>
            <p:cNvPr id="136" name="TextBox 92"/>
            <p:cNvSpPr/>
            <p:nvPr/>
          </p:nvSpPr>
          <p:spPr>
            <a:xfrm>
              <a:off x="4738680" y="3198600"/>
              <a:ext cx="6346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>
                  <a:solidFill>
                    <a:srgbClr val="FFFFFF"/>
                  </a:solidFill>
                  <a:latin typeface="Inter"/>
                  <a:ea typeface="Inter"/>
                </a:rPr>
                <a:t>4</a:t>
              </a:r>
              <a:endParaRPr lang="en-IN" sz="2400" b="0" strike="noStrike" spc="-1">
                <a:latin typeface="Arial" panose="020B0604020202020204"/>
              </a:endParaRPr>
            </a:p>
          </p:txBody>
        </p:sp>
        <p:sp>
          <p:nvSpPr>
            <p:cNvPr id="137" name="TextBox 93"/>
            <p:cNvSpPr/>
            <p:nvPr/>
          </p:nvSpPr>
          <p:spPr>
            <a:xfrm>
              <a:off x="6824160" y="3198600"/>
              <a:ext cx="6346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>
                  <a:solidFill>
                    <a:srgbClr val="FFFFFF"/>
                  </a:solidFill>
                  <a:latin typeface="Inter"/>
                  <a:ea typeface="Inter"/>
                </a:rPr>
                <a:t>2</a:t>
              </a:r>
              <a:endParaRPr lang="en-IN" sz="2400" b="0" strike="noStrike" spc="-1">
                <a:latin typeface="Arial" panose="020B0604020202020204"/>
              </a:endParaRPr>
            </a:p>
          </p:txBody>
        </p:sp>
        <p:sp>
          <p:nvSpPr>
            <p:cNvPr id="138" name="TextBox 94"/>
            <p:cNvSpPr/>
            <p:nvPr/>
          </p:nvSpPr>
          <p:spPr>
            <a:xfrm>
              <a:off x="5780520" y="4237920"/>
              <a:ext cx="6346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2400" b="1" strike="noStrike" spc="-1">
                  <a:solidFill>
                    <a:srgbClr val="FFFFFF"/>
                  </a:solidFill>
                  <a:latin typeface="Inter"/>
                  <a:ea typeface="Inter"/>
                </a:rPr>
                <a:t>3</a:t>
              </a:r>
              <a:endParaRPr lang="en-IN" sz="2400" b="0" strike="noStrike" spc="-1">
                <a:latin typeface="Arial" panose="020B0604020202020204"/>
              </a:endParaRPr>
            </a:p>
          </p:txBody>
        </p:sp>
      </p:grpSp>
      <p:sp>
        <p:nvSpPr>
          <p:cNvPr id="139" name="文本框 83"/>
          <p:cNvSpPr/>
          <p:nvPr/>
        </p:nvSpPr>
        <p:spPr>
          <a:xfrm>
            <a:off x="708120" y="1932840"/>
            <a:ext cx="2720520" cy="979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lang="en-US" sz="1500" b="0" strike="noStrike" spc="-1">
                <a:solidFill>
                  <a:srgbClr val="515151"/>
                </a:solidFill>
                <a:latin typeface="Inter"/>
                <a:ea typeface="Inter"/>
              </a:rPr>
              <a:t>check wheather the vehicle staus is active or not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.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40" name="文本框 2"/>
          <p:cNvSpPr/>
          <p:nvPr/>
        </p:nvSpPr>
        <p:spPr>
          <a:xfrm>
            <a:off x="525240" y="1532880"/>
            <a:ext cx="30618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515151"/>
                </a:solidFill>
                <a:latin typeface="Inter"/>
                <a:ea typeface="Inter"/>
              </a:rPr>
              <a:t>Check vehicle state</a:t>
            </a:r>
            <a:r>
              <a:rPr lang="en-US" sz="2000" b="1" strike="noStrike" spc="-1">
                <a:solidFill>
                  <a:srgbClr val="515151"/>
                </a:solidFill>
                <a:latin typeface="Inter"/>
                <a:ea typeface="Inter"/>
              </a:rPr>
              <a:t> 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41" name="直接连接符 1"/>
          <p:cNvSpPr/>
          <p:nvPr/>
        </p:nvSpPr>
        <p:spPr>
          <a:xfrm>
            <a:off x="803160" y="1932840"/>
            <a:ext cx="2458080" cy="360"/>
          </a:xfrm>
          <a:prstGeom prst="line">
            <a:avLst/>
          </a:prstGeom>
          <a:ln w="12600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2" name="文本框 87"/>
          <p:cNvSpPr/>
          <p:nvPr/>
        </p:nvSpPr>
        <p:spPr>
          <a:xfrm>
            <a:off x="708120" y="4720680"/>
            <a:ext cx="2720520" cy="979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lang="en-US" sz="1500" b="0" strike="noStrike" spc="-1">
                <a:solidFill>
                  <a:srgbClr val="515151"/>
                </a:solidFill>
                <a:latin typeface="Inter"/>
                <a:ea typeface="Inter"/>
              </a:rPr>
              <a:t>Design HMI interface to display all associated data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.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43" name="文本框 88"/>
          <p:cNvSpPr/>
          <p:nvPr/>
        </p:nvSpPr>
        <p:spPr>
          <a:xfrm>
            <a:off x="586800" y="4320720"/>
            <a:ext cx="19033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515151"/>
                </a:solidFill>
                <a:latin typeface="Inter"/>
                <a:ea typeface="Inter"/>
              </a:rPr>
              <a:t>Design HMI</a:t>
            </a:r>
            <a:r>
              <a:rPr lang="en-US" sz="2000" b="1" strike="noStrike" spc="-1">
                <a:solidFill>
                  <a:srgbClr val="515151"/>
                </a:solidFill>
                <a:latin typeface="Inter"/>
                <a:ea typeface="Inter"/>
              </a:rPr>
              <a:t> 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44" name="直接连接符 89"/>
          <p:cNvSpPr/>
          <p:nvPr/>
        </p:nvSpPr>
        <p:spPr>
          <a:xfrm>
            <a:off x="803160" y="4720320"/>
            <a:ext cx="2458080" cy="360"/>
          </a:xfrm>
          <a:prstGeom prst="line">
            <a:avLst/>
          </a:prstGeom>
          <a:ln w="12600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5" name="文本框 95"/>
          <p:cNvSpPr/>
          <p:nvPr/>
        </p:nvSpPr>
        <p:spPr>
          <a:xfrm>
            <a:off x="8766000" y="1933200"/>
            <a:ext cx="2720160" cy="682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r">
              <a:lnSpc>
                <a:spcPct val="130000"/>
              </a:lnSpc>
              <a:buNone/>
            </a:pPr>
            <a:r>
              <a:rPr lang="en-US" sz="1500" b="0" strike="noStrike" spc="-1">
                <a:solidFill>
                  <a:srgbClr val="515151"/>
                </a:solidFill>
                <a:latin typeface="Inter"/>
                <a:ea typeface="Inter"/>
              </a:rPr>
              <a:t>Read different signals from different sensors</a:t>
            </a:r>
            <a:r>
              <a:rPr lang="en-US" sz="1500" b="0" strike="noStrike" spc="-1">
                <a:solidFill>
                  <a:srgbClr val="515151"/>
                </a:solidFill>
                <a:latin typeface="Inter"/>
                <a:ea typeface="Inter"/>
              </a:rPr>
              <a:t>.</a:t>
            </a:r>
            <a:endParaRPr lang="en-IN" sz="1500" b="0" strike="noStrike" spc="-1">
              <a:latin typeface="Arial" panose="020B0604020202020204"/>
            </a:endParaRPr>
          </a:p>
        </p:txBody>
      </p:sp>
      <p:sp>
        <p:nvSpPr>
          <p:cNvPr id="146" name="文本框 96"/>
          <p:cNvSpPr/>
          <p:nvPr/>
        </p:nvSpPr>
        <p:spPr>
          <a:xfrm>
            <a:off x="9531360" y="1532880"/>
            <a:ext cx="20923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515151"/>
                </a:solidFill>
                <a:latin typeface="Inter"/>
                <a:ea typeface="Inter"/>
              </a:rPr>
              <a:t>Read signals</a:t>
            </a:r>
            <a:r>
              <a:rPr lang="en-US" sz="2000" b="1" strike="noStrike" spc="-1">
                <a:solidFill>
                  <a:srgbClr val="515151"/>
                </a:solidFill>
                <a:latin typeface="Inter"/>
                <a:ea typeface="Inter"/>
              </a:rPr>
              <a:t> 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47" name="直接连接符 97"/>
          <p:cNvSpPr/>
          <p:nvPr/>
        </p:nvSpPr>
        <p:spPr>
          <a:xfrm>
            <a:off x="8940600" y="1932840"/>
            <a:ext cx="2446200" cy="360"/>
          </a:xfrm>
          <a:prstGeom prst="line">
            <a:avLst/>
          </a:prstGeom>
          <a:ln w="12600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8" name="文本框 99"/>
          <p:cNvSpPr/>
          <p:nvPr/>
        </p:nvSpPr>
        <p:spPr>
          <a:xfrm>
            <a:off x="8766000" y="4720320"/>
            <a:ext cx="2720160" cy="682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r">
              <a:lnSpc>
                <a:spcPct val="130000"/>
              </a:lnSpc>
              <a:buNone/>
            </a:pPr>
            <a:r>
              <a:rPr lang="en-US" sz="1500" b="0" strike="noStrike" spc="-1">
                <a:solidFill>
                  <a:srgbClr val="515151"/>
                </a:solidFill>
                <a:latin typeface="Inter"/>
                <a:ea typeface="Inter"/>
              </a:rPr>
              <a:t>Display all data recived from parts onto the HM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I</a:t>
            </a: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.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149" name="文本框 100"/>
          <p:cNvSpPr/>
          <p:nvPr/>
        </p:nvSpPr>
        <p:spPr>
          <a:xfrm>
            <a:off x="8811360" y="4320360"/>
            <a:ext cx="28742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515151"/>
                </a:solidFill>
                <a:latin typeface="Inter"/>
                <a:ea typeface="Inter"/>
              </a:rPr>
              <a:t>Show data on HMI</a:t>
            </a:r>
            <a:r>
              <a:rPr lang="en-US" sz="2000" b="1" strike="noStrike" spc="-1">
                <a:solidFill>
                  <a:srgbClr val="515151"/>
                </a:solidFill>
                <a:latin typeface="Inter"/>
                <a:ea typeface="Inter"/>
              </a:rPr>
              <a:t> 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50" name="直接连接符 101"/>
          <p:cNvSpPr/>
          <p:nvPr/>
        </p:nvSpPr>
        <p:spPr>
          <a:xfrm>
            <a:off x="8940600" y="4720320"/>
            <a:ext cx="2446200" cy="360"/>
          </a:xfrm>
          <a:prstGeom prst="line">
            <a:avLst/>
          </a:prstGeom>
          <a:ln w="12600">
            <a:solidFill>
              <a:srgbClr val="FD5F14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1" name="矩形 3"/>
          <p:cNvSpPr/>
          <p:nvPr/>
        </p:nvSpPr>
        <p:spPr>
          <a:xfrm rot="16200000">
            <a:off x="11313000" y="6350760"/>
            <a:ext cx="587160" cy="426960"/>
          </a:xfrm>
          <a:prstGeom prst="rect">
            <a:avLst/>
          </a:prstGeom>
          <a:solidFill>
            <a:srgbClr val="FD5F14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CB5523-FA64-409C-963B-655AE06C2E75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40"/>
          <p:cNvSpPr/>
          <p:nvPr/>
        </p:nvSpPr>
        <p:spPr>
          <a:xfrm>
            <a:off x="3788640" y="204300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3" name="矩形 49"/>
          <p:cNvSpPr/>
          <p:nvPr/>
        </p:nvSpPr>
        <p:spPr>
          <a:xfrm>
            <a:off x="3788640" y="459288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4" name="矩形 50"/>
          <p:cNvSpPr/>
          <p:nvPr/>
        </p:nvSpPr>
        <p:spPr>
          <a:xfrm>
            <a:off x="8494200" y="204300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5" name="矩形 53"/>
          <p:cNvSpPr/>
          <p:nvPr/>
        </p:nvSpPr>
        <p:spPr>
          <a:xfrm>
            <a:off x="8494200" y="4592880"/>
            <a:ext cx="221760" cy="221760"/>
          </a:xfrm>
          <a:prstGeom prst="rect">
            <a:avLst/>
          </a:prstGeom>
          <a:solidFill>
            <a:srgbClr val="FD5F14">
              <a:alpha val="73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6" name="等腰三角形 56"/>
          <p:cNvSpPr/>
          <p:nvPr/>
        </p:nvSpPr>
        <p:spPr>
          <a:xfrm rot="17100000">
            <a:off x="9036360" y="4537080"/>
            <a:ext cx="1844280" cy="1844280"/>
          </a:xfrm>
          <a:prstGeom prst="triangle">
            <a:avLst>
              <a:gd name="adj" fmla="val 50000"/>
            </a:avLst>
          </a:prstGeom>
          <a:solidFill>
            <a:srgbClr val="F0F0F0">
              <a:alpha val="1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7" name="等腰三角形 57"/>
          <p:cNvSpPr/>
          <p:nvPr/>
        </p:nvSpPr>
        <p:spPr>
          <a:xfrm rot="17100000">
            <a:off x="9785520" y="4448520"/>
            <a:ext cx="1305720" cy="1305720"/>
          </a:xfrm>
          <a:prstGeom prst="triangle">
            <a:avLst>
              <a:gd name="adj" fmla="val 50000"/>
            </a:avLst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8" name="等腰三角形 58"/>
          <p:cNvSpPr/>
          <p:nvPr/>
        </p:nvSpPr>
        <p:spPr>
          <a:xfrm rot="17100000">
            <a:off x="2047680" y="686520"/>
            <a:ext cx="445320" cy="445320"/>
          </a:xfrm>
          <a:prstGeom prst="triangle">
            <a:avLst>
              <a:gd name="adj" fmla="val 50000"/>
            </a:avLst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59" name="组合 3"/>
          <p:cNvGrpSpPr/>
          <p:nvPr/>
        </p:nvGrpSpPr>
        <p:grpSpPr>
          <a:xfrm>
            <a:off x="9740160" y="73080"/>
            <a:ext cx="1636560" cy="1678680"/>
            <a:chOff x="9740160" y="73080"/>
            <a:chExt cx="1636560" cy="1678680"/>
          </a:xfrm>
        </p:grpSpPr>
        <p:sp>
          <p:nvSpPr>
            <p:cNvPr id="160" name="等腰三角形 55"/>
            <p:cNvSpPr/>
            <p:nvPr/>
          </p:nvSpPr>
          <p:spPr>
            <a:xfrm rot="12600000">
              <a:off x="9902160" y="334080"/>
              <a:ext cx="1311840" cy="1000440"/>
            </a:xfrm>
            <a:prstGeom prst="triangle">
              <a:avLst>
                <a:gd name="adj" fmla="val 50000"/>
              </a:avLst>
            </a:prstGeom>
            <a:solidFill>
              <a:srgbClr val="F0F0F0">
                <a:alpha val="10000"/>
              </a:srgbClr>
            </a:solidFill>
            <a:ln w="1260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61" name="等腰三角形 59"/>
            <p:cNvSpPr/>
            <p:nvPr/>
          </p:nvSpPr>
          <p:spPr>
            <a:xfrm rot="12600000">
              <a:off x="9886680" y="653760"/>
              <a:ext cx="1103400" cy="880920"/>
            </a:xfrm>
            <a:prstGeom prst="triangle">
              <a:avLst>
                <a:gd name="adj" fmla="val 50000"/>
              </a:avLst>
            </a:prstGeom>
            <a:noFill/>
            <a:ln w="12600">
              <a:solidFill>
                <a:srgbClr val="FD5F14">
                  <a:alpha val="50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62" name="等腰三角形 60"/>
          <p:cNvSpPr/>
          <p:nvPr/>
        </p:nvSpPr>
        <p:spPr>
          <a:xfrm rot="17100000">
            <a:off x="2017080" y="582840"/>
            <a:ext cx="455040" cy="455040"/>
          </a:xfrm>
          <a:prstGeom prst="triangle">
            <a:avLst>
              <a:gd name="adj" fmla="val 50000"/>
            </a:avLst>
          </a:prstGeom>
          <a:solidFill>
            <a:srgbClr val="F0F0F0">
              <a:alpha val="1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3" name="矩形 61"/>
          <p:cNvSpPr/>
          <p:nvPr/>
        </p:nvSpPr>
        <p:spPr>
          <a:xfrm flipV="1">
            <a:off x="10161000" y="1403280"/>
            <a:ext cx="103320" cy="107640"/>
          </a:xfrm>
          <a:prstGeom prst="rect">
            <a:avLst/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4" name="等腰三角形 62"/>
          <p:cNvSpPr/>
          <p:nvPr/>
        </p:nvSpPr>
        <p:spPr>
          <a:xfrm rot="15300000">
            <a:off x="4593960" y="2530440"/>
            <a:ext cx="2961000" cy="2073240"/>
          </a:xfrm>
          <a:prstGeom prst="triangle">
            <a:avLst>
              <a:gd name="adj" fmla="val 50000"/>
            </a:avLst>
          </a:prstGeom>
          <a:solidFill>
            <a:srgbClr val="F0F0F0">
              <a:alpha val="4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65" name="矩形 65"/>
          <p:cNvSpPr/>
          <p:nvPr/>
        </p:nvSpPr>
        <p:spPr>
          <a:xfrm flipV="1">
            <a:off x="2441880" y="1549080"/>
            <a:ext cx="163080" cy="169920"/>
          </a:xfrm>
          <a:prstGeom prst="rect">
            <a:avLst/>
          </a:prstGeom>
          <a:noFill/>
          <a:ln w="12600">
            <a:solidFill>
              <a:srgbClr val="FD5F14">
                <a:alpha val="50000"/>
              </a:srgbClr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66" name="组合 15"/>
          <p:cNvGrpSpPr/>
          <p:nvPr/>
        </p:nvGrpSpPr>
        <p:grpSpPr>
          <a:xfrm>
            <a:off x="3411720" y="1801440"/>
            <a:ext cx="5300640" cy="2513880"/>
            <a:chOff x="3411720" y="1801440"/>
            <a:chExt cx="5300640" cy="2513880"/>
          </a:xfrm>
        </p:grpSpPr>
        <p:sp>
          <p:nvSpPr>
            <p:cNvPr id="167" name="文本框 3"/>
            <p:cNvSpPr/>
            <p:nvPr/>
          </p:nvSpPr>
          <p:spPr>
            <a:xfrm>
              <a:off x="3411720" y="3555360"/>
              <a:ext cx="530064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lang="en-US" sz="4400" b="0" strike="noStrike" spc="-1">
                  <a:solidFill>
                    <a:srgbClr val="000000"/>
                  </a:solidFill>
                  <a:latin typeface="Inter"/>
                  <a:ea typeface="Inter"/>
                </a:rPr>
                <a:t>COMPONENTS</a:t>
              </a:r>
              <a:endParaRPr lang="en-IN" sz="4400" b="0" strike="noStrike" spc="-1">
                <a:solidFill>
                  <a:srgbClr val="000000"/>
                </a:solidFill>
                <a:latin typeface="Liberation Sans Narrow"/>
              </a:endParaRPr>
            </a:p>
          </p:txBody>
        </p:sp>
        <p:sp>
          <p:nvSpPr>
            <p:cNvPr id="168" name="文本框 4"/>
            <p:cNvSpPr/>
            <p:nvPr/>
          </p:nvSpPr>
          <p:spPr>
            <a:xfrm>
              <a:off x="5321520" y="1801440"/>
              <a:ext cx="1601280" cy="183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none" lIns="90000" tIns="45000" rIns="90000" bIns="45000" anchor="t">
              <a:spAutoFit/>
            </a:bodyPr>
            <a:p>
              <a:pPr>
                <a:lnSpc>
                  <a:spcPct val="130000"/>
                </a:lnSpc>
                <a:buNone/>
              </a:pPr>
              <a:r>
                <a:rPr lang="en-US" sz="8800" b="0" strike="noStrike" spc="-1">
                  <a:solidFill>
                    <a:srgbClr val="000000"/>
                  </a:solidFill>
                  <a:latin typeface="Inter Black"/>
                  <a:ea typeface="Inter"/>
                </a:rPr>
                <a:t>02</a:t>
              </a:r>
              <a:endParaRPr lang="en-IN" sz="8800" b="0" strike="noStrike" spc="-1">
                <a:solidFill>
                  <a:srgbClr val="000000"/>
                </a:solidFill>
                <a:latin typeface="Liberation Sans Narrow"/>
              </a:endParaRPr>
            </a:p>
          </p:txBody>
        </p:sp>
        <p:sp>
          <p:nvSpPr>
            <p:cNvPr id="169" name="直接连接符 2"/>
            <p:cNvSpPr/>
            <p:nvPr/>
          </p:nvSpPr>
          <p:spPr>
            <a:xfrm>
              <a:off x="5936400" y="3438360"/>
              <a:ext cx="314640" cy="360"/>
            </a:xfrm>
            <a:prstGeom prst="line">
              <a:avLst/>
            </a:prstGeom>
            <a:ln w="19080" cap="rnd">
              <a:solidFill>
                <a:srgbClr val="FD5F14"/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B4E9D3-94FF-4199-92F3-CDAE41C4F44A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 7"/>
          <p:cNvSpPr/>
          <p:nvPr/>
        </p:nvSpPr>
        <p:spPr>
          <a:xfrm>
            <a:off x="707760" y="271800"/>
            <a:ext cx="5181120" cy="6426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172842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</a:rPr>
              <a:t>ESP</a:t>
            </a:r>
            <a:r>
              <a:rPr lang="en-US" sz="3600" b="0" strike="noStrike" spc="-1">
                <a:solidFill>
                  <a:srgbClr val="172842"/>
                </a:solidFill>
                <a:latin typeface="Inter"/>
                <a:ea typeface="Inter"/>
              </a:rPr>
              <a:t>-</a:t>
            </a:r>
            <a:r>
              <a:rPr lang="en-US" sz="3600" b="0" strike="noStrike" spc="-1">
                <a:solidFill>
                  <a:srgbClr val="172842"/>
                </a:solidFill>
                <a:latin typeface="+mj-lt"/>
                <a:ea typeface="Inter"/>
                <a:cs typeface="+mj-lt"/>
              </a:rPr>
              <a:t>32</a:t>
            </a:r>
            <a:endParaRPr lang="en-US" sz="3600" b="0" strike="noStrike" spc="-1">
              <a:solidFill>
                <a:srgbClr val="172842"/>
              </a:solidFill>
              <a:latin typeface="+mj-lt"/>
              <a:ea typeface="Inter"/>
              <a:cs typeface="+mj-lt"/>
            </a:endParaRPr>
          </a:p>
        </p:txBody>
      </p:sp>
      <p:sp>
        <p:nvSpPr>
          <p:cNvPr id="171" name="矩形 1"/>
          <p:cNvSpPr/>
          <p:nvPr/>
        </p:nvSpPr>
        <p:spPr>
          <a:xfrm>
            <a:off x="-360" y="343440"/>
            <a:ext cx="587160" cy="426960"/>
          </a:xfrm>
          <a:prstGeom prst="rect">
            <a:avLst/>
          </a:prstGeom>
          <a:solidFill>
            <a:srgbClr val="FD5F14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2" name="菱形 51"/>
          <p:cNvSpPr/>
          <p:nvPr/>
        </p:nvSpPr>
        <p:spPr>
          <a:xfrm>
            <a:off x="2332080" y="4874760"/>
            <a:ext cx="3557160" cy="3557160"/>
          </a:xfrm>
          <a:prstGeom prst="diamond">
            <a:avLst/>
          </a:prstGeom>
          <a:solidFill>
            <a:srgbClr val="FD5F14">
              <a:alpha val="9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3" name="菱形 63"/>
          <p:cNvSpPr/>
          <p:nvPr/>
        </p:nvSpPr>
        <p:spPr>
          <a:xfrm>
            <a:off x="-272520" y="3483000"/>
            <a:ext cx="1327320" cy="1327320"/>
          </a:xfrm>
          <a:prstGeom prst="diamond">
            <a:avLst/>
          </a:prstGeom>
          <a:solidFill>
            <a:srgbClr val="FD5F14">
              <a:alpha val="9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74" name="菱形 64"/>
          <p:cNvSpPr/>
          <p:nvPr/>
        </p:nvSpPr>
        <p:spPr>
          <a:xfrm>
            <a:off x="3897360" y="923400"/>
            <a:ext cx="946080" cy="946080"/>
          </a:xfrm>
          <a:prstGeom prst="diamond">
            <a:avLst/>
          </a:prstGeom>
          <a:solidFill>
            <a:srgbClr val="FD5F14">
              <a:alpha val="9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75" name="Picture 174"/>
          <p:cNvPicPr/>
          <p:nvPr/>
        </p:nvPicPr>
        <p:blipFill>
          <a:blip r:embed="rId1"/>
          <a:stretch>
            <a:fillRect/>
          </a:stretch>
        </p:blipFill>
        <p:spPr>
          <a:xfrm>
            <a:off x="1620000" y="1080000"/>
            <a:ext cx="9360000" cy="5360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5BE972-B93A-4003-AE19-5514EA84E6E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/>
        </p:nvSpPr>
        <p:spPr>
          <a:xfrm>
            <a:off x="838440" y="365040"/>
            <a:ext cx="10515240" cy="55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111111"/>
                </a:solidFill>
                <a:latin typeface="Inter"/>
                <a:ea typeface="Inter"/>
              </a:rPr>
              <a:t>Features of esp32</a:t>
            </a:r>
            <a:endParaRPr lang="en-US" sz="4400" b="0" strike="noStrike" spc="-1">
              <a:solidFill>
                <a:srgbClr val="111111"/>
              </a:solidFill>
              <a:latin typeface="Roboto"/>
            </a:endParaRPr>
          </a:p>
        </p:txBody>
      </p:sp>
      <p:sp>
        <p:nvSpPr>
          <p:cNvPr id="177" name="Content Placeholder 4"/>
          <p:cNvSpPr txBox="1"/>
          <p:nvPr/>
        </p:nvSpPr>
        <p:spPr>
          <a:xfrm>
            <a:off x="838440" y="1110600"/>
            <a:ext cx="4746240" cy="435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Inter"/>
                <a:ea typeface="Inter"/>
              </a:rPr>
              <a:t>Dual-Core Processor</a:t>
            </a:r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Inter"/>
              </a:rPr>
              <a:t>Wi-Fi and Bluetooth</a:t>
            </a:r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Inter"/>
              </a:rPr>
              <a:t>GPIO Pins</a:t>
            </a:r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Inter"/>
              </a:rPr>
              <a:t>ADC/DAC</a:t>
            </a:r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Inter"/>
              </a:rPr>
              <a:t>High Peripheral Support</a:t>
            </a:r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Font typeface="Arial" panose="020B0604020202020204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Inter"/>
              </a:rPr>
              <a:t>Flash Memory(4MB)</a:t>
            </a:r>
            <a:endParaRPr lang="en-US" sz="1800" b="0" strike="noStrike" spc="-1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8" name="Rectangles 5"/>
          <p:cNvSpPr/>
          <p:nvPr/>
        </p:nvSpPr>
        <p:spPr>
          <a:xfrm>
            <a:off x="6096240" y="922680"/>
            <a:ext cx="5855760" cy="3939840"/>
          </a:xfrm>
          <a:prstGeom prst="rect">
            <a:avLst/>
          </a:prstGeom>
          <a:blipFill rotWithShape="0">
            <a:blip r:embed="rId1"/>
            <a:srcRect/>
            <a:stretch>
              <a:fillRect/>
            </a:stretch>
          </a:blip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3E37A3-C69F-4E8B-A872-3D2782770E6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8"/>
          <p:cNvSpPr/>
          <p:nvPr/>
        </p:nvSpPr>
        <p:spPr>
          <a:xfrm>
            <a:off x="708480" y="261720"/>
            <a:ext cx="51811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172842"/>
                </a:solidFill>
                <a:latin typeface="Inter"/>
                <a:ea typeface="Inter"/>
              </a:rPr>
              <a:t>CAN transceiver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180" name="矩形 4"/>
          <p:cNvSpPr/>
          <p:nvPr/>
        </p:nvSpPr>
        <p:spPr>
          <a:xfrm>
            <a:off x="360" y="333360"/>
            <a:ext cx="587160" cy="426960"/>
          </a:xfrm>
          <a:prstGeom prst="rect">
            <a:avLst/>
          </a:prstGeom>
          <a:solidFill>
            <a:srgbClr val="FD5F14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1" name="菱形 1"/>
          <p:cNvSpPr/>
          <p:nvPr/>
        </p:nvSpPr>
        <p:spPr>
          <a:xfrm>
            <a:off x="2332800" y="5555520"/>
            <a:ext cx="3557160" cy="3557160"/>
          </a:xfrm>
          <a:prstGeom prst="diamond">
            <a:avLst/>
          </a:prstGeom>
          <a:solidFill>
            <a:srgbClr val="FD5F14">
              <a:alpha val="9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2" name="菱形 2"/>
          <p:cNvSpPr/>
          <p:nvPr/>
        </p:nvSpPr>
        <p:spPr>
          <a:xfrm>
            <a:off x="-969120" y="3483000"/>
            <a:ext cx="1327320" cy="1327320"/>
          </a:xfrm>
          <a:prstGeom prst="diamond">
            <a:avLst/>
          </a:prstGeom>
          <a:solidFill>
            <a:srgbClr val="FD5F14">
              <a:alpha val="9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3" name="菱形 3"/>
          <p:cNvSpPr/>
          <p:nvPr/>
        </p:nvSpPr>
        <p:spPr>
          <a:xfrm>
            <a:off x="4441680" y="914400"/>
            <a:ext cx="692280" cy="692280"/>
          </a:xfrm>
          <a:prstGeom prst="diamond">
            <a:avLst/>
          </a:prstGeom>
          <a:solidFill>
            <a:srgbClr val="FD5F14">
              <a:alpha val="9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84" name="组合 7"/>
          <p:cNvGrpSpPr/>
          <p:nvPr/>
        </p:nvGrpSpPr>
        <p:grpSpPr>
          <a:xfrm>
            <a:off x="5853960" y="-19800"/>
            <a:ext cx="121680" cy="6877800"/>
            <a:chOff x="5853960" y="-19800"/>
            <a:chExt cx="121680" cy="6877800"/>
          </a:xfrm>
        </p:grpSpPr>
        <p:sp>
          <p:nvSpPr>
            <p:cNvPr id="185" name="直接连接符 32"/>
            <p:cNvSpPr/>
            <p:nvPr/>
          </p:nvSpPr>
          <p:spPr>
            <a:xfrm>
              <a:off x="5975640" y="-19800"/>
              <a:ext cx="0" cy="476820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6" name="直接连接符 27"/>
            <p:cNvSpPr/>
            <p:nvPr/>
          </p:nvSpPr>
          <p:spPr>
            <a:xfrm>
              <a:off x="5853960" y="3992400"/>
              <a:ext cx="0" cy="2865600"/>
            </a:xfrm>
            <a:prstGeom prst="line">
              <a:avLst/>
            </a:prstGeom>
            <a:ln w="12600">
              <a:solidFill>
                <a:srgbClr val="FD5F14">
                  <a:alpha val="63000"/>
                </a:srgbClr>
              </a:solidFill>
              <a:miter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87" name="箭头: V 形 11"/>
          <p:cNvSpPr/>
          <p:nvPr/>
        </p:nvSpPr>
        <p:spPr>
          <a:xfrm>
            <a:off x="3093480" y="3728160"/>
            <a:ext cx="190080" cy="399600"/>
          </a:xfrm>
          <a:prstGeom prst="chevron">
            <a:avLst>
              <a:gd name="adj" fmla="val 69045"/>
            </a:avLst>
          </a:prstGeom>
          <a:solidFill>
            <a:srgbClr val="778495">
              <a:alpha val="30000"/>
            </a:srgbClr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88" name="矩形 52"/>
          <p:cNvSpPr/>
          <p:nvPr/>
        </p:nvSpPr>
        <p:spPr>
          <a:xfrm rot="16200000">
            <a:off x="11313360" y="6350760"/>
            <a:ext cx="587160" cy="426960"/>
          </a:xfrm>
          <a:prstGeom prst="rect">
            <a:avLst/>
          </a:prstGeom>
          <a:solidFill>
            <a:srgbClr val="FD5F14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89" name="图片 6" descr="C:\Users\Adin N S\Desktop\ACSIA\ppts\can.jpgcan"/>
          <p:cNvPicPr/>
          <p:nvPr/>
        </p:nvPicPr>
        <p:blipFill>
          <a:blip r:embed="rId1"/>
          <a:srcRect l="5284" r="5284"/>
          <a:stretch>
            <a:fillRect/>
          </a:stretch>
        </p:blipFill>
        <p:spPr>
          <a:xfrm>
            <a:off x="6078600" y="0"/>
            <a:ext cx="6133680" cy="6857640"/>
          </a:xfrm>
          <a:prstGeom prst="rect">
            <a:avLst/>
          </a:prstGeom>
          <a:ln w="0">
            <a:noFill/>
          </a:ln>
        </p:spPr>
      </p:pic>
      <p:sp>
        <p:nvSpPr>
          <p:cNvPr id="190" name="Text Box 5"/>
          <p:cNvSpPr/>
          <p:nvPr/>
        </p:nvSpPr>
        <p:spPr>
          <a:xfrm>
            <a:off x="667800" y="1156320"/>
            <a:ext cx="4908960" cy="1750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Features of CAN</a:t>
            </a:r>
            <a:endParaRPr lang="en-IN"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30000"/>
              </a:lnSpc>
              <a:buClr>
                <a:srgbClr val="515151"/>
              </a:buClr>
              <a:buFont typeface="Arial" panose="020B0604020202020204"/>
              <a:buChar char="•"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Communication Protocol</a:t>
            </a:r>
            <a:endParaRPr lang="en-IN"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30000"/>
              </a:lnSpc>
              <a:buClr>
                <a:srgbClr val="515151"/>
              </a:buClr>
              <a:buFont typeface="Arial" panose="020B0604020202020204"/>
              <a:buChar char="•"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ISO Standard(ISO 11898)</a:t>
            </a:r>
            <a:endParaRPr lang="en-IN"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30000"/>
              </a:lnSpc>
              <a:buClr>
                <a:srgbClr val="515151"/>
              </a:buClr>
              <a:buFont typeface="Arial" panose="020B0604020202020204"/>
              <a:buChar char="•"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Efficient Data Transfer</a:t>
            </a:r>
            <a:endParaRPr lang="en-IN"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30000"/>
              </a:lnSpc>
              <a:buClr>
                <a:srgbClr val="515151"/>
              </a:buClr>
              <a:buFont typeface="Arial" panose="020B0604020202020204"/>
              <a:buChar char="•"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Error Detection</a:t>
            </a:r>
            <a:endParaRPr lang="en-IN" sz="1400" b="0" strike="noStrike" spc="-1">
              <a:latin typeface="Arial" panose="020B0604020202020204"/>
            </a:endParaRPr>
          </a:p>
          <a:p>
            <a:pPr marL="285750" indent="-285750">
              <a:lnSpc>
                <a:spcPct val="130000"/>
              </a:lnSpc>
              <a:buClr>
                <a:srgbClr val="515151"/>
              </a:buClr>
              <a:buFont typeface="Arial" panose="020B0604020202020204"/>
              <a:buChar char="•"/>
            </a:pPr>
            <a:r>
              <a:rPr lang="en-US" sz="1400" b="0" strike="noStrike" spc="-1">
                <a:solidFill>
                  <a:srgbClr val="515151"/>
                </a:solidFill>
                <a:latin typeface="Inter"/>
                <a:ea typeface="Inter"/>
              </a:rPr>
              <a:t>Data transfer upto 1 Mbit/second </a:t>
            </a:r>
            <a:endParaRPr lang="en-IN" sz="1400" b="0" strike="noStrike" spc="-1"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1D8C6B-12BA-4224-8E9F-DEF44176A01E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图片 12" descr="C:\Users\Adin N S\Pictures\Screenshots\Screenshot (16).pngScreenshot (16)"/>
          <p:cNvPicPr/>
          <p:nvPr/>
        </p:nvPicPr>
        <p:blipFill>
          <a:blip r:embed="rId1"/>
          <a:srcRect l="3330" t="5282" r="3160" b="10199"/>
          <a:stretch>
            <a:fillRect/>
          </a:stretch>
        </p:blipFill>
        <p:spPr>
          <a:xfrm>
            <a:off x="115560" y="1101240"/>
            <a:ext cx="3238200" cy="3514320"/>
          </a:xfrm>
          <a:prstGeom prst="rect">
            <a:avLst/>
          </a:prstGeom>
          <a:ln w="0">
            <a:noFill/>
          </a:ln>
        </p:spPr>
      </p:pic>
      <p:sp>
        <p:nvSpPr>
          <p:cNvPr id="192" name="文本框 10"/>
          <p:cNvSpPr/>
          <p:nvPr/>
        </p:nvSpPr>
        <p:spPr>
          <a:xfrm>
            <a:off x="708120" y="251280"/>
            <a:ext cx="51811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172842"/>
                </a:solidFill>
                <a:latin typeface="Inter"/>
                <a:ea typeface="Inter"/>
              </a:rPr>
              <a:t>COMPONENTS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193" name="矩形 12"/>
          <p:cNvSpPr/>
          <p:nvPr/>
        </p:nvSpPr>
        <p:spPr>
          <a:xfrm>
            <a:off x="0" y="323280"/>
            <a:ext cx="587160" cy="426960"/>
          </a:xfrm>
          <a:prstGeom prst="rect">
            <a:avLst/>
          </a:prstGeom>
          <a:solidFill>
            <a:srgbClr val="FD5F14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4" name="矩形 13"/>
          <p:cNvSpPr/>
          <p:nvPr/>
        </p:nvSpPr>
        <p:spPr>
          <a:xfrm rot="16200000">
            <a:off x="11313000" y="6350760"/>
            <a:ext cx="587160" cy="426960"/>
          </a:xfrm>
          <a:prstGeom prst="rect">
            <a:avLst/>
          </a:prstGeom>
          <a:solidFill>
            <a:srgbClr val="FD5F14"/>
          </a:solidFill>
          <a:ln w="1260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5" name="文本框 46"/>
          <p:cNvSpPr/>
          <p:nvPr/>
        </p:nvSpPr>
        <p:spPr>
          <a:xfrm>
            <a:off x="9650520" y="3360600"/>
            <a:ext cx="1703160" cy="920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algn="ctr">
              <a:lnSpc>
                <a:spcPct val="130000"/>
              </a:lnSpc>
              <a:buNone/>
            </a:pPr>
            <a:r>
              <a:rPr lang="en-IN" sz="1400" b="0" strike="noStrike" spc="-1">
                <a:solidFill>
                  <a:srgbClr val="FFFFFF"/>
                </a:solidFill>
                <a:latin typeface="Inter"/>
                <a:ea typeface="Inter"/>
              </a:rPr>
              <a:t>Preentations are communication tools.</a:t>
            </a:r>
            <a:endParaRPr lang="en-IN" sz="1400" b="0" strike="noStrike" spc="-1">
              <a:latin typeface="Arial" panose="020B0604020202020204"/>
            </a:endParaRPr>
          </a:p>
        </p:txBody>
      </p:sp>
      <p:grpSp>
        <p:nvGrpSpPr>
          <p:cNvPr id="196" name="图形 37"/>
          <p:cNvGrpSpPr/>
          <p:nvPr/>
        </p:nvGrpSpPr>
        <p:grpSpPr>
          <a:xfrm>
            <a:off x="10354320" y="2804040"/>
            <a:ext cx="295200" cy="265320"/>
            <a:chOff x="10354320" y="2804040"/>
            <a:chExt cx="295200" cy="265320"/>
          </a:xfrm>
        </p:grpSpPr>
        <p:sp>
          <p:nvSpPr>
            <p:cNvPr id="197" name="任意多边形: 形状 40"/>
            <p:cNvSpPr/>
            <p:nvPr/>
          </p:nvSpPr>
          <p:spPr>
            <a:xfrm>
              <a:off x="10354320" y="2847240"/>
              <a:ext cx="295200" cy="222120"/>
            </a:xfrm>
            <a:custGeom>
              <a:avLst/>
              <a:gdLst/>
              <a:ahLst/>
              <a:cxnLst/>
              <a:rect l="l" t="t" r="r" b="b"/>
              <a:pathLst>
                <a:path w="331178" h="249508">
                  <a:moveTo>
                    <a:pt x="300352" y="0"/>
                  </a:moveTo>
                  <a:lnTo>
                    <a:pt x="30827" y="0"/>
                  </a:lnTo>
                  <a:cubicBezTo>
                    <a:pt x="13826" y="0"/>
                    <a:pt x="0" y="13826"/>
                    <a:pt x="0" y="30827"/>
                  </a:cubicBezTo>
                  <a:lnTo>
                    <a:pt x="0" y="159962"/>
                  </a:lnTo>
                  <a:cubicBezTo>
                    <a:pt x="0" y="176963"/>
                    <a:pt x="13826" y="190789"/>
                    <a:pt x="30827" y="190789"/>
                  </a:cubicBezTo>
                  <a:lnTo>
                    <a:pt x="127890" y="190789"/>
                  </a:lnTo>
                  <a:lnTo>
                    <a:pt x="93486" y="233110"/>
                  </a:lnTo>
                  <a:cubicBezTo>
                    <a:pt x="89989" y="237411"/>
                    <a:pt x="90632" y="243761"/>
                    <a:pt x="94933" y="247258"/>
                  </a:cubicBezTo>
                  <a:cubicBezTo>
                    <a:pt x="96781" y="248785"/>
                    <a:pt x="99032" y="249508"/>
                    <a:pt x="101283" y="249508"/>
                  </a:cubicBezTo>
                  <a:cubicBezTo>
                    <a:pt x="104217" y="249508"/>
                    <a:pt x="107111" y="248222"/>
                    <a:pt x="109080" y="245811"/>
                  </a:cubicBezTo>
                  <a:lnTo>
                    <a:pt x="153773" y="190829"/>
                  </a:lnTo>
                  <a:lnTo>
                    <a:pt x="177406" y="190829"/>
                  </a:lnTo>
                  <a:lnTo>
                    <a:pt x="222099" y="245811"/>
                  </a:lnTo>
                  <a:cubicBezTo>
                    <a:pt x="224068" y="248262"/>
                    <a:pt x="226962" y="249508"/>
                    <a:pt x="229896" y="249508"/>
                  </a:cubicBezTo>
                  <a:cubicBezTo>
                    <a:pt x="232107" y="249508"/>
                    <a:pt x="234357" y="248785"/>
                    <a:pt x="236246" y="247258"/>
                  </a:cubicBezTo>
                  <a:cubicBezTo>
                    <a:pt x="240547" y="243761"/>
                    <a:pt x="241190" y="237411"/>
                    <a:pt x="237693" y="233110"/>
                  </a:cubicBezTo>
                  <a:lnTo>
                    <a:pt x="203289" y="190789"/>
                  </a:lnTo>
                  <a:lnTo>
                    <a:pt x="300352" y="190789"/>
                  </a:lnTo>
                  <a:cubicBezTo>
                    <a:pt x="317353" y="190789"/>
                    <a:pt x="331179" y="176963"/>
                    <a:pt x="331179" y="159962"/>
                  </a:cubicBezTo>
                  <a:lnTo>
                    <a:pt x="331179" y="30787"/>
                  </a:lnTo>
                  <a:cubicBezTo>
                    <a:pt x="331179" y="13826"/>
                    <a:pt x="317353" y="0"/>
                    <a:pt x="300352" y="0"/>
                  </a:cubicBezTo>
                  <a:close/>
                  <a:moveTo>
                    <a:pt x="311083" y="159922"/>
                  </a:moveTo>
                  <a:cubicBezTo>
                    <a:pt x="311083" y="165830"/>
                    <a:pt x="306260" y="170653"/>
                    <a:pt x="300352" y="170653"/>
                  </a:cubicBezTo>
                  <a:lnTo>
                    <a:pt x="30827" y="170653"/>
                  </a:lnTo>
                  <a:cubicBezTo>
                    <a:pt x="24919" y="170653"/>
                    <a:pt x="20096" y="165830"/>
                    <a:pt x="20096" y="159922"/>
                  </a:cubicBezTo>
                  <a:lnTo>
                    <a:pt x="20096" y="30787"/>
                  </a:lnTo>
                  <a:cubicBezTo>
                    <a:pt x="20096" y="24878"/>
                    <a:pt x="24919" y="20056"/>
                    <a:pt x="30827" y="20056"/>
                  </a:cubicBezTo>
                  <a:lnTo>
                    <a:pt x="300392" y="20056"/>
                  </a:lnTo>
                  <a:cubicBezTo>
                    <a:pt x="306300" y="20056"/>
                    <a:pt x="311123" y="24878"/>
                    <a:pt x="311123" y="30787"/>
                  </a:cubicBezTo>
                  <a:lnTo>
                    <a:pt x="311123" y="1599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98" name="任意多边形: 形状 41"/>
            <p:cNvSpPr/>
            <p:nvPr/>
          </p:nvSpPr>
          <p:spPr>
            <a:xfrm>
              <a:off x="10432080" y="2804040"/>
              <a:ext cx="139680" cy="163800"/>
            </a:xfrm>
            <a:custGeom>
              <a:avLst/>
              <a:gdLst/>
              <a:ahLst/>
              <a:cxnLst/>
              <a:rect l="l" t="t" r="r" b="b"/>
              <a:pathLst>
                <a:path w="156918" h="183956">
                  <a:moveTo>
                    <a:pt x="152329" y="100479"/>
                  </a:moveTo>
                  <a:cubicBezTo>
                    <a:pt x="147667" y="97464"/>
                    <a:pt x="141438" y="98790"/>
                    <a:pt x="138423" y="103453"/>
                  </a:cubicBezTo>
                  <a:lnTo>
                    <a:pt x="103175" y="158033"/>
                  </a:lnTo>
                  <a:lnTo>
                    <a:pt x="52373" y="107231"/>
                  </a:lnTo>
                  <a:cubicBezTo>
                    <a:pt x="50283" y="105141"/>
                    <a:pt x="47349" y="104056"/>
                    <a:pt x="44415" y="104337"/>
                  </a:cubicBezTo>
                  <a:cubicBezTo>
                    <a:pt x="41481" y="104578"/>
                    <a:pt x="38788" y="106105"/>
                    <a:pt x="37060" y="108557"/>
                  </a:cubicBezTo>
                  <a:lnTo>
                    <a:pt x="1852" y="158234"/>
                  </a:lnTo>
                  <a:cubicBezTo>
                    <a:pt x="-1363" y="162775"/>
                    <a:pt x="-278" y="169045"/>
                    <a:pt x="4223" y="172260"/>
                  </a:cubicBezTo>
                  <a:cubicBezTo>
                    <a:pt x="8725" y="175476"/>
                    <a:pt x="15035" y="174391"/>
                    <a:pt x="18250" y="169889"/>
                  </a:cubicBezTo>
                  <a:lnTo>
                    <a:pt x="46585" y="129939"/>
                  </a:lnTo>
                  <a:lnTo>
                    <a:pt x="97749" y="181022"/>
                  </a:lnTo>
                  <a:cubicBezTo>
                    <a:pt x="99638" y="182911"/>
                    <a:pt x="102210" y="183956"/>
                    <a:pt x="104863" y="183956"/>
                  </a:cubicBezTo>
                  <a:cubicBezTo>
                    <a:pt x="105225" y="183956"/>
                    <a:pt x="105587" y="183956"/>
                    <a:pt x="105908" y="183916"/>
                  </a:cubicBezTo>
                  <a:cubicBezTo>
                    <a:pt x="108922" y="183594"/>
                    <a:pt x="111656" y="181906"/>
                    <a:pt x="113303" y="179374"/>
                  </a:cubicBezTo>
                  <a:lnTo>
                    <a:pt x="155304" y="114345"/>
                  </a:lnTo>
                  <a:cubicBezTo>
                    <a:pt x="158318" y="109682"/>
                    <a:pt x="156992" y="103493"/>
                    <a:pt x="152329" y="100479"/>
                  </a:cubicBezTo>
                  <a:close/>
                  <a:moveTo>
                    <a:pt x="22912" y="20096"/>
                  </a:moveTo>
                  <a:lnTo>
                    <a:pt x="133962" y="20096"/>
                  </a:lnTo>
                  <a:cubicBezTo>
                    <a:pt x="139508" y="20096"/>
                    <a:pt x="144010" y="15594"/>
                    <a:pt x="144010" y="10048"/>
                  </a:cubicBezTo>
                  <a:cubicBezTo>
                    <a:pt x="144010" y="4501"/>
                    <a:pt x="139508" y="0"/>
                    <a:pt x="133962" y="0"/>
                  </a:cubicBezTo>
                  <a:lnTo>
                    <a:pt x="22912" y="0"/>
                  </a:lnTo>
                  <a:cubicBezTo>
                    <a:pt x="17366" y="0"/>
                    <a:pt x="12865" y="4501"/>
                    <a:pt x="12865" y="10048"/>
                  </a:cubicBezTo>
                  <a:cubicBezTo>
                    <a:pt x="12865" y="15594"/>
                    <a:pt x="17366" y="20096"/>
                    <a:pt x="22912" y="20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99" name="图形 35"/>
          <p:cNvSpPr/>
          <p:nvPr/>
        </p:nvSpPr>
        <p:spPr>
          <a:xfrm>
            <a:off x="1553400" y="3916440"/>
            <a:ext cx="253440" cy="253440"/>
          </a:xfrm>
          <a:custGeom>
            <a:avLst/>
            <a:gdLst/>
            <a:ahLst/>
            <a:cxnLst/>
            <a:rect l="l" t="t" r="r" b="b"/>
            <a:pathLst>
              <a:path w="284491" h="284620">
                <a:moveTo>
                  <a:pt x="227158" y="284620"/>
                </a:moveTo>
                <a:cubicBezTo>
                  <a:pt x="226526" y="284620"/>
                  <a:pt x="225858" y="284585"/>
                  <a:pt x="225226" y="284515"/>
                </a:cubicBezTo>
                <a:cubicBezTo>
                  <a:pt x="189252" y="281177"/>
                  <a:pt x="155104" y="269619"/>
                  <a:pt x="123803" y="250157"/>
                </a:cubicBezTo>
                <a:cubicBezTo>
                  <a:pt x="96822" y="233399"/>
                  <a:pt x="72652" y="211372"/>
                  <a:pt x="51960" y="184603"/>
                </a:cubicBezTo>
                <a:cubicBezTo>
                  <a:pt x="34113" y="161522"/>
                  <a:pt x="19745" y="136052"/>
                  <a:pt x="10470" y="110898"/>
                </a:cubicBezTo>
                <a:cubicBezTo>
                  <a:pt x="1758" y="87255"/>
                  <a:pt x="-1685" y="65825"/>
                  <a:pt x="774" y="50543"/>
                </a:cubicBezTo>
                <a:cubicBezTo>
                  <a:pt x="2285" y="41304"/>
                  <a:pt x="13316" y="28270"/>
                  <a:pt x="16689" y="24476"/>
                </a:cubicBezTo>
                <a:cubicBezTo>
                  <a:pt x="22380" y="18082"/>
                  <a:pt x="33762" y="6630"/>
                  <a:pt x="46093" y="2027"/>
                </a:cubicBezTo>
                <a:cubicBezTo>
                  <a:pt x="57756" y="-2329"/>
                  <a:pt x="65450" y="1149"/>
                  <a:pt x="69841" y="4838"/>
                </a:cubicBezTo>
                <a:cubicBezTo>
                  <a:pt x="77078" y="10880"/>
                  <a:pt x="90709" y="25389"/>
                  <a:pt x="101776" y="40390"/>
                </a:cubicBezTo>
                <a:cubicBezTo>
                  <a:pt x="121835" y="67617"/>
                  <a:pt x="120219" y="78191"/>
                  <a:pt x="117233" y="83777"/>
                </a:cubicBezTo>
                <a:cubicBezTo>
                  <a:pt x="112069" y="93508"/>
                  <a:pt x="101003" y="100078"/>
                  <a:pt x="91236" y="105909"/>
                </a:cubicBezTo>
                <a:cubicBezTo>
                  <a:pt x="86388" y="108790"/>
                  <a:pt x="81821" y="111495"/>
                  <a:pt x="78695" y="114165"/>
                </a:cubicBezTo>
                <a:cubicBezTo>
                  <a:pt x="75533" y="116835"/>
                  <a:pt x="75498" y="118029"/>
                  <a:pt x="75498" y="118100"/>
                </a:cubicBezTo>
                <a:cubicBezTo>
                  <a:pt x="75498" y="120559"/>
                  <a:pt x="76587" y="127901"/>
                  <a:pt x="86915" y="142375"/>
                </a:cubicBezTo>
                <a:cubicBezTo>
                  <a:pt x="94117" y="152493"/>
                  <a:pt x="104129" y="163770"/>
                  <a:pt x="115828" y="174942"/>
                </a:cubicBezTo>
                <a:cubicBezTo>
                  <a:pt x="126578" y="185235"/>
                  <a:pt x="137890" y="194580"/>
                  <a:pt x="147692" y="201255"/>
                </a:cubicBezTo>
                <a:cubicBezTo>
                  <a:pt x="161744" y="210845"/>
                  <a:pt x="166416" y="210740"/>
                  <a:pt x="166452" y="210740"/>
                </a:cubicBezTo>
                <a:cubicBezTo>
                  <a:pt x="166452" y="210740"/>
                  <a:pt x="168313" y="210599"/>
                  <a:pt x="172178" y="205751"/>
                </a:cubicBezTo>
                <a:cubicBezTo>
                  <a:pt x="175480" y="201641"/>
                  <a:pt x="178888" y="195844"/>
                  <a:pt x="182190" y="190224"/>
                </a:cubicBezTo>
                <a:cubicBezTo>
                  <a:pt x="188127" y="180176"/>
                  <a:pt x="193713" y="170656"/>
                  <a:pt x="200774" y="166264"/>
                </a:cubicBezTo>
                <a:cubicBezTo>
                  <a:pt x="207555" y="162013"/>
                  <a:pt x="217602" y="163700"/>
                  <a:pt x="231479" y="171393"/>
                </a:cubicBezTo>
                <a:cubicBezTo>
                  <a:pt x="242580" y="177541"/>
                  <a:pt x="255368" y="187202"/>
                  <a:pt x="265732" y="197250"/>
                </a:cubicBezTo>
                <a:cubicBezTo>
                  <a:pt x="271036" y="202414"/>
                  <a:pt x="275322" y="207262"/>
                  <a:pt x="278449" y="211724"/>
                </a:cubicBezTo>
                <a:cubicBezTo>
                  <a:pt x="282524" y="217520"/>
                  <a:pt x="284492" y="222439"/>
                  <a:pt x="284492" y="226760"/>
                </a:cubicBezTo>
                <a:cubicBezTo>
                  <a:pt x="284492" y="239372"/>
                  <a:pt x="271669" y="256691"/>
                  <a:pt x="258951" y="268284"/>
                </a:cubicBezTo>
                <a:cubicBezTo>
                  <a:pt x="252171" y="274573"/>
                  <a:pt x="239278" y="284620"/>
                  <a:pt x="227158" y="284620"/>
                </a:cubicBezTo>
                <a:close/>
                <a:moveTo>
                  <a:pt x="16372" y="53073"/>
                </a:moveTo>
                <a:cubicBezTo>
                  <a:pt x="14370" y="65509"/>
                  <a:pt x="17602" y="84585"/>
                  <a:pt x="25295" y="105418"/>
                </a:cubicBezTo>
                <a:cubicBezTo>
                  <a:pt x="34008" y="129096"/>
                  <a:pt x="47569" y="153125"/>
                  <a:pt x="64431" y="174942"/>
                </a:cubicBezTo>
                <a:cubicBezTo>
                  <a:pt x="88988" y="206630"/>
                  <a:pt x="142703" y="260977"/>
                  <a:pt x="226666" y="268811"/>
                </a:cubicBezTo>
                <a:cubicBezTo>
                  <a:pt x="230460" y="269163"/>
                  <a:pt x="238611" y="265544"/>
                  <a:pt x="248307" y="256691"/>
                </a:cubicBezTo>
                <a:cubicBezTo>
                  <a:pt x="254033" y="251492"/>
                  <a:pt x="259303" y="245379"/>
                  <a:pt x="263167" y="239477"/>
                </a:cubicBezTo>
                <a:cubicBezTo>
                  <a:pt x="267207" y="233294"/>
                  <a:pt x="268683" y="228938"/>
                  <a:pt x="268683" y="226900"/>
                </a:cubicBezTo>
                <a:cubicBezTo>
                  <a:pt x="268542" y="225741"/>
                  <a:pt x="266505" y="221033"/>
                  <a:pt x="258635" y="212672"/>
                </a:cubicBezTo>
                <a:cubicBezTo>
                  <a:pt x="252066" y="205716"/>
                  <a:pt x="243318" y="198234"/>
                  <a:pt x="234641" y="192156"/>
                </a:cubicBezTo>
                <a:cubicBezTo>
                  <a:pt x="218937" y="181160"/>
                  <a:pt x="210822" y="179614"/>
                  <a:pt x="208925" y="179895"/>
                </a:cubicBezTo>
                <a:cubicBezTo>
                  <a:pt x="205166" y="182460"/>
                  <a:pt x="199967" y="191242"/>
                  <a:pt x="195786" y="198339"/>
                </a:cubicBezTo>
                <a:cubicBezTo>
                  <a:pt x="187425" y="212532"/>
                  <a:pt x="179555" y="225917"/>
                  <a:pt x="167295" y="226619"/>
                </a:cubicBezTo>
                <a:cubicBezTo>
                  <a:pt x="164906" y="226760"/>
                  <a:pt x="157563" y="227181"/>
                  <a:pt x="139190" y="214710"/>
                </a:cubicBezTo>
                <a:cubicBezTo>
                  <a:pt x="128897" y="207719"/>
                  <a:pt x="117022" y="197988"/>
                  <a:pt x="105745" y="187308"/>
                </a:cubicBezTo>
                <a:cubicBezTo>
                  <a:pt x="91834" y="174099"/>
                  <a:pt x="59513" y="140970"/>
                  <a:pt x="59618" y="118100"/>
                </a:cubicBezTo>
                <a:cubicBezTo>
                  <a:pt x="59654" y="106331"/>
                  <a:pt x="71563" y="99270"/>
                  <a:pt x="83086" y="92419"/>
                </a:cubicBezTo>
                <a:cubicBezTo>
                  <a:pt x="90990" y="87711"/>
                  <a:pt x="99914" y="82407"/>
                  <a:pt x="103111" y="76680"/>
                </a:cubicBezTo>
                <a:cubicBezTo>
                  <a:pt x="103392" y="74678"/>
                  <a:pt x="101143" y="66036"/>
                  <a:pt x="87723" y="48154"/>
                </a:cubicBezTo>
                <a:cubicBezTo>
                  <a:pt x="77676" y="34769"/>
                  <a:pt x="65766" y="22157"/>
                  <a:pt x="59654" y="17028"/>
                </a:cubicBezTo>
                <a:cubicBezTo>
                  <a:pt x="58951" y="16431"/>
                  <a:pt x="57089" y="14885"/>
                  <a:pt x="51644" y="16887"/>
                </a:cubicBezTo>
                <a:cubicBezTo>
                  <a:pt x="45074" y="19312"/>
                  <a:pt x="36432" y="26057"/>
                  <a:pt x="28528" y="34910"/>
                </a:cubicBezTo>
                <a:cubicBezTo>
                  <a:pt x="20623" y="43833"/>
                  <a:pt x="16689" y="51140"/>
                  <a:pt x="16372" y="530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00" name="图片 9" descr="C:\Users\Adin N S\Desktop\ACSIA\ppts\hmi.jpghmi"/>
          <p:cNvPicPr/>
          <p:nvPr/>
        </p:nvPicPr>
        <p:blipFill>
          <a:blip r:embed="rId2"/>
          <a:srcRect l="-76" r="-20761" b="-44643"/>
          <a:stretch>
            <a:fillRect/>
          </a:stretch>
        </p:blipFill>
        <p:spPr>
          <a:xfrm>
            <a:off x="3780000" y="1162440"/>
            <a:ext cx="8613360" cy="4237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44F1F7-78ED-43E9-9145-14B32D5F874E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3850</Words>
  <Application>WPS Presentation</Application>
  <PresentationFormat/>
  <Paragraphs>318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SimSun</vt:lpstr>
      <vt:lpstr>Wingdings</vt:lpstr>
      <vt:lpstr>Roboto</vt:lpstr>
      <vt:lpstr>Times New Roman</vt:lpstr>
      <vt:lpstr>Times New Roman</vt:lpstr>
      <vt:lpstr>Neue Haas Grotesk Text Pro</vt:lpstr>
      <vt:lpstr>Symbol</vt:lpstr>
      <vt:lpstr>Arial</vt:lpstr>
      <vt:lpstr>Segoe Print</vt:lpstr>
      <vt:lpstr>Inter Black</vt:lpstr>
      <vt:lpstr>Inter</vt:lpstr>
      <vt:lpstr>Liberation Sans Narrow</vt:lpstr>
      <vt:lpstr>StarSymbol</vt:lpstr>
      <vt:lpstr>Microsoft YaHei</vt:lpstr>
      <vt:lpstr>Arial Unicode MS</vt:lpstr>
      <vt:lpstr>Calibri</vt:lpstr>
      <vt:lpstr>Office Theme</vt:lpstr>
      <vt:lpstr>Office Theme</vt:lpstr>
      <vt:lpstr>MINI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Lekshmi M Nair R</dc:creator>
  <cp:lastModifiedBy>N.S Adin</cp:lastModifiedBy>
  <cp:revision>4</cp:revision>
  <dcterms:created xsi:type="dcterms:W3CDTF">2024-10-18T05:08:00Z</dcterms:created>
  <dcterms:modified xsi:type="dcterms:W3CDTF">2024-10-24T15:18:51Z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  <property fmtid="{D5CDD505-2E9C-101B-9397-08002B2CF9AE}" pid="4" name="ICV">
    <vt:lpwstr>467E1A051980464791C93461A714FBBD_13</vt:lpwstr>
  </property>
  <property fmtid="{D5CDD505-2E9C-101B-9397-08002B2CF9AE}" pid="5" name="KSOProductBuildVer">
    <vt:lpwstr>1033-12.2.0.18586</vt:lpwstr>
  </property>
</Properties>
</file>