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9" r:id="rId4"/>
    <p:sldId id="260" r:id="rId5"/>
    <p:sldId id="261" r:id="rId6"/>
    <p:sldId id="262" r:id="rId7"/>
    <p:sldId id="263" r:id="rId8"/>
    <p:sldId id="264"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enghe(何峰)" initials="f" lastIdx="1" clrIdx="0">
    <p:extLst>
      <p:ext uri="{19B8F6BF-5375-455C-9EA6-DF929625EA0E}">
        <p15:presenceInfo xmlns:p15="http://schemas.microsoft.com/office/powerpoint/2012/main" userId="S-1-5-21-1333135361-625243220-14044502-33839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8-15T14:43:56.569" idx="1">
    <p:pos x="10" y="10"/>
    <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6-08-15T14:43:56.569" idx="1">
    <p:pos x="10" y="10"/>
    <p:text/>
    <p:extLst>
      <p:ext uri="{C676402C-5697-4E1C-873F-D02D1690AC5C}">
        <p15:threadingInfo xmlns:p15="http://schemas.microsoft.com/office/powerpoint/2012/main" timeZoneBias="-4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1FF7587-4D56-41A4-A1B4-5E51CADBC216}" type="datetimeFigureOut">
              <a:rPr lang="zh-CN" altLang="en-US" smtClean="0"/>
              <a:t>2016/8/18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1030DB-DEEB-4CCA-8FE8-EF8DB6316CDF}" type="slidenum">
              <a:rPr lang="zh-CN" altLang="en-US" smtClean="0"/>
              <a:t>‹#›</a:t>
            </a:fld>
            <a:endParaRPr lang="zh-CN" altLang="en-US"/>
          </a:p>
        </p:txBody>
      </p:sp>
    </p:spTree>
    <p:extLst>
      <p:ext uri="{BB962C8B-B14F-4D97-AF65-F5344CB8AC3E}">
        <p14:creationId xmlns:p14="http://schemas.microsoft.com/office/powerpoint/2010/main" val="3434432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1FF7587-4D56-41A4-A1B4-5E51CADBC216}" type="datetimeFigureOut">
              <a:rPr lang="zh-CN" altLang="en-US" smtClean="0"/>
              <a:t>2016/8/18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1030DB-DEEB-4CCA-8FE8-EF8DB6316CDF}" type="slidenum">
              <a:rPr lang="zh-CN" altLang="en-US" smtClean="0"/>
              <a:t>‹#›</a:t>
            </a:fld>
            <a:endParaRPr lang="zh-CN" altLang="en-US"/>
          </a:p>
        </p:txBody>
      </p:sp>
    </p:spTree>
    <p:extLst>
      <p:ext uri="{BB962C8B-B14F-4D97-AF65-F5344CB8AC3E}">
        <p14:creationId xmlns:p14="http://schemas.microsoft.com/office/powerpoint/2010/main" val="2703372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1FF7587-4D56-41A4-A1B4-5E51CADBC216}" type="datetimeFigureOut">
              <a:rPr lang="zh-CN" altLang="en-US" smtClean="0"/>
              <a:t>2016/8/18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1030DB-DEEB-4CCA-8FE8-EF8DB6316CDF}" type="slidenum">
              <a:rPr lang="zh-CN" altLang="en-US" smtClean="0"/>
              <a:t>‹#›</a:t>
            </a:fld>
            <a:endParaRPr lang="zh-CN" altLang="en-US"/>
          </a:p>
        </p:txBody>
      </p:sp>
    </p:spTree>
    <p:extLst>
      <p:ext uri="{BB962C8B-B14F-4D97-AF65-F5344CB8AC3E}">
        <p14:creationId xmlns:p14="http://schemas.microsoft.com/office/powerpoint/2010/main" val="2993793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1FF7587-4D56-41A4-A1B4-5E51CADBC216}" type="datetimeFigureOut">
              <a:rPr lang="zh-CN" altLang="en-US" smtClean="0"/>
              <a:t>2016/8/18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1030DB-DEEB-4CCA-8FE8-EF8DB6316CDF}" type="slidenum">
              <a:rPr lang="zh-CN" altLang="en-US" smtClean="0"/>
              <a:t>‹#›</a:t>
            </a:fld>
            <a:endParaRPr lang="zh-CN" altLang="en-US"/>
          </a:p>
        </p:txBody>
      </p:sp>
    </p:spTree>
    <p:extLst>
      <p:ext uri="{BB962C8B-B14F-4D97-AF65-F5344CB8AC3E}">
        <p14:creationId xmlns:p14="http://schemas.microsoft.com/office/powerpoint/2010/main" val="2497948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1FF7587-4D56-41A4-A1B4-5E51CADBC216}" type="datetimeFigureOut">
              <a:rPr lang="zh-CN" altLang="en-US" smtClean="0"/>
              <a:t>2016/8/18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1030DB-DEEB-4CCA-8FE8-EF8DB6316CDF}" type="slidenum">
              <a:rPr lang="zh-CN" altLang="en-US" smtClean="0"/>
              <a:t>‹#›</a:t>
            </a:fld>
            <a:endParaRPr lang="zh-CN" altLang="en-US"/>
          </a:p>
        </p:txBody>
      </p:sp>
    </p:spTree>
    <p:extLst>
      <p:ext uri="{BB962C8B-B14F-4D97-AF65-F5344CB8AC3E}">
        <p14:creationId xmlns:p14="http://schemas.microsoft.com/office/powerpoint/2010/main" val="3703192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1FF7587-4D56-41A4-A1B4-5E51CADBC216}" type="datetimeFigureOut">
              <a:rPr lang="zh-CN" altLang="en-US" smtClean="0"/>
              <a:t>2016/8/18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A1030DB-DEEB-4CCA-8FE8-EF8DB6316CDF}" type="slidenum">
              <a:rPr lang="zh-CN" altLang="en-US" smtClean="0"/>
              <a:t>‹#›</a:t>
            </a:fld>
            <a:endParaRPr lang="zh-CN" altLang="en-US"/>
          </a:p>
        </p:txBody>
      </p:sp>
    </p:spTree>
    <p:extLst>
      <p:ext uri="{BB962C8B-B14F-4D97-AF65-F5344CB8AC3E}">
        <p14:creationId xmlns:p14="http://schemas.microsoft.com/office/powerpoint/2010/main" val="1956511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1FF7587-4D56-41A4-A1B4-5E51CADBC216}" type="datetimeFigureOut">
              <a:rPr lang="zh-CN" altLang="en-US" smtClean="0"/>
              <a:t>2016/8/18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A1030DB-DEEB-4CCA-8FE8-EF8DB6316CDF}" type="slidenum">
              <a:rPr lang="zh-CN" altLang="en-US" smtClean="0"/>
              <a:t>‹#›</a:t>
            </a:fld>
            <a:endParaRPr lang="zh-CN" altLang="en-US"/>
          </a:p>
        </p:txBody>
      </p:sp>
    </p:spTree>
    <p:extLst>
      <p:ext uri="{BB962C8B-B14F-4D97-AF65-F5344CB8AC3E}">
        <p14:creationId xmlns:p14="http://schemas.microsoft.com/office/powerpoint/2010/main" val="3181001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1FF7587-4D56-41A4-A1B4-5E51CADBC216}" type="datetimeFigureOut">
              <a:rPr lang="zh-CN" altLang="en-US" smtClean="0"/>
              <a:t>2016/8/18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A1030DB-DEEB-4CCA-8FE8-EF8DB6316CDF}" type="slidenum">
              <a:rPr lang="zh-CN" altLang="en-US" smtClean="0"/>
              <a:t>‹#›</a:t>
            </a:fld>
            <a:endParaRPr lang="zh-CN" altLang="en-US"/>
          </a:p>
        </p:txBody>
      </p:sp>
    </p:spTree>
    <p:extLst>
      <p:ext uri="{BB962C8B-B14F-4D97-AF65-F5344CB8AC3E}">
        <p14:creationId xmlns:p14="http://schemas.microsoft.com/office/powerpoint/2010/main" val="3439853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1FF7587-4D56-41A4-A1B4-5E51CADBC216}" type="datetimeFigureOut">
              <a:rPr lang="zh-CN" altLang="en-US" smtClean="0"/>
              <a:t>2016/8/18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A1030DB-DEEB-4CCA-8FE8-EF8DB6316CDF}" type="slidenum">
              <a:rPr lang="zh-CN" altLang="en-US" smtClean="0"/>
              <a:t>‹#›</a:t>
            </a:fld>
            <a:endParaRPr lang="zh-CN" altLang="en-US"/>
          </a:p>
        </p:txBody>
      </p:sp>
    </p:spTree>
    <p:extLst>
      <p:ext uri="{BB962C8B-B14F-4D97-AF65-F5344CB8AC3E}">
        <p14:creationId xmlns:p14="http://schemas.microsoft.com/office/powerpoint/2010/main" val="3563610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1FF7587-4D56-41A4-A1B4-5E51CADBC216}" type="datetimeFigureOut">
              <a:rPr lang="zh-CN" altLang="en-US" smtClean="0"/>
              <a:t>2016/8/18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A1030DB-DEEB-4CCA-8FE8-EF8DB6316CDF}" type="slidenum">
              <a:rPr lang="zh-CN" altLang="en-US" smtClean="0"/>
              <a:t>‹#›</a:t>
            </a:fld>
            <a:endParaRPr lang="zh-CN" altLang="en-US"/>
          </a:p>
        </p:txBody>
      </p:sp>
    </p:spTree>
    <p:extLst>
      <p:ext uri="{BB962C8B-B14F-4D97-AF65-F5344CB8AC3E}">
        <p14:creationId xmlns:p14="http://schemas.microsoft.com/office/powerpoint/2010/main" val="1727414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1FF7587-4D56-41A4-A1B4-5E51CADBC216}" type="datetimeFigureOut">
              <a:rPr lang="zh-CN" altLang="en-US" smtClean="0"/>
              <a:t>2016/8/18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A1030DB-DEEB-4CCA-8FE8-EF8DB6316CDF}" type="slidenum">
              <a:rPr lang="zh-CN" altLang="en-US" smtClean="0"/>
              <a:t>‹#›</a:t>
            </a:fld>
            <a:endParaRPr lang="zh-CN" altLang="en-US"/>
          </a:p>
        </p:txBody>
      </p:sp>
    </p:spTree>
    <p:extLst>
      <p:ext uri="{BB962C8B-B14F-4D97-AF65-F5344CB8AC3E}">
        <p14:creationId xmlns:p14="http://schemas.microsoft.com/office/powerpoint/2010/main" val="3967393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FF7587-4D56-41A4-A1B4-5E51CADBC216}" type="datetimeFigureOut">
              <a:rPr lang="zh-CN" altLang="en-US" smtClean="0"/>
              <a:t>2016/8/18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1030DB-DEEB-4CCA-8FE8-EF8DB6316CDF}" type="slidenum">
              <a:rPr lang="zh-CN" altLang="en-US" smtClean="0"/>
              <a:t>‹#›</a:t>
            </a:fld>
            <a:endParaRPr lang="zh-CN" altLang="en-US"/>
          </a:p>
        </p:txBody>
      </p:sp>
    </p:spTree>
    <p:extLst>
      <p:ext uri="{BB962C8B-B14F-4D97-AF65-F5344CB8AC3E}">
        <p14:creationId xmlns:p14="http://schemas.microsoft.com/office/powerpoint/2010/main" val="3305233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conference.org/proceedings/www2011/proceedings/p625.pdf"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cs.cmu.edu/~christos/PUBLICATIONS/kdd02-anf.pdf"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dblab.kaist.ac.kr/Prof/pdf/Whang1990(linear).pdf"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algo.inria.fr/flajolet/Publications/DuFl03-LNCS.pdf" TargetMode="External"/><Relationship Id="rId1" Type="http://schemas.openxmlformats.org/officeDocument/2006/relationships/slideLayout" Target="../slideLayouts/slideLayout1.xml"/><Relationship Id="rId6" Type="http://schemas.openxmlformats.org/officeDocument/2006/relationships/comments" Target="../comments/comment1.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algo.inria.fr/flajolet/Publications/FlFuGaMe07.pdf" TargetMode="External"/><Relationship Id="rId1" Type="http://schemas.openxmlformats.org/officeDocument/2006/relationships/slideLayout" Target="../slideLayouts/slideLayout1.xml"/><Relationship Id="rId5" Type="http://schemas.openxmlformats.org/officeDocument/2006/relationships/comments" Target="../comments/commen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214438"/>
            <a:ext cx="9144000" cy="2387600"/>
          </a:xfrm>
        </p:spPr>
        <p:txBody>
          <a:bodyPr/>
          <a:lstStyle/>
          <a:p>
            <a:pPr lvl="0">
              <a:lnSpc>
                <a:spcPct val="100000"/>
              </a:lnSpc>
              <a:spcBef>
                <a:spcPts val="0"/>
              </a:spcBef>
            </a:pPr>
            <a:r>
              <a:rPr lang="en-US" altLang="zh-CN" sz="1800" b="1" dirty="0" err="1">
                <a:solidFill>
                  <a:prstClr val="black"/>
                </a:solidFill>
                <a:latin typeface="Miriam Fixed" panose="020B0509050101010101" pitchFamily="49" charset="-79"/>
                <a:cs typeface="Miriam Fixed" panose="020B0509050101010101" pitchFamily="49" charset="-79"/>
              </a:rPr>
              <a:t>HyperANF</a:t>
            </a:r>
            <a:r>
              <a:rPr lang="en-US" altLang="zh-CN" sz="1800" b="1" dirty="0" smtClean="0">
                <a:solidFill>
                  <a:prstClr val="black"/>
                </a:solidFill>
                <a:latin typeface="Miriam Fixed" panose="020B0509050101010101" pitchFamily="49" charset="-79"/>
                <a:cs typeface="Miriam Fixed" panose="020B0509050101010101" pitchFamily="49" charset="-79"/>
              </a:rPr>
              <a:t>:</a:t>
            </a:r>
            <a:br>
              <a:rPr lang="en-US" altLang="zh-CN" sz="1800" b="1" dirty="0" smtClean="0">
                <a:solidFill>
                  <a:prstClr val="black"/>
                </a:solidFill>
                <a:latin typeface="Miriam Fixed" panose="020B0509050101010101" pitchFamily="49" charset="-79"/>
                <a:cs typeface="Miriam Fixed" panose="020B0509050101010101" pitchFamily="49" charset="-79"/>
              </a:rPr>
            </a:br>
            <a:r>
              <a:rPr lang="en-US" altLang="zh-CN" sz="1800" b="1" dirty="0" smtClean="0">
                <a:solidFill>
                  <a:prstClr val="black"/>
                </a:solidFill>
                <a:latin typeface="Calibri" panose="020F0502020204030204"/>
                <a:cs typeface="+mn-cs"/>
                <a:hlinkClick r:id="rId2"/>
              </a:rPr>
              <a:t>Approximating </a:t>
            </a:r>
            <a:r>
              <a:rPr lang="en-US" altLang="zh-CN" sz="1800" b="1" dirty="0">
                <a:solidFill>
                  <a:prstClr val="black"/>
                </a:solidFill>
                <a:latin typeface="Calibri" panose="020F0502020204030204"/>
                <a:cs typeface="+mn-cs"/>
                <a:hlinkClick r:id="rId2"/>
              </a:rPr>
              <a:t>the </a:t>
            </a:r>
            <a:r>
              <a:rPr lang="en-US" altLang="zh-CN" sz="1800" b="1" dirty="0" err="1">
                <a:solidFill>
                  <a:prstClr val="black"/>
                </a:solidFill>
                <a:latin typeface="Calibri" panose="020F0502020204030204"/>
                <a:cs typeface="+mn-cs"/>
                <a:hlinkClick r:id="rId2"/>
              </a:rPr>
              <a:t>Neighbourhood</a:t>
            </a:r>
            <a:r>
              <a:rPr lang="en-US" altLang="zh-CN" sz="1800" b="1" dirty="0">
                <a:solidFill>
                  <a:prstClr val="black"/>
                </a:solidFill>
                <a:latin typeface="Calibri" panose="020F0502020204030204"/>
                <a:cs typeface="+mn-cs"/>
                <a:hlinkClick r:id="rId2"/>
              </a:rPr>
              <a:t> Function of Very Large Graphs on a Budget</a:t>
            </a:r>
            <a:r>
              <a:rPr lang="zh-CN" altLang="en-US" sz="1800" dirty="0">
                <a:solidFill>
                  <a:prstClr val="black"/>
                </a:solidFill>
                <a:latin typeface="Miriam Fixed" panose="020B0509050101010101" pitchFamily="49" charset="-79"/>
                <a:cs typeface="Miriam Fixed" panose="020B0509050101010101" pitchFamily="49" charset="-79"/>
              </a:rPr>
              <a:t/>
            </a:r>
            <a:br>
              <a:rPr lang="zh-CN" altLang="en-US" sz="1800" dirty="0">
                <a:solidFill>
                  <a:prstClr val="black"/>
                </a:solidFill>
                <a:latin typeface="Miriam Fixed" panose="020B0509050101010101" pitchFamily="49" charset="-79"/>
                <a:cs typeface="Miriam Fixed" panose="020B0509050101010101" pitchFamily="49" charset="-79"/>
              </a:rPr>
            </a:br>
            <a:endParaRPr lang="zh-CN" altLang="en-US" dirty="0"/>
          </a:p>
        </p:txBody>
      </p:sp>
    </p:spTree>
    <p:extLst>
      <p:ext uri="{BB962C8B-B14F-4D97-AF65-F5344CB8AC3E}">
        <p14:creationId xmlns:p14="http://schemas.microsoft.com/office/powerpoint/2010/main" val="503883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66687" y="1888737"/>
            <a:ext cx="6662669" cy="1754326"/>
          </a:xfrm>
          <a:prstGeom prst="rect">
            <a:avLst/>
          </a:prstGeom>
        </p:spPr>
        <p:txBody>
          <a:bodyPr wrap="square">
            <a:spAutoFit/>
          </a:bodyPr>
          <a:lstStyle/>
          <a:p>
            <a:r>
              <a:rPr lang="en-US" altLang="zh-CN" b="0" i="0" u="none" strike="noStrike" baseline="0" dirty="0" smtClean="0">
                <a:latin typeface="Segoe Script" panose="020B0504020000000003" pitchFamily="34" charset="0"/>
              </a:rPr>
              <a:t>M</a:t>
            </a:r>
            <a:r>
              <a:rPr lang="en-US" altLang="zh-CN" b="0" i="0" u="none" strike="noStrike" baseline="0" dirty="0" smtClean="0">
                <a:latin typeface="CMR9"/>
              </a:rPr>
              <a:t>(</a:t>
            </a:r>
            <a:r>
              <a:rPr lang="en-US" altLang="zh-CN" b="0" i="0" u="none" strike="noStrike" baseline="0" dirty="0" smtClean="0">
                <a:latin typeface="CMMI9"/>
              </a:rPr>
              <a:t>x, h</a:t>
            </a:r>
            <a:r>
              <a:rPr lang="en-US" altLang="zh-CN" b="0" i="0" u="none" strike="noStrike" baseline="0" dirty="0" smtClean="0">
                <a:latin typeface="CMR9"/>
              </a:rPr>
              <a:t>)</a:t>
            </a:r>
            <a:r>
              <a:rPr lang="en-US" altLang="zh-CN" dirty="0" smtClean="0">
                <a:latin typeface="CMR9"/>
              </a:rPr>
              <a:t>: </a:t>
            </a:r>
            <a:r>
              <a:rPr lang="zh-CN" altLang="en-US" dirty="0" smtClean="0">
                <a:latin typeface="CMR9"/>
              </a:rPr>
              <a:t>点</a:t>
            </a:r>
            <a:r>
              <a:rPr lang="zh-CN" altLang="en-US" dirty="0">
                <a:latin typeface="Segoe Script" panose="020B0504020000000003" pitchFamily="34" charset="0"/>
              </a:rPr>
              <a:t>集合</a:t>
            </a:r>
            <a:r>
              <a:rPr lang="en-US" altLang="zh-CN" dirty="0">
                <a:latin typeface="Segoe Script" panose="020B0504020000000003" pitchFamily="34" charset="0"/>
              </a:rPr>
              <a:t>V</a:t>
            </a:r>
            <a:r>
              <a:rPr lang="zh-CN" altLang="en-US" dirty="0">
                <a:latin typeface="Segoe Script" panose="020B0504020000000003" pitchFamily="34" charset="0"/>
              </a:rPr>
              <a:t>中到点</a:t>
            </a:r>
            <a:r>
              <a:rPr lang="en-US" altLang="zh-CN" dirty="0">
                <a:latin typeface="微软雅黑" panose="020B0503020204020204" pitchFamily="34" charset="-122"/>
                <a:ea typeface="微软雅黑" panose="020B0503020204020204" pitchFamily="34" charset="-122"/>
              </a:rPr>
              <a:t>x</a:t>
            </a:r>
            <a:r>
              <a:rPr lang="zh-CN" altLang="en-US" dirty="0">
                <a:latin typeface="Segoe Script" panose="020B0504020000000003" pitchFamily="34" charset="0"/>
              </a:rPr>
              <a:t>距离</a:t>
            </a:r>
            <a:r>
              <a:rPr lang="en-US" altLang="zh-CN" dirty="0">
                <a:latin typeface="微软雅黑" panose="020B0503020204020204" pitchFamily="34" charset="-122"/>
                <a:ea typeface="微软雅黑" panose="020B0503020204020204" pitchFamily="34" charset="-122"/>
              </a:rPr>
              <a:t>&lt;=h</a:t>
            </a:r>
            <a:r>
              <a:rPr lang="zh-CN" altLang="en-US" dirty="0">
                <a:latin typeface="Segoe Script" panose="020B0504020000000003" pitchFamily="34" charset="0"/>
              </a:rPr>
              <a:t>的点集合</a:t>
            </a:r>
            <a:endParaRPr lang="en-US" altLang="zh-CN" dirty="0">
              <a:latin typeface="Segoe Script" panose="020B0504020000000003" pitchFamily="34" charset="0"/>
            </a:endParaRPr>
          </a:p>
          <a:p>
            <a:r>
              <a:rPr lang="en-US" altLang="zh-CN" dirty="0">
                <a:latin typeface="Segoe Script" panose="020B0504020000000003" pitchFamily="34" charset="0"/>
              </a:rPr>
              <a:t>M</a:t>
            </a:r>
            <a:r>
              <a:rPr lang="en-US" altLang="zh-CN" b="0" i="0" u="none" strike="noStrike" baseline="0" dirty="0" smtClean="0">
                <a:latin typeface="新宋体" panose="02010609030101010101" pitchFamily="49" charset="-122"/>
                <a:ea typeface="新宋体" panose="02010609030101010101" pitchFamily="49" charset="-122"/>
                <a:cs typeface="Times New Roman" panose="02020603050405020304" pitchFamily="18" charset="0"/>
              </a:rPr>
              <a:t>(x, 0) = {x} for all x ∈ V</a:t>
            </a:r>
          </a:p>
          <a:p>
            <a:r>
              <a:rPr lang="en-US" altLang="zh-CN" b="0" i="0" u="none" strike="noStrike" baseline="0" dirty="0" smtClean="0">
                <a:latin typeface="新宋体" panose="02010609030101010101" pitchFamily="49" charset="-122"/>
                <a:ea typeface="新宋体" panose="02010609030101010101" pitchFamily="49" charset="-122"/>
                <a:cs typeface="Times New Roman" panose="02020603050405020304" pitchFamily="18" charset="0"/>
              </a:rPr>
              <a:t>FOR each distance h DO</a:t>
            </a:r>
          </a:p>
          <a:p>
            <a:r>
              <a:rPr lang="pt-BR" altLang="zh-CN" dirty="0">
                <a:latin typeface="新宋体" panose="02010609030101010101" pitchFamily="49" charset="-122"/>
                <a:ea typeface="新宋体" panose="02010609030101010101" pitchFamily="49" charset="-122"/>
                <a:cs typeface="Times New Roman" panose="02020603050405020304" pitchFamily="18" charset="0"/>
              </a:rPr>
              <a:t> </a:t>
            </a:r>
            <a:r>
              <a:rPr lang="pt-BR" altLang="zh-CN" dirty="0" smtClean="0">
                <a:latin typeface="新宋体" panose="02010609030101010101" pitchFamily="49" charset="-122"/>
                <a:ea typeface="新宋体" panose="02010609030101010101" pitchFamily="49" charset="-122"/>
                <a:cs typeface="Times New Roman" panose="02020603050405020304" pitchFamily="18" charset="0"/>
              </a:rPr>
              <a:t>     </a:t>
            </a:r>
            <a:r>
              <a:rPr lang="pt-BR" altLang="zh-CN" dirty="0">
                <a:latin typeface="Segoe Script" panose="020B0504020000000003" pitchFamily="34" charset="0"/>
              </a:rPr>
              <a:t>M</a:t>
            </a:r>
            <a:r>
              <a:rPr lang="pt-BR" altLang="zh-CN" b="0" i="0" u="none" strike="noStrike" baseline="0" dirty="0" smtClean="0">
                <a:latin typeface="新宋体" panose="02010609030101010101" pitchFamily="49" charset="-122"/>
                <a:ea typeface="新宋体" panose="02010609030101010101" pitchFamily="49" charset="-122"/>
                <a:cs typeface="Times New Roman" panose="02020603050405020304" pitchFamily="18" charset="0"/>
              </a:rPr>
              <a:t>(x, h) = </a:t>
            </a:r>
            <a:r>
              <a:rPr lang="pt-BR" altLang="zh-CN" dirty="0">
                <a:latin typeface="Segoe Script" panose="020B0504020000000003" pitchFamily="34" charset="0"/>
              </a:rPr>
              <a:t>M</a:t>
            </a:r>
            <a:r>
              <a:rPr lang="pt-BR" altLang="zh-CN" b="0" i="0" u="none" strike="noStrike" baseline="0" dirty="0" smtClean="0">
                <a:latin typeface="新宋体" panose="02010609030101010101" pitchFamily="49" charset="-122"/>
                <a:ea typeface="新宋体" panose="02010609030101010101" pitchFamily="49" charset="-122"/>
                <a:cs typeface="Times New Roman" panose="02020603050405020304" pitchFamily="18" charset="0"/>
              </a:rPr>
              <a:t>(x, h − 1) for all x ∈ V</a:t>
            </a:r>
          </a:p>
          <a:p>
            <a:r>
              <a:rPr lang="en-US" altLang="zh-CN" b="0" i="0" u="none" strike="noStrike" baseline="0" dirty="0" smtClean="0">
                <a:latin typeface="新宋体" panose="02010609030101010101" pitchFamily="49" charset="-122"/>
                <a:ea typeface="新宋体" panose="02010609030101010101" pitchFamily="49" charset="-122"/>
                <a:cs typeface="Times New Roman" panose="02020603050405020304" pitchFamily="18" charset="0"/>
              </a:rPr>
              <a:t>      FOR each edge (x, y) DO</a:t>
            </a:r>
          </a:p>
          <a:p>
            <a:r>
              <a:rPr lang="pt-BR" altLang="zh-CN" b="0" i="0" u="none" strike="noStrike" baseline="0" dirty="0" smtClean="0">
                <a:latin typeface="新宋体" panose="02010609030101010101" pitchFamily="49" charset="-122"/>
                <a:ea typeface="新宋体" panose="02010609030101010101" pitchFamily="49" charset="-122"/>
                <a:cs typeface="Times New Roman" panose="02020603050405020304" pitchFamily="18" charset="0"/>
              </a:rPr>
              <a:t>            </a:t>
            </a:r>
            <a:r>
              <a:rPr lang="pt-BR" altLang="zh-CN" dirty="0">
                <a:latin typeface="Segoe Script" panose="020B0504020000000003" pitchFamily="34" charset="0"/>
              </a:rPr>
              <a:t>M</a:t>
            </a:r>
            <a:r>
              <a:rPr lang="pt-BR" altLang="zh-CN" b="0" i="0" u="none" strike="noStrike" baseline="0" dirty="0" smtClean="0">
                <a:latin typeface="新宋体" panose="02010609030101010101" pitchFamily="49" charset="-122"/>
                <a:ea typeface="新宋体" panose="02010609030101010101" pitchFamily="49" charset="-122"/>
                <a:cs typeface="Times New Roman" panose="02020603050405020304" pitchFamily="18" charset="0"/>
              </a:rPr>
              <a:t>(x,h) = </a:t>
            </a:r>
            <a:r>
              <a:rPr lang="pt-BR" altLang="zh-CN" dirty="0">
                <a:latin typeface="Segoe Script" panose="020B0504020000000003" pitchFamily="34" charset="0"/>
              </a:rPr>
              <a:t>M</a:t>
            </a:r>
            <a:r>
              <a:rPr lang="pt-BR" altLang="zh-CN" b="0" i="0" u="none" strike="noStrike" baseline="0" dirty="0" smtClean="0">
                <a:latin typeface="新宋体" panose="02010609030101010101" pitchFamily="49" charset="-122"/>
                <a:ea typeface="新宋体" panose="02010609030101010101" pitchFamily="49" charset="-122"/>
                <a:cs typeface="Times New Roman" panose="02020603050405020304" pitchFamily="18" charset="0"/>
              </a:rPr>
              <a:t>(x, h) ∪ </a:t>
            </a:r>
            <a:r>
              <a:rPr lang="pt-BR" altLang="zh-CN" dirty="0">
                <a:latin typeface="Segoe Script" panose="020B0504020000000003" pitchFamily="34" charset="0"/>
              </a:rPr>
              <a:t>M</a:t>
            </a:r>
            <a:r>
              <a:rPr lang="pt-BR" altLang="zh-CN" b="0" i="0" u="none" strike="noStrike" baseline="0" dirty="0" smtClean="0">
                <a:latin typeface="新宋体" panose="02010609030101010101" pitchFamily="49" charset="-122"/>
                <a:ea typeface="新宋体" panose="02010609030101010101" pitchFamily="49" charset="-122"/>
                <a:cs typeface="Times New Roman" panose="02020603050405020304" pitchFamily="18" charset="0"/>
              </a:rPr>
              <a:t>(y, h − 1)</a:t>
            </a:r>
            <a:endParaRPr lang="zh-CN" altLang="en-US" dirty="0">
              <a:latin typeface="新宋体" panose="02010609030101010101" pitchFamily="49" charset="-122"/>
              <a:ea typeface="新宋体" panose="02010609030101010101" pitchFamily="49" charset="-122"/>
              <a:cs typeface="Times New Roman" panose="02020603050405020304" pitchFamily="18" charset="0"/>
            </a:endParaRPr>
          </a:p>
        </p:txBody>
      </p:sp>
      <p:sp>
        <p:nvSpPr>
          <p:cNvPr id="3" name="文本框 2"/>
          <p:cNvSpPr txBox="1"/>
          <p:nvPr/>
        </p:nvSpPr>
        <p:spPr>
          <a:xfrm>
            <a:off x="478971" y="296091"/>
            <a:ext cx="2943498" cy="369332"/>
          </a:xfrm>
          <a:prstGeom prst="rect">
            <a:avLst/>
          </a:prstGeom>
          <a:noFill/>
        </p:spPr>
        <p:txBody>
          <a:bodyPr wrap="square" rtlCol="0">
            <a:spAutoFit/>
          </a:bodyPr>
          <a:lstStyle/>
          <a:p>
            <a:r>
              <a:rPr lang="zh-CN" altLang="en-US" dirty="0" smtClean="0"/>
              <a:t>基本思路</a:t>
            </a:r>
            <a:endParaRPr lang="zh-CN" altLang="en-US" dirty="0"/>
          </a:p>
        </p:txBody>
      </p:sp>
      <mc:AlternateContent xmlns:mc="http://schemas.openxmlformats.org/markup-compatibility/2006" xmlns:a14="http://schemas.microsoft.com/office/drawing/2010/main">
        <mc:Choice Requires="a14">
          <p:sp>
            <p:nvSpPr>
              <p:cNvPr id="4" name="文本框 3"/>
              <p:cNvSpPr txBox="1"/>
              <p:nvPr/>
            </p:nvSpPr>
            <p:spPr>
              <a:xfrm>
                <a:off x="7111344" y="2224212"/>
                <a:ext cx="3648891" cy="7998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𝐵</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𝑟</m:t>
                          </m:r>
                        </m:e>
                      </m:d>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𝑦</m:t>
                          </m:r>
                        </m:sub>
                        <m:sup/>
                        <m:e>
                          <m:r>
                            <a:rPr lang="en-US" altLang="zh-CN" b="0" i="1" smtClean="0">
                              <a:latin typeface="Cambria Math" panose="02040503050406030204" pitchFamily="18" charset="0"/>
                            </a:rPr>
                            <m:t>𝐵</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rPr>
                            <m:t>−1)</m:t>
                          </m:r>
                        </m:e>
                      </m:nary>
                    </m:oMath>
                  </m:oMathPara>
                </a14:m>
                <a:endParaRPr lang="zh-CN" altLang="en-US" dirty="0"/>
              </a:p>
            </p:txBody>
          </p:sp>
        </mc:Choice>
        <mc:Fallback xmlns="">
          <p:sp>
            <p:nvSpPr>
              <p:cNvPr id="4" name="文本框 3"/>
              <p:cNvSpPr txBox="1">
                <a:spLocks noRot="1" noChangeAspect="1" noMove="1" noResize="1" noEditPoints="1" noAdjustHandles="1" noChangeArrowheads="1" noChangeShapeType="1" noTextEdit="1"/>
              </p:cNvSpPr>
              <p:nvPr/>
            </p:nvSpPr>
            <p:spPr>
              <a:xfrm>
                <a:off x="7111344" y="2224212"/>
                <a:ext cx="3648891" cy="799899"/>
              </a:xfrm>
              <a:prstGeom prst="rect">
                <a:avLst/>
              </a:prstGeom>
              <a:blipFill rotWithShape="0">
                <a:blip r:embed="rId2"/>
                <a:stretch>
                  <a:fillRect/>
                </a:stretch>
              </a:blipFill>
            </p:spPr>
            <p:txBody>
              <a:bodyPr/>
              <a:lstStyle/>
              <a:p>
                <a:r>
                  <a:rPr lang="zh-CN" altLang="en-US">
                    <a:noFill/>
                  </a:rPr>
                  <a:t> </a:t>
                </a:r>
              </a:p>
            </p:txBody>
          </p:sp>
        </mc:Fallback>
      </mc:AlternateContent>
      <p:sp>
        <p:nvSpPr>
          <p:cNvPr id="2" name="矩形 1"/>
          <p:cNvSpPr/>
          <p:nvPr/>
        </p:nvSpPr>
        <p:spPr>
          <a:xfrm>
            <a:off x="866687" y="880789"/>
            <a:ext cx="10218713" cy="369332"/>
          </a:xfrm>
          <a:prstGeom prst="rect">
            <a:avLst/>
          </a:prstGeom>
        </p:spPr>
        <p:txBody>
          <a:bodyPr wrap="square">
            <a:spAutoFit/>
          </a:bodyPr>
          <a:lstStyle/>
          <a:p>
            <a:pPr lvl="0"/>
            <a:r>
              <a:rPr lang="zh-CN" altLang="en-US" dirty="0">
                <a:solidFill>
                  <a:srgbClr val="5A5A5A"/>
                </a:solidFill>
                <a:latin typeface="+mn-ea"/>
              </a:rPr>
              <a:t>参考论文</a:t>
            </a:r>
            <a:r>
              <a:rPr lang="zh-CN" altLang="en-US" dirty="0" smtClean="0">
                <a:solidFill>
                  <a:srgbClr val="5A5A5A"/>
                </a:solidFill>
                <a:latin typeface="+mn-ea"/>
              </a:rPr>
              <a:t>：</a:t>
            </a:r>
            <a:r>
              <a:rPr lang="en-US" altLang="zh-CN" i="1" dirty="0" smtClean="0">
                <a:solidFill>
                  <a:srgbClr val="5A5A5A"/>
                </a:solidFill>
                <a:latin typeface="+mn-ea"/>
                <a:hlinkClick r:id="rId3"/>
              </a:rPr>
              <a:t>ANF</a:t>
            </a:r>
            <a:r>
              <a:rPr lang="zh-CN" altLang="en-US" i="1" dirty="0" smtClean="0">
                <a:solidFill>
                  <a:srgbClr val="5A5A5A"/>
                </a:solidFill>
                <a:latin typeface="+mn-ea"/>
                <a:hlinkClick r:id="rId3"/>
              </a:rPr>
              <a:t>：</a:t>
            </a:r>
            <a:r>
              <a:rPr lang="en-US" altLang="zh-CN" i="1" dirty="0">
                <a:solidFill>
                  <a:srgbClr val="5A5A5A"/>
                </a:solidFill>
                <a:latin typeface="+mn-ea"/>
                <a:hlinkClick r:id="rId3"/>
              </a:rPr>
              <a:t>A Fast and Scalable Tool for Data Mining in Massive Graphs</a:t>
            </a:r>
            <a:endParaRPr lang="en-US" altLang="zh-CN" i="1" dirty="0">
              <a:solidFill>
                <a:srgbClr val="5A5A5A"/>
              </a:solidFill>
              <a:latin typeface="+mn-ea"/>
            </a:endParaRPr>
          </a:p>
        </p:txBody>
      </p:sp>
    </p:spTree>
    <p:extLst>
      <p:ext uri="{BB962C8B-B14F-4D97-AF65-F5344CB8AC3E}">
        <p14:creationId xmlns:p14="http://schemas.microsoft.com/office/powerpoint/2010/main" val="17062832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78971" y="296091"/>
            <a:ext cx="2943498" cy="369332"/>
          </a:xfrm>
          <a:prstGeom prst="rect">
            <a:avLst/>
          </a:prstGeom>
          <a:noFill/>
        </p:spPr>
        <p:txBody>
          <a:bodyPr wrap="square" rtlCol="0">
            <a:spAutoFit/>
          </a:bodyPr>
          <a:lstStyle/>
          <a:p>
            <a:r>
              <a:rPr lang="zh-CN" altLang="en-US" dirty="0" smtClean="0"/>
              <a:t>基本基数计算方法</a:t>
            </a:r>
            <a:endParaRPr lang="zh-CN" altLang="en-US" dirty="0"/>
          </a:p>
        </p:txBody>
      </p:sp>
      <p:sp>
        <p:nvSpPr>
          <p:cNvPr id="6" name="文本框 5"/>
          <p:cNvSpPr txBox="1"/>
          <p:nvPr/>
        </p:nvSpPr>
        <p:spPr>
          <a:xfrm>
            <a:off x="2778035" y="1328058"/>
            <a:ext cx="5451566" cy="2831544"/>
          </a:xfrm>
          <a:prstGeom prst="rect">
            <a:avLst/>
          </a:prstGeom>
          <a:noFill/>
        </p:spPr>
        <p:txBody>
          <a:bodyPr wrap="square" rtlCol="0">
            <a:spAutoFit/>
          </a:bodyPr>
          <a:lstStyle/>
          <a:p>
            <a:r>
              <a:rPr lang="en-US" altLang="zh-CN" sz="1600" dirty="0" smtClean="0">
                <a:latin typeface="新宋体" panose="02010609030101010101" pitchFamily="49" charset="-122"/>
                <a:ea typeface="新宋体" panose="02010609030101010101" pitchFamily="49" charset="-122"/>
                <a:cs typeface="Times New Roman" panose="02020603050405020304" pitchFamily="18" charset="0"/>
              </a:rPr>
              <a:t>  </a:t>
            </a:r>
          </a:p>
          <a:p>
            <a:r>
              <a:rPr lang="zh-CN" altLang="en-US" sz="1600" dirty="0" smtClean="0">
                <a:latin typeface="新宋体" panose="02010609030101010101" pitchFamily="49" charset="-122"/>
                <a:ea typeface="新宋体" panose="02010609030101010101" pitchFamily="49" charset="-122"/>
                <a:cs typeface="Times New Roman" panose="02020603050405020304" pitchFamily="18" charset="0"/>
              </a:rPr>
              <a:t>基数</a:t>
            </a:r>
            <a:endParaRPr lang="en-US" altLang="zh-CN" sz="1600" dirty="0" smtClean="0">
              <a:latin typeface="新宋体" panose="02010609030101010101" pitchFamily="49" charset="-122"/>
              <a:ea typeface="新宋体" panose="02010609030101010101" pitchFamily="49" charset="-122"/>
              <a:cs typeface="Times New Roman" panose="02020603050405020304" pitchFamily="18" charset="0"/>
            </a:endParaRPr>
          </a:p>
          <a:p>
            <a:pPr marL="742950" lvl="1" indent="-285750">
              <a:buFont typeface="Arial" panose="020B0604020202020204" pitchFamily="34" charset="0"/>
              <a:buChar char="•"/>
            </a:pPr>
            <a:r>
              <a:rPr lang="zh-CN" altLang="en-US" sz="1600" dirty="0" smtClean="0">
                <a:latin typeface="新宋体" panose="02010609030101010101" pitchFamily="49" charset="-122"/>
                <a:ea typeface="新宋体" panose="02010609030101010101" pitchFamily="49" charset="-122"/>
                <a:cs typeface="Times New Roman" panose="02020603050405020304" pitchFamily="18" charset="0"/>
              </a:rPr>
              <a:t>集合</a:t>
            </a:r>
            <a:r>
              <a:rPr lang="zh-CN" altLang="en-US" sz="1600" dirty="0">
                <a:latin typeface="新宋体" panose="02010609030101010101" pitchFamily="49" charset="-122"/>
                <a:ea typeface="新宋体" panose="02010609030101010101" pitchFamily="49" charset="-122"/>
                <a:cs typeface="Times New Roman" panose="02020603050405020304" pitchFamily="18" charset="0"/>
              </a:rPr>
              <a:t>中不同元素的</a:t>
            </a:r>
            <a:r>
              <a:rPr lang="zh-CN" altLang="en-US" sz="1600" dirty="0" smtClean="0">
                <a:latin typeface="新宋体" panose="02010609030101010101" pitchFamily="49" charset="-122"/>
                <a:ea typeface="新宋体" panose="02010609030101010101" pitchFamily="49" charset="-122"/>
                <a:cs typeface="Times New Roman" panose="02020603050405020304" pitchFamily="18" charset="0"/>
              </a:rPr>
              <a:t>个数</a:t>
            </a:r>
            <a:endParaRPr lang="en-US" altLang="zh-CN" sz="1600" dirty="0" smtClean="0">
              <a:latin typeface="新宋体" panose="02010609030101010101" pitchFamily="49" charset="-122"/>
              <a:ea typeface="新宋体" panose="02010609030101010101" pitchFamily="49" charset="-122"/>
              <a:cs typeface="Times New Roman" panose="02020603050405020304" pitchFamily="18" charset="0"/>
            </a:endParaRPr>
          </a:p>
          <a:p>
            <a:pPr marL="742950" lvl="1" indent="-285750">
              <a:buFont typeface="Arial" panose="020B0604020202020204" pitchFamily="34" charset="0"/>
              <a:buChar char="•"/>
            </a:pPr>
            <a:endParaRPr lang="en-US" altLang="zh-CN" sz="1600" dirty="0" smtClean="0">
              <a:latin typeface="新宋体" panose="02010609030101010101" pitchFamily="49" charset="-122"/>
              <a:ea typeface="新宋体" panose="02010609030101010101" pitchFamily="49" charset="-122"/>
              <a:cs typeface="Times New Roman" panose="02020603050405020304" pitchFamily="18" charset="0"/>
            </a:endParaRPr>
          </a:p>
          <a:p>
            <a:r>
              <a:rPr lang="zh-CN" altLang="en-US" sz="1600" dirty="0" smtClean="0">
                <a:latin typeface="新宋体" panose="02010609030101010101" pitchFamily="49" charset="-122"/>
                <a:ea typeface="新宋体" panose="02010609030101010101" pitchFamily="49" charset="-122"/>
                <a:cs typeface="Times New Roman" panose="02020603050405020304" pitchFamily="18" charset="0"/>
              </a:rPr>
              <a:t>常用计算基数方法</a:t>
            </a:r>
            <a:endParaRPr lang="en-US" altLang="zh-CN" sz="1600" dirty="0" smtClean="0">
              <a:latin typeface="新宋体" panose="02010609030101010101" pitchFamily="49" charset="-122"/>
              <a:ea typeface="新宋体" panose="02010609030101010101" pitchFamily="49" charset="-122"/>
              <a:cs typeface="Times New Roman" panose="02020603050405020304" pitchFamily="18" charset="0"/>
            </a:endParaRPr>
          </a:p>
          <a:p>
            <a:pPr marL="742950" lvl="1" indent="-285750">
              <a:buFont typeface="Arial" panose="020B0604020202020204" pitchFamily="34" charset="0"/>
              <a:buChar char="•"/>
            </a:pPr>
            <a:r>
              <a:rPr lang="en-US" altLang="zh-CN" sz="1600" dirty="0" smtClean="0">
                <a:latin typeface="新宋体" panose="02010609030101010101" pitchFamily="49" charset="-122"/>
                <a:ea typeface="新宋体" panose="02010609030101010101" pitchFamily="49" charset="-122"/>
                <a:cs typeface="Times New Roman" panose="02020603050405020304" pitchFamily="18" charset="0"/>
              </a:rPr>
              <a:t>B</a:t>
            </a:r>
            <a:r>
              <a:rPr lang="zh-CN" altLang="en-US" sz="1600" dirty="0" smtClean="0">
                <a:latin typeface="新宋体" panose="02010609030101010101" pitchFamily="49" charset="-122"/>
                <a:ea typeface="新宋体" panose="02010609030101010101" pitchFamily="49" charset="-122"/>
                <a:cs typeface="Times New Roman" panose="02020603050405020304" pitchFamily="18" charset="0"/>
              </a:rPr>
              <a:t>树</a:t>
            </a:r>
            <a:endParaRPr lang="en-US" altLang="zh-CN" sz="1600" dirty="0" smtClean="0">
              <a:latin typeface="新宋体" panose="02010609030101010101" pitchFamily="49" charset="-122"/>
              <a:ea typeface="新宋体" panose="02010609030101010101" pitchFamily="49" charset="-122"/>
              <a:cs typeface="Times New Roman" panose="02020603050405020304" pitchFamily="18" charset="0"/>
            </a:endParaRPr>
          </a:p>
          <a:p>
            <a:pPr marL="1200150" lvl="2" indent="-285750">
              <a:buFont typeface="Arial" panose="020B0604020202020204" pitchFamily="34" charset="0"/>
              <a:buChar char="•"/>
            </a:pPr>
            <a:r>
              <a:rPr lang="zh-CN" altLang="en-US" sz="1600" dirty="0" smtClean="0">
                <a:latin typeface="新宋体" panose="02010609030101010101" pitchFamily="49" charset="-122"/>
                <a:ea typeface="新宋体" panose="02010609030101010101" pitchFamily="49" charset="-122"/>
                <a:cs typeface="Times New Roman" panose="02020603050405020304" pitchFamily="18" charset="0"/>
              </a:rPr>
              <a:t>查找，添加删除效率高，不好合并，空间复杂度高</a:t>
            </a:r>
            <a:endParaRPr lang="en-US" altLang="zh-CN" sz="1600" dirty="0" smtClean="0">
              <a:latin typeface="新宋体" panose="02010609030101010101" pitchFamily="49" charset="-122"/>
              <a:ea typeface="新宋体" panose="02010609030101010101" pitchFamily="49" charset="-122"/>
              <a:cs typeface="Times New Roman" panose="02020603050405020304" pitchFamily="18" charset="0"/>
            </a:endParaRPr>
          </a:p>
          <a:p>
            <a:pPr marL="742950" lvl="1" indent="-285750">
              <a:buFont typeface="Arial" panose="020B0604020202020204" pitchFamily="34" charset="0"/>
              <a:buChar char="•"/>
            </a:pPr>
            <a:r>
              <a:rPr lang="en-US" altLang="zh-CN" sz="1600" dirty="0" smtClean="0">
                <a:latin typeface="新宋体" panose="02010609030101010101" pitchFamily="49" charset="-122"/>
                <a:ea typeface="新宋体" panose="02010609030101010101" pitchFamily="49" charset="-122"/>
                <a:cs typeface="Times New Roman" panose="02020603050405020304" pitchFamily="18" charset="0"/>
              </a:rPr>
              <a:t>Bitmap</a:t>
            </a:r>
          </a:p>
          <a:p>
            <a:pPr marL="1200150" lvl="2" indent="-285750">
              <a:buFont typeface="Arial" panose="020B0604020202020204" pitchFamily="34" charset="0"/>
              <a:buChar char="•"/>
            </a:pPr>
            <a:r>
              <a:rPr lang="zh-CN" altLang="en-US" sz="1600" dirty="0" smtClean="0">
                <a:latin typeface="新宋体" panose="02010609030101010101" pitchFamily="49" charset="-122"/>
                <a:ea typeface="新宋体" panose="02010609030101010101" pitchFamily="49" charset="-122"/>
                <a:cs typeface="Times New Roman" panose="02020603050405020304" pitchFamily="18" charset="0"/>
              </a:rPr>
              <a:t>查找效率高，易合并，空间复杂度缩减</a:t>
            </a:r>
            <a:r>
              <a:rPr lang="en-US" altLang="zh-CN" sz="1600" dirty="0" smtClean="0">
                <a:latin typeface="新宋体" panose="02010609030101010101" pitchFamily="49" charset="-122"/>
                <a:ea typeface="新宋体" panose="02010609030101010101" pitchFamily="49" charset="-122"/>
                <a:cs typeface="Times New Roman" panose="02020603050405020304" pitchFamily="18" charset="0"/>
              </a:rPr>
              <a:t>1/32</a:t>
            </a:r>
            <a:endParaRPr lang="zh-CN" altLang="en-US" sz="1600" dirty="0">
              <a:latin typeface="新宋体" panose="02010609030101010101" pitchFamily="49" charset="-122"/>
              <a:ea typeface="新宋体" panose="02010609030101010101" pitchFamily="49"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9020542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78971" y="296091"/>
            <a:ext cx="2943498" cy="369332"/>
          </a:xfrm>
          <a:prstGeom prst="rect">
            <a:avLst/>
          </a:prstGeom>
          <a:noFill/>
        </p:spPr>
        <p:txBody>
          <a:bodyPr wrap="square" rtlCol="0">
            <a:spAutoFit/>
          </a:bodyPr>
          <a:lstStyle/>
          <a:p>
            <a:r>
              <a:rPr lang="zh-CN" altLang="en-US" dirty="0" smtClean="0"/>
              <a:t>基本估算方法</a:t>
            </a:r>
            <a:endParaRPr lang="zh-CN" altLang="en-US" dirty="0"/>
          </a:p>
        </p:txBody>
      </p:sp>
      <p:sp>
        <p:nvSpPr>
          <p:cNvPr id="6" name="文本框 5"/>
          <p:cNvSpPr txBox="1"/>
          <p:nvPr/>
        </p:nvSpPr>
        <p:spPr>
          <a:xfrm>
            <a:off x="2037807" y="1258389"/>
            <a:ext cx="7916090" cy="3293209"/>
          </a:xfrm>
          <a:prstGeom prst="rect">
            <a:avLst/>
          </a:prstGeom>
          <a:noFill/>
        </p:spPr>
        <p:txBody>
          <a:bodyPr wrap="square" rtlCol="0">
            <a:spAutoFit/>
          </a:bodyPr>
          <a:lstStyle/>
          <a:p>
            <a:r>
              <a:rPr lang="zh-CN" altLang="en-US" sz="1600" dirty="0"/>
              <a:t>一</a:t>
            </a:r>
            <a:r>
              <a:rPr lang="zh-CN" altLang="en-US" sz="1600" dirty="0" smtClean="0"/>
              <a:t>个简单的基数估算方法</a:t>
            </a:r>
            <a:endParaRPr lang="en-US" altLang="zh-CN" sz="1600" dirty="0" smtClean="0"/>
          </a:p>
          <a:p>
            <a:endParaRPr lang="en-US" altLang="zh-CN" sz="1600" dirty="0" smtClean="0"/>
          </a:p>
          <a:p>
            <a:pPr lvl="1"/>
            <a:r>
              <a:rPr lang="zh-CN" altLang="en-US" sz="1600" dirty="0">
                <a:latin typeface="+mn-ea"/>
              </a:rPr>
              <a:t>假设</a:t>
            </a:r>
            <a:endParaRPr lang="en-US" altLang="zh-CN" sz="1600" dirty="0" smtClean="0">
              <a:latin typeface="+mn-ea"/>
            </a:endParaRPr>
          </a:p>
          <a:p>
            <a:pPr lvl="2"/>
            <a:r>
              <a:rPr lang="en-US" altLang="zh-CN" sz="1600" dirty="0" smtClean="0">
                <a:latin typeface="+mn-ea"/>
              </a:rPr>
              <a:t>1,</a:t>
            </a:r>
            <a:r>
              <a:rPr lang="zh-CN" altLang="en-US" sz="1600" dirty="0" smtClean="0">
                <a:latin typeface="+mn-ea"/>
              </a:rPr>
              <a:t>随机生成</a:t>
            </a:r>
            <a:r>
              <a:rPr lang="en-US" altLang="zh-CN" sz="1600" dirty="0" smtClean="0">
                <a:latin typeface="+mn-ea"/>
              </a:rPr>
              <a:t>n</a:t>
            </a:r>
            <a:r>
              <a:rPr lang="zh-CN" altLang="en-US" sz="1600" dirty="0" smtClean="0">
                <a:latin typeface="+mn-ea"/>
              </a:rPr>
              <a:t>个</a:t>
            </a:r>
            <a:r>
              <a:rPr lang="en-US" altLang="zh-CN" sz="1600" dirty="0" smtClean="0">
                <a:latin typeface="+mn-ea"/>
              </a:rPr>
              <a:t>0-1</a:t>
            </a:r>
            <a:r>
              <a:rPr lang="zh-CN" altLang="en-US" sz="1600" dirty="0" smtClean="0">
                <a:latin typeface="+mn-ea"/>
              </a:rPr>
              <a:t>的服从均匀分布的数字</a:t>
            </a:r>
          </a:p>
          <a:p>
            <a:pPr lvl="2"/>
            <a:r>
              <a:rPr lang="en-US" altLang="zh-CN" sz="1600" dirty="0" smtClean="0">
                <a:latin typeface="+mn-ea"/>
              </a:rPr>
              <a:t>2,</a:t>
            </a:r>
            <a:r>
              <a:rPr lang="zh-CN" altLang="en-US" sz="1600" dirty="0" smtClean="0">
                <a:latin typeface="+mn-ea"/>
              </a:rPr>
              <a:t>随便重复其中一些数字，重复的数字和重复次数都不确定</a:t>
            </a:r>
          </a:p>
          <a:p>
            <a:pPr lvl="2"/>
            <a:r>
              <a:rPr lang="en-US" altLang="zh-CN" sz="1600" dirty="0" smtClean="0">
                <a:latin typeface="+mn-ea"/>
              </a:rPr>
              <a:t>3,</a:t>
            </a:r>
            <a:r>
              <a:rPr lang="zh-CN" altLang="en-US" sz="1600" dirty="0" smtClean="0">
                <a:latin typeface="+mn-ea"/>
              </a:rPr>
              <a:t>打乱这些数字的顺序，得到一个数据集</a:t>
            </a:r>
            <a:endParaRPr lang="en-US" altLang="zh-CN" sz="1600" dirty="0">
              <a:latin typeface="+mn-ea"/>
            </a:endParaRPr>
          </a:p>
          <a:p>
            <a:pPr lvl="1"/>
            <a:r>
              <a:rPr lang="zh-CN" altLang="en-US" sz="1600" dirty="0" smtClean="0">
                <a:latin typeface="+mn-ea"/>
              </a:rPr>
              <a:t>估算方法</a:t>
            </a:r>
            <a:endParaRPr lang="en-US" altLang="zh-CN" sz="1600" dirty="0" smtClean="0">
              <a:latin typeface="+mn-ea"/>
            </a:endParaRPr>
          </a:p>
          <a:p>
            <a:pPr lvl="1"/>
            <a:r>
              <a:rPr lang="en-US" altLang="zh-CN" sz="1600">
                <a:latin typeface="+mn-ea"/>
              </a:rPr>
              <a:t> </a:t>
            </a:r>
            <a:r>
              <a:rPr lang="en-US" altLang="zh-CN" sz="1600" smtClean="0">
                <a:latin typeface="+mn-ea"/>
              </a:rPr>
              <a:t>    </a:t>
            </a:r>
            <a:r>
              <a:rPr lang="en-US" altLang="zh-CN" sz="1600" smtClean="0">
                <a:latin typeface="+mn-ea"/>
              </a:rPr>
              <a:t>max/min</a:t>
            </a:r>
            <a:endParaRPr lang="en-US" altLang="zh-CN" sz="1600" dirty="0" smtClean="0">
              <a:latin typeface="+mn-ea"/>
            </a:endParaRPr>
          </a:p>
          <a:p>
            <a:pPr lvl="1"/>
            <a:r>
              <a:rPr lang="zh-CN" altLang="en-US" sz="1600" dirty="0" smtClean="0">
                <a:latin typeface="+mn-ea"/>
              </a:rPr>
              <a:t>优点</a:t>
            </a:r>
            <a:endParaRPr lang="en-US" altLang="zh-CN" sz="1600" dirty="0" smtClean="0">
              <a:latin typeface="+mn-ea"/>
            </a:endParaRPr>
          </a:p>
          <a:p>
            <a:pPr lvl="2"/>
            <a:r>
              <a:rPr lang="zh-CN" altLang="en-US" sz="1600" dirty="0" smtClean="0">
                <a:latin typeface="+mn-ea"/>
              </a:rPr>
              <a:t>算法简单直观</a:t>
            </a:r>
            <a:endParaRPr lang="en-US" altLang="zh-CN" sz="1600" dirty="0">
              <a:latin typeface="+mn-ea"/>
            </a:endParaRPr>
          </a:p>
          <a:p>
            <a:pPr lvl="1"/>
            <a:r>
              <a:rPr lang="zh-CN" altLang="en-US" sz="1600" dirty="0" smtClean="0">
                <a:latin typeface="+mn-ea"/>
              </a:rPr>
              <a:t>缺点</a:t>
            </a:r>
            <a:endParaRPr lang="en-US" altLang="zh-CN" sz="1600" dirty="0" smtClean="0">
              <a:latin typeface="+mn-ea"/>
            </a:endParaRPr>
          </a:p>
          <a:p>
            <a:pPr lvl="2"/>
            <a:r>
              <a:rPr lang="zh-CN" altLang="en-US" sz="1600" dirty="0">
                <a:latin typeface="+mn-ea"/>
              </a:rPr>
              <a:t>数据</a:t>
            </a:r>
            <a:r>
              <a:rPr lang="zh-CN" altLang="en-US" sz="1600" dirty="0" smtClean="0">
                <a:latin typeface="+mn-ea"/>
              </a:rPr>
              <a:t>量小的时候准确率低</a:t>
            </a:r>
            <a:endParaRPr lang="en-US" altLang="zh-CN" sz="1600" dirty="0" smtClean="0">
              <a:latin typeface="+mn-ea"/>
            </a:endParaRPr>
          </a:p>
          <a:p>
            <a:pPr lvl="2"/>
            <a:r>
              <a:rPr lang="zh-CN" altLang="en-US" sz="1600" dirty="0" smtClean="0">
                <a:latin typeface="+mn-ea"/>
              </a:rPr>
              <a:t>数据要求均匀分布</a:t>
            </a:r>
            <a:endParaRPr lang="en-US" altLang="zh-CN" sz="1600" dirty="0" smtClean="0">
              <a:latin typeface="+mn-ea"/>
            </a:endParaRPr>
          </a:p>
        </p:txBody>
      </p:sp>
    </p:spTree>
    <p:extLst>
      <p:ext uri="{BB962C8B-B14F-4D97-AF65-F5344CB8AC3E}">
        <p14:creationId xmlns:p14="http://schemas.microsoft.com/office/powerpoint/2010/main" val="27645582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78971" y="296091"/>
            <a:ext cx="4955178" cy="369332"/>
          </a:xfrm>
          <a:prstGeom prst="rect">
            <a:avLst/>
          </a:prstGeom>
          <a:noFill/>
        </p:spPr>
        <p:txBody>
          <a:bodyPr wrap="square" rtlCol="0">
            <a:spAutoFit/>
          </a:bodyPr>
          <a:lstStyle/>
          <a:p>
            <a:r>
              <a:rPr lang="zh-CN" altLang="en-US" dirty="0" smtClean="0">
                <a:latin typeface="+mn-ea"/>
              </a:rPr>
              <a:t>估算方法</a:t>
            </a:r>
            <a:r>
              <a:rPr lang="en-US" altLang="zh-CN" dirty="0" smtClean="0">
                <a:latin typeface="+mn-ea"/>
              </a:rPr>
              <a:t>LC</a:t>
            </a:r>
            <a:r>
              <a:rPr lang="en-US" altLang="zh-CN" dirty="0">
                <a:latin typeface="+mn-ea"/>
              </a:rPr>
              <a:t>(</a:t>
            </a:r>
            <a:r>
              <a:rPr lang="en-US" altLang="zh-CN" dirty="0" smtClean="0">
                <a:latin typeface="+mn-ea"/>
              </a:rPr>
              <a:t>Linear Counting</a:t>
            </a:r>
            <a:r>
              <a:rPr lang="en-US" altLang="zh-CN" dirty="0">
                <a:latin typeface="+mn-ea"/>
              </a:rPr>
              <a:t>)</a:t>
            </a:r>
            <a:endParaRPr lang="zh-CN" altLang="en-US" dirty="0">
              <a:latin typeface="+mn-ea"/>
            </a:endParaRPr>
          </a:p>
        </p:txBody>
      </p:sp>
      <mc:AlternateContent xmlns:mc="http://schemas.openxmlformats.org/markup-compatibility/2006" xmlns:a14="http://schemas.microsoft.com/office/drawing/2010/main">
        <mc:Choice Requires="a14">
          <p:sp>
            <p:nvSpPr>
              <p:cNvPr id="5" name="Rectangle 3"/>
              <p:cNvSpPr>
                <a:spLocks noChangeArrowheads="1"/>
              </p:cNvSpPr>
              <p:nvPr/>
            </p:nvSpPr>
            <p:spPr bwMode="auto">
              <a:xfrm>
                <a:off x="888274" y="832660"/>
                <a:ext cx="10128069" cy="218585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kumimoji="0" lang="zh-CN" altLang="en-US" sz="1600" b="0" i="0" u="none" strike="noStrike" cap="none" normalizeH="0" baseline="0" dirty="0" smtClean="0">
                    <a:ln>
                      <a:noFill/>
                    </a:ln>
                    <a:solidFill>
                      <a:srgbClr val="5A5A5A"/>
                    </a:solidFill>
                    <a:effectLst/>
                    <a:latin typeface="+mn-ea"/>
                  </a:rPr>
                  <a:t>参考论文：</a:t>
                </a:r>
                <a:r>
                  <a:rPr lang="en-US" altLang="zh-CN" sz="1600" i="1" dirty="0">
                    <a:solidFill>
                      <a:srgbClr val="5A5A5A"/>
                    </a:solidFill>
                    <a:latin typeface="+mn-ea"/>
                    <a:hlinkClick r:id="rId2"/>
                  </a:rPr>
                  <a:t>A linear-time probabilistic counting algorithm for database applications</a:t>
                </a:r>
                <a:endParaRPr kumimoji="0" lang="en-US" altLang="zh-CN" sz="1600" b="0" i="1" u="none" strike="noStrike" cap="none" normalizeH="0" baseline="0" dirty="0" smtClean="0">
                  <a:ln>
                    <a:noFill/>
                  </a:ln>
                  <a:solidFill>
                    <a:srgbClr val="5A5A5A"/>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dirty="0" smtClean="0">
                  <a:ln>
                    <a:noFill/>
                  </a:ln>
                  <a:solidFill>
                    <a:srgbClr val="5A5A5A"/>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5A5A5A"/>
                    </a:solidFill>
                    <a:effectLst/>
                    <a:latin typeface="+mn-ea"/>
                  </a:rPr>
                  <a:t>LC的基本思路是：设有一哈希函数H，其哈希结果空间有m个值（最小值0，最大值m-1），并且哈希结果服从均匀分布。使用一个长度为m的bitmap，每个bit为一个桶，均初始化为0，设一个集合的基数为n，此集合所有元素通过H哈希到bitmap中，如果某一个元素被哈希到第k个比特并且第k个比特为0，则将其置为1。当集合所有元素哈希完成后，设bitmap中还有u个bit为0。则：</a:t>
                </a:r>
                <a:endParaRPr kumimoji="0" lang="en-US" altLang="zh-CN" sz="1600" b="0" i="0" u="none" strike="noStrike" cap="none" normalizeH="0" baseline="0" dirty="0" smtClean="0">
                  <a:ln>
                    <a:noFill/>
                  </a:ln>
                  <a:solidFill>
                    <a:srgbClr val="5A5A5A"/>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mn-ea"/>
                  </a:rPr>
                  <a:t>				     </a:t>
                </a:r>
                <a14:m>
                  <m:oMath xmlns:m="http://schemas.openxmlformats.org/officeDocument/2006/math">
                    <m:acc>
                      <m:accPr>
                        <m:chr m:val="̂"/>
                        <m:ctrlPr>
                          <a:rPr kumimoji="0" lang="en-US" altLang="zh-CN" sz="1600" b="0" i="1" u="none" strike="noStrike" cap="none" normalizeH="0" baseline="0" smtClean="0">
                            <a:ln>
                              <a:noFill/>
                            </a:ln>
                            <a:solidFill>
                              <a:schemeClr val="tx1"/>
                            </a:solidFill>
                            <a:effectLst/>
                            <a:latin typeface="Cambria Math" panose="02040503050406030204" pitchFamily="18" charset="0"/>
                          </a:rPr>
                        </m:ctrlPr>
                      </m:accPr>
                      <m:e>
                        <m:r>
                          <a:rPr kumimoji="0" lang="en-US" altLang="zh-CN" sz="1600" b="0" i="1" u="none" strike="noStrike" cap="none" normalizeH="0" baseline="0" smtClean="0">
                            <a:ln>
                              <a:noFill/>
                            </a:ln>
                            <a:solidFill>
                              <a:schemeClr val="tx1"/>
                            </a:solidFill>
                            <a:effectLst/>
                            <a:latin typeface="Cambria Math" panose="02040503050406030204" pitchFamily="18" charset="0"/>
                          </a:rPr>
                          <m:t>𝑛</m:t>
                        </m:r>
                      </m:e>
                    </m:acc>
                    <m:r>
                      <a:rPr kumimoji="0" lang="en-US" altLang="zh-CN" sz="1600" b="0" i="1" u="none" strike="noStrike" cap="none" normalizeH="0" baseline="0" smtClean="0">
                        <a:ln>
                          <a:noFill/>
                        </a:ln>
                        <a:solidFill>
                          <a:schemeClr val="tx1"/>
                        </a:solidFill>
                        <a:effectLst/>
                        <a:latin typeface="Cambria Math" panose="02040503050406030204" pitchFamily="18" charset="0"/>
                      </a:rPr>
                      <m:t>=−</m:t>
                    </m:r>
                    <m:r>
                      <a:rPr kumimoji="0" lang="en-US" altLang="zh-CN" sz="1600" b="0" i="1" u="none" strike="noStrike" cap="none" normalizeH="0" baseline="0" smtClean="0">
                        <a:ln>
                          <a:noFill/>
                        </a:ln>
                        <a:solidFill>
                          <a:schemeClr val="tx1"/>
                        </a:solidFill>
                        <a:effectLst/>
                        <a:latin typeface="Cambria Math" panose="02040503050406030204" pitchFamily="18" charset="0"/>
                      </a:rPr>
                      <m:t>𝑚𝑙𝑜𝑔</m:t>
                    </m:r>
                    <m:f>
                      <m:fPr>
                        <m:ctrlPr>
                          <a:rPr kumimoji="0" lang="en-US" altLang="zh-CN" sz="1600" b="0" i="1" u="none" strike="noStrike" cap="none" normalizeH="0" baseline="0" smtClean="0">
                            <a:ln>
                              <a:noFill/>
                            </a:ln>
                            <a:solidFill>
                              <a:schemeClr val="tx1"/>
                            </a:solidFill>
                            <a:effectLst/>
                            <a:latin typeface="Cambria Math" panose="02040503050406030204" pitchFamily="18" charset="0"/>
                          </a:rPr>
                        </m:ctrlPr>
                      </m:fPr>
                      <m:num>
                        <m:r>
                          <a:rPr kumimoji="0" lang="en-US" altLang="zh-CN" sz="1600" b="0" i="1" u="none" strike="noStrike" cap="none" normalizeH="0" baseline="0" smtClean="0">
                            <a:ln>
                              <a:noFill/>
                            </a:ln>
                            <a:solidFill>
                              <a:schemeClr val="tx1"/>
                            </a:solidFill>
                            <a:effectLst/>
                            <a:latin typeface="Cambria Math" panose="02040503050406030204" pitchFamily="18" charset="0"/>
                          </a:rPr>
                          <m:t>𝑢</m:t>
                        </m:r>
                      </m:num>
                      <m:den>
                        <m:r>
                          <a:rPr kumimoji="0" lang="en-US" altLang="zh-CN" sz="1600" b="0" i="1" u="none" strike="noStrike" cap="none" normalizeH="0" baseline="0" smtClean="0">
                            <a:ln>
                              <a:noFill/>
                            </a:ln>
                            <a:solidFill>
                              <a:schemeClr val="tx1"/>
                            </a:solidFill>
                            <a:effectLst/>
                            <a:latin typeface="Cambria Math" panose="02040503050406030204" pitchFamily="18" charset="0"/>
                          </a:rPr>
                          <m:t>𝑚</m:t>
                        </m:r>
                      </m:den>
                    </m:f>
                  </m:oMath>
                </a14:m>
                <a:endParaRPr kumimoji="0" lang="zh-CN" altLang="zh-CN" sz="1600" b="0" i="0" u="none" strike="noStrike" cap="none" normalizeH="0" baseline="0" dirty="0" smtClean="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5A5A5A"/>
                    </a:solidFill>
                    <a:effectLst/>
                    <a:latin typeface="+mn-ea"/>
                  </a:rPr>
                  <a:t>为n的一个估计，且为最大似然估计（MLE）。</a:t>
                </a:r>
                <a:endParaRPr kumimoji="0" lang="zh-CN" altLang="zh-CN" sz="1600" b="0" i="0" u="none" strike="noStrike" cap="none" normalizeH="0" baseline="0" dirty="0" smtClean="0">
                  <a:ln>
                    <a:noFill/>
                  </a:ln>
                  <a:solidFill>
                    <a:schemeClr val="tx1"/>
                  </a:solidFill>
                  <a:effectLst/>
                  <a:latin typeface="+mn-ea"/>
                </a:endParaRPr>
              </a:p>
            </p:txBody>
          </p:sp>
        </mc:Choice>
        <mc:Fallback xmlns="">
          <p:sp>
            <p:nvSpPr>
              <p:cNvPr id="5" name="Rectangle 3"/>
              <p:cNvSpPr>
                <a:spLocks noRot="1" noChangeAspect="1" noMove="1" noResize="1" noEditPoints="1" noAdjustHandles="1" noChangeArrowheads="1" noChangeShapeType="1" noTextEdit="1"/>
              </p:cNvSpPr>
              <p:nvPr/>
            </p:nvSpPr>
            <p:spPr bwMode="auto">
              <a:xfrm>
                <a:off x="888274" y="832660"/>
                <a:ext cx="10128069" cy="2185855"/>
              </a:xfrm>
              <a:prstGeom prst="rect">
                <a:avLst/>
              </a:prstGeom>
              <a:blipFill rotWithShape="0">
                <a:blip r:embed="rId3"/>
                <a:stretch>
                  <a:fillRect l="-361" b="-251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2" name="文本框 1"/>
          <p:cNvSpPr txBox="1"/>
          <p:nvPr/>
        </p:nvSpPr>
        <p:spPr>
          <a:xfrm>
            <a:off x="888274" y="3283131"/>
            <a:ext cx="9997440" cy="646331"/>
          </a:xfrm>
          <a:prstGeom prst="rect">
            <a:avLst/>
          </a:prstGeom>
          <a:noFill/>
        </p:spPr>
        <p:txBody>
          <a:bodyPr wrap="square" rtlCol="0">
            <a:spAutoFit/>
          </a:bodyPr>
          <a:lstStyle/>
          <a:p>
            <a:r>
              <a:rPr lang="zh-CN" altLang="en-US" dirty="0">
                <a:solidFill>
                  <a:srgbClr val="5A5A5A"/>
                </a:solidFill>
                <a:latin typeface="Helvetica Neue"/>
              </a:rPr>
              <a:t>如果</a:t>
            </a:r>
            <a:r>
              <a:rPr lang="en-US" altLang="zh-CN" dirty="0">
                <a:solidFill>
                  <a:srgbClr val="5A5A5A"/>
                </a:solidFill>
                <a:latin typeface="Helvetica Neue"/>
              </a:rPr>
              <a:t>m</a:t>
            </a:r>
            <a:r>
              <a:rPr lang="zh-CN" altLang="en-US" dirty="0">
                <a:solidFill>
                  <a:srgbClr val="5A5A5A"/>
                </a:solidFill>
                <a:latin typeface="Helvetica Neue"/>
              </a:rPr>
              <a:t>比</a:t>
            </a:r>
            <a:r>
              <a:rPr lang="en-US" altLang="zh-CN" dirty="0">
                <a:solidFill>
                  <a:srgbClr val="5A5A5A"/>
                </a:solidFill>
                <a:latin typeface="Helvetica Neue"/>
              </a:rPr>
              <a:t>n</a:t>
            </a:r>
            <a:r>
              <a:rPr lang="zh-CN" altLang="en-US" dirty="0">
                <a:solidFill>
                  <a:srgbClr val="5A5A5A"/>
                </a:solidFill>
                <a:latin typeface="Helvetica Neue"/>
              </a:rPr>
              <a:t>小太多，则很有可能所有桶都被哈希到了，此时</a:t>
            </a:r>
            <a:r>
              <a:rPr lang="en-US" altLang="zh-CN" dirty="0">
                <a:solidFill>
                  <a:srgbClr val="5A5A5A"/>
                </a:solidFill>
                <a:latin typeface="Helvetica Neue"/>
              </a:rPr>
              <a:t>u</a:t>
            </a:r>
            <a:r>
              <a:rPr lang="zh-CN" altLang="en-US" dirty="0">
                <a:solidFill>
                  <a:srgbClr val="5A5A5A"/>
                </a:solidFill>
                <a:latin typeface="Helvetica Neue"/>
              </a:rPr>
              <a:t>的值为</a:t>
            </a:r>
            <a:r>
              <a:rPr lang="en-US" altLang="zh-CN" dirty="0">
                <a:solidFill>
                  <a:srgbClr val="5A5A5A"/>
                </a:solidFill>
                <a:latin typeface="Helvetica Neue"/>
              </a:rPr>
              <a:t>0</a:t>
            </a:r>
            <a:r>
              <a:rPr lang="zh-CN" altLang="en-US" dirty="0">
                <a:solidFill>
                  <a:srgbClr val="5A5A5A"/>
                </a:solidFill>
                <a:latin typeface="Helvetica Neue"/>
              </a:rPr>
              <a:t>，</a:t>
            </a:r>
            <a:r>
              <a:rPr lang="en-US" altLang="zh-CN" dirty="0">
                <a:solidFill>
                  <a:srgbClr val="5A5A5A"/>
                </a:solidFill>
                <a:latin typeface="Helvetica Neue"/>
              </a:rPr>
              <a:t>LC</a:t>
            </a:r>
            <a:r>
              <a:rPr lang="zh-CN" altLang="en-US" dirty="0">
                <a:solidFill>
                  <a:srgbClr val="5A5A5A"/>
                </a:solidFill>
                <a:latin typeface="Helvetica Neue"/>
              </a:rPr>
              <a:t>的估计公式就不起作用了（变成无穷大）。因此</a:t>
            </a:r>
            <a:r>
              <a:rPr lang="en-US" altLang="zh-CN" dirty="0">
                <a:solidFill>
                  <a:srgbClr val="5A5A5A"/>
                </a:solidFill>
                <a:latin typeface="Helvetica Neue"/>
              </a:rPr>
              <a:t>m</a:t>
            </a:r>
            <a:r>
              <a:rPr lang="zh-CN" altLang="en-US" dirty="0">
                <a:solidFill>
                  <a:srgbClr val="5A5A5A"/>
                </a:solidFill>
                <a:latin typeface="Helvetica Neue"/>
              </a:rPr>
              <a:t>的选择除了要满足上面误差控制的需求外，还要保证满桶的概率非常小。</a:t>
            </a:r>
            <a:endParaRPr lang="zh-CN" altLang="en-US" dirty="0"/>
          </a:p>
        </p:txBody>
      </p:sp>
      <mc:AlternateContent xmlns:mc="http://schemas.openxmlformats.org/markup-compatibility/2006" xmlns:a14="http://schemas.microsoft.com/office/drawing/2010/main">
        <mc:Choice Requires="a14">
          <p:sp>
            <p:nvSpPr>
              <p:cNvPr id="6" name="文本框 5"/>
              <p:cNvSpPr txBox="1"/>
              <p:nvPr/>
            </p:nvSpPr>
            <p:spPr>
              <a:xfrm>
                <a:off x="3222171" y="4194078"/>
                <a:ext cx="5207726" cy="3772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𝑚</m:t>
                      </m:r>
                      <m:r>
                        <a:rPr lang="en-US" altLang="zh-CN" b="0" i="1" smtClean="0">
                          <a:latin typeface="Cambria Math" panose="02040503050406030204" pitchFamily="18" charset="0"/>
                        </a:rPr>
                        <m:t>&gt;</m:t>
                      </m:r>
                      <m:f>
                        <m:fPr>
                          <m:type m:val="lin"/>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𝑡</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−1)</m:t>
                          </m:r>
                        </m:num>
                        <m:den>
                          <m:r>
                            <a:rPr lang="en-US" altLang="zh-CN" b="0" i="1" smtClean="0">
                              <a:latin typeface="Cambria Math" panose="02040503050406030204" pitchFamily="18" charset="0"/>
                            </a:rPr>
                            <m:t>(</m:t>
                          </m:r>
                          <m:r>
                            <a:rPr lang="zh-CN" altLang="en-US" b="0" i="1" smtClean="0">
                              <a:latin typeface="Cambria Math" panose="02040503050406030204" pitchFamily="18" charset="0"/>
                            </a:rPr>
                            <m:t>𝜀</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𝑡</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den>
                      </m:f>
                      <m:r>
                        <a:rPr lang="zh-CN" altLang="en-US" b="0" i="1" smtClean="0">
                          <a:latin typeface="Cambria Math" panose="02040503050406030204" pitchFamily="18" charset="0"/>
                        </a:rPr>
                        <m:t>，</m:t>
                      </m:r>
                      <m:r>
                        <a:rPr lang="zh-CN" altLang="en-US" i="1">
                          <a:latin typeface="Cambria Math" panose="02040503050406030204" pitchFamily="18" charset="0"/>
                        </a:rPr>
                        <m:t>其中</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f>
                        <m:fPr>
                          <m:type m:val="skw"/>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m:t>
                          </m:r>
                        </m:num>
                        <m:den>
                          <m:r>
                            <a:rPr lang="en-US" altLang="zh-CN" b="0" i="1" smtClean="0">
                              <a:latin typeface="Cambria Math" panose="02040503050406030204" pitchFamily="18" charset="0"/>
                            </a:rPr>
                            <m:t>𝑚</m:t>
                          </m:r>
                        </m:den>
                      </m:f>
                    </m:oMath>
                  </m:oMathPara>
                </a14:m>
                <a:endParaRPr lang="zh-CN" altLang="en-US" dirty="0">
                  <a:latin typeface="+mn-ea"/>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3222171" y="4194078"/>
                <a:ext cx="5207726" cy="377283"/>
              </a:xfrm>
              <a:prstGeom prst="rect">
                <a:avLst/>
              </a:prstGeom>
              <a:blipFill rotWithShape="0">
                <a:blip r:embed="rId4"/>
                <a:stretch>
                  <a:fillRect t="-109677" b="-175806"/>
                </a:stretch>
              </a:blipFill>
            </p:spPr>
            <p:txBody>
              <a:bodyPr/>
              <a:lstStyle/>
              <a:p>
                <a:r>
                  <a:rPr lang="zh-CN" altLang="en-US">
                    <a:noFill/>
                  </a:rPr>
                  <a:t> </a:t>
                </a:r>
              </a:p>
            </p:txBody>
          </p:sp>
        </mc:Fallback>
      </mc:AlternateContent>
      <p:sp>
        <p:nvSpPr>
          <p:cNvPr id="8" name="文本框 7"/>
          <p:cNvSpPr txBox="1"/>
          <p:nvPr/>
        </p:nvSpPr>
        <p:spPr>
          <a:xfrm>
            <a:off x="888274" y="4835977"/>
            <a:ext cx="9326880" cy="923330"/>
          </a:xfrm>
          <a:prstGeom prst="rect">
            <a:avLst/>
          </a:prstGeom>
          <a:noFill/>
        </p:spPr>
        <p:txBody>
          <a:bodyPr wrap="square" rtlCol="0">
            <a:spAutoFit/>
          </a:bodyPr>
          <a:lstStyle/>
          <a:p>
            <a:r>
              <a:rPr lang="zh-CN" altLang="en-US" dirty="0">
                <a:solidFill>
                  <a:srgbClr val="5A5A5A"/>
                </a:solidFill>
                <a:latin typeface="Helvetica Neue"/>
              </a:rPr>
              <a:t>精度要求越高，则</a:t>
            </a:r>
            <a:r>
              <a:rPr lang="en-US" altLang="zh-CN" dirty="0">
                <a:solidFill>
                  <a:srgbClr val="5A5A5A"/>
                </a:solidFill>
                <a:latin typeface="Helvetica Neue"/>
              </a:rPr>
              <a:t>bitmap</a:t>
            </a:r>
            <a:r>
              <a:rPr lang="zh-CN" altLang="en-US" dirty="0">
                <a:solidFill>
                  <a:srgbClr val="5A5A5A"/>
                </a:solidFill>
                <a:latin typeface="Helvetica Neue"/>
              </a:rPr>
              <a:t>的长度越大。随着</a:t>
            </a:r>
            <a:r>
              <a:rPr lang="en-US" altLang="zh-CN" dirty="0">
                <a:solidFill>
                  <a:srgbClr val="5A5A5A"/>
                </a:solidFill>
                <a:latin typeface="Helvetica Neue"/>
              </a:rPr>
              <a:t>m</a:t>
            </a:r>
            <a:r>
              <a:rPr lang="zh-CN" altLang="en-US" dirty="0">
                <a:solidFill>
                  <a:srgbClr val="5A5A5A"/>
                </a:solidFill>
                <a:latin typeface="Helvetica Neue"/>
              </a:rPr>
              <a:t>和</a:t>
            </a:r>
            <a:r>
              <a:rPr lang="en-US" altLang="zh-CN" dirty="0">
                <a:solidFill>
                  <a:srgbClr val="5A5A5A"/>
                </a:solidFill>
                <a:latin typeface="Helvetica Neue"/>
              </a:rPr>
              <a:t>n</a:t>
            </a:r>
            <a:r>
              <a:rPr lang="zh-CN" altLang="en-US" dirty="0">
                <a:solidFill>
                  <a:srgbClr val="5A5A5A"/>
                </a:solidFill>
                <a:latin typeface="Helvetica Neue"/>
              </a:rPr>
              <a:t>的增大，</a:t>
            </a:r>
            <a:r>
              <a:rPr lang="en-US" altLang="zh-CN" dirty="0">
                <a:solidFill>
                  <a:srgbClr val="5A5A5A"/>
                </a:solidFill>
                <a:latin typeface="Helvetica Neue"/>
              </a:rPr>
              <a:t>m</a:t>
            </a:r>
            <a:r>
              <a:rPr lang="zh-CN" altLang="en-US" dirty="0">
                <a:solidFill>
                  <a:srgbClr val="5A5A5A"/>
                </a:solidFill>
                <a:latin typeface="Helvetica Neue"/>
              </a:rPr>
              <a:t>大约为</a:t>
            </a:r>
            <a:r>
              <a:rPr lang="en-US" altLang="zh-CN" dirty="0">
                <a:solidFill>
                  <a:srgbClr val="5A5A5A"/>
                </a:solidFill>
                <a:latin typeface="Helvetica Neue"/>
              </a:rPr>
              <a:t>n</a:t>
            </a:r>
            <a:r>
              <a:rPr lang="zh-CN" altLang="en-US" dirty="0">
                <a:solidFill>
                  <a:srgbClr val="5A5A5A"/>
                </a:solidFill>
                <a:latin typeface="Helvetica Neue"/>
              </a:rPr>
              <a:t>的</a:t>
            </a:r>
            <a:r>
              <a:rPr lang="zh-CN" altLang="en-US" dirty="0" smtClean="0">
                <a:solidFill>
                  <a:srgbClr val="5A5A5A"/>
                </a:solidFill>
                <a:latin typeface="Helvetica Neue"/>
              </a:rPr>
              <a:t>十分之一</a:t>
            </a:r>
            <a:endParaRPr lang="en-US" altLang="zh-CN" dirty="0" smtClean="0">
              <a:solidFill>
                <a:srgbClr val="5A5A5A"/>
              </a:solidFill>
              <a:latin typeface="Helvetica Neue"/>
            </a:endParaRPr>
          </a:p>
          <a:p>
            <a:r>
              <a:rPr lang="zh-CN" altLang="en-US" dirty="0" smtClean="0">
                <a:solidFill>
                  <a:srgbClr val="5A5A5A"/>
                </a:solidFill>
                <a:latin typeface="Helvetica Neue"/>
              </a:rPr>
              <a:t>优点：算法简单，易于合并</a:t>
            </a:r>
            <a:endParaRPr lang="en-US" altLang="zh-CN" dirty="0" smtClean="0">
              <a:solidFill>
                <a:srgbClr val="5A5A5A"/>
              </a:solidFill>
              <a:latin typeface="Helvetica Neue"/>
            </a:endParaRPr>
          </a:p>
          <a:p>
            <a:r>
              <a:rPr lang="zh-CN" altLang="en-US" dirty="0" smtClean="0">
                <a:solidFill>
                  <a:srgbClr val="5A5A5A"/>
                </a:solidFill>
                <a:latin typeface="Helvetica Neue"/>
              </a:rPr>
              <a:t>缺点：依然有很高的空间复杂度</a:t>
            </a:r>
            <a:endParaRPr lang="zh-CN" altLang="en-US" dirty="0"/>
          </a:p>
        </p:txBody>
      </p:sp>
    </p:spTree>
    <p:extLst>
      <p:ext uri="{BB962C8B-B14F-4D97-AF65-F5344CB8AC3E}">
        <p14:creationId xmlns:p14="http://schemas.microsoft.com/office/powerpoint/2010/main" val="21732307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78971" y="296091"/>
            <a:ext cx="4955178" cy="369332"/>
          </a:xfrm>
          <a:prstGeom prst="rect">
            <a:avLst/>
          </a:prstGeom>
          <a:noFill/>
        </p:spPr>
        <p:txBody>
          <a:bodyPr wrap="square" rtlCol="0">
            <a:spAutoFit/>
          </a:bodyPr>
          <a:lstStyle/>
          <a:p>
            <a:r>
              <a:rPr lang="zh-CN" altLang="en-US" dirty="0" smtClean="0">
                <a:latin typeface="+mn-ea"/>
              </a:rPr>
              <a:t>估算方法</a:t>
            </a:r>
            <a:r>
              <a:rPr lang="en-US" altLang="zh-CN" dirty="0" smtClean="0">
                <a:latin typeface="+mn-ea"/>
              </a:rPr>
              <a:t>LLC</a:t>
            </a:r>
            <a:r>
              <a:rPr lang="en-US" altLang="zh-CN" dirty="0">
                <a:latin typeface="+mn-ea"/>
              </a:rPr>
              <a:t>(</a:t>
            </a:r>
            <a:r>
              <a:rPr lang="en-US" altLang="zh-CN" dirty="0" err="1" smtClean="0">
                <a:solidFill>
                  <a:srgbClr val="5A5A5A"/>
                </a:solidFill>
                <a:latin typeface="Helvetica Neue"/>
              </a:rPr>
              <a:t>LogLog</a:t>
            </a:r>
            <a:r>
              <a:rPr lang="en-US" altLang="zh-CN" dirty="0" smtClean="0">
                <a:solidFill>
                  <a:srgbClr val="5A5A5A"/>
                </a:solidFill>
                <a:latin typeface="Helvetica Neue"/>
              </a:rPr>
              <a:t> Counting</a:t>
            </a:r>
            <a:r>
              <a:rPr lang="en-US" altLang="zh-CN" dirty="0">
                <a:latin typeface="+mn-ea"/>
              </a:rPr>
              <a:t>)</a:t>
            </a:r>
            <a:endParaRPr lang="zh-CN" altLang="en-US" dirty="0">
              <a:latin typeface="+mn-ea"/>
            </a:endParaRPr>
          </a:p>
        </p:txBody>
      </p:sp>
      <p:sp>
        <p:nvSpPr>
          <p:cNvPr id="5" name="Rectangle 3"/>
          <p:cNvSpPr>
            <a:spLocks noChangeArrowheads="1"/>
          </p:cNvSpPr>
          <p:nvPr/>
        </p:nvSpPr>
        <p:spPr bwMode="auto">
          <a:xfrm>
            <a:off x="940525" y="727637"/>
            <a:ext cx="1012806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kumimoji="0" lang="zh-CN" altLang="en-US" sz="1600" b="0" i="0" u="none" strike="noStrike" cap="none" normalizeH="0" baseline="0" dirty="0" smtClean="0">
                <a:ln>
                  <a:noFill/>
                </a:ln>
                <a:solidFill>
                  <a:srgbClr val="5A5A5A"/>
                </a:solidFill>
                <a:effectLst/>
                <a:latin typeface="+mn-ea"/>
              </a:rPr>
              <a:t>参考论文：</a:t>
            </a:r>
            <a:r>
              <a:rPr lang="en-US" altLang="zh-CN" sz="1600" i="1" dirty="0" smtClean="0">
                <a:solidFill>
                  <a:srgbClr val="5A5A5A"/>
                </a:solidFill>
                <a:latin typeface="+mn-ea"/>
                <a:hlinkClick r:id="rId2"/>
              </a:rPr>
              <a:t>Log </a:t>
            </a:r>
            <a:r>
              <a:rPr lang="en-US" altLang="zh-CN" sz="1600" i="1" dirty="0" err="1" smtClean="0">
                <a:solidFill>
                  <a:srgbClr val="5A5A5A"/>
                </a:solidFill>
                <a:latin typeface="+mn-ea"/>
                <a:hlinkClick r:id="rId2"/>
              </a:rPr>
              <a:t>log</a:t>
            </a:r>
            <a:r>
              <a:rPr lang="en-US" altLang="zh-CN" sz="1600" i="1" dirty="0" smtClean="0">
                <a:solidFill>
                  <a:srgbClr val="5A5A5A"/>
                </a:solidFill>
                <a:latin typeface="+mn-ea"/>
                <a:hlinkClick r:id="rId2"/>
              </a:rPr>
              <a:t> </a:t>
            </a:r>
            <a:r>
              <a:rPr lang="en-US" altLang="zh-CN" sz="1600" i="1" dirty="0">
                <a:solidFill>
                  <a:srgbClr val="5A5A5A"/>
                </a:solidFill>
                <a:latin typeface="+mn-ea"/>
                <a:hlinkClick r:id="rId2"/>
              </a:rPr>
              <a:t>Counting of Large </a:t>
            </a:r>
            <a:r>
              <a:rPr lang="en-US" altLang="zh-CN" sz="1600" i="1" dirty="0" smtClean="0">
                <a:solidFill>
                  <a:srgbClr val="5A5A5A"/>
                </a:solidFill>
                <a:latin typeface="+mn-ea"/>
                <a:hlinkClick r:id="rId2"/>
              </a:rPr>
              <a:t>Cardinalities</a:t>
            </a:r>
            <a:endParaRPr lang="en-US" altLang="zh-CN" sz="1600" i="1" dirty="0" smtClean="0">
              <a:solidFill>
                <a:srgbClr val="5A5A5A"/>
              </a:solidFill>
              <a:latin typeface="+mn-ea"/>
            </a:endParaRPr>
          </a:p>
          <a:p>
            <a:pPr lvl="0"/>
            <a:endParaRPr kumimoji="0" lang="en-US" altLang="zh-CN" sz="1600" b="0" i="1" u="none" strike="noStrike" cap="none" normalizeH="0" baseline="0" dirty="0" smtClean="0">
              <a:ln>
                <a:noFill/>
              </a:ln>
              <a:solidFill>
                <a:srgbClr val="5A5A5A"/>
              </a:solidFill>
              <a:effectLst/>
              <a:latin typeface="+mn-ea"/>
            </a:endParaRPr>
          </a:p>
        </p:txBody>
      </p:sp>
      <mc:AlternateContent xmlns:mc="http://schemas.openxmlformats.org/markup-compatibility/2006" xmlns:a14="http://schemas.microsoft.com/office/drawing/2010/main">
        <mc:Choice Requires="a14">
          <p:sp>
            <p:nvSpPr>
              <p:cNvPr id="4" name="文本框 3"/>
              <p:cNvSpPr txBox="1"/>
              <p:nvPr/>
            </p:nvSpPr>
            <p:spPr>
              <a:xfrm>
                <a:off x="478971" y="1122232"/>
                <a:ext cx="11472622" cy="1200329"/>
              </a:xfrm>
              <a:prstGeom prst="rect">
                <a:avLst/>
              </a:prstGeom>
              <a:noFill/>
            </p:spPr>
            <p:txBody>
              <a:bodyPr wrap="square" rtlCol="0">
                <a:spAutoFit/>
              </a:bodyPr>
              <a:lstStyle/>
              <a:p>
                <a:r>
                  <a:rPr lang="zh-CN" altLang="en-US" dirty="0">
                    <a:latin typeface="+mn-ea"/>
                  </a:rPr>
                  <a:t>基本思想</a:t>
                </a:r>
                <a:r>
                  <a:rPr lang="zh-CN" altLang="en-US" dirty="0" smtClean="0">
                    <a:solidFill>
                      <a:srgbClr val="5A5A5A"/>
                    </a:solidFill>
                    <a:latin typeface="Helvetica Neue"/>
                  </a:rPr>
                  <a:t>：</a:t>
                </a:r>
                <a:endParaRPr lang="en-US" altLang="zh-CN" dirty="0" smtClean="0">
                  <a:solidFill>
                    <a:srgbClr val="5A5A5A"/>
                  </a:solidFill>
                  <a:latin typeface="Helvetica Neue"/>
                </a:endParaRPr>
              </a:p>
              <a:p>
                <a:r>
                  <a:rPr lang="zh-CN" altLang="en-US" dirty="0" smtClean="0">
                    <a:solidFill>
                      <a:srgbClr val="5A5A5A"/>
                    </a:solidFill>
                    <a:latin typeface="Helvetica Neue"/>
                  </a:rPr>
                  <a:t>设</a:t>
                </a:r>
                <a:r>
                  <a:rPr lang="en-US" altLang="zh-CN" dirty="0">
                    <a:solidFill>
                      <a:srgbClr val="5A5A5A"/>
                    </a:solidFill>
                    <a:latin typeface="Helvetica Neue"/>
                  </a:rPr>
                  <a:t>a</a:t>
                </a:r>
                <a:r>
                  <a:rPr lang="zh-CN" altLang="en-US" dirty="0">
                    <a:solidFill>
                      <a:srgbClr val="5A5A5A"/>
                    </a:solidFill>
                    <a:latin typeface="Helvetica Neue"/>
                  </a:rPr>
                  <a:t>为待估集合（哈希后）中的一个元素，由上面对</a:t>
                </a:r>
                <a:r>
                  <a:rPr lang="en-US" altLang="zh-CN" dirty="0">
                    <a:solidFill>
                      <a:srgbClr val="5A5A5A"/>
                    </a:solidFill>
                    <a:latin typeface="Helvetica Neue"/>
                  </a:rPr>
                  <a:t>H</a:t>
                </a:r>
                <a:r>
                  <a:rPr lang="zh-CN" altLang="en-US" dirty="0">
                    <a:solidFill>
                      <a:srgbClr val="5A5A5A"/>
                    </a:solidFill>
                    <a:latin typeface="Helvetica Neue"/>
                  </a:rPr>
                  <a:t>的定义可知，</a:t>
                </a:r>
                <a:r>
                  <a:rPr lang="en-US" altLang="zh-CN" dirty="0">
                    <a:solidFill>
                      <a:srgbClr val="5A5A5A"/>
                    </a:solidFill>
                    <a:latin typeface="Helvetica Neue"/>
                  </a:rPr>
                  <a:t>a</a:t>
                </a:r>
                <a:r>
                  <a:rPr lang="zh-CN" altLang="en-US" dirty="0">
                    <a:solidFill>
                      <a:srgbClr val="5A5A5A"/>
                    </a:solidFill>
                    <a:latin typeface="Helvetica Neue"/>
                  </a:rPr>
                  <a:t>可以看做一个长度固定的比特串（也就是</a:t>
                </a:r>
                <a:r>
                  <a:rPr lang="en-US" altLang="zh-CN" dirty="0">
                    <a:solidFill>
                      <a:srgbClr val="5A5A5A"/>
                    </a:solidFill>
                    <a:latin typeface="Helvetica Neue"/>
                  </a:rPr>
                  <a:t>a</a:t>
                </a:r>
                <a:r>
                  <a:rPr lang="zh-CN" altLang="en-US" dirty="0">
                    <a:solidFill>
                      <a:srgbClr val="5A5A5A"/>
                    </a:solidFill>
                    <a:latin typeface="Helvetica Neue"/>
                  </a:rPr>
                  <a:t>的二进制表示），设</a:t>
                </a:r>
                <a:r>
                  <a:rPr lang="en-US" altLang="zh-CN" dirty="0">
                    <a:solidFill>
                      <a:srgbClr val="5A5A5A"/>
                    </a:solidFill>
                    <a:latin typeface="Helvetica Neue"/>
                  </a:rPr>
                  <a:t>H</a:t>
                </a:r>
                <a:r>
                  <a:rPr lang="zh-CN" altLang="en-US" dirty="0">
                    <a:solidFill>
                      <a:srgbClr val="5A5A5A"/>
                    </a:solidFill>
                    <a:latin typeface="Helvetica Neue"/>
                  </a:rPr>
                  <a:t>哈希后的结果长度为</a:t>
                </a:r>
                <a:r>
                  <a:rPr lang="en-US" altLang="zh-CN" dirty="0">
                    <a:solidFill>
                      <a:srgbClr val="5A5A5A"/>
                    </a:solidFill>
                    <a:latin typeface="Helvetica Neue"/>
                  </a:rPr>
                  <a:t>L</a:t>
                </a:r>
                <a:r>
                  <a:rPr lang="zh-CN" altLang="en-US" dirty="0">
                    <a:solidFill>
                      <a:srgbClr val="5A5A5A"/>
                    </a:solidFill>
                    <a:latin typeface="Helvetica Neue"/>
                  </a:rPr>
                  <a:t>比特，我们将这</a:t>
                </a:r>
                <a:r>
                  <a:rPr lang="en-US" altLang="zh-CN" dirty="0">
                    <a:solidFill>
                      <a:srgbClr val="5A5A5A"/>
                    </a:solidFill>
                    <a:latin typeface="Helvetica Neue"/>
                  </a:rPr>
                  <a:t>L</a:t>
                </a:r>
                <a:r>
                  <a:rPr lang="zh-CN" altLang="en-US" dirty="0">
                    <a:solidFill>
                      <a:srgbClr val="5A5A5A"/>
                    </a:solidFill>
                    <a:latin typeface="Helvetica Neue"/>
                  </a:rPr>
                  <a:t>个比特位</a:t>
                </a:r>
                <a:r>
                  <a:rPr lang="zh-CN" altLang="en-US" dirty="0" smtClean="0">
                    <a:solidFill>
                      <a:srgbClr val="5A5A5A"/>
                    </a:solidFill>
                    <a:latin typeface="Helvetica Neue"/>
                  </a:rPr>
                  <a:t>从右到左分别</a:t>
                </a:r>
                <a:r>
                  <a:rPr lang="zh-CN" altLang="en-US" dirty="0">
                    <a:solidFill>
                      <a:srgbClr val="5A5A5A"/>
                    </a:solidFill>
                    <a:latin typeface="Helvetica Neue"/>
                  </a:rPr>
                  <a:t>编号为</a:t>
                </a:r>
                <a:r>
                  <a:rPr lang="en-US" altLang="zh-CN" dirty="0">
                    <a:solidFill>
                      <a:srgbClr val="5A5A5A"/>
                    </a:solidFill>
                    <a:latin typeface="Helvetica Neue"/>
                  </a:rPr>
                  <a:t>1</a:t>
                </a:r>
                <a:r>
                  <a:rPr lang="zh-CN" altLang="en-US" dirty="0">
                    <a:solidFill>
                      <a:srgbClr val="5A5A5A"/>
                    </a:solidFill>
                    <a:latin typeface="Helvetica Neue"/>
                  </a:rPr>
                  <a:t>、</a:t>
                </a:r>
                <a:r>
                  <a:rPr lang="en-US" altLang="zh-CN" dirty="0">
                    <a:solidFill>
                      <a:srgbClr val="5A5A5A"/>
                    </a:solidFill>
                    <a:latin typeface="Helvetica Neue"/>
                  </a:rPr>
                  <a:t>2</a:t>
                </a:r>
                <a:r>
                  <a:rPr lang="zh-CN" altLang="en-US" dirty="0">
                    <a:solidFill>
                      <a:srgbClr val="5A5A5A"/>
                    </a:solidFill>
                    <a:latin typeface="Helvetica Neue"/>
                  </a:rPr>
                  <a:t>、</a:t>
                </a:r>
                <a:r>
                  <a:rPr lang="en-US" altLang="zh-CN" dirty="0">
                    <a:solidFill>
                      <a:srgbClr val="5A5A5A"/>
                    </a:solidFill>
                    <a:latin typeface="Helvetica Neue"/>
                  </a:rPr>
                  <a:t>…</a:t>
                </a:r>
                <a:r>
                  <a:rPr lang="zh-CN" altLang="en-US" dirty="0">
                    <a:solidFill>
                      <a:srgbClr val="5A5A5A"/>
                    </a:solidFill>
                    <a:latin typeface="Helvetica Neue"/>
                  </a:rPr>
                  <a:t>、</a:t>
                </a:r>
                <a:r>
                  <a:rPr lang="en-US" altLang="zh-CN" dirty="0" smtClean="0">
                    <a:solidFill>
                      <a:srgbClr val="5A5A5A"/>
                    </a:solidFill>
                    <a:latin typeface="Helvetica Neue"/>
                  </a:rPr>
                  <a:t>L</a:t>
                </a:r>
                <a:r>
                  <a:rPr lang="zh-CN" altLang="en-US" dirty="0" smtClean="0">
                    <a:solidFill>
                      <a:srgbClr val="5A5A5A"/>
                    </a:solidFill>
                    <a:latin typeface="Helvetica Neue"/>
                  </a:rPr>
                  <a:t>。</a:t>
                </a:r>
                <a:endParaRPr lang="en-US" altLang="zh-CN" dirty="0" smtClean="0">
                  <a:solidFill>
                    <a:srgbClr val="5A5A5A"/>
                  </a:solidFill>
                  <a:latin typeface="Helvetica Neue"/>
                </a:endParaRPr>
              </a:p>
              <a:p>
                <a:r>
                  <a:rPr lang="zh-CN" altLang="en-US" dirty="0" smtClean="0">
                    <a:solidFill>
                      <a:srgbClr val="5A5A5A"/>
                    </a:solidFill>
                    <a:latin typeface="Helvetica Neue"/>
                  </a:rPr>
                  <a:t>设</a:t>
                </a:r>
                <a14:m>
                  <m:oMath xmlns:m="http://schemas.openxmlformats.org/officeDocument/2006/math">
                    <m:r>
                      <a:rPr lang="zh-CN" altLang="en-US" i="1" smtClean="0">
                        <a:solidFill>
                          <a:srgbClr val="5A5A5A"/>
                        </a:solidFill>
                        <a:latin typeface="Cambria Math" panose="02040503050406030204" pitchFamily="18" charset="0"/>
                      </a:rPr>
                      <m:t>𝜌</m:t>
                    </m:r>
                    <m:d>
                      <m:dPr>
                        <m:ctrlPr>
                          <a:rPr lang="en-US" altLang="zh-CN" b="0" i="1" smtClean="0">
                            <a:solidFill>
                              <a:srgbClr val="5A5A5A"/>
                            </a:solidFill>
                            <a:latin typeface="Cambria Math" panose="02040503050406030204" pitchFamily="18" charset="0"/>
                          </a:rPr>
                        </m:ctrlPr>
                      </m:dPr>
                      <m:e>
                        <m:r>
                          <a:rPr lang="en-US" altLang="zh-CN" b="0" i="1" smtClean="0">
                            <a:solidFill>
                              <a:srgbClr val="5A5A5A"/>
                            </a:solidFill>
                            <a:latin typeface="Cambria Math" panose="02040503050406030204" pitchFamily="18" charset="0"/>
                          </a:rPr>
                          <m:t>𝑎</m:t>
                        </m:r>
                      </m:e>
                    </m:d>
                  </m:oMath>
                </a14:m>
                <a:r>
                  <a:rPr lang="zh-CN" altLang="en-US" dirty="0" smtClean="0">
                    <a:solidFill>
                      <a:srgbClr val="5A5A5A"/>
                    </a:solidFill>
                    <a:latin typeface="Helvetica Neue"/>
                  </a:rPr>
                  <a:t>为</a:t>
                </a:r>
                <a:r>
                  <a:rPr lang="en-US" altLang="zh-CN" dirty="0" smtClean="0">
                    <a:solidFill>
                      <a:srgbClr val="5A5A5A"/>
                    </a:solidFill>
                    <a:latin typeface="Helvetica Neue"/>
                  </a:rPr>
                  <a:t>a</a:t>
                </a:r>
                <a:r>
                  <a:rPr lang="zh-CN" altLang="en-US" dirty="0" smtClean="0">
                    <a:solidFill>
                      <a:srgbClr val="5A5A5A"/>
                    </a:solidFill>
                    <a:latin typeface="Helvetica Neue"/>
                  </a:rPr>
                  <a:t>的比特串中第一个“</a:t>
                </a:r>
                <a:r>
                  <a:rPr lang="en-US" altLang="zh-CN" dirty="0" smtClean="0">
                    <a:solidFill>
                      <a:srgbClr val="5A5A5A"/>
                    </a:solidFill>
                    <a:latin typeface="Helvetica Neue"/>
                  </a:rPr>
                  <a:t>1</a:t>
                </a:r>
                <a:r>
                  <a:rPr lang="zh-CN" altLang="en-US" dirty="0" smtClean="0">
                    <a:solidFill>
                      <a:srgbClr val="5A5A5A"/>
                    </a:solidFill>
                    <a:latin typeface="Helvetica Neue"/>
                  </a:rPr>
                  <a:t>”出现的位置，显然</a:t>
                </a:r>
                <a14:m>
                  <m:oMath xmlns:m="http://schemas.openxmlformats.org/officeDocument/2006/math">
                    <m:r>
                      <a:rPr lang="en-US" altLang="zh-CN" b="0" i="1" smtClean="0">
                        <a:solidFill>
                          <a:srgbClr val="5A5A5A"/>
                        </a:solidFill>
                        <a:latin typeface="Cambria Math" panose="02040503050406030204" pitchFamily="18" charset="0"/>
                      </a:rPr>
                      <m:t>1</m:t>
                    </m:r>
                    <m:r>
                      <a:rPr lang="en-US" altLang="zh-CN" b="0" i="1" smtClean="0">
                        <a:solidFill>
                          <a:srgbClr val="5A5A5A"/>
                        </a:solidFill>
                        <a:latin typeface="Cambria Math" panose="02040503050406030204" pitchFamily="18" charset="0"/>
                        <a:ea typeface="Cambria Math" panose="02040503050406030204" pitchFamily="18" charset="0"/>
                      </a:rPr>
                      <m:t>≤</m:t>
                    </m:r>
                    <m:r>
                      <a:rPr lang="zh-CN" altLang="en-US" b="0" i="1" smtClean="0">
                        <a:solidFill>
                          <a:srgbClr val="5A5A5A"/>
                        </a:solidFill>
                        <a:latin typeface="Cambria Math" panose="02040503050406030204" pitchFamily="18" charset="0"/>
                        <a:ea typeface="Cambria Math" panose="02040503050406030204" pitchFamily="18" charset="0"/>
                      </a:rPr>
                      <m:t>𝜌</m:t>
                    </m:r>
                    <m:d>
                      <m:dPr>
                        <m:ctrlPr>
                          <a:rPr lang="en-US" altLang="zh-CN" b="0" i="1" smtClean="0">
                            <a:solidFill>
                              <a:srgbClr val="5A5A5A"/>
                            </a:solidFill>
                            <a:latin typeface="Cambria Math" panose="02040503050406030204" pitchFamily="18" charset="0"/>
                            <a:ea typeface="Cambria Math" panose="02040503050406030204" pitchFamily="18" charset="0"/>
                          </a:rPr>
                        </m:ctrlPr>
                      </m:dPr>
                      <m:e>
                        <m:r>
                          <a:rPr lang="en-US" altLang="zh-CN" b="0" i="1" smtClean="0">
                            <a:solidFill>
                              <a:srgbClr val="5A5A5A"/>
                            </a:solidFill>
                            <a:latin typeface="Cambria Math" panose="02040503050406030204" pitchFamily="18" charset="0"/>
                            <a:ea typeface="Cambria Math" panose="02040503050406030204" pitchFamily="18" charset="0"/>
                          </a:rPr>
                          <m:t>𝑎</m:t>
                        </m:r>
                      </m:e>
                    </m:d>
                    <m:r>
                      <a:rPr lang="en-US" altLang="zh-CN" i="1">
                        <a:solidFill>
                          <a:srgbClr val="5A5A5A"/>
                        </a:solidFill>
                        <a:latin typeface="Cambria Math" panose="02040503050406030204" pitchFamily="18" charset="0"/>
                        <a:ea typeface="Cambria Math" panose="02040503050406030204" pitchFamily="18" charset="0"/>
                      </a:rPr>
                      <m:t>≤</m:t>
                    </m:r>
                    <m:r>
                      <a:rPr lang="en-US" altLang="zh-CN" b="0" i="1" smtClean="0">
                        <a:solidFill>
                          <a:srgbClr val="5A5A5A"/>
                        </a:solidFill>
                        <a:latin typeface="Cambria Math" panose="02040503050406030204" pitchFamily="18" charset="0"/>
                        <a:ea typeface="Cambria Math" panose="02040503050406030204" pitchFamily="18" charset="0"/>
                      </a:rPr>
                      <m:t>𝐿</m:t>
                    </m:r>
                  </m:oMath>
                </a14:m>
                <a:r>
                  <a:rPr lang="zh-CN" altLang="en-US" dirty="0" smtClean="0">
                    <a:solidFill>
                      <a:srgbClr val="5A5A5A"/>
                    </a:solidFill>
                    <a:latin typeface="Helvetica Neue"/>
                  </a:rPr>
                  <a:t>，取</a:t>
                </a:r>
                <a14:m>
                  <m:oMath xmlns:m="http://schemas.openxmlformats.org/officeDocument/2006/math">
                    <m:sSub>
                      <m:sSubPr>
                        <m:ctrlPr>
                          <a:rPr lang="en-US" altLang="zh-CN" i="1" smtClean="0">
                            <a:solidFill>
                              <a:srgbClr val="5A5A5A"/>
                            </a:solidFill>
                            <a:latin typeface="Cambria Math" panose="02040503050406030204" pitchFamily="18" charset="0"/>
                          </a:rPr>
                        </m:ctrlPr>
                      </m:sSubPr>
                      <m:e>
                        <m:r>
                          <a:rPr lang="zh-CN" altLang="en-US" i="1" smtClean="0">
                            <a:solidFill>
                              <a:srgbClr val="5A5A5A"/>
                            </a:solidFill>
                            <a:latin typeface="Cambria Math" panose="02040503050406030204" pitchFamily="18" charset="0"/>
                          </a:rPr>
                          <m:t>𝜌</m:t>
                        </m:r>
                      </m:e>
                      <m:sub>
                        <m:r>
                          <m:rPr>
                            <m:sty m:val="p"/>
                          </m:rPr>
                          <a:rPr lang="en-US" altLang="zh-CN" i="1">
                            <a:solidFill>
                              <a:srgbClr val="5A5A5A"/>
                            </a:solidFill>
                            <a:latin typeface="Cambria Math" panose="02040503050406030204" pitchFamily="18" charset="0"/>
                          </a:rPr>
                          <m:t>max</m:t>
                        </m:r>
                      </m:sub>
                    </m:sSub>
                  </m:oMath>
                </a14:m>
                <a:r>
                  <a:rPr lang="zh-CN" altLang="en-US" dirty="0" smtClean="0">
                    <a:solidFill>
                      <a:srgbClr val="5A5A5A"/>
                    </a:solidFill>
                    <a:latin typeface="Helvetica Neue"/>
                  </a:rPr>
                  <a:t>为所有</a:t>
                </a:r>
                <a14:m>
                  <m:oMath xmlns:m="http://schemas.openxmlformats.org/officeDocument/2006/math">
                    <m:r>
                      <a:rPr lang="zh-CN" altLang="en-US" i="1">
                        <a:solidFill>
                          <a:srgbClr val="5A5A5A"/>
                        </a:solidFill>
                        <a:latin typeface="Cambria Math" panose="02040503050406030204" pitchFamily="18" charset="0"/>
                      </a:rPr>
                      <m:t>𝜌</m:t>
                    </m:r>
                    <m:d>
                      <m:dPr>
                        <m:ctrlPr>
                          <a:rPr lang="en-US" altLang="zh-CN" i="1">
                            <a:solidFill>
                              <a:srgbClr val="5A5A5A"/>
                            </a:solidFill>
                            <a:latin typeface="Cambria Math" panose="02040503050406030204" pitchFamily="18" charset="0"/>
                          </a:rPr>
                        </m:ctrlPr>
                      </m:dPr>
                      <m:e>
                        <m:r>
                          <a:rPr lang="en-US" altLang="zh-CN" i="1">
                            <a:solidFill>
                              <a:srgbClr val="5A5A5A"/>
                            </a:solidFill>
                            <a:latin typeface="Cambria Math" panose="02040503050406030204" pitchFamily="18" charset="0"/>
                          </a:rPr>
                          <m:t>𝑎</m:t>
                        </m:r>
                      </m:e>
                    </m:d>
                  </m:oMath>
                </a14:m>
                <a:r>
                  <a:rPr lang="zh-CN" altLang="en-US" dirty="0" smtClean="0">
                    <a:solidFill>
                      <a:srgbClr val="5A5A5A"/>
                    </a:solidFill>
                    <a:latin typeface="Helvetica Neue"/>
                  </a:rPr>
                  <a:t>的最大值，则：</a:t>
                </a:r>
                <a14:m>
                  <m:oMath xmlns:m="http://schemas.openxmlformats.org/officeDocument/2006/math">
                    <m:acc>
                      <m:accPr>
                        <m:chr m:val="̂"/>
                        <m:ctrlPr>
                          <a:rPr lang="en-US" altLang="zh-CN" i="1" smtClean="0">
                            <a:solidFill>
                              <a:srgbClr val="5A5A5A"/>
                            </a:solidFill>
                            <a:latin typeface="Cambria Math" panose="02040503050406030204" pitchFamily="18" charset="0"/>
                          </a:rPr>
                        </m:ctrlPr>
                      </m:accPr>
                      <m:e>
                        <m:r>
                          <a:rPr lang="en-US" altLang="zh-CN" b="0" i="1" smtClean="0">
                            <a:solidFill>
                              <a:srgbClr val="5A5A5A"/>
                            </a:solidFill>
                            <a:latin typeface="Cambria Math" panose="02040503050406030204" pitchFamily="18" charset="0"/>
                          </a:rPr>
                          <m:t>𝑛</m:t>
                        </m:r>
                      </m:e>
                    </m:acc>
                    <m:r>
                      <a:rPr lang="en-US" altLang="zh-CN" b="0" i="1" smtClean="0">
                        <a:solidFill>
                          <a:srgbClr val="5A5A5A"/>
                        </a:solidFill>
                        <a:latin typeface="Cambria Math" panose="02040503050406030204" pitchFamily="18" charset="0"/>
                      </a:rPr>
                      <m:t>=</m:t>
                    </m:r>
                    <m:sSup>
                      <m:sSupPr>
                        <m:ctrlPr>
                          <a:rPr lang="en-US" altLang="zh-CN" b="0" i="1" smtClean="0">
                            <a:solidFill>
                              <a:srgbClr val="5A5A5A"/>
                            </a:solidFill>
                            <a:latin typeface="Cambria Math" panose="02040503050406030204" pitchFamily="18" charset="0"/>
                          </a:rPr>
                        </m:ctrlPr>
                      </m:sSupPr>
                      <m:e>
                        <m:r>
                          <a:rPr lang="en-US" altLang="zh-CN" b="0" i="1" smtClean="0">
                            <a:solidFill>
                              <a:srgbClr val="5A5A5A"/>
                            </a:solidFill>
                            <a:latin typeface="Cambria Math" panose="02040503050406030204" pitchFamily="18" charset="0"/>
                          </a:rPr>
                          <m:t>2</m:t>
                        </m:r>
                      </m:e>
                      <m:sup>
                        <m:sSub>
                          <m:sSubPr>
                            <m:ctrlPr>
                              <a:rPr lang="en-US" altLang="zh-CN" b="0" i="1" smtClean="0">
                                <a:solidFill>
                                  <a:srgbClr val="5A5A5A"/>
                                </a:solidFill>
                                <a:latin typeface="Cambria Math" panose="02040503050406030204" pitchFamily="18" charset="0"/>
                              </a:rPr>
                            </m:ctrlPr>
                          </m:sSubPr>
                          <m:e>
                            <m:r>
                              <a:rPr lang="zh-CN" altLang="en-US" b="0" i="1" smtClean="0">
                                <a:solidFill>
                                  <a:srgbClr val="5A5A5A"/>
                                </a:solidFill>
                                <a:latin typeface="Cambria Math" panose="02040503050406030204" pitchFamily="18" charset="0"/>
                              </a:rPr>
                              <m:t>𝜌</m:t>
                            </m:r>
                          </m:e>
                          <m:sub>
                            <m:r>
                              <a:rPr lang="en-US" altLang="zh-CN" b="0" i="1" smtClean="0">
                                <a:solidFill>
                                  <a:srgbClr val="5A5A5A"/>
                                </a:solidFill>
                                <a:latin typeface="Cambria Math" panose="02040503050406030204" pitchFamily="18" charset="0"/>
                              </a:rPr>
                              <m:t>𝑚𝑎𝑥</m:t>
                            </m:r>
                          </m:sub>
                        </m:sSub>
                      </m:sup>
                    </m:sSup>
                  </m:oMath>
                </a14:m>
                <a:endParaRPr lang="en-US" altLang="zh-CN" dirty="0" smtClean="0">
                  <a:solidFill>
                    <a:srgbClr val="5A5A5A"/>
                  </a:solidFill>
                  <a:latin typeface="Helvetica Neue"/>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478971" y="1122232"/>
                <a:ext cx="11472622" cy="1200329"/>
              </a:xfrm>
              <a:prstGeom prst="rect">
                <a:avLst/>
              </a:prstGeom>
              <a:blipFill rotWithShape="0">
                <a:blip r:embed="rId3"/>
                <a:stretch>
                  <a:fillRect l="-478" t="-2538" b="-60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478971" y="2322561"/>
                <a:ext cx="11330956" cy="2717347"/>
              </a:xfrm>
              <a:prstGeom prst="rect">
                <a:avLst/>
              </a:prstGeom>
              <a:noFill/>
            </p:spPr>
            <p:txBody>
              <a:bodyPr wrap="square" rtlCol="0">
                <a:spAutoFit/>
              </a:bodyPr>
              <a:lstStyle/>
              <a:p>
                <a:r>
                  <a:rPr lang="zh-CN" altLang="en-US" dirty="0" smtClean="0">
                    <a:latin typeface="+mn-ea"/>
                  </a:rPr>
                  <a:t>满桶控制：</a:t>
                </a:r>
                <a:endParaRPr lang="en-US" altLang="zh-CN" dirty="0" smtClean="0">
                  <a:latin typeface="+mn-ea"/>
                </a:endParaRPr>
              </a:p>
              <a:p>
                <a:r>
                  <a:rPr lang="zh-CN" altLang="en-US" dirty="0">
                    <a:solidFill>
                      <a:srgbClr val="5A5A5A"/>
                    </a:solidFill>
                    <a:latin typeface="+mn-ea"/>
                  </a:rPr>
                  <a:t>上述分析给</a:t>
                </a:r>
                <a:r>
                  <a:rPr lang="zh-CN" altLang="en-US" dirty="0" smtClean="0">
                    <a:solidFill>
                      <a:srgbClr val="5A5A5A"/>
                    </a:solidFill>
                    <a:latin typeface="+mn-ea"/>
                  </a:rPr>
                  <a:t>出了</a:t>
                </a:r>
                <a:r>
                  <a:rPr lang="en-US" altLang="zh-CN" dirty="0">
                    <a:solidFill>
                      <a:srgbClr val="5A5A5A"/>
                    </a:solidFill>
                    <a:latin typeface="+mn-ea"/>
                  </a:rPr>
                  <a:t>LLC</a:t>
                </a:r>
                <a:r>
                  <a:rPr lang="zh-CN" altLang="en-US" dirty="0">
                    <a:solidFill>
                      <a:srgbClr val="5A5A5A"/>
                    </a:solidFill>
                    <a:latin typeface="+mn-ea"/>
                  </a:rPr>
                  <a:t>的基本思想，</a:t>
                </a:r>
                <a:r>
                  <a:rPr lang="zh-CN" altLang="en-US" dirty="0" smtClean="0">
                    <a:solidFill>
                      <a:srgbClr val="5A5A5A"/>
                    </a:solidFill>
                    <a:latin typeface="+mn-ea"/>
                  </a:rPr>
                  <a:t>不过如果直接使用上面的单一估计量进行基数估计会由于偶然性而存在较大误差。因此，</a:t>
                </a:r>
                <a:r>
                  <a:rPr lang="en-US" altLang="zh-CN" dirty="0" smtClean="0">
                    <a:solidFill>
                      <a:srgbClr val="5A5A5A"/>
                    </a:solidFill>
                    <a:latin typeface="+mn-ea"/>
                  </a:rPr>
                  <a:t>LLC</a:t>
                </a:r>
                <a:r>
                  <a:rPr lang="zh-CN" altLang="en-US" dirty="0" smtClean="0">
                    <a:solidFill>
                      <a:srgbClr val="5A5A5A"/>
                    </a:solidFill>
                    <a:latin typeface="+mn-ea"/>
                  </a:rPr>
                  <a:t>采用了分桶平均的思想来消减误差。具体来说</a:t>
                </a:r>
                <a:r>
                  <a:rPr lang="zh-CN" altLang="en-US" dirty="0">
                    <a:solidFill>
                      <a:srgbClr val="5A5A5A"/>
                    </a:solidFill>
                    <a:latin typeface="+mn-ea"/>
                  </a:rPr>
                  <a:t>，就是将哈希空间平均分成</a:t>
                </a:r>
                <a:r>
                  <a:rPr lang="en-US" altLang="zh-CN" dirty="0">
                    <a:solidFill>
                      <a:srgbClr val="5A5A5A"/>
                    </a:solidFill>
                    <a:latin typeface="+mn-ea"/>
                  </a:rPr>
                  <a:t>m</a:t>
                </a:r>
                <a:r>
                  <a:rPr lang="zh-CN" altLang="en-US" dirty="0">
                    <a:solidFill>
                      <a:srgbClr val="5A5A5A"/>
                    </a:solidFill>
                    <a:latin typeface="+mn-ea"/>
                  </a:rPr>
                  <a:t>份，每份称之为一个桶（</a:t>
                </a:r>
                <a:r>
                  <a:rPr lang="en-US" altLang="zh-CN" dirty="0">
                    <a:solidFill>
                      <a:srgbClr val="5A5A5A"/>
                    </a:solidFill>
                    <a:latin typeface="+mn-ea"/>
                  </a:rPr>
                  <a:t>bucket</a:t>
                </a:r>
                <a:r>
                  <a:rPr lang="zh-CN" altLang="en-US" dirty="0">
                    <a:solidFill>
                      <a:srgbClr val="5A5A5A"/>
                    </a:solidFill>
                    <a:latin typeface="+mn-ea"/>
                  </a:rPr>
                  <a:t>）。对于每一个元素，其哈希值的前</a:t>
                </a:r>
                <a:r>
                  <a:rPr lang="en-US" altLang="zh-CN" dirty="0">
                    <a:solidFill>
                      <a:srgbClr val="5A5A5A"/>
                    </a:solidFill>
                    <a:latin typeface="+mn-ea"/>
                  </a:rPr>
                  <a:t>k</a:t>
                </a:r>
                <a:r>
                  <a:rPr lang="zh-CN" altLang="en-US" dirty="0">
                    <a:solidFill>
                      <a:srgbClr val="5A5A5A"/>
                    </a:solidFill>
                    <a:latin typeface="+mn-ea"/>
                  </a:rPr>
                  <a:t>比特作为桶编号</a:t>
                </a:r>
                <a:r>
                  <a:rPr lang="zh-CN" altLang="en-US" dirty="0" smtClean="0">
                    <a:solidFill>
                      <a:srgbClr val="5A5A5A"/>
                    </a:solidFill>
                    <a:latin typeface="+mn-ea"/>
                  </a:rPr>
                  <a:t>，其中</a:t>
                </a:r>
                <a14:m>
                  <m:oMath xmlns:m="http://schemas.openxmlformats.org/officeDocument/2006/math">
                    <m:sSup>
                      <m:sSupPr>
                        <m:ctrlPr>
                          <a:rPr lang="en-US" altLang="zh-CN" i="1" smtClean="0">
                            <a:solidFill>
                              <a:srgbClr val="5A5A5A"/>
                            </a:solidFill>
                            <a:latin typeface="Cambria Math" panose="02040503050406030204" pitchFamily="18" charset="0"/>
                          </a:rPr>
                        </m:ctrlPr>
                      </m:sSupPr>
                      <m:e>
                        <m:r>
                          <a:rPr lang="en-US" altLang="zh-CN" b="0" i="1" smtClean="0">
                            <a:solidFill>
                              <a:srgbClr val="5A5A5A"/>
                            </a:solidFill>
                            <a:latin typeface="Cambria Math" panose="02040503050406030204" pitchFamily="18" charset="0"/>
                          </a:rPr>
                          <m:t>2</m:t>
                        </m:r>
                      </m:e>
                      <m:sup>
                        <m:r>
                          <a:rPr lang="en-US" altLang="zh-CN" b="0" i="1" smtClean="0">
                            <a:solidFill>
                              <a:srgbClr val="5A5A5A"/>
                            </a:solidFill>
                            <a:latin typeface="Cambria Math" panose="02040503050406030204" pitchFamily="18" charset="0"/>
                          </a:rPr>
                          <m:t>𝑘</m:t>
                        </m:r>
                      </m:sup>
                    </m:sSup>
                    <m:r>
                      <a:rPr lang="en-US" altLang="zh-CN" b="0" i="1" smtClean="0">
                        <a:solidFill>
                          <a:srgbClr val="5A5A5A"/>
                        </a:solidFill>
                        <a:latin typeface="Cambria Math" panose="02040503050406030204" pitchFamily="18" charset="0"/>
                      </a:rPr>
                      <m:t>=</m:t>
                    </m:r>
                    <m:r>
                      <a:rPr lang="en-US" altLang="zh-CN" b="0" i="1" smtClean="0">
                        <a:solidFill>
                          <a:srgbClr val="5A5A5A"/>
                        </a:solidFill>
                        <a:latin typeface="Cambria Math" panose="02040503050406030204" pitchFamily="18" charset="0"/>
                      </a:rPr>
                      <m:t>𝑚</m:t>
                    </m:r>
                  </m:oMath>
                </a14:m>
                <a:r>
                  <a:rPr lang="zh-CN" altLang="en-US" dirty="0" smtClean="0">
                    <a:latin typeface="+mn-ea"/>
                  </a:rPr>
                  <a:t>，</a:t>
                </a:r>
                <a:r>
                  <a:rPr lang="zh-CN" altLang="en-US" dirty="0">
                    <a:solidFill>
                      <a:srgbClr val="5A5A5A"/>
                    </a:solidFill>
                    <a:latin typeface="+mn-ea"/>
                  </a:rPr>
                  <a:t>桶编号相同的元素分配到同一个桶中，分别计算</a:t>
                </a:r>
                <a:r>
                  <a:rPr lang="en-US" altLang="zh-CN" dirty="0">
                    <a:solidFill>
                      <a:srgbClr val="5A5A5A"/>
                    </a:solidFill>
                    <a:latin typeface="+mn-ea"/>
                  </a:rPr>
                  <a:t>m</a:t>
                </a:r>
                <a:r>
                  <a:rPr lang="zh-CN" altLang="en-US" dirty="0">
                    <a:solidFill>
                      <a:srgbClr val="5A5A5A"/>
                    </a:solidFill>
                    <a:latin typeface="+mn-ea"/>
                  </a:rPr>
                  <a:t>个桶的最大的第一个“</a:t>
                </a:r>
                <a:r>
                  <a:rPr lang="en-US" altLang="zh-CN" dirty="0">
                    <a:solidFill>
                      <a:srgbClr val="5A5A5A"/>
                    </a:solidFill>
                    <a:latin typeface="+mn-ea"/>
                  </a:rPr>
                  <a:t>1</a:t>
                </a:r>
                <a:r>
                  <a:rPr lang="zh-CN" altLang="en-US" dirty="0">
                    <a:solidFill>
                      <a:srgbClr val="5A5A5A"/>
                    </a:solidFill>
                    <a:latin typeface="+mn-ea"/>
                  </a:rPr>
                  <a:t>”的位置，然后求平均，则</a:t>
                </a:r>
                <a:r>
                  <a:rPr lang="zh-CN" altLang="en-US" dirty="0" smtClean="0">
                    <a:solidFill>
                      <a:srgbClr val="5A5A5A"/>
                    </a:solidFill>
                    <a:latin typeface="+mn-ea"/>
                  </a:rPr>
                  <a:t>：</a:t>
                </a:r>
                <a14:m>
                  <m:oMath xmlns:m="http://schemas.openxmlformats.org/officeDocument/2006/math">
                    <m:acc>
                      <m:accPr>
                        <m:chr m:val="̂"/>
                        <m:ctrlPr>
                          <a:rPr lang="zh-CN" altLang="en-US" i="1" smtClean="0">
                            <a:solidFill>
                              <a:srgbClr val="5A5A5A"/>
                            </a:solidFill>
                            <a:latin typeface="Cambria Math" panose="02040503050406030204" pitchFamily="18" charset="0"/>
                          </a:rPr>
                        </m:ctrlPr>
                      </m:accPr>
                      <m:e>
                        <m:r>
                          <a:rPr lang="en-US" altLang="zh-CN" b="0" i="1" smtClean="0">
                            <a:solidFill>
                              <a:srgbClr val="5A5A5A"/>
                            </a:solidFill>
                            <a:latin typeface="Cambria Math" panose="02040503050406030204" pitchFamily="18" charset="0"/>
                          </a:rPr>
                          <m:t>𝑛</m:t>
                        </m:r>
                      </m:e>
                    </m:acc>
                    <m:r>
                      <a:rPr lang="en-US" altLang="zh-CN" b="0" i="1" smtClean="0">
                        <a:solidFill>
                          <a:srgbClr val="5A5A5A"/>
                        </a:solidFill>
                        <a:latin typeface="Cambria Math" panose="02040503050406030204" pitchFamily="18" charset="0"/>
                      </a:rPr>
                      <m:t>=</m:t>
                    </m:r>
                    <m:sSup>
                      <m:sSupPr>
                        <m:ctrlPr>
                          <a:rPr lang="en-US" altLang="zh-CN" b="0" i="1" smtClean="0">
                            <a:solidFill>
                              <a:srgbClr val="5A5A5A"/>
                            </a:solidFill>
                            <a:latin typeface="Cambria Math" panose="02040503050406030204" pitchFamily="18" charset="0"/>
                          </a:rPr>
                        </m:ctrlPr>
                      </m:sSupPr>
                      <m:e>
                        <m:r>
                          <a:rPr lang="en-US" altLang="zh-CN" b="0" i="1" smtClean="0">
                            <a:solidFill>
                              <a:srgbClr val="5A5A5A"/>
                            </a:solidFill>
                            <a:latin typeface="Cambria Math" panose="02040503050406030204" pitchFamily="18" charset="0"/>
                          </a:rPr>
                          <m:t>2</m:t>
                        </m:r>
                      </m:e>
                      <m:sup>
                        <m:f>
                          <m:fPr>
                            <m:ctrlPr>
                              <a:rPr lang="en-US" altLang="zh-CN" b="0" i="1" smtClean="0">
                                <a:solidFill>
                                  <a:srgbClr val="5A5A5A"/>
                                </a:solidFill>
                                <a:latin typeface="Cambria Math" panose="02040503050406030204" pitchFamily="18" charset="0"/>
                              </a:rPr>
                            </m:ctrlPr>
                          </m:fPr>
                          <m:num>
                            <m:r>
                              <a:rPr lang="en-US" altLang="zh-CN" b="0" i="1" smtClean="0">
                                <a:solidFill>
                                  <a:srgbClr val="5A5A5A"/>
                                </a:solidFill>
                                <a:latin typeface="Cambria Math" panose="02040503050406030204" pitchFamily="18" charset="0"/>
                              </a:rPr>
                              <m:t>1</m:t>
                            </m:r>
                          </m:num>
                          <m:den>
                            <m:r>
                              <a:rPr lang="en-US" altLang="zh-CN" b="0" i="1" smtClean="0">
                                <a:solidFill>
                                  <a:srgbClr val="5A5A5A"/>
                                </a:solidFill>
                                <a:latin typeface="Cambria Math" panose="02040503050406030204" pitchFamily="18" charset="0"/>
                              </a:rPr>
                              <m:t>𝑚</m:t>
                            </m:r>
                          </m:den>
                        </m:f>
                        <m:nary>
                          <m:naryPr>
                            <m:chr m:val="∑"/>
                            <m:subHide m:val="on"/>
                            <m:supHide m:val="on"/>
                            <m:ctrlPr>
                              <a:rPr lang="en-US" altLang="zh-CN" b="0" i="1" smtClean="0">
                                <a:solidFill>
                                  <a:srgbClr val="5A5A5A"/>
                                </a:solidFill>
                                <a:latin typeface="Cambria Math" panose="02040503050406030204" pitchFamily="18" charset="0"/>
                              </a:rPr>
                            </m:ctrlPr>
                          </m:naryPr>
                          <m:sub/>
                          <m:sup/>
                          <m:e>
                            <m:r>
                              <a:rPr lang="en-US" altLang="zh-CN" b="0" i="1" smtClean="0">
                                <a:solidFill>
                                  <a:srgbClr val="5A5A5A"/>
                                </a:solidFill>
                                <a:latin typeface="Cambria Math" panose="02040503050406030204" pitchFamily="18" charset="0"/>
                              </a:rPr>
                              <m:t>𝑀</m:t>
                            </m:r>
                            <m:r>
                              <a:rPr lang="en-US" altLang="zh-CN" b="0" i="1" smtClean="0">
                                <a:solidFill>
                                  <a:srgbClr val="5A5A5A"/>
                                </a:solidFill>
                                <a:latin typeface="Cambria Math" panose="02040503050406030204" pitchFamily="18" charset="0"/>
                              </a:rPr>
                              <m:t>[</m:t>
                            </m:r>
                            <m:r>
                              <a:rPr lang="en-US" altLang="zh-CN" b="0" i="1" smtClean="0">
                                <a:solidFill>
                                  <a:srgbClr val="5A5A5A"/>
                                </a:solidFill>
                                <a:latin typeface="Cambria Math" panose="02040503050406030204" pitchFamily="18" charset="0"/>
                              </a:rPr>
                              <m:t>𝑖</m:t>
                            </m:r>
                            <m:r>
                              <a:rPr lang="en-US" altLang="zh-CN" b="0" i="1" smtClean="0">
                                <a:solidFill>
                                  <a:srgbClr val="5A5A5A"/>
                                </a:solidFill>
                                <a:latin typeface="Cambria Math" panose="02040503050406030204" pitchFamily="18" charset="0"/>
                              </a:rPr>
                              <m:t>]</m:t>
                            </m:r>
                          </m:e>
                        </m:nary>
                      </m:sup>
                    </m:sSup>
                  </m:oMath>
                </a14:m>
                <a:endParaRPr lang="en-US" altLang="zh-CN" dirty="0" smtClean="0">
                  <a:solidFill>
                    <a:srgbClr val="5A5A5A"/>
                  </a:solidFill>
                  <a:latin typeface="+mn-ea"/>
                </a:endParaRPr>
              </a:p>
              <a:p>
                <a:r>
                  <a:rPr lang="zh-CN" altLang="en-US" dirty="0">
                    <a:latin typeface="+mn-ea"/>
                  </a:rPr>
                  <a:t>举例：</a:t>
                </a:r>
                <a:endParaRPr lang="en-US" altLang="zh-CN" dirty="0">
                  <a:latin typeface="+mn-ea"/>
                </a:endParaRPr>
              </a:p>
              <a:p>
                <a:r>
                  <a:rPr lang="zh-CN" altLang="en-US" dirty="0" smtClean="0">
                    <a:solidFill>
                      <a:srgbClr val="5A5A5A"/>
                    </a:solidFill>
                    <a:latin typeface="+mn-ea"/>
                  </a:rPr>
                  <a:t>假设</a:t>
                </a:r>
                <a:r>
                  <a:rPr lang="en-US" altLang="zh-CN" dirty="0">
                    <a:solidFill>
                      <a:srgbClr val="5A5A5A"/>
                    </a:solidFill>
                    <a:latin typeface="+mn-ea"/>
                  </a:rPr>
                  <a:t>H</a:t>
                </a:r>
                <a:r>
                  <a:rPr lang="zh-CN" altLang="en-US" dirty="0">
                    <a:solidFill>
                      <a:srgbClr val="5A5A5A"/>
                    </a:solidFill>
                    <a:latin typeface="+mn-ea"/>
                  </a:rPr>
                  <a:t>的哈希长度为</a:t>
                </a:r>
                <a:r>
                  <a:rPr lang="en-US" altLang="zh-CN" dirty="0">
                    <a:solidFill>
                      <a:srgbClr val="5A5A5A"/>
                    </a:solidFill>
                    <a:latin typeface="+mn-ea"/>
                  </a:rPr>
                  <a:t>16bit</a:t>
                </a:r>
                <a:r>
                  <a:rPr lang="zh-CN" altLang="en-US" dirty="0">
                    <a:solidFill>
                      <a:srgbClr val="5A5A5A"/>
                    </a:solidFill>
                    <a:latin typeface="+mn-ea"/>
                  </a:rPr>
                  <a:t>，分桶数</a:t>
                </a:r>
                <a:r>
                  <a:rPr lang="en-US" altLang="zh-CN" dirty="0">
                    <a:solidFill>
                      <a:srgbClr val="5A5A5A"/>
                    </a:solidFill>
                    <a:latin typeface="+mn-ea"/>
                  </a:rPr>
                  <a:t>m</a:t>
                </a:r>
                <a:r>
                  <a:rPr lang="zh-CN" altLang="en-US" dirty="0">
                    <a:solidFill>
                      <a:srgbClr val="5A5A5A"/>
                    </a:solidFill>
                    <a:latin typeface="+mn-ea"/>
                  </a:rPr>
                  <a:t>定为</a:t>
                </a:r>
                <a:r>
                  <a:rPr lang="en-US" altLang="zh-CN" dirty="0">
                    <a:solidFill>
                      <a:srgbClr val="5A5A5A"/>
                    </a:solidFill>
                    <a:latin typeface="+mn-ea"/>
                  </a:rPr>
                  <a:t>32</a:t>
                </a:r>
                <a:r>
                  <a:rPr lang="zh-CN" altLang="en-US" dirty="0">
                    <a:solidFill>
                      <a:srgbClr val="5A5A5A"/>
                    </a:solidFill>
                    <a:latin typeface="+mn-ea"/>
                  </a:rPr>
                  <a:t>。设一个元素哈希值的比特串为“</a:t>
                </a:r>
                <a:r>
                  <a:rPr lang="en-US" altLang="zh-CN" dirty="0">
                    <a:solidFill>
                      <a:srgbClr val="5A5A5A"/>
                    </a:solidFill>
                    <a:latin typeface="+mn-ea"/>
                  </a:rPr>
                  <a:t>0001001010001010”</a:t>
                </a:r>
                <a:r>
                  <a:rPr lang="zh-CN" altLang="en-US" dirty="0">
                    <a:solidFill>
                      <a:srgbClr val="5A5A5A"/>
                    </a:solidFill>
                    <a:latin typeface="+mn-ea"/>
                  </a:rPr>
                  <a:t>，由于</a:t>
                </a:r>
                <a:r>
                  <a:rPr lang="en-US" altLang="zh-CN" dirty="0">
                    <a:solidFill>
                      <a:srgbClr val="5A5A5A"/>
                    </a:solidFill>
                    <a:latin typeface="+mn-ea"/>
                  </a:rPr>
                  <a:t>m</a:t>
                </a:r>
                <a:r>
                  <a:rPr lang="zh-CN" altLang="en-US" dirty="0">
                    <a:solidFill>
                      <a:srgbClr val="5A5A5A"/>
                    </a:solidFill>
                    <a:latin typeface="+mn-ea"/>
                  </a:rPr>
                  <a:t>为</a:t>
                </a:r>
                <a:r>
                  <a:rPr lang="en-US" altLang="zh-CN" dirty="0">
                    <a:solidFill>
                      <a:srgbClr val="5A5A5A"/>
                    </a:solidFill>
                    <a:latin typeface="+mn-ea"/>
                  </a:rPr>
                  <a:t>32</a:t>
                </a:r>
                <a:r>
                  <a:rPr lang="zh-CN" altLang="en-US" dirty="0">
                    <a:solidFill>
                      <a:srgbClr val="5A5A5A"/>
                    </a:solidFill>
                    <a:latin typeface="+mn-ea"/>
                  </a:rPr>
                  <a:t>，因此前</a:t>
                </a:r>
                <a:r>
                  <a:rPr lang="en-US" altLang="zh-CN" dirty="0">
                    <a:solidFill>
                      <a:srgbClr val="5A5A5A"/>
                    </a:solidFill>
                    <a:latin typeface="+mn-ea"/>
                  </a:rPr>
                  <a:t>5</a:t>
                </a:r>
                <a:r>
                  <a:rPr lang="zh-CN" altLang="en-US" dirty="0">
                    <a:solidFill>
                      <a:srgbClr val="5A5A5A"/>
                    </a:solidFill>
                    <a:latin typeface="+mn-ea"/>
                  </a:rPr>
                  <a:t>个</a:t>
                </a:r>
                <a:r>
                  <a:rPr lang="en-US" altLang="zh-CN" dirty="0">
                    <a:solidFill>
                      <a:srgbClr val="5A5A5A"/>
                    </a:solidFill>
                    <a:latin typeface="+mn-ea"/>
                  </a:rPr>
                  <a:t>bit</a:t>
                </a:r>
                <a:r>
                  <a:rPr lang="zh-CN" altLang="en-US" dirty="0">
                    <a:solidFill>
                      <a:srgbClr val="5A5A5A"/>
                    </a:solidFill>
                    <a:latin typeface="+mn-ea"/>
                  </a:rPr>
                  <a:t>为桶编号，所以这个元素应该归入“</a:t>
                </a:r>
                <a:r>
                  <a:rPr lang="en-US" altLang="zh-CN" dirty="0">
                    <a:solidFill>
                      <a:srgbClr val="5A5A5A"/>
                    </a:solidFill>
                    <a:latin typeface="+mn-ea"/>
                  </a:rPr>
                  <a:t>00010”</a:t>
                </a:r>
                <a:r>
                  <a:rPr lang="zh-CN" altLang="en-US" dirty="0">
                    <a:solidFill>
                      <a:srgbClr val="5A5A5A"/>
                    </a:solidFill>
                    <a:latin typeface="+mn-ea"/>
                  </a:rPr>
                  <a:t>即</a:t>
                </a:r>
                <a:r>
                  <a:rPr lang="en-US" altLang="zh-CN" dirty="0">
                    <a:solidFill>
                      <a:srgbClr val="5A5A5A"/>
                    </a:solidFill>
                    <a:latin typeface="+mn-ea"/>
                  </a:rPr>
                  <a:t>2</a:t>
                </a:r>
                <a:r>
                  <a:rPr lang="zh-CN" altLang="en-US" dirty="0">
                    <a:solidFill>
                      <a:srgbClr val="5A5A5A"/>
                    </a:solidFill>
                    <a:latin typeface="+mn-ea"/>
                  </a:rPr>
                  <a:t>号桶（桶编号从</a:t>
                </a:r>
                <a:r>
                  <a:rPr lang="en-US" altLang="zh-CN" dirty="0">
                    <a:solidFill>
                      <a:srgbClr val="5A5A5A"/>
                    </a:solidFill>
                    <a:latin typeface="+mn-ea"/>
                  </a:rPr>
                  <a:t>0</a:t>
                </a:r>
                <a:r>
                  <a:rPr lang="zh-CN" altLang="en-US" dirty="0">
                    <a:solidFill>
                      <a:srgbClr val="5A5A5A"/>
                    </a:solidFill>
                    <a:latin typeface="+mn-ea"/>
                  </a:rPr>
                  <a:t>开始，最大编号为</a:t>
                </a:r>
                <a:r>
                  <a:rPr lang="en-US" altLang="zh-CN" dirty="0">
                    <a:solidFill>
                      <a:srgbClr val="5A5A5A"/>
                    </a:solidFill>
                    <a:latin typeface="+mn-ea"/>
                  </a:rPr>
                  <a:t>m-1</a:t>
                </a:r>
                <a:r>
                  <a:rPr lang="zh-CN" altLang="en-US" dirty="0">
                    <a:solidFill>
                      <a:srgbClr val="5A5A5A"/>
                    </a:solidFill>
                    <a:latin typeface="+mn-ea"/>
                  </a:rPr>
                  <a:t>），而剩下部分是“</a:t>
                </a:r>
                <a:r>
                  <a:rPr lang="en-US" altLang="zh-CN" dirty="0">
                    <a:solidFill>
                      <a:srgbClr val="5A5A5A"/>
                    </a:solidFill>
                    <a:latin typeface="+mn-ea"/>
                  </a:rPr>
                  <a:t>01010001010”</a:t>
                </a:r>
                <a:r>
                  <a:rPr lang="zh-CN" altLang="en-US" dirty="0">
                    <a:solidFill>
                      <a:srgbClr val="5A5A5A"/>
                    </a:solidFill>
                    <a:latin typeface="+mn-ea"/>
                  </a:rPr>
                  <a:t>且</a:t>
                </a:r>
                <a:r>
                  <a:rPr lang="zh-CN" altLang="en-US" dirty="0" smtClean="0">
                    <a:solidFill>
                      <a:srgbClr val="5A5A5A"/>
                    </a:solidFill>
                    <a:latin typeface="+mn-ea"/>
                  </a:rPr>
                  <a:t>显然</a:t>
                </a:r>
                <a14:m>
                  <m:oMath xmlns:m="http://schemas.openxmlformats.org/officeDocument/2006/math">
                    <m:r>
                      <a:rPr lang="zh-CN" altLang="en-US" i="1" smtClean="0">
                        <a:solidFill>
                          <a:srgbClr val="5A5A5A"/>
                        </a:solidFill>
                        <a:latin typeface="Cambria Math" panose="02040503050406030204" pitchFamily="18" charset="0"/>
                      </a:rPr>
                      <m:t>𝜌</m:t>
                    </m:r>
                    <m:d>
                      <m:dPr>
                        <m:ctrlPr>
                          <a:rPr lang="en-US" altLang="zh-CN" b="0" i="1" smtClean="0">
                            <a:solidFill>
                              <a:srgbClr val="5A5A5A"/>
                            </a:solidFill>
                            <a:latin typeface="Cambria Math" panose="02040503050406030204" pitchFamily="18" charset="0"/>
                          </a:rPr>
                        </m:ctrlPr>
                      </m:dPr>
                      <m:e>
                        <m:r>
                          <m:rPr>
                            <m:nor/>
                          </m:rPr>
                          <a:rPr lang="en-US" altLang="zh-CN" dirty="0">
                            <a:solidFill>
                              <a:srgbClr val="5A5A5A"/>
                            </a:solidFill>
                            <a:latin typeface="+mn-ea"/>
                          </a:rPr>
                          <m:t>01010001010</m:t>
                        </m:r>
                      </m:e>
                    </m:d>
                    <m:r>
                      <a:rPr lang="en-US" altLang="zh-CN" b="0" i="1" smtClean="0">
                        <a:solidFill>
                          <a:srgbClr val="5A5A5A"/>
                        </a:solidFill>
                        <a:latin typeface="Cambria Math" panose="02040503050406030204" pitchFamily="18" charset="0"/>
                      </a:rPr>
                      <m:t>=2</m:t>
                    </m:r>
                  </m:oMath>
                </a14:m>
                <a:r>
                  <a:rPr lang="zh-CN" altLang="en-US" dirty="0" smtClean="0">
                    <a:solidFill>
                      <a:srgbClr val="5A5A5A"/>
                    </a:solidFill>
                    <a:latin typeface="+mn-ea"/>
                  </a:rPr>
                  <a:t>，索引桶编号为“</a:t>
                </a:r>
                <a:r>
                  <a:rPr lang="en-US" altLang="zh-CN" dirty="0" smtClean="0">
                    <a:solidFill>
                      <a:srgbClr val="5A5A5A"/>
                    </a:solidFill>
                    <a:latin typeface="+mn-ea"/>
                  </a:rPr>
                  <a:t>00010</a:t>
                </a:r>
                <a:r>
                  <a:rPr lang="zh-CN" altLang="en-US" dirty="0" smtClean="0">
                    <a:solidFill>
                      <a:srgbClr val="5A5A5A"/>
                    </a:solidFill>
                    <a:latin typeface="+mn-ea"/>
                  </a:rPr>
                  <a:t>”的元素最大的</a:t>
                </a:r>
                <a14:m>
                  <m:oMath xmlns:m="http://schemas.openxmlformats.org/officeDocument/2006/math">
                    <m:r>
                      <a:rPr lang="zh-CN" altLang="en-US" i="1">
                        <a:solidFill>
                          <a:srgbClr val="5A5A5A"/>
                        </a:solidFill>
                        <a:latin typeface="Cambria Math" panose="02040503050406030204" pitchFamily="18" charset="0"/>
                      </a:rPr>
                      <m:t>𝜌</m:t>
                    </m:r>
                  </m:oMath>
                </a14:m>
                <a:r>
                  <a:rPr lang="zh-CN" altLang="en-US" dirty="0" smtClean="0">
                    <a:solidFill>
                      <a:srgbClr val="5A5A5A"/>
                    </a:solidFill>
                    <a:latin typeface="+mn-ea"/>
                  </a:rPr>
                  <a:t>即为</a:t>
                </a:r>
                <a14:m>
                  <m:oMath xmlns:m="http://schemas.openxmlformats.org/officeDocument/2006/math">
                    <m:r>
                      <a:rPr lang="en-US" altLang="zh-CN" b="0" i="1" smtClean="0">
                        <a:solidFill>
                          <a:srgbClr val="5A5A5A"/>
                        </a:solidFill>
                        <a:latin typeface="Cambria Math" panose="02040503050406030204" pitchFamily="18" charset="0"/>
                      </a:rPr>
                      <m:t>𝑀</m:t>
                    </m:r>
                    <m:d>
                      <m:dPr>
                        <m:begChr m:val="["/>
                        <m:endChr m:val="]"/>
                        <m:ctrlPr>
                          <a:rPr lang="en-US" altLang="zh-CN" b="0" i="1" smtClean="0">
                            <a:solidFill>
                              <a:srgbClr val="5A5A5A"/>
                            </a:solidFill>
                            <a:latin typeface="Cambria Math" panose="02040503050406030204" pitchFamily="18" charset="0"/>
                          </a:rPr>
                        </m:ctrlPr>
                      </m:dPr>
                      <m:e>
                        <m:r>
                          <a:rPr lang="en-US" altLang="zh-CN" b="0" i="1" smtClean="0">
                            <a:solidFill>
                              <a:srgbClr val="5A5A5A"/>
                            </a:solidFill>
                            <a:latin typeface="Cambria Math" panose="02040503050406030204" pitchFamily="18" charset="0"/>
                          </a:rPr>
                          <m:t>2</m:t>
                        </m:r>
                      </m:e>
                    </m:d>
                    <m:r>
                      <a:rPr lang="zh-CN" altLang="en-US" b="0" i="1" smtClean="0">
                        <a:solidFill>
                          <a:srgbClr val="5A5A5A"/>
                        </a:solidFill>
                        <a:latin typeface="Cambria Math" panose="02040503050406030204" pitchFamily="18" charset="0"/>
                      </a:rPr>
                      <m:t>的值</m:t>
                    </m:r>
                  </m:oMath>
                </a14:m>
                <a:endParaRPr lang="zh-CN" altLang="en-US" dirty="0">
                  <a:solidFill>
                    <a:srgbClr val="5A5A5A"/>
                  </a:solidFill>
                  <a:latin typeface="+mn-ea"/>
                </a:endParaRPr>
              </a:p>
            </p:txBody>
          </p:sp>
        </mc:Choice>
        <mc:Fallback xmlns="">
          <p:sp>
            <p:nvSpPr>
              <p:cNvPr id="8" name="文本框 7"/>
              <p:cNvSpPr txBox="1">
                <a:spLocks noRot="1" noChangeAspect="1" noMove="1" noResize="1" noEditPoints="1" noAdjustHandles="1" noChangeArrowheads="1" noChangeShapeType="1" noTextEdit="1"/>
              </p:cNvSpPr>
              <p:nvPr/>
            </p:nvSpPr>
            <p:spPr>
              <a:xfrm>
                <a:off x="478971" y="2322561"/>
                <a:ext cx="11330956" cy="2717347"/>
              </a:xfrm>
              <a:prstGeom prst="rect">
                <a:avLst/>
              </a:prstGeom>
              <a:blipFill rotWithShape="0">
                <a:blip r:embed="rId4"/>
                <a:stretch>
                  <a:fillRect l="-484" t="-1345" r="-969" b="-201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478971" y="5039908"/>
                <a:ext cx="11073378" cy="485518"/>
              </a:xfrm>
              <a:prstGeom prst="rect">
                <a:avLst/>
              </a:prstGeom>
              <a:noFill/>
            </p:spPr>
            <p:txBody>
              <a:bodyPr wrap="square" rtlCol="0">
                <a:spAutoFit/>
              </a:bodyPr>
              <a:lstStyle/>
              <a:p>
                <a:r>
                  <a:rPr lang="zh-CN" altLang="en-US" dirty="0" smtClean="0"/>
                  <a:t>误差：</a:t>
                </a:r>
                <a14:m>
                  <m:oMath xmlns:m="http://schemas.openxmlformats.org/officeDocument/2006/math">
                    <m:r>
                      <a:rPr lang="en-US" altLang="zh-CN" b="0" i="1" smtClean="0">
                        <a:latin typeface="Cambria Math" panose="02040503050406030204" pitchFamily="18" charset="0"/>
                      </a:rPr>
                      <m:t>𝑚</m:t>
                    </m:r>
                    <m:r>
                      <a:rPr lang="en-US" altLang="zh-CN" b="0" i="1" smtClean="0">
                        <a:latin typeface="Cambria Math" panose="02040503050406030204" pitchFamily="18" charset="0"/>
                      </a:rPr>
                      <m:t>&gt;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1.30</m:t>
                            </m:r>
                          </m:num>
                          <m:den>
                            <m:r>
                              <a:rPr lang="zh-CN" altLang="en-US" b="0" i="1" smtClean="0">
                                <a:latin typeface="Cambria Math" panose="02040503050406030204" pitchFamily="18" charset="0"/>
                              </a:rPr>
                              <m:t>𝜀</m:t>
                            </m:r>
                          </m:den>
                        </m:f>
                        <m:r>
                          <a:rPr lang="en-US" altLang="zh-CN" b="0" i="1" smtClean="0">
                            <a:latin typeface="Cambria Math" panose="02040503050406030204" pitchFamily="18" charset="0"/>
                          </a:rPr>
                          <m:t>)</m:t>
                        </m:r>
                      </m:e>
                      <m:sup>
                        <m:r>
                          <a:rPr lang="en-US" altLang="zh-CN" b="0" i="1" smtClean="0">
                            <a:latin typeface="Cambria Math" panose="02040503050406030204" pitchFamily="18" charset="0"/>
                          </a:rPr>
                          <m:t>2</m:t>
                        </m:r>
                      </m:sup>
                    </m:sSup>
                  </m:oMath>
                </a14:m>
                <a:endParaRPr lang="en-US" altLang="zh-CN" dirty="0" smtClean="0"/>
              </a:p>
            </p:txBody>
          </p:sp>
        </mc:Choice>
        <mc:Fallback xmlns="">
          <p:sp>
            <p:nvSpPr>
              <p:cNvPr id="10" name="文本框 9"/>
              <p:cNvSpPr txBox="1">
                <a:spLocks noRot="1" noChangeAspect="1" noMove="1" noResize="1" noEditPoints="1" noAdjustHandles="1" noChangeArrowheads="1" noChangeShapeType="1" noTextEdit="1"/>
              </p:cNvSpPr>
              <p:nvPr/>
            </p:nvSpPr>
            <p:spPr>
              <a:xfrm>
                <a:off x="478971" y="5039908"/>
                <a:ext cx="11073378" cy="485518"/>
              </a:xfrm>
              <a:prstGeom prst="rect">
                <a:avLst/>
              </a:prstGeom>
              <a:blipFill rotWithShape="0">
                <a:blip r:embed="rId5"/>
                <a:stretch>
                  <a:fillRect l="-496" b="-379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983939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78971" y="296091"/>
            <a:ext cx="4955178" cy="369332"/>
          </a:xfrm>
          <a:prstGeom prst="rect">
            <a:avLst/>
          </a:prstGeom>
          <a:noFill/>
        </p:spPr>
        <p:txBody>
          <a:bodyPr wrap="square" rtlCol="0">
            <a:spAutoFit/>
          </a:bodyPr>
          <a:lstStyle/>
          <a:p>
            <a:r>
              <a:rPr lang="zh-CN" altLang="en-US" dirty="0" smtClean="0">
                <a:latin typeface="+mn-ea"/>
              </a:rPr>
              <a:t>估算方法</a:t>
            </a:r>
            <a:r>
              <a:rPr lang="en-US" altLang="zh-CN" dirty="0" smtClean="0">
                <a:latin typeface="+mn-ea"/>
              </a:rPr>
              <a:t>HLLC(</a:t>
            </a:r>
            <a:r>
              <a:rPr lang="en-US" altLang="zh-CN" dirty="0" smtClean="0">
                <a:solidFill>
                  <a:srgbClr val="2A2A2A"/>
                </a:solidFill>
                <a:latin typeface="Helvetica Neue"/>
              </a:rPr>
              <a:t>HyperLogLog Counting</a:t>
            </a:r>
            <a:r>
              <a:rPr lang="en-US" altLang="zh-CN" dirty="0" smtClean="0">
                <a:latin typeface="+mn-ea"/>
              </a:rPr>
              <a:t>)</a:t>
            </a:r>
            <a:endParaRPr lang="zh-CN" altLang="en-US" dirty="0">
              <a:latin typeface="+mn-ea"/>
            </a:endParaRPr>
          </a:p>
        </p:txBody>
      </p:sp>
      <p:sp>
        <p:nvSpPr>
          <p:cNvPr id="5" name="Rectangle 3"/>
          <p:cNvSpPr>
            <a:spLocks noChangeArrowheads="1"/>
          </p:cNvSpPr>
          <p:nvPr/>
        </p:nvSpPr>
        <p:spPr bwMode="auto">
          <a:xfrm>
            <a:off x="951625" y="738905"/>
            <a:ext cx="1012806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kumimoji="0" lang="zh-CN" altLang="en-US" sz="1600" b="0" i="0" u="none" strike="noStrike" cap="none" normalizeH="0" baseline="0" dirty="0" smtClean="0">
                <a:ln>
                  <a:noFill/>
                </a:ln>
                <a:solidFill>
                  <a:srgbClr val="5A5A5A"/>
                </a:solidFill>
                <a:effectLst/>
                <a:latin typeface="+mn-ea"/>
              </a:rPr>
              <a:t>参考论文：</a:t>
            </a:r>
            <a:r>
              <a:rPr lang="en-US" altLang="zh-CN" sz="1600" i="1" dirty="0">
                <a:solidFill>
                  <a:srgbClr val="5A5A5A"/>
                </a:solidFill>
                <a:latin typeface="+mn-ea"/>
                <a:hlinkClick r:id="rId2"/>
              </a:rPr>
              <a:t>HyperLogLog: the analysis of a near-optimal cardinality estimation algorithm</a:t>
            </a:r>
            <a:endParaRPr kumimoji="0" lang="en-US" altLang="zh-CN" sz="1600" b="0" i="1" u="none" strike="noStrike" cap="none" normalizeH="0" baseline="0" dirty="0" smtClean="0">
              <a:ln>
                <a:noFill/>
              </a:ln>
              <a:solidFill>
                <a:srgbClr val="5A5A5A"/>
              </a:solidFill>
              <a:effectLst/>
              <a:latin typeface="+mn-ea"/>
            </a:endParaRPr>
          </a:p>
        </p:txBody>
      </p:sp>
      <mc:AlternateContent xmlns:mc="http://schemas.openxmlformats.org/markup-compatibility/2006" xmlns:a14="http://schemas.microsoft.com/office/drawing/2010/main">
        <mc:Choice Requires="a14">
          <p:sp>
            <p:nvSpPr>
              <p:cNvPr id="4" name="文本框 3"/>
              <p:cNvSpPr txBox="1"/>
              <p:nvPr/>
            </p:nvSpPr>
            <p:spPr>
              <a:xfrm>
                <a:off x="478971" y="1122232"/>
                <a:ext cx="11472622" cy="4299767"/>
              </a:xfrm>
              <a:prstGeom prst="rect">
                <a:avLst/>
              </a:prstGeom>
              <a:noFill/>
            </p:spPr>
            <p:txBody>
              <a:bodyPr wrap="square" rtlCol="0">
                <a:spAutoFit/>
              </a:bodyPr>
              <a:lstStyle/>
              <a:p>
                <a:r>
                  <a:rPr lang="zh-CN" altLang="en-US" dirty="0" smtClean="0">
                    <a:latin typeface="+mn-ea"/>
                  </a:rPr>
                  <a:t>基本思想</a:t>
                </a:r>
                <a:r>
                  <a:rPr lang="zh-CN" altLang="en-US" dirty="0" smtClean="0">
                    <a:solidFill>
                      <a:srgbClr val="5A5A5A"/>
                    </a:solidFill>
                    <a:latin typeface="Helvetica Neue"/>
                  </a:rPr>
                  <a:t>：</a:t>
                </a:r>
                <a:endParaRPr lang="en-US" altLang="zh-CN" dirty="0" smtClean="0">
                  <a:solidFill>
                    <a:srgbClr val="5A5A5A"/>
                  </a:solidFill>
                  <a:latin typeface="Helvetica Neue"/>
                </a:endParaRPr>
              </a:p>
              <a:p>
                <a:r>
                  <a:rPr lang="en-US" altLang="zh-CN" dirty="0">
                    <a:solidFill>
                      <a:srgbClr val="5A5A5A"/>
                    </a:solidFill>
                    <a:latin typeface="Helvetica Neue"/>
                  </a:rPr>
                  <a:t>HLLC</a:t>
                </a:r>
                <a:r>
                  <a:rPr lang="zh-CN" altLang="en-US" dirty="0" smtClean="0">
                    <a:solidFill>
                      <a:srgbClr val="5A5A5A"/>
                    </a:solidFill>
                    <a:latin typeface="Helvetica Neue"/>
                  </a:rPr>
                  <a:t>的一</a:t>
                </a:r>
                <a:r>
                  <a:rPr lang="zh-CN" altLang="en-US" dirty="0">
                    <a:solidFill>
                      <a:srgbClr val="5A5A5A"/>
                    </a:solidFill>
                    <a:latin typeface="Helvetica Neue"/>
                  </a:rPr>
                  <a:t>个改进是使用调和平均数替代几何平均数。注意</a:t>
                </a:r>
                <a:r>
                  <a:rPr lang="en-US" altLang="zh-CN" dirty="0">
                    <a:solidFill>
                      <a:srgbClr val="5A5A5A"/>
                    </a:solidFill>
                    <a:latin typeface="Helvetica Neue"/>
                  </a:rPr>
                  <a:t>LLC</a:t>
                </a:r>
                <a:r>
                  <a:rPr lang="zh-CN" altLang="en-US" dirty="0">
                    <a:solidFill>
                      <a:srgbClr val="5A5A5A"/>
                    </a:solidFill>
                    <a:latin typeface="Helvetica Neue"/>
                  </a:rPr>
                  <a:t>是对各个桶取算数平均数，而算数平均数最终被应用到</a:t>
                </a:r>
                <a:r>
                  <a:rPr lang="en-US" altLang="zh-CN" dirty="0">
                    <a:solidFill>
                      <a:srgbClr val="5A5A5A"/>
                    </a:solidFill>
                    <a:latin typeface="Helvetica Neue"/>
                  </a:rPr>
                  <a:t>2</a:t>
                </a:r>
                <a:r>
                  <a:rPr lang="zh-CN" altLang="en-US" dirty="0">
                    <a:solidFill>
                      <a:srgbClr val="5A5A5A"/>
                    </a:solidFill>
                    <a:latin typeface="Helvetica Neue"/>
                  </a:rPr>
                  <a:t>的指数上，所以总体来看</a:t>
                </a:r>
                <a:r>
                  <a:rPr lang="en-US" altLang="zh-CN" dirty="0">
                    <a:solidFill>
                      <a:srgbClr val="5A5A5A"/>
                    </a:solidFill>
                    <a:latin typeface="Helvetica Neue"/>
                  </a:rPr>
                  <a:t>LLC</a:t>
                </a:r>
                <a:r>
                  <a:rPr lang="zh-CN" altLang="en-US" dirty="0">
                    <a:solidFill>
                      <a:srgbClr val="5A5A5A"/>
                    </a:solidFill>
                    <a:latin typeface="Helvetica Neue"/>
                  </a:rPr>
                  <a:t>取得是几何平均数。由于几何平均数对于离群值（例如这里的</a:t>
                </a:r>
                <a:r>
                  <a:rPr lang="en-US" altLang="zh-CN" dirty="0">
                    <a:solidFill>
                      <a:srgbClr val="5A5A5A"/>
                    </a:solidFill>
                    <a:latin typeface="Helvetica Neue"/>
                  </a:rPr>
                  <a:t>0</a:t>
                </a:r>
                <a:r>
                  <a:rPr lang="zh-CN" altLang="en-US" dirty="0">
                    <a:solidFill>
                      <a:srgbClr val="5A5A5A"/>
                    </a:solidFill>
                    <a:latin typeface="Helvetica Neue"/>
                  </a:rPr>
                  <a:t>）特别敏感，因此当存在离群值时，</a:t>
                </a:r>
                <a:r>
                  <a:rPr lang="en-US" altLang="zh-CN" dirty="0">
                    <a:solidFill>
                      <a:srgbClr val="5A5A5A"/>
                    </a:solidFill>
                    <a:latin typeface="Helvetica Neue"/>
                  </a:rPr>
                  <a:t>LLC</a:t>
                </a:r>
                <a:r>
                  <a:rPr lang="zh-CN" altLang="en-US" dirty="0">
                    <a:solidFill>
                      <a:srgbClr val="5A5A5A"/>
                    </a:solidFill>
                    <a:latin typeface="Helvetica Neue"/>
                  </a:rPr>
                  <a:t>的偏差就会很大，这也从另一个角度解释了为什么</a:t>
                </a:r>
                <a:r>
                  <a:rPr lang="en-US" altLang="zh-CN" dirty="0">
                    <a:solidFill>
                      <a:srgbClr val="5A5A5A"/>
                    </a:solidFill>
                    <a:latin typeface="Helvetica Neue"/>
                  </a:rPr>
                  <a:t>n</a:t>
                </a:r>
                <a:r>
                  <a:rPr lang="zh-CN" altLang="en-US" dirty="0">
                    <a:solidFill>
                      <a:srgbClr val="5A5A5A"/>
                    </a:solidFill>
                    <a:latin typeface="Helvetica Neue"/>
                  </a:rPr>
                  <a:t>不太大时</a:t>
                </a:r>
                <a:r>
                  <a:rPr lang="en-US" altLang="zh-CN" dirty="0">
                    <a:solidFill>
                      <a:srgbClr val="5A5A5A"/>
                    </a:solidFill>
                    <a:latin typeface="Helvetica Neue"/>
                  </a:rPr>
                  <a:t>LLC</a:t>
                </a:r>
                <a:r>
                  <a:rPr lang="zh-CN" altLang="en-US" dirty="0">
                    <a:solidFill>
                      <a:srgbClr val="5A5A5A"/>
                    </a:solidFill>
                    <a:latin typeface="Helvetica Neue"/>
                  </a:rPr>
                  <a:t>的效果不太好。这是因为</a:t>
                </a:r>
                <a:r>
                  <a:rPr lang="en-US" altLang="zh-CN" dirty="0">
                    <a:solidFill>
                      <a:srgbClr val="5A5A5A"/>
                    </a:solidFill>
                    <a:latin typeface="Helvetica Neue"/>
                  </a:rPr>
                  <a:t>n</a:t>
                </a:r>
                <a:r>
                  <a:rPr lang="zh-CN" altLang="en-US" dirty="0">
                    <a:solidFill>
                      <a:srgbClr val="5A5A5A"/>
                    </a:solidFill>
                    <a:latin typeface="Helvetica Neue"/>
                  </a:rPr>
                  <a:t>较小时，可能存在较多空桶，而这些特殊的离群值强烈干扰了几何平均数的稳定性。</a:t>
                </a:r>
              </a:p>
              <a:p>
                <a:r>
                  <a:rPr lang="zh-CN" altLang="en-US" dirty="0">
                    <a:solidFill>
                      <a:srgbClr val="5A5A5A"/>
                    </a:solidFill>
                    <a:latin typeface="Helvetica Neue"/>
                  </a:rPr>
                  <a:t>因此，</a:t>
                </a:r>
                <a:r>
                  <a:rPr lang="en-US" altLang="zh-CN" dirty="0">
                    <a:solidFill>
                      <a:srgbClr val="5A5A5A"/>
                    </a:solidFill>
                    <a:latin typeface="Helvetica Neue"/>
                  </a:rPr>
                  <a:t>HLLC</a:t>
                </a:r>
                <a:r>
                  <a:rPr lang="zh-CN" altLang="en-US" dirty="0">
                    <a:solidFill>
                      <a:srgbClr val="5A5A5A"/>
                    </a:solidFill>
                    <a:latin typeface="Helvetica Neue"/>
                  </a:rPr>
                  <a:t>使用调和平均数来代替几何平均数，调和平均数的定义如下</a:t>
                </a:r>
                <a:r>
                  <a:rPr lang="zh-CN" altLang="en-US" dirty="0" smtClean="0">
                    <a:solidFill>
                      <a:srgbClr val="5A5A5A"/>
                    </a:solidFill>
                    <a:latin typeface="Helvetica Neue"/>
                  </a:rPr>
                  <a:t>：</a:t>
                </a:r>
                <a:endParaRPr lang="en-US" altLang="zh-CN" dirty="0" smtClean="0">
                  <a:solidFill>
                    <a:srgbClr val="5A5A5A"/>
                  </a:solidFill>
                  <a:latin typeface="Helvetica Neue"/>
                </a:endParaRPr>
              </a:p>
              <a:p>
                <a:pPr/>
                <a14:m>
                  <m:oMathPara xmlns:m="http://schemas.openxmlformats.org/officeDocument/2006/math">
                    <m:oMathParaPr>
                      <m:jc m:val="centerGroup"/>
                    </m:oMathParaPr>
                    <m:oMath xmlns:m="http://schemas.openxmlformats.org/officeDocument/2006/math">
                      <m:r>
                        <a:rPr lang="en-US" altLang="zh-CN" b="0" i="1" smtClean="0">
                          <a:solidFill>
                            <a:srgbClr val="5A5A5A"/>
                          </a:solidFill>
                          <a:effectLst/>
                          <a:latin typeface="Cambria Math" panose="02040503050406030204" pitchFamily="18" charset="0"/>
                        </a:rPr>
                        <m:t>𝐻</m:t>
                      </m:r>
                      <m:r>
                        <a:rPr lang="en-US" altLang="zh-CN" b="0" i="1" smtClean="0">
                          <a:solidFill>
                            <a:srgbClr val="5A5A5A"/>
                          </a:solidFill>
                          <a:effectLst/>
                          <a:latin typeface="Cambria Math" panose="02040503050406030204" pitchFamily="18" charset="0"/>
                        </a:rPr>
                        <m:t>=</m:t>
                      </m:r>
                      <m:f>
                        <m:fPr>
                          <m:ctrlPr>
                            <a:rPr lang="en-US" altLang="zh-CN" b="0" i="1" smtClean="0">
                              <a:solidFill>
                                <a:srgbClr val="5A5A5A"/>
                              </a:solidFill>
                              <a:effectLst/>
                              <a:latin typeface="Cambria Math" panose="02040503050406030204" pitchFamily="18" charset="0"/>
                            </a:rPr>
                          </m:ctrlPr>
                        </m:fPr>
                        <m:num>
                          <m:r>
                            <a:rPr lang="en-US" altLang="zh-CN" b="0" i="1" smtClean="0">
                              <a:solidFill>
                                <a:srgbClr val="5A5A5A"/>
                              </a:solidFill>
                              <a:effectLst/>
                              <a:latin typeface="Cambria Math" panose="02040503050406030204" pitchFamily="18" charset="0"/>
                            </a:rPr>
                            <m:t>𝑛</m:t>
                          </m:r>
                        </m:num>
                        <m:den>
                          <m:f>
                            <m:fPr>
                              <m:ctrlPr>
                                <a:rPr lang="en-US" altLang="zh-CN" b="0" i="1" smtClean="0">
                                  <a:solidFill>
                                    <a:srgbClr val="5A5A5A"/>
                                  </a:solidFill>
                                  <a:effectLst/>
                                  <a:latin typeface="Cambria Math" panose="02040503050406030204" pitchFamily="18" charset="0"/>
                                </a:rPr>
                              </m:ctrlPr>
                            </m:fPr>
                            <m:num>
                              <m:r>
                                <a:rPr lang="en-US" altLang="zh-CN" b="0" i="1" smtClean="0">
                                  <a:solidFill>
                                    <a:srgbClr val="5A5A5A"/>
                                  </a:solidFill>
                                  <a:effectLst/>
                                  <a:latin typeface="Cambria Math" panose="02040503050406030204" pitchFamily="18" charset="0"/>
                                </a:rPr>
                                <m:t>1</m:t>
                              </m:r>
                            </m:num>
                            <m:den>
                              <m:sSub>
                                <m:sSubPr>
                                  <m:ctrlPr>
                                    <a:rPr lang="en-US" altLang="zh-CN" b="0" i="1" smtClean="0">
                                      <a:solidFill>
                                        <a:srgbClr val="5A5A5A"/>
                                      </a:solidFill>
                                      <a:effectLst/>
                                      <a:latin typeface="Cambria Math" panose="02040503050406030204" pitchFamily="18" charset="0"/>
                                    </a:rPr>
                                  </m:ctrlPr>
                                </m:sSubPr>
                                <m:e>
                                  <m:r>
                                    <a:rPr lang="en-US" altLang="zh-CN" b="0" i="1" smtClean="0">
                                      <a:solidFill>
                                        <a:srgbClr val="5A5A5A"/>
                                      </a:solidFill>
                                      <a:effectLst/>
                                      <a:latin typeface="Cambria Math" panose="02040503050406030204" pitchFamily="18" charset="0"/>
                                    </a:rPr>
                                    <m:t>𝑥</m:t>
                                  </m:r>
                                </m:e>
                                <m:sub>
                                  <m:r>
                                    <a:rPr lang="en-US" altLang="zh-CN" b="0" i="1" smtClean="0">
                                      <a:solidFill>
                                        <a:srgbClr val="5A5A5A"/>
                                      </a:solidFill>
                                      <a:effectLst/>
                                      <a:latin typeface="Cambria Math" panose="02040503050406030204" pitchFamily="18" charset="0"/>
                                    </a:rPr>
                                    <m:t>1</m:t>
                                  </m:r>
                                </m:sub>
                              </m:sSub>
                            </m:den>
                          </m:f>
                          <m:r>
                            <a:rPr lang="en-US" altLang="zh-CN" b="0" i="1" smtClean="0">
                              <a:solidFill>
                                <a:srgbClr val="5A5A5A"/>
                              </a:solidFill>
                              <a:effectLst/>
                              <a:latin typeface="Cambria Math" panose="02040503050406030204" pitchFamily="18" charset="0"/>
                            </a:rPr>
                            <m:t>+</m:t>
                          </m:r>
                          <m:f>
                            <m:fPr>
                              <m:ctrlPr>
                                <a:rPr lang="en-US" altLang="zh-CN" i="1">
                                  <a:solidFill>
                                    <a:srgbClr val="5A5A5A"/>
                                  </a:solidFill>
                                  <a:latin typeface="Cambria Math" panose="02040503050406030204" pitchFamily="18" charset="0"/>
                                </a:rPr>
                              </m:ctrlPr>
                            </m:fPr>
                            <m:num>
                              <m:r>
                                <a:rPr lang="en-US" altLang="zh-CN" i="1">
                                  <a:solidFill>
                                    <a:srgbClr val="5A5A5A"/>
                                  </a:solidFill>
                                  <a:latin typeface="Cambria Math" panose="02040503050406030204" pitchFamily="18" charset="0"/>
                                </a:rPr>
                                <m:t>1</m:t>
                              </m:r>
                            </m:num>
                            <m:den>
                              <m:sSub>
                                <m:sSubPr>
                                  <m:ctrlPr>
                                    <a:rPr lang="en-US" altLang="zh-CN" i="1">
                                      <a:solidFill>
                                        <a:srgbClr val="5A5A5A"/>
                                      </a:solidFill>
                                      <a:latin typeface="Cambria Math" panose="02040503050406030204" pitchFamily="18" charset="0"/>
                                    </a:rPr>
                                  </m:ctrlPr>
                                </m:sSubPr>
                                <m:e>
                                  <m:r>
                                    <a:rPr lang="en-US" altLang="zh-CN" i="1">
                                      <a:solidFill>
                                        <a:srgbClr val="5A5A5A"/>
                                      </a:solidFill>
                                      <a:latin typeface="Cambria Math" panose="02040503050406030204" pitchFamily="18" charset="0"/>
                                    </a:rPr>
                                    <m:t>𝑥</m:t>
                                  </m:r>
                                </m:e>
                                <m:sub>
                                  <m:r>
                                    <a:rPr lang="en-US" altLang="zh-CN" b="0" i="1" smtClean="0">
                                      <a:solidFill>
                                        <a:srgbClr val="5A5A5A"/>
                                      </a:solidFill>
                                      <a:latin typeface="Cambria Math" panose="02040503050406030204" pitchFamily="18" charset="0"/>
                                    </a:rPr>
                                    <m:t>2</m:t>
                                  </m:r>
                                </m:sub>
                              </m:sSub>
                            </m:den>
                          </m:f>
                          <m:r>
                            <a:rPr lang="en-US" altLang="zh-CN" b="0" i="1" smtClean="0">
                              <a:solidFill>
                                <a:srgbClr val="5A5A5A"/>
                              </a:solidFill>
                              <a:latin typeface="Cambria Math" panose="02040503050406030204" pitchFamily="18" charset="0"/>
                            </a:rPr>
                            <m:t>+</m:t>
                          </m:r>
                          <m:r>
                            <a:rPr lang="en-US" altLang="zh-CN" b="0" i="1" smtClean="0">
                              <a:solidFill>
                                <a:srgbClr val="5A5A5A"/>
                              </a:solidFill>
                              <a:latin typeface="Cambria Math" panose="02040503050406030204" pitchFamily="18" charset="0"/>
                              <a:ea typeface="Cambria Math" panose="02040503050406030204" pitchFamily="18" charset="0"/>
                            </a:rPr>
                            <m:t>⋯+</m:t>
                          </m:r>
                          <m:f>
                            <m:fPr>
                              <m:ctrlPr>
                                <a:rPr lang="en-US" altLang="zh-CN" i="1">
                                  <a:solidFill>
                                    <a:srgbClr val="5A5A5A"/>
                                  </a:solidFill>
                                  <a:latin typeface="Cambria Math" panose="02040503050406030204" pitchFamily="18" charset="0"/>
                                </a:rPr>
                              </m:ctrlPr>
                            </m:fPr>
                            <m:num>
                              <m:r>
                                <a:rPr lang="en-US" altLang="zh-CN" i="1">
                                  <a:solidFill>
                                    <a:srgbClr val="5A5A5A"/>
                                  </a:solidFill>
                                  <a:latin typeface="Cambria Math" panose="02040503050406030204" pitchFamily="18" charset="0"/>
                                </a:rPr>
                                <m:t>1</m:t>
                              </m:r>
                            </m:num>
                            <m:den>
                              <m:sSub>
                                <m:sSubPr>
                                  <m:ctrlPr>
                                    <a:rPr lang="en-US" altLang="zh-CN" i="1">
                                      <a:solidFill>
                                        <a:srgbClr val="5A5A5A"/>
                                      </a:solidFill>
                                      <a:latin typeface="Cambria Math" panose="02040503050406030204" pitchFamily="18" charset="0"/>
                                    </a:rPr>
                                  </m:ctrlPr>
                                </m:sSubPr>
                                <m:e>
                                  <m:r>
                                    <a:rPr lang="en-US" altLang="zh-CN" i="1">
                                      <a:solidFill>
                                        <a:srgbClr val="5A5A5A"/>
                                      </a:solidFill>
                                      <a:latin typeface="Cambria Math" panose="02040503050406030204" pitchFamily="18" charset="0"/>
                                    </a:rPr>
                                    <m:t>𝑥</m:t>
                                  </m:r>
                                </m:e>
                                <m:sub>
                                  <m:r>
                                    <a:rPr lang="en-US" altLang="zh-CN" b="0" i="1" smtClean="0">
                                      <a:solidFill>
                                        <a:srgbClr val="5A5A5A"/>
                                      </a:solidFill>
                                      <a:latin typeface="Cambria Math" panose="02040503050406030204" pitchFamily="18" charset="0"/>
                                    </a:rPr>
                                    <m:t>𝑛</m:t>
                                  </m:r>
                                </m:sub>
                              </m:sSub>
                            </m:den>
                          </m:f>
                        </m:den>
                      </m:f>
                      <m:r>
                        <a:rPr lang="en-US" altLang="zh-CN" b="0" i="1" smtClean="0">
                          <a:solidFill>
                            <a:srgbClr val="5A5A5A"/>
                          </a:solidFill>
                          <a:effectLst/>
                          <a:latin typeface="Cambria Math" panose="02040503050406030204" pitchFamily="18" charset="0"/>
                        </a:rPr>
                        <m:t>=</m:t>
                      </m:r>
                      <m:f>
                        <m:fPr>
                          <m:ctrlPr>
                            <a:rPr lang="en-US" altLang="zh-CN" b="0" i="1" smtClean="0">
                              <a:solidFill>
                                <a:srgbClr val="5A5A5A"/>
                              </a:solidFill>
                              <a:effectLst/>
                              <a:latin typeface="Cambria Math" panose="02040503050406030204" pitchFamily="18" charset="0"/>
                            </a:rPr>
                          </m:ctrlPr>
                        </m:fPr>
                        <m:num>
                          <m:r>
                            <a:rPr lang="en-US" altLang="zh-CN" b="0" i="1" smtClean="0">
                              <a:solidFill>
                                <a:srgbClr val="5A5A5A"/>
                              </a:solidFill>
                              <a:effectLst/>
                              <a:latin typeface="Cambria Math" panose="02040503050406030204" pitchFamily="18" charset="0"/>
                            </a:rPr>
                            <m:t>𝑛</m:t>
                          </m:r>
                        </m:num>
                        <m:den>
                          <m:nary>
                            <m:naryPr>
                              <m:chr m:val="∑"/>
                              <m:limLoc m:val="subSup"/>
                              <m:ctrlPr>
                                <a:rPr lang="en-US" altLang="zh-CN" b="0" i="1" smtClean="0">
                                  <a:solidFill>
                                    <a:srgbClr val="5A5A5A"/>
                                  </a:solidFill>
                                  <a:effectLst/>
                                  <a:latin typeface="Cambria Math" panose="02040503050406030204" pitchFamily="18" charset="0"/>
                                </a:rPr>
                              </m:ctrlPr>
                            </m:naryPr>
                            <m:sub>
                              <m:r>
                                <m:rPr>
                                  <m:brk m:alnAt="25"/>
                                </m:rPr>
                                <a:rPr lang="en-US" altLang="zh-CN" b="0" i="1" smtClean="0">
                                  <a:solidFill>
                                    <a:srgbClr val="5A5A5A"/>
                                  </a:solidFill>
                                  <a:effectLst/>
                                  <a:latin typeface="Cambria Math" panose="02040503050406030204" pitchFamily="18" charset="0"/>
                                </a:rPr>
                                <m:t>𝑖</m:t>
                              </m:r>
                              <m:r>
                                <a:rPr lang="en-US" altLang="zh-CN" b="0" i="1" smtClean="0">
                                  <a:solidFill>
                                    <a:srgbClr val="5A5A5A"/>
                                  </a:solidFill>
                                  <a:effectLst/>
                                  <a:latin typeface="Cambria Math" panose="02040503050406030204" pitchFamily="18" charset="0"/>
                                </a:rPr>
                                <m:t>=1</m:t>
                              </m:r>
                            </m:sub>
                            <m:sup>
                              <m:r>
                                <a:rPr lang="en-US" altLang="zh-CN" b="0" i="1" smtClean="0">
                                  <a:solidFill>
                                    <a:srgbClr val="5A5A5A"/>
                                  </a:solidFill>
                                  <a:effectLst/>
                                  <a:latin typeface="Cambria Math" panose="02040503050406030204" pitchFamily="18" charset="0"/>
                                </a:rPr>
                                <m:t>𝑛</m:t>
                              </m:r>
                            </m:sup>
                            <m:e>
                              <m:sSub>
                                <m:sSubPr>
                                  <m:ctrlPr>
                                    <a:rPr lang="en-US" altLang="zh-CN" b="0" i="1" smtClean="0">
                                      <a:solidFill>
                                        <a:srgbClr val="5A5A5A"/>
                                      </a:solidFill>
                                      <a:effectLst/>
                                      <a:latin typeface="Cambria Math" panose="02040503050406030204" pitchFamily="18" charset="0"/>
                                    </a:rPr>
                                  </m:ctrlPr>
                                </m:sSubPr>
                                <m:e>
                                  <m:r>
                                    <a:rPr lang="en-US" altLang="zh-CN" b="0" i="1" smtClean="0">
                                      <a:solidFill>
                                        <a:srgbClr val="5A5A5A"/>
                                      </a:solidFill>
                                      <a:effectLst/>
                                      <a:latin typeface="Cambria Math" panose="02040503050406030204" pitchFamily="18" charset="0"/>
                                    </a:rPr>
                                    <m:t>𝑥</m:t>
                                  </m:r>
                                </m:e>
                                <m:sub>
                                  <m:r>
                                    <a:rPr lang="en-US" altLang="zh-CN" b="0" i="1" smtClean="0">
                                      <a:solidFill>
                                        <a:srgbClr val="5A5A5A"/>
                                      </a:solidFill>
                                      <a:effectLst/>
                                      <a:latin typeface="Cambria Math" panose="02040503050406030204" pitchFamily="18" charset="0"/>
                                    </a:rPr>
                                    <m:t>𝑖</m:t>
                                  </m:r>
                                </m:sub>
                              </m:sSub>
                            </m:e>
                          </m:nary>
                        </m:den>
                      </m:f>
                    </m:oMath>
                  </m:oMathPara>
                </a14:m>
                <a:endParaRPr lang="en-US" altLang="zh-CN" b="0" i="0" dirty="0" smtClean="0">
                  <a:solidFill>
                    <a:srgbClr val="5A5A5A"/>
                  </a:solidFill>
                  <a:effectLst/>
                  <a:latin typeface="Helvetica Neue"/>
                </a:endParaRPr>
              </a:p>
              <a:p>
                <a:r>
                  <a:rPr lang="zh-CN" altLang="en-US" dirty="0" smtClean="0">
                    <a:solidFill>
                      <a:srgbClr val="5A5A5A"/>
                    </a:solidFill>
                    <a:latin typeface="Helvetica Neue"/>
                  </a:rPr>
                  <a:t>调和平均数可以有效抵抗值的扰动，使用</a:t>
                </a:r>
                <a:r>
                  <a:rPr lang="en-US" altLang="zh-CN" dirty="0" smtClean="0">
                    <a:solidFill>
                      <a:srgbClr val="5A5A5A"/>
                    </a:solidFill>
                    <a:latin typeface="Helvetica Neue"/>
                  </a:rPr>
                  <a:t>H</a:t>
                </a:r>
                <a:r>
                  <a:rPr lang="zh-CN" altLang="en-US" dirty="0" smtClean="0">
                    <a:solidFill>
                      <a:srgbClr val="5A5A5A"/>
                    </a:solidFill>
                    <a:latin typeface="Helvetica Neue"/>
                  </a:rPr>
                  <a:t>后，估计公式变为：</a:t>
                </a:r>
                <a:endParaRPr lang="en-US" altLang="zh-CN" dirty="0" smtClean="0">
                  <a:solidFill>
                    <a:srgbClr val="5A5A5A"/>
                  </a:solidFill>
                  <a:latin typeface="Helvetica Neue"/>
                </a:endParaRPr>
              </a:p>
              <a:p>
                <a:pPr/>
                <a14:m>
                  <m:oMathPara xmlns:m="http://schemas.openxmlformats.org/officeDocument/2006/math">
                    <m:oMathParaPr>
                      <m:jc m:val="centerGroup"/>
                    </m:oMathParaPr>
                    <m:oMath xmlns:m="http://schemas.openxmlformats.org/officeDocument/2006/math">
                      <m:acc>
                        <m:accPr>
                          <m:chr m:val="̂"/>
                          <m:ctrlPr>
                            <a:rPr lang="zh-CN" altLang="en-US" b="0" i="1" smtClean="0">
                              <a:solidFill>
                                <a:srgbClr val="5A5A5A"/>
                              </a:solidFill>
                              <a:effectLst/>
                              <a:latin typeface="Cambria Math" panose="02040503050406030204" pitchFamily="18" charset="0"/>
                            </a:rPr>
                          </m:ctrlPr>
                        </m:accPr>
                        <m:e>
                          <m:r>
                            <a:rPr lang="en-US" altLang="zh-CN" b="0" i="1" smtClean="0">
                              <a:solidFill>
                                <a:srgbClr val="5A5A5A"/>
                              </a:solidFill>
                              <a:effectLst/>
                              <a:latin typeface="Cambria Math" panose="02040503050406030204" pitchFamily="18" charset="0"/>
                            </a:rPr>
                            <m:t>𝑛</m:t>
                          </m:r>
                        </m:e>
                      </m:acc>
                      <m:r>
                        <a:rPr lang="en-US" altLang="zh-CN" b="0" i="1" smtClean="0">
                          <a:solidFill>
                            <a:srgbClr val="5A5A5A"/>
                          </a:solidFill>
                          <a:effectLst/>
                          <a:latin typeface="Cambria Math" panose="02040503050406030204" pitchFamily="18" charset="0"/>
                        </a:rPr>
                        <m:t>=</m:t>
                      </m:r>
                      <m:f>
                        <m:fPr>
                          <m:ctrlPr>
                            <a:rPr lang="en-US" altLang="zh-CN" b="0" i="1" smtClean="0">
                              <a:solidFill>
                                <a:srgbClr val="5A5A5A"/>
                              </a:solidFill>
                              <a:effectLst/>
                              <a:latin typeface="Cambria Math" panose="02040503050406030204" pitchFamily="18" charset="0"/>
                            </a:rPr>
                          </m:ctrlPr>
                        </m:fPr>
                        <m:num>
                          <m:sSub>
                            <m:sSubPr>
                              <m:ctrlPr>
                                <a:rPr lang="en-US" altLang="zh-CN" b="0" i="1" smtClean="0">
                                  <a:solidFill>
                                    <a:srgbClr val="5A5A5A"/>
                                  </a:solidFill>
                                  <a:effectLst/>
                                  <a:latin typeface="Cambria Math" panose="02040503050406030204" pitchFamily="18" charset="0"/>
                                </a:rPr>
                              </m:ctrlPr>
                            </m:sSubPr>
                            <m:e>
                              <m:r>
                                <a:rPr lang="zh-CN" altLang="en-US" b="0" i="1" smtClean="0">
                                  <a:solidFill>
                                    <a:srgbClr val="5A5A5A"/>
                                  </a:solidFill>
                                  <a:effectLst/>
                                  <a:latin typeface="Cambria Math" panose="02040503050406030204" pitchFamily="18" charset="0"/>
                                </a:rPr>
                                <m:t>𝛼</m:t>
                              </m:r>
                            </m:e>
                            <m:sub>
                              <m:r>
                                <a:rPr lang="en-US" altLang="zh-CN" b="0" i="1" smtClean="0">
                                  <a:solidFill>
                                    <a:srgbClr val="5A5A5A"/>
                                  </a:solidFill>
                                  <a:effectLst/>
                                  <a:latin typeface="Cambria Math" panose="02040503050406030204" pitchFamily="18" charset="0"/>
                                </a:rPr>
                                <m:t>𝑚</m:t>
                              </m:r>
                            </m:sub>
                          </m:sSub>
                          <m:sSup>
                            <m:sSupPr>
                              <m:ctrlPr>
                                <a:rPr lang="en-US" altLang="zh-CN" b="0" i="1" smtClean="0">
                                  <a:solidFill>
                                    <a:srgbClr val="5A5A5A"/>
                                  </a:solidFill>
                                  <a:effectLst/>
                                  <a:latin typeface="Cambria Math" panose="02040503050406030204" pitchFamily="18" charset="0"/>
                                </a:rPr>
                              </m:ctrlPr>
                            </m:sSupPr>
                            <m:e>
                              <m:r>
                                <a:rPr lang="en-US" altLang="zh-CN" b="0" i="1" smtClean="0">
                                  <a:solidFill>
                                    <a:srgbClr val="5A5A5A"/>
                                  </a:solidFill>
                                  <a:effectLst/>
                                  <a:latin typeface="Cambria Math" panose="02040503050406030204" pitchFamily="18" charset="0"/>
                                </a:rPr>
                                <m:t>𝑚</m:t>
                              </m:r>
                            </m:e>
                            <m:sup>
                              <m:r>
                                <a:rPr lang="en-US" altLang="zh-CN" b="0" i="1" smtClean="0">
                                  <a:solidFill>
                                    <a:srgbClr val="5A5A5A"/>
                                  </a:solidFill>
                                  <a:effectLst/>
                                  <a:latin typeface="Cambria Math" panose="02040503050406030204" pitchFamily="18" charset="0"/>
                                </a:rPr>
                                <m:t>2</m:t>
                              </m:r>
                            </m:sup>
                          </m:sSup>
                        </m:num>
                        <m:den>
                          <m:nary>
                            <m:naryPr>
                              <m:chr m:val="∑"/>
                              <m:subHide m:val="on"/>
                              <m:supHide m:val="on"/>
                              <m:ctrlPr>
                                <a:rPr lang="en-US" altLang="zh-CN" b="0" i="1" smtClean="0">
                                  <a:solidFill>
                                    <a:srgbClr val="5A5A5A"/>
                                  </a:solidFill>
                                  <a:effectLst/>
                                  <a:latin typeface="Cambria Math" panose="02040503050406030204" pitchFamily="18" charset="0"/>
                                </a:rPr>
                              </m:ctrlPr>
                            </m:naryPr>
                            <m:sub/>
                            <m:sup/>
                            <m:e>
                              <m:sSup>
                                <m:sSupPr>
                                  <m:ctrlPr>
                                    <a:rPr lang="en-US" altLang="zh-CN" b="0" i="1" smtClean="0">
                                      <a:solidFill>
                                        <a:srgbClr val="5A5A5A"/>
                                      </a:solidFill>
                                      <a:effectLst/>
                                      <a:latin typeface="Cambria Math" panose="02040503050406030204" pitchFamily="18" charset="0"/>
                                    </a:rPr>
                                  </m:ctrlPr>
                                </m:sSupPr>
                                <m:e>
                                  <m:r>
                                    <a:rPr lang="en-US" altLang="zh-CN" b="0" i="1" smtClean="0">
                                      <a:solidFill>
                                        <a:srgbClr val="5A5A5A"/>
                                      </a:solidFill>
                                      <a:effectLst/>
                                      <a:latin typeface="Cambria Math" panose="02040503050406030204" pitchFamily="18" charset="0"/>
                                    </a:rPr>
                                    <m:t>2</m:t>
                                  </m:r>
                                </m:e>
                                <m:sup>
                                  <m:r>
                                    <a:rPr lang="en-US" altLang="zh-CN" b="0" i="1" smtClean="0">
                                      <a:solidFill>
                                        <a:srgbClr val="5A5A5A"/>
                                      </a:solidFill>
                                      <a:effectLst/>
                                      <a:latin typeface="Cambria Math" panose="02040503050406030204" pitchFamily="18" charset="0"/>
                                    </a:rPr>
                                    <m:t>−</m:t>
                                  </m:r>
                                  <m:r>
                                    <a:rPr lang="en-US" altLang="zh-CN" b="0" i="1" smtClean="0">
                                      <a:solidFill>
                                        <a:srgbClr val="5A5A5A"/>
                                      </a:solidFill>
                                      <a:effectLst/>
                                      <a:latin typeface="Cambria Math" panose="02040503050406030204" pitchFamily="18" charset="0"/>
                                    </a:rPr>
                                    <m:t>𝑚</m:t>
                                  </m:r>
                                </m:sup>
                              </m:sSup>
                            </m:e>
                          </m:nary>
                        </m:den>
                      </m:f>
                    </m:oMath>
                  </m:oMathPara>
                </a14:m>
                <a:endParaRPr lang="en-US" altLang="zh-CN" b="0" i="0" dirty="0" smtClean="0">
                  <a:solidFill>
                    <a:srgbClr val="5A5A5A"/>
                  </a:solidFill>
                  <a:effectLst/>
                  <a:latin typeface="Helvetica Neue"/>
                </a:endParaRPr>
              </a:p>
              <a:p>
                <a:r>
                  <a:rPr lang="zh-CN" altLang="en-US" dirty="0" smtClean="0">
                    <a:solidFill>
                      <a:srgbClr val="5A5A5A"/>
                    </a:solidFill>
                    <a:latin typeface="Helvetica Neue"/>
                  </a:rPr>
                  <a:t>其中：</a:t>
                </a:r>
                <a:endParaRPr lang="en-US" altLang="zh-CN" dirty="0" smtClean="0">
                  <a:solidFill>
                    <a:srgbClr val="5A5A5A"/>
                  </a:solidFill>
                  <a:latin typeface="Helvetica Neue"/>
                </a:endParaRPr>
              </a:p>
              <a:p>
                <a:pPr/>
                <a14:m>
                  <m:oMathPara xmlns:m="http://schemas.openxmlformats.org/officeDocument/2006/math">
                    <m:oMathParaPr>
                      <m:jc m:val="centerGroup"/>
                    </m:oMathParaPr>
                    <m:oMath xmlns:m="http://schemas.openxmlformats.org/officeDocument/2006/math">
                      <m:sSub>
                        <m:sSubPr>
                          <m:ctrlPr>
                            <a:rPr lang="en-US" altLang="zh-CN" b="0" i="1" smtClean="0">
                              <a:solidFill>
                                <a:srgbClr val="5A5A5A"/>
                              </a:solidFill>
                              <a:effectLst/>
                              <a:latin typeface="Cambria Math" panose="02040503050406030204" pitchFamily="18" charset="0"/>
                            </a:rPr>
                          </m:ctrlPr>
                        </m:sSubPr>
                        <m:e>
                          <m:r>
                            <a:rPr lang="zh-CN" altLang="en-US" b="0" i="1" smtClean="0">
                              <a:solidFill>
                                <a:srgbClr val="5A5A5A"/>
                              </a:solidFill>
                              <a:effectLst/>
                              <a:latin typeface="Cambria Math" panose="02040503050406030204" pitchFamily="18" charset="0"/>
                            </a:rPr>
                            <m:t>𝛼</m:t>
                          </m:r>
                        </m:e>
                        <m:sub>
                          <m:r>
                            <a:rPr lang="en-US" altLang="zh-CN" b="0" i="1" smtClean="0">
                              <a:solidFill>
                                <a:srgbClr val="5A5A5A"/>
                              </a:solidFill>
                              <a:effectLst/>
                              <a:latin typeface="Cambria Math" panose="02040503050406030204" pitchFamily="18" charset="0"/>
                            </a:rPr>
                            <m:t>𝑚</m:t>
                          </m:r>
                        </m:sub>
                      </m:sSub>
                      <m:r>
                        <a:rPr lang="en-US" altLang="zh-CN" b="0" i="1" smtClean="0">
                          <a:solidFill>
                            <a:srgbClr val="5A5A5A"/>
                          </a:solidFill>
                          <a:effectLst/>
                          <a:latin typeface="Cambria Math" panose="02040503050406030204" pitchFamily="18" charset="0"/>
                        </a:rPr>
                        <m:t>=</m:t>
                      </m:r>
                      <m:sSup>
                        <m:sSupPr>
                          <m:ctrlPr>
                            <a:rPr lang="en-US" altLang="zh-CN" b="0" i="1" smtClean="0">
                              <a:solidFill>
                                <a:srgbClr val="5A5A5A"/>
                              </a:solidFill>
                              <a:effectLst/>
                              <a:latin typeface="Cambria Math" panose="02040503050406030204" pitchFamily="18" charset="0"/>
                            </a:rPr>
                          </m:ctrlPr>
                        </m:sSupPr>
                        <m:e>
                          <m:r>
                            <a:rPr lang="en-US" altLang="zh-CN" b="0" i="1" smtClean="0">
                              <a:solidFill>
                                <a:srgbClr val="5A5A5A"/>
                              </a:solidFill>
                              <a:effectLst/>
                              <a:latin typeface="Cambria Math" panose="02040503050406030204" pitchFamily="18" charset="0"/>
                            </a:rPr>
                            <m:t>(</m:t>
                          </m:r>
                          <m:r>
                            <a:rPr lang="en-US" altLang="zh-CN" b="0" i="1" smtClean="0">
                              <a:solidFill>
                                <a:srgbClr val="5A5A5A"/>
                              </a:solidFill>
                              <a:effectLst/>
                              <a:latin typeface="Cambria Math" panose="02040503050406030204" pitchFamily="18" charset="0"/>
                            </a:rPr>
                            <m:t>𝑚</m:t>
                          </m:r>
                          <m:nary>
                            <m:naryPr>
                              <m:ctrlPr>
                                <a:rPr lang="en-US" altLang="zh-CN" b="0" i="1" smtClean="0">
                                  <a:solidFill>
                                    <a:srgbClr val="5A5A5A"/>
                                  </a:solidFill>
                                  <a:effectLst/>
                                  <a:latin typeface="Cambria Math" panose="02040503050406030204" pitchFamily="18" charset="0"/>
                                </a:rPr>
                              </m:ctrlPr>
                            </m:naryPr>
                            <m:sub>
                              <m:r>
                                <m:rPr>
                                  <m:brk m:alnAt="23"/>
                                </m:rPr>
                                <a:rPr lang="en-US" altLang="zh-CN" b="0" i="1" smtClean="0">
                                  <a:solidFill>
                                    <a:srgbClr val="5A5A5A"/>
                                  </a:solidFill>
                                  <a:effectLst/>
                                  <a:latin typeface="Cambria Math" panose="02040503050406030204" pitchFamily="18" charset="0"/>
                                </a:rPr>
                                <m:t>0</m:t>
                              </m:r>
                            </m:sub>
                            <m:sup>
                              <m:r>
                                <a:rPr lang="en-US" altLang="zh-CN" b="0" i="1" smtClean="0">
                                  <a:solidFill>
                                    <a:srgbClr val="5A5A5A"/>
                                  </a:solidFill>
                                  <a:effectLst/>
                                  <a:latin typeface="Cambria Math" panose="02040503050406030204" pitchFamily="18" charset="0"/>
                                  <a:ea typeface="Cambria Math" panose="02040503050406030204" pitchFamily="18" charset="0"/>
                                </a:rPr>
                                <m:t>∞</m:t>
                              </m:r>
                            </m:sup>
                            <m:e>
                              <m:sSup>
                                <m:sSupPr>
                                  <m:ctrlPr>
                                    <a:rPr lang="en-US" altLang="zh-CN" b="0" i="1" smtClean="0">
                                      <a:solidFill>
                                        <a:srgbClr val="5A5A5A"/>
                                      </a:solidFill>
                                      <a:effectLst/>
                                      <a:latin typeface="Cambria Math" panose="02040503050406030204" pitchFamily="18" charset="0"/>
                                    </a:rPr>
                                  </m:ctrlPr>
                                </m:sSupPr>
                                <m:e>
                                  <m:d>
                                    <m:dPr>
                                      <m:ctrlPr>
                                        <a:rPr lang="en-US" altLang="zh-CN" b="0" i="1" smtClean="0">
                                          <a:solidFill>
                                            <a:srgbClr val="5A5A5A"/>
                                          </a:solidFill>
                                          <a:effectLst/>
                                          <a:latin typeface="Cambria Math" panose="02040503050406030204" pitchFamily="18" charset="0"/>
                                        </a:rPr>
                                      </m:ctrlPr>
                                    </m:dPr>
                                    <m:e>
                                      <m:func>
                                        <m:funcPr>
                                          <m:ctrlPr>
                                            <a:rPr lang="en-US" altLang="zh-CN" b="0" i="1" smtClean="0">
                                              <a:solidFill>
                                                <a:srgbClr val="5A5A5A"/>
                                              </a:solidFill>
                                              <a:effectLst/>
                                              <a:latin typeface="Cambria Math" panose="02040503050406030204" pitchFamily="18" charset="0"/>
                                            </a:rPr>
                                          </m:ctrlPr>
                                        </m:funcPr>
                                        <m:fName>
                                          <m:sSub>
                                            <m:sSubPr>
                                              <m:ctrlPr>
                                                <a:rPr lang="en-US" altLang="zh-CN" b="0" i="1" smtClean="0">
                                                  <a:solidFill>
                                                    <a:srgbClr val="5A5A5A"/>
                                                  </a:solidFill>
                                                  <a:effectLst/>
                                                  <a:latin typeface="Cambria Math" panose="02040503050406030204" pitchFamily="18" charset="0"/>
                                                </a:rPr>
                                              </m:ctrlPr>
                                            </m:sSubPr>
                                            <m:e>
                                              <m:r>
                                                <m:rPr>
                                                  <m:sty m:val="p"/>
                                                </m:rPr>
                                                <a:rPr lang="en-US" altLang="zh-CN" b="0" i="0" smtClean="0">
                                                  <a:solidFill>
                                                    <a:srgbClr val="5A5A5A"/>
                                                  </a:solidFill>
                                                  <a:effectLst/>
                                                  <a:latin typeface="Cambria Math" panose="02040503050406030204" pitchFamily="18" charset="0"/>
                                                </a:rPr>
                                                <m:t>log</m:t>
                                              </m:r>
                                            </m:e>
                                            <m:sub>
                                              <m:r>
                                                <a:rPr lang="en-US" altLang="zh-CN" b="0" i="1" smtClean="0">
                                                  <a:solidFill>
                                                    <a:srgbClr val="5A5A5A"/>
                                                  </a:solidFill>
                                                  <a:effectLst/>
                                                  <a:latin typeface="Cambria Math" panose="02040503050406030204" pitchFamily="18" charset="0"/>
                                                </a:rPr>
                                                <m:t>2</m:t>
                                              </m:r>
                                            </m:sub>
                                          </m:sSub>
                                        </m:fName>
                                        <m:e>
                                          <m:d>
                                            <m:dPr>
                                              <m:ctrlPr>
                                                <a:rPr lang="en-US" altLang="zh-CN" b="0" i="1" smtClean="0">
                                                  <a:solidFill>
                                                    <a:srgbClr val="5A5A5A"/>
                                                  </a:solidFill>
                                                  <a:effectLst/>
                                                  <a:latin typeface="Cambria Math" panose="02040503050406030204" pitchFamily="18" charset="0"/>
                                                </a:rPr>
                                              </m:ctrlPr>
                                            </m:dPr>
                                            <m:e>
                                              <m:f>
                                                <m:fPr>
                                                  <m:ctrlPr>
                                                    <a:rPr lang="en-US" altLang="zh-CN" b="0" i="1" smtClean="0">
                                                      <a:solidFill>
                                                        <a:srgbClr val="5A5A5A"/>
                                                      </a:solidFill>
                                                      <a:effectLst/>
                                                      <a:latin typeface="Cambria Math" panose="02040503050406030204" pitchFamily="18" charset="0"/>
                                                    </a:rPr>
                                                  </m:ctrlPr>
                                                </m:fPr>
                                                <m:num>
                                                  <m:r>
                                                    <a:rPr lang="en-US" altLang="zh-CN" b="0" i="1" smtClean="0">
                                                      <a:solidFill>
                                                        <a:srgbClr val="5A5A5A"/>
                                                      </a:solidFill>
                                                      <a:effectLst/>
                                                      <a:latin typeface="Cambria Math" panose="02040503050406030204" pitchFamily="18" charset="0"/>
                                                    </a:rPr>
                                                    <m:t>2+</m:t>
                                                  </m:r>
                                                  <m:r>
                                                    <a:rPr lang="en-US" altLang="zh-CN" b="0" i="1" smtClean="0">
                                                      <a:solidFill>
                                                        <a:srgbClr val="5A5A5A"/>
                                                      </a:solidFill>
                                                      <a:effectLst/>
                                                      <a:latin typeface="Cambria Math" panose="02040503050406030204" pitchFamily="18" charset="0"/>
                                                    </a:rPr>
                                                    <m:t>𝑢</m:t>
                                                  </m:r>
                                                </m:num>
                                                <m:den>
                                                  <m:r>
                                                    <a:rPr lang="en-US" altLang="zh-CN" b="0" i="1" smtClean="0">
                                                      <a:solidFill>
                                                        <a:srgbClr val="5A5A5A"/>
                                                      </a:solidFill>
                                                      <a:effectLst/>
                                                      <a:latin typeface="Cambria Math" panose="02040503050406030204" pitchFamily="18" charset="0"/>
                                                    </a:rPr>
                                                    <m:t>1+</m:t>
                                                  </m:r>
                                                  <m:r>
                                                    <a:rPr lang="en-US" altLang="zh-CN" b="0" i="1" smtClean="0">
                                                      <a:solidFill>
                                                        <a:srgbClr val="5A5A5A"/>
                                                      </a:solidFill>
                                                      <a:effectLst/>
                                                      <a:latin typeface="Cambria Math" panose="02040503050406030204" pitchFamily="18" charset="0"/>
                                                    </a:rPr>
                                                    <m:t>𝑢</m:t>
                                                  </m:r>
                                                </m:den>
                                              </m:f>
                                            </m:e>
                                          </m:d>
                                        </m:e>
                                      </m:func>
                                    </m:e>
                                  </m:d>
                                </m:e>
                                <m:sup>
                                  <m:r>
                                    <a:rPr lang="en-US" altLang="zh-CN" b="0" i="1" smtClean="0">
                                      <a:solidFill>
                                        <a:srgbClr val="5A5A5A"/>
                                      </a:solidFill>
                                      <a:effectLst/>
                                      <a:latin typeface="Cambria Math" panose="02040503050406030204" pitchFamily="18" charset="0"/>
                                    </a:rPr>
                                    <m:t>𝑚</m:t>
                                  </m:r>
                                </m:sup>
                              </m:sSup>
                            </m:e>
                          </m:nary>
                          <m:r>
                            <a:rPr lang="en-US" altLang="zh-CN" b="0" i="1" smtClean="0">
                              <a:solidFill>
                                <a:srgbClr val="5A5A5A"/>
                              </a:solidFill>
                              <a:effectLst/>
                              <a:latin typeface="Cambria Math" panose="02040503050406030204" pitchFamily="18" charset="0"/>
                            </a:rPr>
                            <m:t>𝑑𝑢</m:t>
                          </m:r>
                          <m:r>
                            <a:rPr lang="en-US" altLang="zh-CN" b="0" i="1" smtClean="0">
                              <a:solidFill>
                                <a:srgbClr val="5A5A5A"/>
                              </a:solidFill>
                              <a:effectLst/>
                              <a:latin typeface="Cambria Math" panose="02040503050406030204" pitchFamily="18" charset="0"/>
                            </a:rPr>
                            <m:t>)</m:t>
                          </m:r>
                        </m:e>
                        <m:sup>
                          <m:r>
                            <a:rPr lang="en-US" altLang="zh-CN" b="0" i="1" smtClean="0">
                              <a:solidFill>
                                <a:srgbClr val="5A5A5A"/>
                              </a:solidFill>
                              <a:effectLst/>
                              <a:latin typeface="Cambria Math" panose="02040503050406030204" pitchFamily="18" charset="0"/>
                            </a:rPr>
                            <m:t>−1</m:t>
                          </m:r>
                        </m:sup>
                      </m:sSup>
                    </m:oMath>
                  </m:oMathPara>
                </a14:m>
                <a:endParaRPr lang="zh-CN" altLang="en-US" b="0" i="0" dirty="0">
                  <a:solidFill>
                    <a:srgbClr val="5A5A5A"/>
                  </a:solidFill>
                  <a:effectLst/>
                  <a:latin typeface="Helvetica Neue"/>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478971" y="1122232"/>
                <a:ext cx="11472622" cy="4299767"/>
              </a:xfrm>
              <a:prstGeom prst="rect">
                <a:avLst/>
              </a:prstGeom>
              <a:blipFill rotWithShape="0">
                <a:blip r:embed="rId3"/>
                <a:stretch>
                  <a:fillRect l="-478" t="-70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478971" y="5466772"/>
                <a:ext cx="11073378" cy="485518"/>
              </a:xfrm>
              <a:prstGeom prst="rect">
                <a:avLst/>
              </a:prstGeom>
              <a:noFill/>
            </p:spPr>
            <p:txBody>
              <a:bodyPr wrap="square" rtlCol="0">
                <a:spAutoFit/>
              </a:bodyPr>
              <a:lstStyle/>
              <a:p>
                <a:r>
                  <a:rPr lang="zh-CN" altLang="en-US" dirty="0" smtClean="0"/>
                  <a:t>误差：</a:t>
                </a:r>
                <a14:m>
                  <m:oMath xmlns:m="http://schemas.openxmlformats.org/officeDocument/2006/math">
                    <m:r>
                      <a:rPr lang="en-US" altLang="zh-CN" b="0" i="1" smtClean="0">
                        <a:latin typeface="Cambria Math" panose="02040503050406030204" pitchFamily="18" charset="0"/>
                      </a:rPr>
                      <m:t>𝑚</m:t>
                    </m:r>
                    <m:r>
                      <a:rPr lang="en-US" altLang="zh-CN" b="0" i="1" smtClean="0">
                        <a:latin typeface="Cambria Math" panose="02040503050406030204" pitchFamily="18" charset="0"/>
                      </a:rPr>
                      <m:t>&gt;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1.04</m:t>
                            </m:r>
                          </m:num>
                          <m:den>
                            <m:r>
                              <a:rPr lang="zh-CN" altLang="en-US" b="0" i="1" smtClean="0">
                                <a:latin typeface="Cambria Math" panose="02040503050406030204" pitchFamily="18" charset="0"/>
                              </a:rPr>
                              <m:t>𝜀</m:t>
                            </m:r>
                          </m:den>
                        </m:f>
                        <m:r>
                          <a:rPr lang="en-US" altLang="zh-CN" b="0" i="1" smtClean="0">
                            <a:latin typeface="Cambria Math" panose="02040503050406030204" pitchFamily="18" charset="0"/>
                          </a:rPr>
                          <m:t>)</m:t>
                        </m:r>
                      </m:e>
                      <m:sup>
                        <m:r>
                          <a:rPr lang="en-US" altLang="zh-CN" b="0" i="1" smtClean="0">
                            <a:latin typeface="Cambria Math" panose="02040503050406030204" pitchFamily="18" charset="0"/>
                          </a:rPr>
                          <m:t>2</m:t>
                        </m:r>
                      </m:sup>
                    </m:sSup>
                  </m:oMath>
                </a14:m>
                <a:endParaRPr lang="en-US" altLang="zh-CN" dirty="0" smtClean="0"/>
              </a:p>
            </p:txBody>
          </p:sp>
        </mc:Choice>
        <mc:Fallback xmlns="">
          <p:sp>
            <p:nvSpPr>
              <p:cNvPr id="7" name="文本框 6"/>
              <p:cNvSpPr txBox="1">
                <a:spLocks noRot="1" noChangeAspect="1" noMove="1" noResize="1" noEditPoints="1" noAdjustHandles="1" noChangeArrowheads="1" noChangeShapeType="1" noTextEdit="1"/>
              </p:cNvSpPr>
              <p:nvPr/>
            </p:nvSpPr>
            <p:spPr>
              <a:xfrm>
                <a:off x="478971" y="5466772"/>
                <a:ext cx="11073378" cy="485518"/>
              </a:xfrm>
              <a:prstGeom prst="rect">
                <a:avLst/>
              </a:prstGeom>
              <a:blipFill rotWithShape="0">
                <a:blip r:embed="rId4"/>
                <a:stretch>
                  <a:fillRect l="-496" b="-379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182220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78971" y="296091"/>
            <a:ext cx="4955178" cy="369332"/>
          </a:xfrm>
          <a:prstGeom prst="rect">
            <a:avLst/>
          </a:prstGeom>
          <a:noFill/>
        </p:spPr>
        <p:txBody>
          <a:bodyPr wrap="square" rtlCol="0">
            <a:spAutoFit/>
          </a:bodyPr>
          <a:lstStyle/>
          <a:p>
            <a:r>
              <a:rPr lang="zh-CN" altLang="en-US" dirty="0" smtClean="0">
                <a:latin typeface="+mn-ea"/>
              </a:rPr>
              <a:t>估算方法</a:t>
            </a:r>
            <a:r>
              <a:rPr lang="en-US" altLang="zh-CN" dirty="0" smtClean="0">
                <a:latin typeface="+mn-ea"/>
              </a:rPr>
              <a:t>HLLC(</a:t>
            </a:r>
            <a:r>
              <a:rPr lang="en-US" altLang="zh-CN" dirty="0" smtClean="0">
                <a:solidFill>
                  <a:srgbClr val="2A2A2A"/>
                </a:solidFill>
                <a:latin typeface="Helvetica Neue"/>
              </a:rPr>
              <a:t>HyperLogLog Counting</a:t>
            </a:r>
            <a:r>
              <a:rPr lang="en-US" altLang="zh-CN" dirty="0" smtClean="0">
                <a:latin typeface="+mn-ea"/>
              </a:rPr>
              <a:t>)</a:t>
            </a:r>
            <a:endParaRPr lang="zh-CN" altLang="en-US" dirty="0">
              <a:latin typeface="+mn-ea"/>
            </a:endParaRPr>
          </a:p>
        </p:txBody>
      </p:sp>
      <p:pic>
        <p:nvPicPr>
          <p:cNvPr id="5" name="图片 4"/>
          <p:cNvPicPr>
            <a:picLocks noChangeAspect="1"/>
          </p:cNvPicPr>
          <p:nvPr/>
        </p:nvPicPr>
        <p:blipFill>
          <a:blip r:embed="rId2"/>
          <a:stretch>
            <a:fillRect/>
          </a:stretch>
        </p:blipFill>
        <p:spPr>
          <a:xfrm>
            <a:off x="616811" y="832076"/>
            <a:ext cx="4679497" cy="5853109"/>
          </a:xfrm>
          <a:prstGeom prst="rect">
            <a:avLst/>
          </a:prstGeom>
        </p:spPr>
      </p:pic>
      <p:pic>
        <p:nvPicPr>
          <p:cNvPr id="6" name="图片 5"/>
          <p:cNvPicPr>
            <a:picLocks noChangeAspect="1"/>
          </p:cNvPicPr>
          <p:nvPr/>
        </p:nvPicPr>
        <p:blipFill>
          <a:blip r:embed="rId3"/>
          <a:stretch>
            <a:fillRect/>
          </a:stretch>
        </p:blipFill>
        <p:spPr>
          <a:xfrm>
            <a:off x="6252074" y="35647"/>
            <a:ext cx="4833938" cy="6649538"/>
          </a:xfrm>
          <a:prstGeom prst="rect">
            <a:avLst/>
          </a:prstGeom>
        </p:spPr>
      </p:pic>
    </p:spTree>
    <p:extLst>
      <p:ext uri="{BB962C8B-B14F-4D97-AF65-F5344CB8AC3E}">
        <p14:creationId xmlns:p14="http://schemas.microsoft.com/office/powerpoint/2010/main" val="179688277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1165</TotalTime>
  <Words>823</Words>
  <Application>Microsoft Office PowerPoint</Application>
  <PresentationFormat>宽屏</PresentationFormat>
  <Paragraphs>67</Paragraphs>
  <Slides>8</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8</vt:i4>
      </vt:variant>
    </vt:vector>
  </HeadingPairs>
  <TitlesOfParts>
    <vt:vector size="22" baseType="lpstr">
      <vt:lpstr>CMMI9</vt:lpstr>
      <vt:lpstr>CMR9</vt:lpstr>
      <vt:lpstr>Helvetica Neue</vt:lpstr>
      <vt:lpstr>宋体</vt:lpstr>
      <vt:lpstr>微软雅黑</vt:lpstr>
      <vt:lpstr>新宋体</vt:lpstr>
      <vt:lpstr>Arial</vt:lpstr>
      <vt:lpstr>Calibri</vt:lpstr>
      <vt:lpstr>Calibri Light</vt:lpstr>
      <vt:lpstr>Cambria Math</vt:lpstr>
      <vt:lpstr>Miriam Fixed</vt:lpstr>
      <vt:lpstr>Segoe Script</vt:lpstr>
      <vt:lpstr>Times New Roman</vt:lpstr>
      <vt:lpstr>Office 主题</vt:lpstr>
      <vt:lpstr>HyperANF: Approximating the Neighbourhood Function of Very Large Graphs on a Budget </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fenghe(何峰)</dc:creator>
  <cp:lastModifiedBy>fenghe(何峰)</cp:lastModifiedBy>
  <cp:revision>78</cp:revision>
  <dcterms:created xsi:type="dcterms:W3CDTF">2016-07-22T01:20:17Z</dcterms:created>
  <dcterms:modified xsi:type="dcterms:W3CDTF">2016-08-17T16:46:24Z</dcterms:modified>
</cp:coreProperties>
</file>