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4" r:id="rId6"/>
    <p:sldId id="262" r:id="rId7"/>
    <p:sldId id="260" r:id="rId8"/>
    <p:sldId id="261" r:id="rId9"/>
    <p:sldId id="265"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1965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44289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5438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888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473453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9675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96700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7164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67994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472040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32649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622551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86097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87879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92623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515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32515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4/23/2025</a:t>
            </a:fld>
            <a:endParaRPr lang="en-US" dirty="0"/>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20125050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42"/>
            <a:ext cx="7772400" cy="1470025"/>
          </a:xfrm>
        </p:spPr>
        <p:txBody>
          <a:bodyPr>
            <a:normAutofit fontScale="90000"/>
          </a:bodyPr>
          <a:lstStyle/>
          <a:p>
            <a:r>
              <a:rPr dirty="0"/>
              <a:t>Ping and Traceroute: Tools for Network Diagnostics</a:t>
            </a:r>
          </a:p>
        </p:txBody>
      </p:sp>
      <p:sp>
        <p:nvSpPr>
          <p:cNvPr id="3" name="Subtitle 2"/>
          <p:cNvSpPr>
            <a:spLocks noGrp="1"/>
          </p:cNvSpPr>
          <p:nvPr>
            <p:ph type="subTitle" idx="1"/>
          </p:nvPr>
        </p:nvSpPr>
        <p:spPr>
          <a:xfrm>
            <a:off x="1031987" y="4123272"/>
            <a:ext cx="7080026" cy="1049867"/>
          </a:xfrm>
        </p:spPr>
        <p:txBody>
          <a:bodyPr>
            <a:noAutofit/>
          </a:bodyPr>
          <a:lstStyle/>
          <a:p>
            <a:r>
              <a:rPr lang="en-IN" dirty="0"/>
              <a:t>Anurag Gupta (BMC202309)</a:t>
            </a:r>
          </a:p>
          <a:p>
            <a:r>
              <a:rPr dirty="0"/>
              <a:t> </a:t>
            </a:r>
            <a:r>
              <a:rPr lang="en-IN" dirty="0"/>
              <a:t>Networking Fundamentals</a:t>
            </a:r>
          </a:p>
          <a:p>
            <a:r>
              <a:rPr dirty="0"/>
              <a:t> </a:t>
            </a:r>
            <a:r>
              <a:rPr lang="en-IN" dirty="0"/>
              <a:t>25-04-2025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D1FCC-AD47-4A97-9970-38BA60609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13F22-16C5-3A50-A010-5935AB458120}"/>
              </a:ext>
            </a:extLst>
          </p:cNvPr>
          <p:cNvSpPr>
            <a:spLocks noGrp="1"/>
          </p:cNvSpPr>
          <p:nvPr>
            <p:ph type="title"/>
          </p:nvPr>
        </p:nvSpPr>
        <p:spPr>
          <a:xfrm>
            <a:off x="160255" y="142663"/>
            <a:ext cx="8710367" cy="875432"/>
          </a:xfrm>
        </p:spPr>
        <p:txBody>
          <a:bodyPr>
            <a:normAutofit/>
          </a:bodyPr>
          <a:lstStyle/>
          <a:p>
            <a:r>
              <a:rPr lang="en-US" dirty="0"/>
              <a:t>Summary</a:t>
            </a:r>
            <a:endParaRPr dirty="0"/>
          </a:p>
        </p:txBody>
      </p:sp>
      <p:sp>
        <p:nvSpPr>
          <p:cNvPr id="3" name="Content Placeholder 2">
            <a:extLst>
              <a:ext uri="{FF2B5EF4-FFF2-40B4-BE49-F238E27FC236}">
                <a16:creationId xmlns:a16="http://schemas.microsoft.com/office/drawing/2014/main" id="{BC8C0250-8F7E-ED87-25B7-45E6E1C72D35}"/>
              </a:ext>
            </a:extLst>
          </p:cNvPr>
          <p:cNvSpPr>
            <a:spLocks noGrp="1"/>
          </p:cNvSpPr>
          <p:nvPr>
            <p:ph idx="1"/>
          </p:nvPr>
        </p:nvSpPr>
        <p:spPr>
          <a:xfrm>
            <a:off x="367645" y="1052184"/>
            <a:ext cx="8502977" cy="5664414"/>
          </a:xfrm>
        </p:spPr>
        <p:txBody>
          <a:bodyPr>
            <a:noAutofit/>
          </a:bodyPr>
          <a:lstStyle/>
          <a:p>
            <a:pPr marL="0" indent="0">
              <a:buNone/>
            </a:pPr>
            <a:r>
              <a:rPr lang="en-US" sz="2400" dirty="0"/>
              <a:t>Ping and Traceroute are essential network diagnostic tools that leverage the Internet Control Message Protocol (ICMP) to test connectivity and analyze network behavior.</a:t>
            </a:r>
          </a:p>
          <a:p>
            <a:pPr marL="0" indent="0">
              <a:buNone/>
            </a:pPr>
            <a:r>
              <a:rPr lang="en-US" sz="2400" dirty="0"/>
              <a:t>Ping checks whether a host is reachable and measures the round-trip time for messages sent from the source to the destination. It helps detect packet loss and latency issues, making it a tool for initial connectivity checks.</a:t>
            </a:r>
          </a:p>
          <a:p>
            <a:pPr marL="0" indent="0">
              <a:buNone/>
            </a:pPr>
            <a:r>
              <a:rPr lang="en-US" sz="2400" dirty="0"/>
              <a:t>Traceroute traces the path that packets take through the network. By incrementing the Time-To-Live (TTL) field in successive packets, it identifies all intermediate routers and calculates delays at each hop.</a:t>
            </a:r>
          </a:p>
          <a:p>
            <a:pPr marL="0" indent="0">
              <a:buNone/>
            </a:pPr>
            <a:r>
              <a:rPr lang="en-US" sz="2400" dirty="0"/>
              <a:t>Together, these tools helps troubleshoot problems, optimize performance, and understand how data travels across the internet.</a:t>
            </a:r>
          </a:p>
        </p:txBody>
      </p:sp>
    </p:spTree>
    <p:extLst>
      <p:ext uri="{BB962C8B-B14F-4D97-AF65-F5344CB8AC3E}">
        <p14:creationId xmlns:p14="http://schemas.microsoft.com/office/powerpoint/2010/main" val="313590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Understanding Ping</a:t>
            </a:r>
          </a:p>
        </p:txBody>
      </p:sp>
      <p:sp>
        <p:nvSpPr>
          <p:cNvPr id="3" name="Content Placeholder 2"/>
          <p:cNvSpPr>
            <a:spLocks noGrp="1"/>
          </p:cNvSpPr>
          <p:nvPr>
            <p:ph idx="1"/>
          </p:nvPr>
        </p:nvSpPr>
        <p:spPr>
          <a:xfrm>
            <a:off x="457200" y="1741602"/>
            <a:ext cx="8421624" cy="4525963"/>
          </a:xfrm>
        </p:spPr>
        <p:txBody>
          <a:bodyPr>
            <a:noAutofit/>
          </a:bodyPr>
          <a:lstStyle/>
          <a:p>
            <a:pPr marL="0" indent="0">
              <a:buNone/>
            </a:pPr>
            <a:r>
              <a:rPr sz="2400" dirty="0"/>
              <a:t>Ping is a widely used network utility that tests the reachability of a host on an IP network. It is also employed to measure latency and detect network issues. The tool operates by sending Internet Control Message Protocol (ICMP) Echo Request packets to a target host and listening for ICMP Echo Reply messages.</a:t>
            </a:r>
          </a:p>
          <a:p>
            <a:endParaRPr sz="2400" dirty="0"/>
          </a:p>
          <a:p>
            <a:pPr marL="0" indent="0">
              <a:buNone/>
            </a:pPr>
            <a:r>
              <a:rPr sz="2400" dirty="0"/>
              <a:t>Ping measures the round-trip time (RTT) between the source and the destination, and calculates packet loss. The output includes a summary showing minimum, maximum, and average RTTs, as well as packet loss percentages.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896" y="175822"/>
            <a:ext cx="8558784" cy="1143000"/>
          </a:xfrm>
        </p:spPr>
        <p:txBody>
          <a:bodyPr>
            <a:normAutofit fontScale="90000"/>
          </a:bodyPr>
          <a:lstStyle/>
          <a:p>
            <a:r>
              <a:rPr dirty="0"/>
              <a:t>ICMP Protocol </a:t>
            </a:r>
            <a:r>
              <a:rPr lang="en-IN" dirty="0"/>
              <a:t>and</a:t>
            </a:r>
            <a:r>
              <a:rPr dirty="0"/>
              <a:t> Ping Packet Structure</a:t>
            </a:r>
          </a:p>
        </p:txBody>
      </p:sp>
      <p:sp>
        <p:nvSpPr>
          <p:cNvPr id="3" name="Content Placeholder 2"/>
          <p:cNvSpPr>
            <a:spLocks noGrp="1"/>
          </p:cNvSpPr>
          <p:nvPr>
            <p:ph idx="1"/>
          </p:nvPr>
        </p:nvSpPr>
        <p:spPr>
          <a:xfrm>
            <a:off x="420624" y="1317561"/>
            <a:ext cx="8412480" cy="5423865"/>
          </a:xfrm>
        </p:spPr>
        <p:txBody>
          <a:bodyPr>
            <a:noAutofit/>
          </a:bodyPr>
          <a:lstStyle/>
          <a:p>
            <a:pPr marL="0" indent="0">
              <a:buNone/>
            </a:pPr>
            <a:r>
              <a:rPr sz="2400" dirty="0"/>
              <a:t>Ping uses ICMP, a protocol designed to report errors and operational information.</a:t>
            </a:r>
          </a:p>
          <a:p>
            <a:pPr marL="0" indent="0">
              <a:buNone/>
            </a:pPr>
            <a:r>
              <a:rPr sz="2400" dirty="0"/>
              <a:t>An ICMP packet contains:</a:t>
            </a:r>
          </a:p>
          <a:p>
            <a:r>
              <a:rPr sz="2400" dirty="0"/>
              <a:t>Type: ICMP message type (e.g., 8 for Echo Request, 0 for Echo Reply)</a:t>
            </a:r>
          </a:p>
          <a:p>
            <a:r>
              <a:rPr sz="2400" dirty="0"/>
              <a:t>Code: Further classifies the message type</a:t>
            </a:r>
          </a:p>
          <a:p>
            <a:r>
              <a:rPr sz="2400" dirty="0"/>
              <a:t>Checksum: Ensures data integrity</a:t>
            </a:r>
          </a:p>
          <a:p>
            <a:r>
              <a:rPr sz="2400" dirty="0"/>
              <a:t>Identifier (ID) and Sequence Number: Used to match replies with requests</a:t>
            </a:r>
          </a:p>
          <a:p>
            <a:pPr marL="0" indent="0">
              <a:buNone/>
            </a:pPr>
            <a:r>
              <a:rPr lang="en-US" sz="2400" dirty="0"/>
              <a:t>Ping packets can include payload data, which must be echoed back exactly in the reply. The identifier and sequence fields are especially useful for tracking multiple requests in sequence.</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18387"/>
            <a:ext cx="7765322" cy="970450"/>
          </a:xfrm>
        </p:spPr>
        <p:txBody>
          <a:bodyPr>
            <a:normAutofit/>
          </a:bodyPr>
          <a:lstStyle/>
          <a:p>
            <a:r>
              <a:rPr dirty="0"/>
              <a:t>Echo Request and Echo </a:t>
            </a:r>
            <a:r>
              <a:rPr lang="en-IN" dirty="0"/>
              <a:t>Reply</a:t>
            </a:r>
            <a:endParaRPr dirty="0"/>
          </a:p>
        </p:txBody>
      </p:sp>
      <p:sp>
        <p:nvSpPr>
          <p:cNvPr id="3" name="Content Placeholder 2"/>
          <p:cNvSpPr>
            <a:spLocks noGrp="1"/>
          </p:cNvSpPr>
          <p:nvPr>
            <p:ph idx="1"/>
          </p:nvPr>
        </p:nvSpPr>
        <p:spPr>
          <a:xfrm>
            <a:off x="457200" y="1188837"/>
            <a:ext cx="8229600" cy="5669163"/>
          </a:xfrm>
        </p:spPr>
        <p:txBody>
          <a:bodyPr>
            <a:noAutofit/>
          </a:bodyPr>
          <a:lstStyle/>
          <a:p>
            <a:pPr marL="0" indent="0">
              <a:buNone/>
            </a:pPr>
            <a:r>
              <a:rPr lang="en-US" sz="2400" dirty="0"/>
              <a:t>An ICMP Echo Request is sent from the client to a remote host with the expectation that the same data will be returned in an Echo Reply. The behavior of these messages is defined as follows:</a:t>
            </a:r>
            <a:endParaRPr sz="2400" dirty="0"/>
          </a:p>
          <a:p>
            <a:r>
              <a:rPr lang="en-US" sz="2400" dirty="0"/>
              <a:t>Echo Request (Type 8, Code 0): Initiated by the client. Contains a unique identifier and a sequence number for tracking, along with a payload of data.</a:t>
            </a:r>
            <a:endParaRPr sz="2400" dirty="0"/>
          </a:p>
          <a:p>
            <a:r>
              <a:rPr lang="en-US" sz="2400" dirty="0"/>
              <a:t>Echo Reply (Type 0, Code 0): Sent by the recipient host. Must contain the exact same data as received in the request, including the same identifier and sequence number.</a:t>
            </a:r>
          </a:p>
          <a:p>
            <a:pPr marL="0" indent="0">
              <a:buNone/>
            </a:pPr>
            <a:r>
              <a:rPr lang="en-US" sz="2400" dirty="0"/>
              <a:t>This exchange allows for the measurement of round-trip time and ensures the correctness and completeness of data transmission between the sender and receiver.</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52DC1D-866B-8479-2914-1089AF172F0B}"/>
              </a:ext>
            </a:extLst>
          </p:cNvPr>
          <p:cNvPicPr>
            <a:picLocks noChangeAspect="1"/>
          </p:cNvPicPr>
          <p:nvPr/>
        </p:nvPicPr>
        <p:blipFill>
          <a:blip r:embed="rId2"/>
          <a:srcRect t="6107" b="11097"/>
          <a:stretch/>
        </p:blipFill>
        <p:spPr>
          <a:xfrm>
            <a:off x="240383" y="1696824"/>
            <a:ext cx="8663233" cy="3657601"/>
          </a:xfrm>
          <a:prstGeom prst="rect">
            <a:avLst/>
          </a:prstGeom>
        </p:spPr>
      </p:pic>
    </p:spTree>
    <p:extLst>
      <p:ext uri="{BB962C8B-B14F-4D97-AF65-F5344CB8AC3E}">
        <p14:creationId xmlns:p14="http://schemas.microsoft.com/office/powerpoint/2010/main" val="479890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D478B-F5F0-3FCB-6511-74B29EE0F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FDED4-C031-B6BF-6763-81F8DB61BB2A}"/>
              </a:ext>
            </a:extLst>
          </p:cNvPr>
          <p:cNvSpPr>
            <a:spLocks noGrp="1"/>
          </p:cNvSpPr>
          <p:nvPr>
            <p:ph type="title"/>
          </p:nvPr>
        </p:nvSpPr>
        <p:spPr/>
        <p:txBody>
          <a:bodyPr>
            <a:normAutofit/>
          </a:bodyPr>
          <a:lstStyle/>
          <a:p>
            <a:r>
              <a:rPr dirty="0"/>
              <a:t>Traceroute</a:t>
            </a:r>
            <a:r>
              <a:rPr lang="en-IN" dirty="0"/>
              <a:t> and its Purpose</a:t>
            </a:r>
            <a:endParaRPr dirty="0"/>
          </a:p>
        </p:txBody>
      </p:sp>
      <p:sp>
        <p:nvSpPr>
          <p:cNvPr id="3" name="Content Placeholder 2">
            <a:extLst>
              <a:ext uri="{FF2B5EF4-FFF2-40B4-BE49-F238E27FC236}">
                <a16:creationId xmlns:a16="http://schemas.microsoft.com/office/drawing/2014/main" id="{7F44FA76-D597-4F00-C80D-948D509302B2}"/>
              </a:ext>
            </a:extLst>
          </p:cNvPr>
          <p:cNvSpPr>
            <a:spLocks noGrp="1"/>
          </p:cNvSpPr>
          <p:nvPr>
            <p:ph idx="1"/>
          </p:nvPr>
        </p:nvSpPr>
        <p:spPr>
          <a:xfrm>
            <a:off x="570321" y="1917259"/>
            <a:ext cx="8116479" cy="3474873"/>
          </a:xfrm>
        </p:spPr>
        <p:txBody>
          <a:bodyPr>
            <a:noAutofit/>
          </a:bodyPr>
          <a:lstStyle/>
          <a:p>
            <a:pPr marL="0" indent="0">
              <a:buNone/>
            </a:pPr>
            <a:r>
              <a:rPr lang="en-US" sz="2400" dirty="0"/>
              <a:t>Traceroute is a network diagnostic utility that reveals the path taken by packets as they travel from a source to a destination. It helps in identifying where along the route delays or failures may be occurring. Network administrators use traceroute to examine routing behavior and to visualize the network’s topology between two hosts.</a:t>
            </a:r>
          </a:p>
          <a:p>
            <a:pPr marL="0" indent="0">
              <a:buNone/>
            </a:pPr>
            <a:endParaRPr lang="en-US" sz="2400" dirty="0"/>
          </a:p>
          <a:p>
            <a:pPr marL="0" indent="0">
              <a:buNone/>
            </a:pPr>
            <a:r>
              <a:rPr lang="en-US" sz="2400" dirty="0"/>
              <a:t>This tool is especially valuable in detecting misconfigurations, performance bottlenecks, and unreachable network segments.</a:t>
            </a:r>
          </a:p>
        </p:txBody>
      </p:sp>
    </p:spTree>
    <p:extLst>
      <p:ext uri="{BB962C8B-B14F-4D97-AF65-F5344CB8AC3E}">
        <p14:creationId xmlns:p14="http://schemas.microsoft.com/office/powerpoint/2010/main" val="1479436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How </a:t>
            </a:r>
            <a:r>
              <a:rPr dirty="0"/>
              <a:t>Traceroute</a:t>
            </a:r>
            <a:r>
              <a:rPr lang="en-IN" dirty="0"/>
              <a:t> works</a:t>
            </a:r>
            <a:endParaRPr dirty="0"/>
          </a:p>
        </p:txBody>
      </p:sp>
      <p:sp>
        <p:nvSpPr>
          <p:cNvPr id="3" name="Content Placeholder 2"/>
          <p:cNvSpPr>
            <a:spLocks noGrp="1"/>
          </p:cNvSpPr>
          <p:nvPr>
            <p:ph idx="1"/>
          </p:nvPr>
        </p:nvSpPr>
        <p:spPr>
          <a:xfrm>
            <a:off x="457200" y="1653308"/>
            <a:ext cx="8229600" cy="4464688"/>
          </a:xfrm>
        </p:spPr>
        <p:txBody>
          <a:bodyPr>
            <a:noAutofit/>
          </a:bodyPr>
          <a:lstStyle/>
          <a:p>
            <a:pPr marL="0" indent="0">
              <a:buNone/>
            </a:pPr>
            <a:r>
              <a:rPr lang="en-US" sz="2400" dirty="0"/>
              <a:t>Traceroute operates by sending ICMP Echo Request messages with incrementally increasing Time-To-Live (TTL) values. A packet with TTL = 1 is discarded by the first router, which then returns an ICMP Time Exceeded message (Type 11). With each subsequent packet, the TTL is increased, revealing the address of the next hop along the route.</a:t>
            </a:r>
          </a:p>
          <a:p>
            <a:pPr marL="0" indent="0">
              <a:buNone/>
            </a:pPr>
            <a:endParaRPr lang="en-US" sz="2400" dirty="0"/>
          </a:p>
          <a:p>
            <a:pPr marL="0" indent="0">
              <a:buNone/>
            </a:pPr>
            <a:r>
              <a:rPr lang="en-US" sz="2400" dirty="0"/>
              <a:t>Once the destination is reached, it responds with an ICMP Echo Reply (Type 0). Traceroute measures the round-trip time for each hop, making it possible to locate delays or packet loss at specific points in the network path.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45" y="274638"/>
            <a:ext cx="8710367" cy="875432"/>
          </a:xfrm>
        </p:spPr>
        <p:txBody>
          <a:bodyPr>
            <a:normAutofit/>
          </a:bodyPr>
          <a:lstStyle/>
          <a:p>
            <a:r>
              <a:rPr dirty="0"/>
              <a:t>ICMP Message Types in Traceroute</a:t>
            </a:r>
          </a:p>
        </p:txBody>
      </p:sp>
      <p:sp>
        <p:nvSpPr>
          <p:cNvPr id="3" name="Content Placeholder 2"/>
          <p:cNvSpPr>
            <a:spLocks noGrp="1"/>
          </p:cNvSpPr>
          <p:nvPr>
            <p:ph idx="1"/>
          </p:nvPr>
        </p:nvSpPr>
        <p:spPr>
          <a:xfrm>
            <a:off x="367645" y="1325562"/>
            <a:ext cx="8502977" cy="5257800"/>
          </a:xfrm>
        </p:spPr>
        <p:txBody>
          <a:bodyPr>
            <a:noAutofit/>
          </a:bodyPr>
          <a:lstStyle/>
          <a:p>
            <a:pPr marL="0" indent="0">
              <a:buNone/>
            </a:pPr>
            <a:r>
              <a:rPr lang="en-US" sz="2400" dirty="0"/>
              <a:t>Traceroute uses specific ICMP message types to trace the path packets take across a network. It begins with ICMP Echo Requests (Type 8), which are sent to the destination with increasing TTL values. As each router along the path decrements the TTL, it eventually reaches zero and responds with an ICMP Time Exceeded message (Type 11), exposing its presence and IP address. When the packet finally reaches the destination, an ICMP Echo Reply (Type 0) is returned.</a:t>
            </a:r>
          </a:p>
          <a:p>
            <a:pPr marL="0" indent="0">
              <a:buNone/>
            </a:pPr>
            <a:r>
              <a:rPr lang="en-US" sz="2400" dirty="0"/>
              <a:t>By observing these responses, traceroute reveals the sequence of routers between the source and destination. It also measures the round-trip time to each router, helping to identify where delays or packet loss occur. This detailed path analysis makes traceroute a critical tool for network diagnostics and performance monitoring.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2524527-20A7-7114-2D82-13E7E5EAF2E8}"/>
              </a:ext>
            </a:extLst>
          </p:cNvPr>
          <p:cNvPicPr>
            <a:picLocks noChangeAspect="1"/>
          </p:cNvPicPr>
          <p:nvPr/>
        </p:nvPicPr>
        <p:blipFill>
          <a:blip r:embed="rId2"/>
          <a:stretch>
            <a:fillRect/>
          </a:stretch>
        </p:blipFill>
        <p:spPr>
          <a:xfrm>
            <a:off x="296944" y="720191"/>
            <a:ext cx="8550111" cy="5417617"/>
          </a:xfrm>
          <a:prstGeom prst="rect">
            <a:avLst/>
          </a:prstGeom>
        </p:spPr>
      </p:pic>
    </p:spTree>
    <p:extLst>
      <p:ext uri="{BB962C8B-B14F-4D97-AF65-F5344CB8AC3E}">
        <p14:creationId xmlns:p14="http://schemas.microsoft.com/office/powerpoint/2010/main" val="10965031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34</TotalTime>
  <Words>811</Words>
  <Application>Microsoft Office PowerPoint</Application>
  <PresentationFormat>On-screen Show (4:3)</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Franklin Gothic Book</vt:lpstr>
      <vt:lpstr>Franklin Gothic Medium</vt:lpstr>
      <vt:lpstr>Wingdings 2</vt:lpstr>
      <vt:lpstr>Slate</vt:lpstr>
      <vt:lpstr>Ping and Traceroute: Tools for Network Diagnostics</vt:lpstr>
      <vt:lpstr>Understanding Ping</vt:lpstr>
      <vt:lpstr>ICMP Protocol and Ping Packet Structure</vt:lpstr>
      <vt:lpstr>Echo Request and Echo Reply</vt:lpstr>
      <vt:lpstr>PowerPoint Presentation</vt:lpstr>
      <vt:lpstr>Traceroute and its Purpose</vt:lpstr>
      <vt:lpstr>How Traceroute works</vt:lpstr>
      <vt:lpstr>ICMP Message Types in Traceroute</vt:lpstr>
      <vt:lpstr>PowerPoint Presentation</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Anurag Gupta</cp:lastModifiedBy>
  <cp:revision>10</cp:revision>
  <dcterms:created xsi:type="dcterms:W3CDTF">2013-01-27T09:14:16Z</dcterms:created>
  <dcterms:modified xsi:type="dcterms:W3CDTF">2025-04-23T12:58:30Z</dcterms:modified>
  <cp:category/>
</cp:coreProperties>
</file>