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48" r:id="rId2"/>
    <p:sldMasterId id="2147483660" r:id="rId3"/>
  </p:sldMasterIdLst>
  <p:sldIdLst>
    <p:sldId id="264" r:id="rId4"/>
    <p:sldId id="257" r:id="rId5"/>
    <p:sldId id="259" r:id="rId6"/>
    <p:sldId id="260" r:id="rId7"/>
    <p:sldId id="263" r:id="rId8"/>
    <p:sldId id="268" r:id="rId9"/>
    <p:sldId id="269" r:id="rId10"/>
    <p:sldId id="271" r:id="rId11"/>
    <p:sldId id="272" r:id="rId12"/>
    <p:sldId id="261" r:id="rId13"/>
    <p:sldId id="262" r:id="rId14"/>
    <p:sldId id="273" r:id="rId15"/>
    <p:sldId id="274" r:id="rId16"/>
    <p:sldId id="27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8576-1EE2-6690-D5A8-4E63C0337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7CB02A-D089-EE75-6D48-07750F697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08162-C547-0FB8-9D5A-C28770F9418A}"/>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F7107A59-D40A-1D9D-717E-B61240C30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242AE-A9F9-E9AA-376B-C064DE158600}"/>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26157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811D-5A0A-3AEE-50B0-FE1743A585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74A27-C06E-953C-291A-BDE1763AD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31076-2FD6-CA4B-117E-940E6B0C5205}"/>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4C4B6A69-012A-33E4-A821-BF8BAC1D5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3B56A-66B8-70EA-6455-6BEEC50BDEEE}"/>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357070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856F7-C607-4CDB-4161-F2435F0E2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908C59-9116-0D56-5941-3CE0B5C51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98A7A-F55B-0D38-9C3A-1966D6B2E2EF}"/>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C729CD12-1A2B-F82D-3F14-F25AB8436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42D2C-5900-00B5-79EA-0115CDDC5EC5}"/>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8819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8CC2-3A27-9AC6-1AB3-95D7EE367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62985-238B-6506-E642-AF9E752F7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DBBEF-D3EA-A1B6-E693-831B477B23FA}"/>
              </a:ext>
            </a:extLst>
          </p:cNvPr>
          <p:cNvSpPr>
            <a:spLocks noGrp="1"/>
          </p:cNvSpPr>
          <p:nvPr>
            <p:ph type="dt" sz="half" idx="10"/>
          </p:nvPr>
        </p:nvSpPr>
        <p:spPr/>
        <p:txBody>
          <a:bodyPr/>
          <a:lstStyle/>
          <a:p>
            <a:fld id="{ABD6E74E-DB58-493D-9ABA-058B54F48ADC}" type="datetimeFigureOut">
              <a:rPr lang="en-IN" smtClean="0"/>
              <a:t>04-10-2023</a:t>
            </a:fld>
            <a:endParaRPr lang="en-IN"/>
          </a:p>
        </p:txBody>
      </p:sp>
      <p:sp>
        <p:nvSpPr>
          <p:cNvPr id="5" name="Footer Placeholder 4">
            <a:extLst>
              <a:ext uri="{FF2B5EF4-FFF2-40B4-BE49-F238E27FC236}">
                <a16:creationId xmlns:a16="http://schemas.microsoft.com/office/drawing/2014/main" id="{9D01960A-903B-B6AF-4C89-B696ECCD8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81EBA-86EA-CB75-F519-6802BAD7B6C7}"/>
              </a:ext>
            </a:extLst>
          </p:cNvPr>
          <p:cNvSpPr>
            <a:spLocks noGrp="1"/>
          </p:cNvSpPr>
          <p:nvPr>
            <p:ph type="sldNum" sz="quarter" idx="12"/>
          </p:nvPr>
        </p:nvSpPr>
        <p:spPr/>
        <p:txBody>
          <a:bodyPr/>
          <a:lstStyle/>
          <a:p>
            <a:fld id="{856F8F45-5DC5-4AF2-941E-79DA10172530}" type="slidenum">
              <a:rPr lang="en-IN" smtClean="0"/>
              <a:t>‹#›</a:t>
            </a:fld>
            <a:endParaRPr lang="en-IN"/>
          </a:p>
        </p:txBody>
      </p:sp>
    </p:spTree>
    <p:extLst>
      <p:ext uri="{BB962C8B-B14F-4D97-AF65-F5344CB8AC3E}">
        <p14:creationId xmlns:p14="http://schemas.microsoft.com/office/powerpoint/2010/main" val="3989383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10/4/2023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3535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9F66-F19E-639D-CD55-904A9FB0B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3A2C97-89EE-29E5-AD2D-E9814B9CF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410EE-4F5F-0A0D-4B82-B7CFE3748A66}"/>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0C6D49BE-34C0-945E-6AE6-9E47838E3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D3912-D094-76B3-277D-C06BD5B55269}"/>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303896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9BE5-B3C9-53D4-94E7-A6969B015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B862D9-F2C5-DD81-601A-140917EAF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58128-7FF3-5CA3-B6C6-10DC15659090}"/>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5B440B2D-B3BE-3B41-6869-8C50AD2A8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D6553-594C-C954-0104-01F42C6F9281}"/>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150286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BDA4-6411-BF1C-930B-411F66FDB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B4C45D-34D2-FF96-C29A-40AFD99F4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BDAA5B-26B3-0320-7942-D90A4425FE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50449F-6D7D-0E02-9AEF-9AAA5A80E819}"/>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6" name="Footer Placeholder 5">
            <a:extLst>
              <a:ext uri="{FF2B5EF4-FFF2-40B4-BE49-F238E27FC236}">
                <a16:creationId xmlns:a16="http://schemas.microsoft.com/office/drawing/2014/main" id="{1AA22965-276E-CB79-0176-68CEAB87A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10A5A-6C66-22B1-9C09-45EAEC6F153D}"/>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366041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6E54-4185-F307-4F2E-70CB9F4A46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52E48D-BD39-B6C7-400F-7063274E5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82828-12AB-5252-03A3-A0DEB45E5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99A256-70EE-3659-2B95-4B9B3315B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F0A88-20DA-0E5B-FDBB-BE943267F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D0FC8B-AD6A-489A-FB7F-EFEDC0779D41}"/>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8" name="Footer Placeholder 7">
            <a:extLst>
              <a:ext uri="{FF2B5EF4-FFF2-40B4-BE49-F238E27FC236}">
                <a16:creationId xmlns:a16="http://schemas.microsoft.com/office/drawing/2014/main" id="{9F64C8EE-65CA-01AD-BA85-78AA00B638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F0B09F-0B98-C68D-713D-199C0071E29B}"/>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12120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A457-1E02-300C-20CE-871EA16847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182694-F121-863A-52F0-624D023E44FE}"/>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4" name="Footer Placeholder 3">
            <a:extLst>
              <a:ext uri="{FF2B5EF4-FFF2-40B4-BE49-F238E27FC236}">
                <a16:creationId xmlns:a16="http://schemas.microsoft.com/office/drawing/2014/main" id="{3723E679-B022-279B-9AD7-FFB5C0FAA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0B80C5-6514-B41B-DA0D-75B4725391CE}"/>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92178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5C2CA-59BE-77B1-FECB-58EA83745B20}"/>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3" name="Footer Placeholder 2">
            <a:extLst>
              <a:ext uri="{FF2B5EF4-FFF2-40B4-BE49-F238E27FC236}">
                <a16:creationId xmlns:a16="http://schemas.microsoft.com/office/drawing/2014/main" id="{98955343-AFA4-F716-B7EB-AC7BA8AF0B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0D4220-09C6-5B59-1215-BAD5D74ACDC0}"/>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399006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E66A-19F3-07BA-CCAD-BA4170CAF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6798F-8CEB-3BAE-310F-2DE99636F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8BCBC7-9BEC-1B48-C9DC-EB360672A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1D3A1-96F0-2A0E-2B7C-8A2C3783FA93}"/>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6" name="Footer Placeholder 5">
            <a:extLst>
              <a:ext uri="{FF2B5EF4-FFF2-40B4-BE49-F238E27FC236}">
                <a16:creationId xmlns:a16="http://schemas.microsoft.com/office/drawing/2014/main" id="{3D498D8F-F1C4-53B7-660B-5A0466007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EF858-9BA8-89EF-0973-2E9EA78743FC}"/>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55793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85B1-F840-427D-D7E9-0E92C6AF0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523938-994D-4DBE-8793-366144279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EC49F6-6BCC-D37D-6476-F09F11EEE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81C5B-1830-AE80-9896-E03D4884D37C}"/>
              </a:ext>
            </a:extLst>
          </p:cNvPr>
          <p:cNvSpPr>
            <a:spLocks noGrp="1"/>
          </p:cNvSpPr>
          <p:nvPr>
            <p:ph type="dt" sz="half" idx="10"/>
          </p:nvPr>
        </p:nvSpPr>
        <p:spPr/>
        <p:txBody>
          <a:bodyPr/>
          <a:lstStyle/>
          <a:p>
            <a:fld id="{31701746-9739-42D3-87DF-E23619E89BF1}" type="datetimeFigureOut">
              <a:rPr lang="en-IN" smtClean="0"/>
              <a:t>04-10-2023</a:t>
            </a:fld>
            <a:endParaRPr lang="en-IN"/>
          </a:p>
        </p:txBody>
      </p:sp>
      <p:sp>
        <p:nvSpPr>
          <p:cNvPr id="6" name="Footer Placeholder 5">
            <a:extLst>
              <a:ext uri="{FF2B5EF4-FFF2-40B4-BE49-F238E27FC236}">
                <a16:creationId xmlns:a16="http://schemas.microsoft.com/office/drawing/2014/main" id="{D9030D3F-C78D-083E-2A90-668FC4619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FDD93-6E30-EC11-F5A8-CE5EC80692AE}"/>
              </a:ext>
            </a:extLst>
          </p:cNvPr>
          <p:cNvSpPr>
            <a:spLocks noGrp="1"/>
          </p:cNvSpPr>
          <p:nvPr>
            <p:ph type="sldNum" sz="quarter" idx="12"/>
          </p:nvPr>
        </p:nvSpPr>
        <p:spPr/>
        <p:txBody>
          <a:bodyPr/>
          <a:lstStyle/>
          <a:p>
            <a:fld id="{F04FBD15-C56E-4BC5-B638-22F98069D682}" type="slidenum">
              <a:rPr lang="en-IN" smtClean="0"/>
              <a:t>‹#›</a:t>
            </a:fld>
            <a:endParaRPr lang="en-IN"/>
          </a:p>
        </p:txBody>
      </p:sp>
    </p:spTree>
    <p:extLst>
      <p:ext uri="{BB962C8B-B14F-4D97-AF65-F5344CB8AC3E}">
        <p14:creationId xmlns:p14="http://schemas.microsoft.com/office/powerpoint/2010/main" val="426853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07FDE-79CA-5B42-AAFF-99E025FD6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0E6114-CDB8-F6CB-A42A-F09C6C0D4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81B80-DB7C-3ED4-8D1F-5454767DF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01746-9739-42D3-87DF-E23619E89BF1}" type="datetimeFigureOut">
              <a:rPr lang="en-IN" smtClean="0"/>
              <a:t>04-10-2023</a:t>
            </a:fld>
            <a:endParaRPr lang="en-IN"/>
          </a:p>
        </p:txBody>
      </p:sp>
      <p:sp>
        <p:nvSpPr>
          <p:cNvPr id="5" name="Footer Placeholder 4">
            <a:extLst>
              <a:ext uri="{FF2B5EF4-FFF2-40B4-BE49-F238E27FC236}">
                <a16:creationId xmlns:a16="http://schemas.microsoft.com/office/drawing/2014/main" id="{29D7CD03-B59D-C589-6595-EDA3A01EC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53DC52-83FB-4B2F-82EB-F7A74BF39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FBD15-C56E-4BC5-B638-22F98069D682}" type="slidenum">
              <a:rPr lang="en-IN" smtClean="0"/>
              <a:t>‹#›</a:t>
            </a:fld>
            <a:endParaRPr lang="en-IN"/>
          </a:p>
        </p:txBody>
      </p:sp>
    </p:spTree>
    <p:extLst>
      <p:ext uri="{BB962C8B-B14F-4D97-AF65-F5344CB8AC3E}">
        <p14:creationId xmlns:p14="http://schemas.microsoft.com/office/powerpoint/2010/main" val="2060772581"/>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F33C0-DB42-7C05-FE23-BC95DF979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15AF2D-65A8-4B40-737D-7694A3E85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B32E5-9AD2-FA3B-37CD-E6D8BBF62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6E74E-DB58-493D-9ABA-058B54F48ADC}" type="datetimeFigureOut">
              <a:rPr lang="en-IN" smtClean="0"/>
              <a:t>04-10-2023</a:t>
            </a:fld>
            <a:endParaRPr lang="en-IN"/>
          </a:p>
        </p:txBody>
      </p:sp>
      <p:sp>
        <p:nvSpPr>
          <p:cNvPr id="5" name="Footer Placeholder 4">
            <a:extLst>
              <a:ext uri="{FF2B5EF4-FFF2-40B4-BE49-F238E27FC236}">
                <a16:creationId xmlns:a16="http://schemas.microsoft.com/office/drawing/2014/main" id="{26621892-EA4A-3594-2E9F-1C89DCD98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8E378-1865-66A5-C3FA-319B4E64A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F8F45-5DC5-4AF2-941E-79DA10172530}" type="slidenum">
              <a:rPr lang="en-IN" smtClean="0"/>
              <a:t>‹#›</a:t>
            </a:fld>
            <a:endParaRPr lang="en-IN"/>
          </a:p>
        </p:txBody>
      </p:sp>
    </p:spTree>
    <p:extLst>
      <p:ext uri="{BB962C8B-B14F-4D97-AF65-F5344CB8AC3E}">
        <p14:creationId xmlns:p14="http://schemas.microsoft.com/office/powerpoint/2010/main" val="2000008523"/>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10/4/2023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636609295"/>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EF503D02-5CB4-48A8-037A-D718AB1AF689}"/>
              </a:ext>
            </a:extLst>
          </p:cNvPr>
          <p:cNvPicPr>
            <a:picLocks noChangeAspect="1"/>
          </p:cNvPicPr>
          <p:nvPr/>
        </p:nvPicPr>
        <p:blipFill rotWithShape="1">
          <a:blip r:embed="rId2"/>
          <a:srcRect t="4198" b="11533"/>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844C8-847C-C0FD-AB15-FF774F6B1405}"/>
              </a:ext>
            </a:extLst>
          </p:cNvPr>
          <p:cNvSpPr>
            <a:spLocks noGrp="1"/>
          </p:cNvSpPr>
          <p:nvPr>
            <p:ph type="title"/>
          </p:nvPr>
        </p:nvSpPr>
        <p:spPr>
          <a:xfrm>
            <a:off x="630936" y="950976"/>
            <a:ext cx="10524744" cy="386098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chemeClr val="bg1"/>
                </a:solidFill>
                <a:latin typeface="Times New Roman" panose="02020603050405020304" pitchFamily="18" charset="0"/>
                <a:cs typeface="Times New Roman" panose="02020603050405020304" pitchFamily="18" charset="0"/>
              </a:rPr>
              <a:t>PROGLINT’S COMPUTER VISION 2k23NATIONAL HACKATHON PROJECT PROPOSAL</a:t>
            </a:r>
          </a:p>
        </p:txBody>
      </p:sp>
      <p:sp>
        <p:nvSpPr>
          <p:cNvPr id="3" name="Content Placeholder 2">
            <a:extLst>
              <a:ext uri="{FF2B5EF4-FFF2-40B4-BE49-F238E27FC236}">
                <a16:creationId xmlns:a16="http://schemas.microsoft.com/office/drawing/2014/main" id="{E727EEEB-CA4F-B4C6-DC78-750D27292C78}"/>
              </a:ext>
            </a:extLst>
          </p:cNvPr>
          <p:cNvSpPr>
            <a:spLocks noGrp="1"/>
          </p:cNvSpPr>
          <p:nvPr>
            <p:ph idx="1"/>
          </p:nvPr>
        </p:nvSpPr>
        <p:spPr>
          <a:xfrm>
            <a:off x="1078992" y="5369748"/>
            <a:ext cx="10079459" cy="930468"/>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Times New Roman" panose="02020603050405020304" pitchFamily="18" charset="0"/>
                <a:cs typeface="Times New Roman" panose="02020603050405020304" pitchFamily="18" charset="0"/>
              </a:rPr>
              <a:t>TEAM: </a:t>
            </a:r>
            <a:r>
              <a:rPr lang="en-US" sz="2400" dirty="0" err="1">
                <a:solidFill>
                  <a:srgbClr val="FFFFFF"/>
                </a:solidFill>
                <a:latin typeface="Times New Roman" panose="02020603050405020304" pitchFamily="18" charset="0"/>
                <a:cs typeface="Times New Roman" panose="02020603050405020304" pitchFamily="18" charset="0"/>
              </a:rPr>
              <a:t>Alt+Ctrl+Del</a:t>
            </a:r>
            <a:r>
              <a:rPr lang="en-US" sz="2400" dirty="0">
                <a:solidFill>
                  <a:srgbClr val="FFFFFF"/>
                </a:solidFill>
                <a:latin typeface="Times New Roman" panose="02020603050405020304" pitchFamily="18" charset="0"/>
                <a:cs typeface="Times New Roman" panose="02020603050405020304" pitchFamily="18" charset="0"/>
              </a:rPr>
              <a:t> v2.0</a:t>
            </a:r>
          </a:p>
        </p:txBody>
      </p:sp>
    </p:spTree>
    <p:extLst>
      <p:ext uri="{BB962C8B-B14F-4D97-AF65-F5344CB8AC3E}">
        <p14:creationId xmlns:p14="http://schemas.microsoft.com/office/powerpoint/2010/main" val="51347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B50CA1-4FDD-E66E-DF87-E7405C144740}"/>
              </a:ext>
            </a:extLst>
          </p:cNvPr>
          <p:cNvSpPr>
            <a:spLocks noGrp="1"/>
          </p:cNvSpPr>
          <p:nvPr>
            <p:ph type="title"/>
          </p:nvPr>
        </p:nvSpPr>
        <p:spPr>
          <a:xfrm>
            <a:off x="1137033" y="609600"/>
            <a:ext cx="5243295" cy="1330840"/>
          </a:xfrm>
        </p:spPr>
        <p:txBody>
          <a:bodyPr>
            <a:normAutofit/>
          </a:bodyPr>
          <a:lstStyle/>
          <a:p>
            <a:br>
              <a:rPr lang="en-IN" sz="2800" b="1" kern="100">
                <a:effectLst/>
                <a:latin typeface="Times New Roman" panose="02020603050405020304" pitchFamily="18" charset="0"/>
                <a:ea typeface="Calibri" panose="020F0502020204030204" pitchFamily="34" charset="0"/>
                <a:cs typeface="Times New Roman" panose="02020603050405020304" pitchFamily="18" charset="0"/>
              </a:rPr>
            </a:br>
            <a:r>
              <a:rPr lang="en-IN" sz="2800" b="1" kern="100">
                <a:effectLst/>
                <a:latin typeface="Times New Roman" panose="02020603050405020304" pitchFamily="18" charset="0"/>
                <a:ea typeface="Calibri" panose="020F0502020204030204" pitchFamily="34" charset="0"/>
                <a:cs typeface="Times New Roman" panose="02020603050405020304" pitchFamily="18" charset="0"/>
              </a:rPr>
              <a:t>OUR APPROACH </a:t>
            </a:r>
            <a:br>
              <a:rPr lang="en-IN" sz="28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95703A-9F32-E2E8-86DA-3E3EF1823FBC}"/>
              </a:ext>
            </a:extLst>
          </p:cNvPr>
          <p:cNvSpPr>
            <a:spLocks noGrp="1"/>
          </p:cNvSpPr>
          <p:nvPr>
            <p:ph idx="1"/>
          </p:nvPr>
        </p:nvSpPr>
        <p:spPr>
          <a:xfrm>
            <a:off x="1137033" y="2194102"/>
            <a:ext cx="5243295" cy="3908585"/>
          </a:xfrm>
        </p:spPr>
        <p:txBody>
          <a:bodyPr>
            <a:normAutofit/>
          </a:bodyPr>
          <a:lstStyle/>
          <a:p>
            <a:pPr>
              <a:spcAft>
                <a:spcPts val="800"/>
              </a:spcAft>
              <a:buFont typeface="Wingdings" panose="05000000000000000000" pitchFamily="2" charset="2"/>
              <a:buChar char="Ø"/>
            </a:pPr>
            <a:r>
              <a:rPr lang="en-IN" sz="1700" b="1" kern="100">
                <a:effectLst/>
                <a:latin typeface="Times New Roman" panose="02020603050405020304" pitchFamily="18" charset="0"/>
                <a:ea typeface="Calibri" panose="020F0502020204030204" pitchFamily="34" charset="0"/>
                <a:cs typeface="Times New Roman" panose="02020603050405020304" pitchFamily="18" charset="0"/>
              </a:rPr>
              <a:t>STEP 1: DATA COLLECTION AND PROCESSING </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We'll begin by collecting and curating a dataset that represents the objects we aim to identify. Quality data is crucial for our model's success. We'll also apply data preprocessing techniques to get it in shape. </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b="1" kern="100">
                <a:effectLst/>
                <a:latin typeface="Times New Roman" panose="02020603050405020304" pitchFamily="18" charset="0"/>
                <a:ea typeface="Calibri" panose="020F0502020204030204" pitchFamily="34" charset="0"/>
                <a:cs typeface="Times New Roman" panose="02020603050405020304" pitchFamily="18" charset="0"/>
              </a:rPr>
              <a:t>STEP 2: MODEL SELECTION AND DESIGN</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Our core strategy revolves around a hybrid zero-shot and few-shot learning model. We'll start by selecting an appropriate backbone Convolutional Neural Network (CNN) for feature extraction. Then, we'll design the model architecture, ensuring it's versatile and adaptable. </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700"/>
          </a:p>
        </p:txBody>
      </p:sp>
      <p:pic>
        <p:nvPicPr>
          <p:cNvPr id="6" name="Picture 5" descr="A diagram of a model training&#10;&#10;Description automatically generated">
            <a:extLst>
              <a:ext uri="{FF2B5EF4-FFF2-40B4-BE49-F238E27FC236}">
                <a16:creationId xmlns:a16="http://schemas.microsoft.com/office/drawing/2014/main" id="{7F36CB2D-615F-50CC-853C-2844AEAA8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872" y="770925"/>
            <a:ext cx="2411186" cy="5316146"/>
          </a:xfrm>
          <a:prstGeom prst="rect">
            <a:avLst/>
          </a:prstGeom>
        </p:spPr>
      </p:pic>
      <p:sp>
        <p:nvSpPr>
          <p:cNvPr id="27"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237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6693EE7-5A3A-1FFD-4A00-781B51CFDEC6}"/>
              </a:ext>
            </a:extLst>
          </p:cNvPr>
          <p:cNvSpPr>
            <a:spLocks noGrp="1"/>
          </p:cNvSpPr>
          <p:nvPr>
            <p:ph idx="1"/>
          </p:nvPr>
        </p:nvSpPr>
        <p:spPr>
          <a:xfrm>
            <a:off x="1426465" y="978408"/>
            <a:ext cx="8804902" cy="4643163"/>
          </a:xfrm>
        </p:spPr>
        <p:txBody>
          <a:bodyPr>
            <a:noAutofit/>
          </a:bodyPr>
          <a:lstStyle/>
          <a:p>
            <a:pPr algn="just">
              <a:spcAft>
                <a:spcPts val="800"/>
              </a:spcAf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STEP 3: MODEL TRAINING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Training the model is a pivotal step. We'll leverage transfer learning to initialize the CNN with pre-trained weights. We'll implement both zero-shot and few-shot learning techniques, allowing our model to handle objects with minimal labelled data.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STEP 4: SEMANTIC EMBEDDINGS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800"/>
              </a:spcAft>
              <a:buNone/>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 enhance our model's ability to recognize objects, we'll work on generating or leveraging semantic embeddings. These embeddings capture the relationships between object classes and can significantly improve recognition accuracy.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STEP 5: EVALUATION AND FINE-TUNNING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Evaluation metrics will be carefully selected to assess our model's performance. We'll fine-tune our model to achieve the best results, keeping a close eye on key metrics like accuracy, precision, and recall.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132537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069848" y="652284"/>
            <a:ext cx="9636327" cy="957060"/>
          </a:xfrm>
        </p:spPr>
        <p:txBody>
          <a:bodyPr>
            <a:noAutofit/>
          </a:bodyPr>
          <a:lstStyle/>
          <a:p>
            <a:pPr>
              <a:lnSpc>
                <a:spcPct val="107000"/>
              </a:lnSpc>
              <a:spcAft>
                <a:spcPts val="800"/>
              </a:spcAft>
            </a:pPr>
            <a:r>
              <a:rPr lang="en-IN" sz="2500" b="1" kern="100" dirty="0">
                <a:effectLst/>
                <a:latin typeface="Times New Roman" panose="02020603050405020304" pitchFamily="18" charset="0"/>
                <a:ea typeface="Calibri" panose="020F0502020204030204" pitchFamily="34" charset="0"/>
                <a:cs typeface="Times New Roman" panose="02020603050405020304" pitchFamily="18" charset="0"/>
              </a:rPr>
              <a:t>HARDWARE AND SOFTWARE SPECIFICATIONS</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170432" y="1682496"/>
            <a:ext cx="9253728" cy="4206240"/>
          </a:xfrm>
        </p:spPr>
        <p:txBody>
          <a:bodyPr>
            <a:normAutofit fontScale="92500" lnSpcReduction="10000"/>
          </a:bodyPr>
          <a:lstStyle/>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Specify the minimum hardware requirements, including CPU (e.g., Intel Core i7 or higher), GPU (NVIDIA GeForce GTX 1080 Ti or equivalent for accelerated training), RAM (16 GB or higher), and storage (SSD with sufficient space for datasets and models).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Mention the scalability options for larger datasets and increased computational demands (e.g., cloud-based solutions like AWS, Google Cloud, or Azure).</a:t>
            </a:r>
          </a:p>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List the required software components: machine learning frameworks (TensorFlow, PyTorch), programming languages (Python), and libraries for data manipulation (Pandas), visualization (Matplotlib, Seaborn), and model evaluation (Scikit-learn).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Specify the operating system compatibility (Windows, Linux) and version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11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069848" y="652284"/>
            <a:ext cx="9636327" cy="957060"/>
          </a:xfrm>
        </p:spPr>
        <p:txBody>
          <a:bodyPr>
            <a:noAutofit/>
          </a:bodyPr>
          <a:lstStyle/>
          <a:p>
            <a:pPr algn="l"/>
            <a:r>
              <a:rPr lang="en-US" sz="3000" b="1" i="0" dirty="0">
                <a:effectLst/>
                <a:latin typeface="Times New Roman" panose="02020603050405020304" pitchFamily="18" charset="0"/>
                <a:cs typeface="Times New Roman" panose="02020603050405020304" pitchFamily="18" charset="0"/>
              </a:rPr>
              <a:t>Plans to Improve F1 Score Accuracy</a:t>
            </a: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170432" y="1924544"/>
            <a:ext cx="9253728" cy="3964191"/>
          </a:xfrm>
        </p:spPr>
        <p:txBody>
          <a:bodyPr>
            <a:normAutofit/>
          </a:bodyPr>
          <a:lstStyle/>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Data Quality Enhancement</a:t>
            </a:r>
          </a:p>
          <a:p>
            <a:pPr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Feature Engineering</a:t>
            </a:r>
          </a:p>
          <a:p>
            <a:pPr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Model Optimization</a:t>
            </a:r>
          </a:p>
          <a:p>
            <a:pPr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Algorithm Selection</a:t>
            </a:r>
          </a:p>
          <a:p>
            <a:pPr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Continuous Monitoring and Feedback Loop</a:t>
            </a:r>
          </a:p>
          <a:p>
            <a:pPr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10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069848" y="652284"/>
            <a:ext cx="9636327" cy="957060"/>
          </a:xfrm>
        </p:spPr>
        <p:txBody>
          <a:bodyPr>
            <a:noAutofit/>
          </a:bodyPr>
          <a:lstStyle/>
          <a:p>
            <a:pPr>
              <a:lnSpc>
                <a:spcPct val="107000"/>
              </a:lnSpc>
              <a:spcAft>
                <a:spcPts val="800"/>
              </a:spcAft>
            </a:pPr>
            <a:r>
              <a:rPr lang="en-IN" sz="2500" b="1" kern="100" dirty="0">
                <a:effectLst/>
                <a:latin typeface="Times New Roman" panose="02020603050405020304" pitchFamily="18" charset="0"/>
                <a:ea typeface="Calibri" panose="020F0502020204030204" pitchFamily="34" charset="0"/>
                <a:cs typeface="Times New Roman" panose="02020603050405020304" pitchFamily="18" charset="0"/>
              </a:rPr>
              <a:t>AUTOMATION OF MODEL TRAINING AND EVALUATION</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170432" y="1924544"/>
            <a:ext cx="9253728" cy="3964191"/>
          </a:xfrm>
        </p:spPr>
        <p:txBody>
          <a:bodyPr>
            <a:normAutofit/>
          </a:bodyPr>
          <a:lstStyle/>
          <a:p>
            <a:pPr marL="342900" lvl="0" indent="-342900">
              <a:lnSpc>
                <a:spcPct val="107000"/>
              </a:lnSpc>
              <a:spcAft>
                <a:spcPts val="800"/>
              </a:spcAft>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AUTOMATION OF MODEL TRAINING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Automating model training involves creating scripts or workflows that train machine learning models on the dataset. This process can be triggered based on new data availability or scheduled at regular intervals. </a:t>
            </a:r>
          </a:p>
          <a:p>
            <a:pPr marL="0" indent="0">
              <a:lnSpc>
                <a:spcPct val="107000"/>
              </a:lnSpc>
              <a:spcAft>
                <a:spcPts val="800"/>
              </a:spcAft>
              <a:buNone/>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2.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AUTOMATED EVALUATION METHODS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Automated evaluation involves assessing the model's performance using various metrics, generating confusion matrices, and visualizing the results for easy interpretation.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326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0"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71"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2"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3"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7"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8"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8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86"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FE0AB31-D1CF-31D7-2287-78AA66B1A9D4}"/>
              </a:ext>
            </a:extLst>
          </p:cNvPr>
          <p:cNvSpPr>
            <a:spLocks noGrp="1"/>
          </p:cNvSpPr>
          <p:nvPr>
            <p:ph type="title"/>
          </p:nvPr>
        </p:nvSpPr>
        <p:spPr>
          <a:xfrm>
            <a:off x="530352" y="1122362"/>
            <a:ext cx="4841669" cy="2119873"/>
          </a:xfrm>
        </p:spPr>
        <p:txBody>
          <a:bodyPr vert="horz" lIns="91440" tIns="45720" rIns="91440" bIns="45720" rtlCol="0" anchor="b">
            <a:normAutofit/>
          </a:bodyPr>
          <a:lstStyle/>
          <a:p>
            <a:r>
              <a:rPr lang="en-US" sz="5000" b="1" i="0" dirty="0">
                <a:latin typeface="Times New Roman" panose="02020603050405020304" pitchFamily="18" charset="0"/>
                <a:cs typeface="Times New Roman" panose="02020603050405020304" pitchFamily="18" charset="0"/>
              </a:rPr>
              <a:t>THANK YOU</a:t>
            </a:r>
          </a:p>
        </p:txBody>
      </p:sp>
      <p:sp>
        <p:nvSpPr>
          <p:cNvPr id="187" name="Freeform: Shape 31">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8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0"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95" name="Graphic 5" descr="Smiling Face with No Fill">
            <a:extLst>
              <a:ext uri="{FF2B5EF4-FFF2-40B4-BE49-F238E27FC236}">
                <a16:creationId xmlns:a16="http://schemas.microsoft.com/office/drawing/2014/main" id="{D5805B91-FC67-7F40-056E-E5FE3AC90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4872" y="555615"/>
            <a:ext cx="5677184" cy="5677184"/>
          </a:xfrm>
          <a:prstGeom prst="rect">
            <a:avLst/>
          </a:prstGeom>
        </p:spPr>
      </p:pic>
      <p:sp>
        <p:nvSpPr>
          <p:cNvPr id="42" name="Freeform: Shape 41">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6" name="Group 43">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7" name="Freeform: Shape 44">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8" name="Freeform: Shape 45">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9" name="Freeform: Shape 46">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0"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1"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2"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3" name="Freeform: Shape 50">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801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9AE30D06-98D3-43FF-1F12-D281E599F9D4}"/>
              </a:ext>
            </a:extLst>
          </p:cNvPr>
          <p:cNvPicPr>
            <a:picLocks noChangeAspect="1"/>
          </p:cNvPicPr>
          <p:nvPr/>
        </p:nvPicPr>
        <p:blipFill rotWithShape="1">
          <a:blip r:embed="rId2"/>
          <a:srcRect b="15730"/>
          <a:stretch/>
        </p:blipFill>
        <p:spPr>
          <a:xfrm>
            <a:off x="-3049" y="-97272"/>
            <a:ext cx="12191999" cy="7052543"/>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DD6CF-714A-3E9F-C082-ADFB7C97D43A}"/>
              </a:ext>
            </a:extLst>
          </p:cNvPr>
          <p:cNvSpPr>
            <a:spLocks noGrp="1"/>
          </p:cNvSpPr>
          <p:nvPr>
            <p:ph type="title"/>
          </p:nvPr>
        </p:nvSpPr>
        <p:spPr>
          <a:xfrm>
            <a:off x="1030085" y="1526399"/>
            <a:ext cx="10058400" cy="1114371"/>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800" b="1" dirty="0">
                <a:solidFill>
                  <a:srgbClr val="FFFFFF"/>
                </a:solidFill>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id="{1F408A27-AF34-3F5C-1B2D-43866AE177CC}"/>
              </a:ext>
            </a:extLst>
          </p:cNvPr>
          <p:cNvSpPr>
            <a:spLocks noGrp="1"/>
          </p:cNvSpPr>
          <p:nvPr>
            <p:ph idx="1"/>
          </p:nvPr>
        </p:nvSpPr>
        <p:spPr>
          <a:xfrm>
            <a:off x="1030085" y="3206640"/>
            <a:ext cx="10198331" cy="1597237"/>
          </a:xfrm>
          <a:effectLst>
            <a:outerShdw blurRad="50800" dist="38100" dir="2700000" algn="tl" rotWithShape="0">
              <a:prstClr val="black">
                <a:alpha val="40000"/>
              </a:prstClr>
            </a:outerShdw>
          </a:effectLst>
        </p:spPr>
        <p:txBody>
          <a:bodyPr vert="horz" lIns="91440" tIns="45720" rIns="91440" bIns="45720" rtlCol="0">
            <a:noAutofit/>
          </a:bodyPr>
          <a:lstStyle/>
          <a:p>
            <a:pPr marL="0" indent="0" algn="ctr">
              <a:buNone/>
            </a:pPr>
            <a:r>
              <a:rPr lang="en-US" sz="3500" b="1" dirty="0">
                <a:solidFill>
                  <a:srgbClr val="FFFFFF"/>
                </a:solidFill>
              </a:rPr>
              <a:t>Zero-shot and Few-Shot Learning for Object Identification with Minimum Labels in Neural Networks</a:t>
            </a:r>
          </a:p>
        </p:txBody>
      </p:sp>
    </p:spTree>
    <p:extLst>
      <p:ext uri="{BB962C8B-B14F-4D97-AF65-F5344CB8AC3E}">
        <p14:creationId xmlns:p14="http://schemas.microsoft.com/office/powerpoint/2010/main" val="255170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B9F3CB-BFE0-457C-48F9-255304A649DA}"/>
              </a:ext>
            </a:extLst>
          </p:cNvPr>
          <p:cNvSpPr>
            <a:spLocks noGrp="1"/>
          </p:cNvSpPr>
          <p:nvPr>
            <p:ph type="title"/>
          </p:nvPr>
        </p:nvSpPr>
        <p:spPr>
          <a:xfrm>
            <a:off x="1993392" y="1059116"/>
            <a:ext cx="8560751" cy="933486"/>
          </a:xfrm>
        </p:spPr>
        <p:txBody>
          <a:bodyPr>
            <a:normAutofit/>
          </a:bodyPr>
          <a:lstStyle/>
          <a:p>
            <a:r>
              <a:rPr lang="en-IN" b="1" dirty="0">
                <a:latin typeface="Times New Roman" panose="02020603050405020304" pitchFamily="18" charset="0"/>
                <a:cs typeface="Times New Roman" panose="02020603050405020304" pitchFamily="18" charset="0"/>
              </a:rPr>
              <a:t>TEAM MEMBERS</a:t>
            </a:r>
          </a:p>
        </p:txBody>
      </p:sp>
      <p:sp>
        <p:nvSpPr>
          <p:cNvPr id="58"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540074-E520-B2E4-F3A0-312E34AF3F34}"/>
              </a:ext>
            </a:extLst>
          </p:cNvPr>
          <p:cNvSpPr>
            <a:spLocks noGrp="1"/>
          </p:cNvSpPr>
          <p:nvPr>
            <p:ph idx="1"/>
          </p:nvPr>
        </p:nvSpPr>
        <p:spPr>
          <a:xfrm>
            <a:off x="1993392" y="2408252"/>
            <a:ext cx="8237974" cy="3213320"/>
          </a:xfrm>
        </p:spPr>
        <p:txBody>
          <a:bodyPr>
            <a:normAutofit/>
          </a:bodyPr>
          <a:lstStyle/>
          <a:p>
            <a:pPr>
              <a:buFont typeface="Wingdings" panose="05000000000000000000" pitchFamily="2" charset="2"/>
              <a:buChar char="q"/>
            </a:pPr>
            <a:r>
              <a:rPr lang="en-IN" sz="2000" dirty="0"/>
              <a:t>A. SYED KHWAJA</a:t>
            </a:r>
          </a:p>
          <a:p>
            <a:pPr>
              <a:buFont typeface="Wingdings" panose="05000000000000000000" pitchFamily="2" charset="2"/>
              <a:buChar char="q"/>
            </a:pPr>
            <a:r>
              <a:rPr lang="en-IN" sz="2000" dirty="0"/>
              <a:t>PALLAVI. K</a:t>
            </a:r>
          </a:p>
          <a:p>
            <a:pPr>
              <a:buFont typeface="Wingdings" panose="05000000000000000000" pitchFamily="2" charset="2"/>
              <a:buChar char="q"/>
            </a:pPr>
            <a:r>
              <a:rPr lang="en-IN" sz="2000" dirty="0"/>
              <a:t>THOTA YASHWANTH</a:t>
            </a:r>
          </a:p>
        </p:txBody>
      </p:sp>
    </p:spTree>
    <p:extLst>
      <p:ext uri="{BB962C8B-B14F-4D97-AF65-F5344CB8AC3E}">
        <p14:creationId xmlns:p14="http://schemas.microsoft.com/office/powerpoint/2010/main" val="291427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088136" y="1236430"/>
            <a:ext cx="9466007" cy="815494"/>
          </a:xfrm>
        </p:spPr>
        <p:txBody>
          <a:bodyPr>
            <a:normAutofit/>
          </a:bodyPr>
          <a:lstStyle/>
          <a:p>
            <a:pPr algn="ctr"/>
            <a:r>
              <a:rPr lang="en-IN" b="1" i="0" dirty="0">
                <a:effectLst/>
                <a:latin typeface="Times New Roman" panose="02020603050405020304" pitchFamily="18" charset="0"/>
                <a:cs typeface="Times New Roman" panose="02020603050405020304" pitchFamily="18" charset="0"/>
              </a:rPr>
              <a:t>THE PROBLEM STATEMENT</a:t>
            </a:r>
            <a:endParaRPr lang="en-IN"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789889" y="2695391"/>
            <a:ext cx="8441477" cy="2926179"/>
          </a:xfrm>
        </p:spPr>
        <p:txBody>
          <a:bodyPr>
            <a:normAutofit/>
          </a:bodyPr>
          <a:lstStyle/>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challenge we've chosen to tackle is object identification with minimal training data. In many real-world scenarios, obtaining large labeled datasets for deep learning is impractical, expensive, or even impossible. This challenge inspired us to explore innovative machine learning techniques to overcome this hurdle.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09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5E1C91-3B7B-242A-92E6-4BF8FEE4EABD}"/>
              </a:ext>
            </a:extLst>
          </p:cNvPr>
          <p:cNvSpPr>
            <a:spLocks noGrp="1"/>
          </p:cNvSpPr>
          <p:nvPr>
            <p:ph type="title"/>
          </p:nvPr>
        </p:nvSpPr>
        <p:spPr>
          <a:xfrm>
            <a:off x="1629751" y="1059116"/>
            <a:ext cx="8924392" cy="933486"/>
          </a:xfrm>
        </p:spPr>
        <p:txBody>
          <a:bodyPr>
            <a:normAutofit/>
          </a:bodyPr>
          <a:lstStyle/>
          <a:p>
            <a:pPr algn="ct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THE HACKATHON CHALLENGE</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40FCAB8-B874-503D-76B9-C22AF9B850FD}"/>
              </a:ext>
            </a:extLst>
          </p:cNvPr>
          <p:cNvSpPr>
            <a:spLocks noGrp="1"/>
          </p:cNvSpPr>
          <p:nvPr>
            <p:ph idx="1"/>
          </p:nvPr>
        </p:nvSpPr>
        <p:spPr>
          <a:xfrm>
            <a:off x="1957986" y="2292176"/>
            <a:ext cx="8273380" cy="3329395"/>
          </a:xfrm>
        </p:spPr>
        <p:txBody>
          <a:bodyPr>
            <a:normAutofit/>
          </a:bodyPr>
          <a:lstStyle/>
          <a:p>
            <a:pPr marL="0" indent="0">
              <a:spcAft>
                <a:spcPts val="800"/>
              </a:spcAft>
              <a:buNone/>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In the context of this hackathon, our goal is to lay the groundwork for this innovative model. </a:t>
            </a:r>
          </a:p>
          <a:p>
            <a:pPr marL="0" indent="0">
              <a:spcAft>
                <a:spcPts val="800"/>
              </a:spcAft>
              <a:buNone/>
            </a:pPr>
            <a:r>
              <a:rPr lang="en-IN" sz="1700" b="1" kern="100">
                <a:effectLst/>
                <a:latin typeface="Times New Roman" panose="02020603050405020304" pitchFamily="18" charset="0"/>
                <a:ea typeface="Calibri" panose="020F0502020204030204" pitchFamily="34" charset="0"/>
                <a:cs typeface="Times New Roman" panose="02020603050405020304" pitchFamily="18" charset="0"/>
              </a:rPr>
              <a:t>We aim to: </a:t>
            </a:r>
            <a:endParaRPr lang="en-IN" sz="1700" b="1"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Set up the development environment and data pipeline.</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Implement the chosen backbone CNN.</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Begin data collection and preprocessing.</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Explore potential semantic embeddings for our objects.</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Create a baseline model for object recognition.</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spTree>
    <p:extLst>
      <p:ext uri="{BB962C8B-B14F-4D97-AF65-F5344CB8AC3E}">
        <p14:creationId xmlns:p14="http://schemas.microsoft.com/office/powerpoint/2010/main" val="37836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789889" y="1236428"/>
            <a:ext cx="8764254" cy="815496"/>
          </a:xfrm>
        </p:spPr>
        <p:txBody>
          <a:bodyPr>
            <a:normAutofit/>
          </a:bodyPr>
          <a:lstStyle/>
          <a:p>
            <a:pPr algn="ctr"/>
            <a:r>
              <a:rPr lang="en-IN" b="1" i="0" dirty="0">
                <a:effectLst/>
                <a:latin typeface="Söhne"/>
              </a:rPr>
              <a:t>ZERO-SHOT LEARNING</a:t>
            </a:r>
            <a:endParaRPr lang="en-IN"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2148840" y="2644885"/>
            <a:ext cx="8082526" cy="2976685"/>
          </a:xfrm>
        </p:spPr>
        <p:txBody>
          <a:bodyPr>
            <a:normAutofit/>
          </a:bodyPr>
          <a:lstStyle/>
          <a:p>
            <a:pPr marL="0" indent="0" algn="just">
              <a:buNone/>
            </a:pPr>
            <a:r>
              <a:rPr lang="en-US" sz="2500" b="0" i="0" dirty="0">
                <a:effectLst/>
                <a:latin typeface="Times New Roman" panose="02020603050405020304" pitchFamily="18" charset="0"/>
                <a:cs typeface="Times New Roman" panose="02020603050405020304" pitchFamily="18" charset="0"/>
              </a:rPr>
              <a:t>Zero-Shot Learning allows our models to recognize objects they have never seen before. Imagine a scenario where a machine can identify an object it has never been explicitly trained on. This technology opens doors to endless possibilities.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41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789889" y="1236428"/>
            <a:ext cx="8764254" cy="815496"/>
          </a:xfrm>
        </p:spPr>
        <p:txBody>
          <a:bodyPr>
            <a:normAutofit/>
          </a:bodyPr>
          <a:lstStyle/>
          <a:p>
            <a:pPr algn="ctr"/>
            <a:r>
              <a:rPr lang="en-IN" b="1" i="0" dirty="0">
                <a:effectLst/>
                <a:latin typeface="Söhne"/>
              </a:rPr>
              <a:t>FEW-SHOT LEARNING</a:t>
            </a:r>
            <a:endParaRPr lang="en-IN"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947672" y="2505341"/>
            <a:ext cx="8283694" cy="3116230"/>
          </a:xfrm>
        </p:spPr>
        <p:txBody>
          <a:bodyPr>
            <a:normAutofit/>
          </a:bodyPr>
          <a:lstStyle/>
          <a:p>
            <a:pPr marL="0" indent="0" algn="just">
              <a:buNone/>
            </a:pPr>
            <a:r>
              <a:rPr lang="en-US" sz="2500" b="0" i="0" dirty="0">
                <a:effectLst/>
                <a:latin typeface="Times New Roman" panose="02020603050405020304" pitchFamily="18" charset="0"/>
                <a:cs typeface="Times New Roman" panose="02020603050405020304" pitchFamily="18" charset="0"/>
              </a:rPr>
              <a:t>Few-Shot Learning takes us a step further. It enables our models to learn from just a few examples, making them incredibly versatile. Think about the potential applications in fields where labeled data is rare.</a:t>
            </a:r>
          </a:p>
          <a:p>
            <a:pPr marL="0" indent="0" algn="just">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53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362456" y="941832"/>
            <a:ext cx="9343719" cy="979364"/>
          </a:xfrm>
        </p:spPr>
        <p:txBody>
          <a:bodyPr>
            <a:noAutofit/>
          </a:bodyPr>
          <a:lstStyle/>
          <a:p>
            <a:r>
              <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&amp; LIBRARY </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124712" y="2080017"/>
            <a:ext cx="9106654" cy="3541554"/>
          </a:xfrm>
        </p:spPr>
        <p:txBody>
          <a:bodyPr>
            <a:normAutofit/>
          </a:bodyPr>
          <a:lstStyle/>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Deep Learning Framework:</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TensorFlow or PyTorch for building and training neural networks and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Library:</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scikit-learn for implementing machine learning algorithms and evaluation metrics.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Libraries like NumPy and pandas for efficient data manipulation and preprocessing and Prototypical Network.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Model Evaluation:</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Metrics such as accuracy, precision, recall, and F1-score will be used to evaluate the performance of our models.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11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DF0A0-7A12-61CB-350D-1DC34858158F}"/>
              </a:ext>
            </a:extLst>
          </p:cNvPr>
          <p:cNvSpPr>
            <a:spLocks noGrp="1"/>
          </p:cNvSpPr>
          <p:nvPr>
            <p:ph type="title"/>
          </p:nvPr>
        </p:nvSpPr>
        <p:spPr>
          <a:xfrm>
            <a:off x="1362456" y="941832"/>
            <a:ext cx="9343719" cy="979364"/>
          </a:xfrm>
        </p:spPr>
        <p:txBody>
          <a:bodyPr>
            <a:noAutofit/>
          </a:bodyPr>
          <a:lstStyle/>
          <a:p>
            <a:r>
              <a:rPr lang="en-IN"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 </a:t>
            </a:r>
            <a:r>
              <a:rPr lang="en-IN" b="1"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FACED</a:t>
            </a:r>
            <a:endParaRPr lang="en-IN"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AF2948-799A-0033-319E-96BC9FECC99E}"/>
              </a:ext>
            </a:extLst>
          </p:cNvPr>
          <p:cNvSpPr>
            <a:spLocks noGrp="1"/>
          </p:cNvSpPr>
          <p:nvPr>
            <p:ph idx="1"/>
          </p:nvPr>
        </p:nvSpPr>
        <p:spPr>
          <a:xfrm>
            <a:off x="1133856" y="1921196"/>
            <a:ext cx="9097510" cy="3700375"/>
          </a:xfrm>
        </p:spPr>
        <p:txBody>
          <a:bodyPr>
            <a:normAutofit fontScale="92500" lnSpcReduction="20000"/>
          </a:bodyPr>
          <a:lstStyle/>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Making the hybrid model was one of the greatest difficulties that we faced during the hackathon.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Downloading particular libraries for deep learning and machine learning.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Integrating few-shot and zero-shot learning models to make a hybrid zero-shot and few-shot model.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Low compatible devices.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CUDA-enabled GPU were not available.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models were prone to overfitting due to the small dataset size, leading to poor generalization on new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Objects in real-world scenarios exhibit diverse applications, making it challenging for the models to generalize effectively.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71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ocaVTI">
  <a:themeElements>
    <a:clrScheme name="AnalogousFromLightSeedRightStep">
      <a:dk1>
        <a:srgbClr val="000000"/>
      </a:dk1>
      <a:lt1>
        <a:srgbClr val="FFFFFF"/>
      </a:lt1>
      <a:dk2>
        <a:srgbClr val="243341"/>
      </a:dk2>
      <a:lt2>
        <a:srgbClr val="E8E3E2"/>
      </a:lt2>
      <a:accent1>
        <a:srgbClr val="56ABC4"/>
      </a:accent1>
      <a:accent2>
        <a:srgbClr val="6A8ECF"/>
      </a:accent2>
      <a:accent3>
        <a:srgbClr val="8985D8"/>
      </a:accent3>
      <a:accent4>
        <a:srgbClr val="9A6ACF"/>
      </a:accent4>
      <a:accent5>
        <a:srgbClr val="CF85D8"/>
      </a:accent5>
      <a:accent6>
        <a:srgbClr val="CF6AB0"/>
      </a:accent6>
      <a:hlink>
        <a:srgbClr val="AC7464"/>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345</TotalTime>
  <Words>868</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Avenir Next LT Pro</vt:lpstr>
      <vt:lpstr>Avenir Next LT Pro Light</vt:lpstr>
      <vt:lpstr>Calibri</vt:lpstr>
      <vt:lpstr>Calibri Light</vt:lpstr>
      <vt:lpstr>Georgia Pro Semibold</vt:lpstr>
      <vt:lpstr>Söhne</vt:lpstr>
      <vt:lpstr>Times New Roman</vt:lpstr>
      <vt:lpstr>Wingdings</vt:lpstr>
      <vt:lpstr>Office Theme</vt:lpstr>
      <vt:lpstr>Office Theme</vt:lpstr>
      <vt:lpstr>RocaVTI</vt:lpstr>
      <vt:lpstr>PROGLINT’S COMPUTER VISION 2k23NATIONAL HACKATHON PROJECT PROPOSAL</vt:lpstr>
      <vt:lpstr>USE CASE</vt:lpstr>
      <vt:lpstr>TEAM MEMBERS</vt:lpstr>
      <vt:lpstr>THE PROBLEM STATEMENT</vt:lpstr>
      <vt:lpstr>THE HACKATHON CHALLENGE </vt:lpstr>
      <vt:lpstr>ZERO-SHOT LEARNING</vt:lpstr>
      <vt:lpstr>FEW-SHOT LEARNING</vt:lpstr>
      <vt:lpstr>SOFTWARE &amp; LIBRARY  </vt:lpstr>
      <vt:lpstr>CHALLENGES FACED</vt:lpstr>
      <vt:lpstr> OUR APPROACH  </vt:lpstr>
      <vt:lpstr>PowerPoint Presentation</vt:lpstr>
      <vt:lpstr>HARDWARE AND SOFTWARE SPECIFICATIONS</vt:lpstr>
      <vt:lpstr>Plans to Improve F1 Score Accuracy</vt:lpstr>
      <vt:lpstr>AUTOMATION OF MODEL TRAINING AND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dc:creator>
  <cp:lastModifiedBy>PALLAVI K</cp:lastModifiedBy>
  <cp:revision>10</cp:revision>
  <dcterms:created xsi:type="dcterms:W3CDTF">2023-10-03T05:20:50Z</dcterms:created>
  <dcterms:modified xsi:type="dcterms:W3CDTF">2023-10-04T08:47:20Z</dcterms:modified>
</cp:coreProperties>
</file>