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8" r:id="rId3"/>
    <p:sldId id="257" r:id="rId4"/>
    <p:sldId id="266" r:id="rId5"/>
    <p:sldId id="267" r:id="rId6"/>
    <p:sldId id="264" r:id="rId7"/>
    <p:sldId id="265" r:id="rId8"/>
    <p:sldId id="268" r:id="rId9"/>
    <p:sldId id="259" r:id="rId10"/>
    <p:sldId id="260" r:id="rId11"/>
    <p:sldId id="261" r:id="rId12"/>
    <p:sldId id="263" r:id="rId13"/>
  </p:sldIdLst>
  <p:sldSz cx="12192000" cy="6858000"/>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9" roundtripDataSignature="AMtx7mjPWShggYb62Q9v3ZIOw8fDszKw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10"/>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0"/>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1" name="Google Shape;41;p1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0"/>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9"/>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9"/>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0"/>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20"/>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2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0" name="Google Shape;120;p2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1"/>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2"/>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22"/>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2"/>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2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37" name="Google Shape;137;p2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3"/>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23"/>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4"/>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5"/>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 name="Google Shape;48;p1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2"/>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5" name="Google Shape;55;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3"/>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2" name="Google Shape;62;p13"/>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3" name="Google Shape;63;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4"/>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0" name="Google Shape;70;p14"/>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1" name="Google Shape;71;p14"/>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2" name="Google Shape;72;p14"/>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3" name="Google Shape;73;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7"/>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17"/>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8"/>
          <p:cNvSpPr>
            <a:spLocks noGrp="1"/>
          </p:cNvSpPr>
          <p:nvPr>
            <p:ph type="pic" idx="2"/>
          </p:nvPr>
        </p:nvSpPr>
        <p:spPr>
          <a:xfrm>
            <a:off x="2589212" y="634965"/>
            <a:ext cx="8915400" cy="3854970"/>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99" name="Google Shape;99;p18"/>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9"/>
          <p:cNvGrpSpPr/>
          <p:nvPr/>
        </p:nvGrpSpPr>
        <p:grpSpPr>
          <a:xfrm>
            <a:off x="1" y="228600"/>
            <a:ext cx="2851516" cy="6638628"/>
            <a:chOff x="2487613" y="285750"/>
            <a:chExt cx="2428875" cy="5654676"/>
          </a:xfrm>
        </p:grpSpPr>
        <p:sp>
          <p:nvSpPr>
            <p:cNvPr id="7" name="Google Shape;7;p9"/>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9"/>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9"/>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9"/>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9"/>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9"/>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9"/>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9"/>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9"/>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9"/>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9"/>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9"/>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9"/>
          <p:cNvGrpSpPr/>
          <p:nvPr/>
        </p:nvGrpSpPr>
        <p:grpSpPr>
          <a:xfrm>
            <a:off x="27222" y="-786"/>
            <a:ext cx="2356674" cy="6854039"/>
            <a:chOff x="6627813" y="194833"/>
            <a:chExt cx="1952625" cy="5678918"/>
          </a:xfrm>
        </p:grpSpPr>
        <p:sp>
          <p:nvSpPr>
            <p:cNvPr id="20" name="Google Shape;20;p9"/>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9"/>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9"/>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9"/>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9"/>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9"/>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9"/>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9"/>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9"/>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9"/>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9"/>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9"/>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Adaptive_filt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5400"/>
              <a:buFont typeface="Century Gothic"/>
              <a:buNone/>
            </a:pPr>
            <a:r>
              <a:rPr lang="en-US" dirty="0">
                <a:latin typeface="Times New Roman" panose="02020603050405020304" pitchFamily="18" charset="0"/>
                <a:cs typeface="Times New Roman" panose="02020603050405020304" pitchFamily="18" charset="0"/>
              </a:rPr>
              <a:t>Active</a:t>
            </a:r>
            <a:r>
              <a:rPr lang="en-US" dirty="0"/>
              <a:t> Noise Cancellation</a:t>
            </a:r>
            <a:endParaRPr dirty="0"/>
          </a:p>
        </p:txBody>
      </p:sp>
      <p:sp>
        <p:nvSpPr>
          <p:cNvPr id="165" name="Google Shape;165;p1"/>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Applications</a:t>
            </a:r>
            <a:endParaRPr/>
          </a:p>
        </p:txBody>
      </p:sp>
      <p:sp>
        <p:nvSpPr>
          <p:cNvPr id="191" name="Google Shape;191;p5"/>
          <p:cNvSpPr txBox="1">
            <a:spLocks noGrp="1"/>
          </p:cNvSpPr>
          <p:nvPr>
            <p:ph type="body" idx="1"/>
          </p:nvPr>
        </p:nvSpPr>
        <p:spPr>
          <a:xfrm>
            <a:off x="2589212" y="1905000"/>
            <a:ext cx="8915400" cy="3777622"/>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SzPts val="2800"/>
              <a:buFont typeface="Wingdings" panose="05000000000000000000" pitchFamily="2" charset="2"/>
              <a:buChar char="q"/>
            </a:pPr>
            <a:r>
              <a:rPr lang="en-US" sz="2800" dirty="0"/>
              <a:t>Headphones are earphones for media consumption and gaming. </a:t>
            </a:r>
            <a:endParaRPr dirty="0"/>
          </a:p>
          <a:p>
            <a:pPr lvl="0" indent="-457200" algn="l" rtl="0">
              <a:lnSpc>
                <a:spcPct val="90000"/>
              </a:lnSpc>
              <a:spcBef>
                <a:spcPts val="1000"/>
              </a:spcBef>
              <a:spcAft>
                <a:spcPts val="0"/>
              </a:spcAft>
              <a:buSzPts val="2800"/>
              <a:buFont typeface="Wingdings" panose="05000000000000000000" pitchFamily="2" charset="2"/>
              <a:buChar char="q"/>
            </a:pPr>
            <a:r>
              <a:rPr lang="en-US" sz="2800" dirty="0"/>
              <a:t>Industrial machinery noise cancellation.</a:t>
            </a:r>
            <a:endParaRPr dirty="0"/>
          </a:p>
          <a:p>
            <a:pPr lvl="0" indent="-457200" algn="l" rtl="0">
              <a:lnSpc>
                <a:spcPct val="90000"/>
              </a:lnSpc>
              <a:spcBef>
                <a:spcPts val="1000"/>
              </a:spcBef>
              <a:spcAft>
                <a:spcPts val="0"/>
              </a:spcAft>
              <a:buSzPts val="2800"/>
              <a:buFont typeface="Wingdings" panose="05000000000000000000" pitchFamily="2" charset="2"/>
              <a:buChar char="q"/>
            </a:pPr>
            <a:r>
              <a:rPr lang="en-US" sz="2800" dirty="0"/>
              <a:t>Noise cancellation inside aircraft cabins, car interiors or other vehicles. </a:t>
            </a:r>
            <a:endParaRPr dirty="0"/>
          </a:p>
          <a:p>
            <a:pPr lvl="0" indent="-457200" algn="l" rtl="0">
              <a:lnSpc>
                <a:spcPct val="90000"/>
              </a:lnSpc>
              <a:spcBef>
                <a:spcPts val="1000"/>
              </a:spcBef>
              <a:spcAft>
                <a:spcPts val="0"/>
              </a:spcAft>
              <a:buSzPts val="2800"/>
              <a:buFont typeface="Wingdings" panose="05000000000000000000" pitchFamily="2" charset="2"/>
              <a:buChar char="q"/>
            </a:pPr>
            <a:r>
              <a:rPr lang="en-US" sz="2800" dirty="0"/>
              <a:t>Virtual Reality (VR) headsets for total immersion</a:t>
            </a:r>
            <a:endParaRPr dirty="0"/>
          </a:p>
          <a:p>
            <a:pPr lvl="0" indent="-457200" algn="l" rtl="0">
              <a:lnSpc>
                <a:spcPct val="90000"/>
              </a:lnSpc>
              <a:spcBef>
                <a:spcPts val="1000"/>
              </a:spcBef>
              <a:spcAft>
                <a:spcPts val="0"/>
              </a:spcAft>
              <a:buSzPts val="2800"/>
              <a:buFont typeface="Wingdings" panose="05000000000000000000" pitchFamily="2" charset="2"/>
              <a:buChar char="q"/>
            </a:pPr>
            <a:r>
              <a:rPr lang="en-US" sz="2800" dirty="0"/>
              <a:t>Ultra-sensitive hearing aids especially made for </a:t>
            </a:r>
            <a:r>
              <a:rPr lang="en-US" sz="2800" b="1" dirty="0"/>
              <a:t>hearing-impaired</a:t>
            </a:r>
            <a:r>
              <a:rPr lang="en-US" sz="2800" dirty="0"/>
              <a:t> people. </a:t>
            </a:r>
            <a:endParaRPr dirty="0"/>
          </a:p>
          <a:p>
            <a:pPr lvl="0" algn="l" rtl="0">
              <a:lnSpc>
                <a:spcPct val="90000"/>
              </a:lnSpc>
              <a:spcBef>
                <a:spcPts val="1000"/>
              </a:spcBef>
              <a:spcAft>
                <a:spcPts val="0"/>
              </a:spcAft>
              <a:buSzPts val="1800"/>
              <a:buFont typeface="Wingdings" panose="05000000000000000000" pitchFamily="2" charset="2"/>
              <a:buChar char="q"/>
            </a:pPr>
            <a:endParaRPr dirty="0"/>
          </a:p>
          <a:p>
            <a:pPr lvl="0" algn="l" rtl="0">
              <a:lnSpc>
                <a:spcPct val="90000"/>
              </a:lnSpc>
              <a:spcBef>
                <a:spcPts val="1000"/>
              </a:spcBef>
              <a:spcAft>
                <a:spcPts val="0"/>
              </a:spcAft>
              <a:buSzPts val="1800"/>
              <a:buFont typeface="Wingdings" panose="05000000000000000000" pitchFamily="2" charset="2"/>
              <a:buChar char="q"/>
            </a:pPr>
            <a:endParaRPr dirty="0"/>
          </a:p>
          <a:p>
            <a:pPr lvl="0" algn="l" rtl="0">
              <a:lnSpc>
                <a:spcPct val="90000"/>
              </a:lnSpc>
              <a:spcBef>
                <a:spcPts val="1000"/>
              </a:spcBef>
              <a:spcAft>
                <a:spcPts val="0"/>
              </a:spcAft>
              <a:buSzPts val="1800"/>
              <a:buFont typeface="Wingdings" panose="05000000000000000000" pitchFamily="2" charset="2"/>
              <a:buChar char="q"/>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Challenges</a:t>
            </a:r>
            <a:endParaRPr/>
          </a:p>
        </p:txBody>
      </p:sp>
      <p:sp>
        <p:nvSpPr>
          <p:cNvPr id="197" name="Google Shape;197;p6"/>
          <p:cNvSpPr txBox="1">
            <a:spLocks noGrp="1"/>
          </p:cNvSpPr>
          <p:nvPr>
            <p:ph type="body" idx="1"/>
          </p:nvPr>
        </p:nvSpPr>
        <p:spPr>
          <a:xfrm>
            <a:off x="2257907" y="1749286"/>
            <a:ext cx="8915400" cy="426720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200"/>
              <a:buFont typeface="Wingdings" panose="05000000000000000000" pitchFamily="2" charset="2"/>
              <a:buChar char="q"/>
            </a:pPr>
            <a:r>
              <a:rPr lang="en-US" sz="2200" dirty="0"/>
              <a:t>The wider the area the more difficult it is to implement the system. </a:t>
            </a:r>
            <a:endParaRPr dirty="0"/>
          </a:p>
          <a:p>
            <a:pPr marL="342900" lvl="0" indent="-342900" algn="l" rtl="0">
              <a:spcBef>
                <a:spcPts val="1000"/>
              </a:spcBef>
              <a:spcAft>
                <a:spcPts val="0"/>
              </a:spcAft>
              <a:buSzPts val="2200"/>
              <a:buFont typeface="Wingdings" panose="05000000000000000000" pitchFamily="2" charset="2"/>
              <a:buChar char="q"/>
            </a:pPr>
            <a:r>
              <a:rPr lang="en-US" sz="2200" dirty="0"/>
              <a:t>Works better for </a:t>
            </a:r>
            <a:r>
              <a:rPr lang="en-US" sz="2200" b="1" dirty="0"/>
              <a:t>cyclic</a:t>
            </a:r>
            <a:r>
              <a:rPr lang="en-US" sz="2200" dirty="0"/>
              <a:t>/</a:t>
            </a:r>
            <a:r>
              <a:rPr lang="en-US" sz="2200" b="1" dirty="0"/>
              <a:t>predictable noise </a:t>
            </a:r>
            <a:r>
              <a:rPr lang="en-US" sz="2200" dirty="0"/>
              <a:t>such as the engine of a car.</a:t>
            </a:r>
            <a:endParaRPr dirty="0"/>
          </a:p>
          <a:p>
            <a:pPr marL="342900" lvl="0" indent="-342900" algn="l" rtl="0">
              <a:spcBef>
                <a:spcPts val="1000"/>
              </a:spcBef>
              <a:spcAft>
                <a:spcPts val="0"/>
              </a:spcAft>
              <a:buSzPts val="2200"/>
              <a:buFont typeface="Wingdings" panose="05000000000000000000" pitchFamily="2" charset="2"/>
              <a:buChar char="q"/>
            </a:pPr>
            <a:r>
              <a:rPr lang="en-US" sz="2200" b="1" dirty="0"/>
              <a:t>non-periodic ambient noise </a:t>
            </a:r>
            <a:r>
              <a:rPr lang="en-US" sz="2200" dirty="0"/>
              <a:t>having a multitude of frequencies and phase shifts are difficult to eliminate. </a:t>
            </a:r>
            <a:endParaRPr dirty="0"/>
          </a:p>
          <a:p>
            <a:pPr marL="342900" lvl="0" indent="-342900" algn="l" rtl="0">
              <a:spcBef>
                <a:spcPts val="1000"/>
              </a:spcBef>
              <a:spcAft>
                <a:spcPts val="0"/>
              </a:spcAft>
              <a:buSzPts val="2200"/>
              <a:buFont typeface="Wingdings" panose="05000000000000000000" pitchFamily="2" charset="2"/>
              <a:buChar char="q"/>
            </a:pPr>
            <a:r>
              <a:rPr lang="en-US" sz="2200" dirty="0"/>
              <a:t>In 3-D space, a lot of error microphones, cancellation speakers and adaptive filters, sensors sometimes </a:t>
            </a:r>
            <a:r>
              <a:rPr lang="en-US" sz="2200" b="1" dirty="0"/>
              <a:t>increase cost </a:t>
            </a:r>
            <a:r>
              <a:rPr lang="en-US" sz="2200" dirty="0"/>
              <a:t>too much. </a:t>
            </a:r>
            <a:endParaRPr dirty="0"/>
          </a:p>
          <a:p>
            <a:pPr marL="342900" lvl="0" indent="-342900" algn="l" rtl="0">
              <a:spcBef>
                <a:spcPts val="1000"/>
              </a:spcBef>
              <a:spcAft>
                <a:spcPts val="0"/>
              </a:spcAft>
              <a:buSzPts val="2200"/>
              <a:buFont typeface="Wingdings" panose="05000000000000000000" pitchFamily="2" charset="2"/>
              <a:buChar char="q"/>
            </a:pPr>
            <a:r>
              <a:rPr lang="en-US" sz="2200" dirty="0"/>
              <a:t>Useful sound may partially be cancelled by mistake due to error in complicated algorithms.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8"/>
          <p:cNvSpPr txBox="1">
            <a:spLocks noGrp="1"/>
          </p:cNvSpPr>
          <p:nvPr>
            <p:ph type="title"/>
          </p:nvPr>
        </p:nvSpPr>
        <p:spPr>
          <a:xfrm>
            <a:off x="2592925" y="624110"/>
            <a:ext cx="8911687" cy="128089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              </a:t>
            </a:r>
            <a:br>
              <a:rPr lang="en-US" dirty="0"/>
            </a:br>
            <a:r>
              <a:rPr lang="en-US" dirty="0"/>
              <a:t>                      </a:t>
            </a:r>
            <a:r>
              <a:rPr lang="en-US" dirty="0">
                <a:solidFill>
                  <a:schemeClr val="bg1"/>
                </a:solidFill>
              </a:rPr>
              <a:t>THANK YOU</a:t>
            </a:r>
            <a:endParaRPr dirty="0">
              <a:solidFill>
                <a:schemeClr val="bg1"/>
              </a:solidFill>
            </a:endParaRPr>
          </a:p>
        </p:txBody>
      </p:sp>
      <p:sp>
        <p:nvSpPr>
          <p:cNvPr id="208" name="Google Shape;208;p8"/>
          <p:cNvSpPr txBox="1">
            <a:spLocks noGrp="1"/>
          </p:cNvSpPr>
          <p:nvPr>
            <p:ph type="body" idx="1"/>
          </p:nvPr>
        </p:nvSpPr>
        <p:spPr>
          <a:xfrm>
            <a:off x="2589212" y="2133600"/>
            <a:ext cx="8915400" cy="377762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45700" rIns="91425" bIns="45700" anchor="t" anchorCtr="0">
            <a:normAutofit/>
          </a:bodyPr>
          <a:lstStyle/>
          <a:p>
            <a:pPr marL="0" lvl="0" indent="0" algn="ctr">
              <a:spcBef>
                <a:spcPts val="0"/>
              </a:spcBef>
              <a:buNone/>
            </a:pPr>
            <a:endParaRPr lang="en-US" sz="4800" dirty="0">
              <a:latin typeface="Times New Roman" panose="02020603050405020304" pitchFamily="18" charset="0"/>
              <a:cs typeface="Times New Roman" panose="02020603050405020304" pitchFamily="18" charset="0"/>
            </a:endParaRPr>
          </a:p>
          <a:p>
            <a:pPr marL="0" lvl="0" indent="0" algn="ctr">
              <a:spcBef>
                <a:spcPts val="0"/>
              </a:spcBef>
              <a:buNone/>
            </a:pPr>
            <a:endParaRPr lang="en-US" sz="4800" dirty="0">
              <a:latin typeface="Times New Roman" panose="02020603050405020304" pitchFamily="18" charset="0"/>
              <a:cs typeface="Times New Roman" panose="02020603050405020304" pitchFamily="18" charset="0"/>
            </a:endParaRPr>
          </a:p>
          <a:p>
            <a:pPr marL="0" lvl="0" indent="0" algn="ctr">
              <a:spcBef>
                <a:spcPts val="0"/>
              </a:spcBef>
              <a:buNone/>
            </a:pPr>
            <a:r>
              <a:rPr lang="en-US" sz="4800" dirty="0">
                <a:solidFill>
                  <a:schemeClr val="bg1"/>
                </a:solidFill>
                <a:latin typeface="Times New Roman" panose="02020603050405020304" pitchFamily="18" charset="0"/>
                <a:cs typeface="Times New Roman" panose="02020603050405020304" pitchFamily="18" charset="0"/>
              </a:rPr>
              <a:t>Questions / Query</a:t>
            </a:r>
            <a:endParaRPr sz="4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Introduction</a:t>
            </a:r>
            <a:endParaRPr/>
          </a:p>
        </p:txBody>
      </p:sp>
      <p:sp>
        <p:nvSpPr>
          <p:cNvPr id="179" name="Google Shape;179;p3"/>
          <p:cNvSpPr txBox="1">
            <a:spLocks noGrp="1"/>
          </p:cNvSpPr>
          <p:nvPr>
            <p:ph type="body" idx="1"/>
          </p:nvPr>
        </p:nvSpPr>
        <p:spPr>
          <a:xfrm>
            <a:off x="2589212" y="2133600"/>
            <a:ext cx="8915400" cy="410029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 this project we simulate how random white noise distorts original audio signal and how using anti-noise signal we can get the desired signal back. </a:t>
            </a:r>
            <a:endParaRPr sz="2800" dirty="0">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24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main algorithm used is LMS (Least Mean Squared) algorithm with some additional improvements.  </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What is active noise cancellation?</a:t>
            </a:r>
            <a:endParaRPr dirty="0"/>
          </a:p>
        </p:txBody>
      </p:sp>
      <p:sp>
        <p:nvSpPr>
          <p:cNvPr id="171" name="Google Shape;171;p2"/>
          <p:cNvSpPr txBox="1">
            <a:spLocks noGrp="1"/>
          </p:cNvSpPr>
          <p:nvPr>
            <p:ph type="body" idx="1"/>
          </p:nvPr>
        </p:nvSpPr>
        <p:spPr>
          <a:xfrm>
            <a:off x="2195038" y="1736035"/>
            <a:ext cx="8915400" cy="3777622"/>
          </a:xfrm>
          <a:prstGeom prst="rect">
            <a:avLst/>
          </a:prstGeom>
          <a:noFill/>
          <a:ln>
            <a:noFill/>
          </a:ln>
        </p:spPr>
        <p:txBody>
          <a:bodyPr spcFirstLastPara="1" wrap="square" lIns="91425" tIns="45700" rIns="91425" bIns="45700" anchor="t" anchorCtr="0">
            <a:normAutofit/>
          </a:bodyPr>
          <a:lstStyle/>
          <a:p>
            <a:pPr marL="342900">
              <a:spcBef>
                <a:spcPts val="0"/>
              </a:spcBef>
              <a:buSzPts val="2200"/>
              <a:buFont typeface="Wingdings" panose="05000000000000000000" pitchFamily="2" charset="2"/>
              <a:buChar char="q"/>
            </a:pPr>
            <a:r>
              <a:rPr lang="en-US" sz="2200" dirty="0"/>
              <a:t>Active Noise Control/Cancellation (ANC) is a noise cancellation method which works by adding an active anti-noise signal which mostly cancels out noise signals and improves quality of audio. </a:t>
            </a:r>
            <a:endParaRPr dirty="0"/>
          </a:p>
        </p:txBody>
      </p:sp>
      <p:pic>
        <p:nvPicPr>
          <p:cNvPr id="172" name="Google Shape;172;p2"/>
          <p:cNvPicPr preferRelativeResize="0"/>
          <p:nvPr/>
        </p:nvPicPr>
        <p:blipFill rotWithShape="1">
          <a:blip r:embed="rId3">
            <a:alphaModFix/>
          </a:blip>
          <a:srcRect/>
          <a:stretch/>
        </p:blipFill>
        <p:spPr>
          <a:xfrm>
            <a:off x="5894657" y="3154017"/>
            <a:ext cx="5609955" cy="3498572"/>
          </a:xfrm>
          <a:prstGeom prst="rect">
            <a:avLst/>
          </a:prstGeom>
          <a:noFill/>
          <a:ln>
            <a:noFill/>
          </a:ln>
        </p:spPr>
      </p:pic>
      <p:pic>
        <p:nvPicPr>
          <p:cNvPr id="173" name="Google Shape;173;p2"/>
          <p:cNvPicPr preferRelativeResize="0"/>
          <p:nvPr/>
        </p:nvPicPr>
        <p:blipFill rotWithShape="1">
          <a:blip r:embed="rId4">
            <a:alphaModFix/>
          </a:blip>
          <a:srcRect/>
          <a:stretch/>
        </p:blipFill>
        <p:spPr>
          <a:xfrm>
            <a:off x="2017640" y="3283226"/>
            <a:ext cx="4054415" cy="32401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3B02-EB0B-4D8E-B31F-14AF6899AAC5}"/>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Adaptive Filters</a:t>
            </a:r>
            <a:endParaRPr lang="en-US" dirty="0"/>
          </a:p>
        </p:txBody>
      </p:sp>
      <p:sp>
        <p:nvSpPr>
          <p:cNvPr id="3" name="Text Placeholder 2">
            <a:extLst>
              <a:ext uri="{FF2B5EF4-FFF2-40B4-BE49-F238E27FC236}">
                <a16:creationId xmlns:a16="http://schemas.microsoft.com/office/drawing/2014/main" id="{AA2C03D3-D886-4971-A07D-ECFA3D586A64}"/>
              </a:ext>
            </a:extLst>
          </p:cNvPr>
          <p:cNvSpPr>
            <a:spLocks noGrp="1"/>
          </p:cNvSpPr>
          <p:nvPr>
            <p:ph type="body"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An adaptive filter is a system with a linear filter that has a transfer function controlled by variable parameters.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Parameters are adjusted according to an optimization algorithm.</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Unlike usual filters, the filter coefficients are not constant.</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Used in mobile phones, digital cameras, camcorders, medical equipment etc.</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Optimization algorithm used in this project: LMS algorithm.</a:t>
            </a:r>
          </a:p>
        </p:txBody>
      </p:sp>
    </p:spTree>
    <p:extLst>
      <p:ext uri="{BB962C8B-B14F-4D97-AF65-F5344CB8AC3E}">
        <p14:creationId xmlns:p14="http://schemas.microsoft.com/office/powerpoint/2010/main" val="117626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EAF0-07C1-400F-A40B-D0CA8DD087E2}"/>
              </a:ext>
            </a:extLst>
          </p:cNvPr>
          <p:cNvSpPr>
            <a:spLocks noGrp="1"/>
          </p:cNvSpPr>
          <p:nvPr>
            <p:ph type="title"/>
          </p:nvPr>
        </p:nvSpPr>
        <p:spPr/>
        <p:txBody>
          <a:bodyPr/>
          <a:lstStyle/>
          <a:p>
            <a:r>
              <a:rPr lang="en-US" dirty="0"/>
              <a:t>               The LMS Algorithm</a:t>
            </a:r>
          </a:p>
        </p:txBody>
      </p:sp>
      <p:sp>
        <p:nvSpPr>
          <p:cNvPr id="3" name="Text Placeholder 2">
            <a:extLst>
              <a:ext uri="{FF2B5EF4-FFF2-40B4-BE49-F238E27FC236}">
                <a16:creationId xmlns:a16="http://schemas.microsoft.com/office/drawing/2014/main" id="{D5C652C8-5E8E-4DB9-91AB-CC661779DE87}"/>
              </a:ext>
            </a:extLst>
          </p:cNvPr>
          <p:cNvSpPr>
            <a:spLocks noGrp="1"/>
          </p:cNvSpPr>
          <p:nvPr>
            <p:ph type="body" idx="1"/>
          </p:nvPr>
        </p:nvSpPr>
        <p:spPr/>
        <p:txBody>
          <a:bodyPr>
            <a:normAutofit lnSpcReduction="10000"/>
          </a:bodyPr>
          <a:lstStyle/>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Least mean squares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LMS</a:t>
            </a:r>
            <a:r>
              <a:rPr lang="en-US" sz="2400" dirty="0">
                <a:latin typeface="Times New Roman" panose="02020603050405020304" pitchFamily="18" charset="0"/>
                <a:cs typeface="Times New Roman" panose="02020603050405020304" pitchFamily="18" charset="0"/>
              </a:rPr>
              <a:t>) algorithms are a class of </a:t>
            </a:r>
            <a:r>
              <a:rPr lang="en-US" sz="2400" dirty="0">
                <a:latin typeface="Times New Roman" panose="02020603050405020304" pitchFamily="18" charset="0"/>
                <a:cs typeface="Times New Roman" panose="02020603050405020304" pitchFamily="18" charset="0"/>
                <a:hlinkClick r:id="rId2" tooltip="Adaptive filter"/>
              </a:rPr>
              <a:t>adaptive filter</a:t>
            </a:r>
            <a:r>
              <a:rPr lang="en-US" sz="2400" dirty="0">
                <a:latin typeface="Times New Roman" panose="02020603050405020304" pitchFamily="18" charset="0"/>
                <a:cs typeface="Times New Roman" panose="02020603050405020304" pitchFamily="18" charset="0"/>
              </a:rPr>
              <a:t> used to mimic a desired filter by finding the filter coefficients that relate to producing the least mean square of the error signal.</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Invented in 1960 by Stanford University professor Bernard </a:t>
            </a:r>
            <a:r>
              <a:rPr lang="en-US" sz="2400" dirty="0" err="1">
                <a:latin typeface="Times New Roman" panose="02020603050405020304" pitchFamily="18" charset="0"/>
                <a:cs typeface="Times New Roman" panose="02020603050405020304" pitchFamily="18" charset="0"/>
              </a:rPr>
              <a:t>Widrow</a:t>
            </a:r>
            <a:r>
              <a:rPr lang="en-US" sz="2400" dirty="0">
                <a:latin typeface="Times New Roman" panose="02020603050405020304" pitchFamily="18" charset="0"/>
                <a:cs typeface="Times New Roman" panose="02020603050405020304" pitchFamily="18" charset="0"/>
              </a:rPr>
              <a:t> and Dr. Ted Hoff.</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Provides meaningful measure of performance.</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Practically realizable.</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idea is to use steepest descent to find filter coefficients h(n) to minimize the mean square error.</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5" name="AutoShape 3" descr="{\displaystyle {\hat {\mathbf {h} }}(n)}">
            <a:extLst>
              <a:ext uri="{FF2B5EF4-FFF2-40B4-BE49-F238E27FC236}">
                <a16:creationId xmlns:a16="http://schemas.microsoft.com/office/drawing/2014/main" id="{BD02317D-2E37-4756-9BD2-506F6C206336}"/>
              </a:ext>
            </a:extLst>
          </p:cNvPr>
          <p:cNvSpPr>
            <a:spLocks noChangeAspect="1" noChangeArrowheads="1"/>
          </p:cNvSpPr>
          <p:nvPr/>
        </p:nvSpPr>
        <p:spPr bwMode="auto">
          <a:xfrm>
            <a:off x="42497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displaystyle {\hat {\mathbf {h} }}(n)}">
            <a:extLst>
              <a:ext uri="{FF2B5EF4-FFF2-40B4-BE49-F238E27FC236}">
                <a16:creationId xmlns:a16="http://schemas.microsoft.com/office/drawing/2014/main" id="{F5CD9F1C-487C-423D-BF9A-C4E90C41CF80}"/>
              </a:ext>
            </a:extLst>
          </p:cNvPr>
          <p:cNvSpPr>
            <a:spLocks noChangeAspect="1" noChangeArrowheads="1"/>
          </p:cNvSpPr>
          <p:nvPr/>
        </p:nvSpPr>
        <p:spPr bwMode="auto">
          <a:xfrm>
            <a:off x="440213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10049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0FCC-9AE6-4E2E-9A00-26E7C43EB75E}"/>
              </a:ext>
            </a:extLst>
          </p:cNvPr>
          <p:cNvSpPr>
            <a:spLocks noGrp="1"/>
          </p:cNvSpPr>
          <p:nvPr>
            <p:ph type="title"/>
          </p:nvPr>
        </p:nvSpPr>
        <p:spPr/>
        <p:txBody>
          <a:bodyPr/>
          <a:lstStyle/>
          <a:p>
            <a:r>
              <a:rPr lang="en-US" dirty="0"/>
              <a:t>       Schematic of an ANC System</a:t>
            </a:r>
          </a:p>
        </p:txBody>
      </p:sp>
      <p:sp>
        <p:nvSpPr>
          <p:cNvPr id="3" name="Text Placeholder 2">
            <a:extLst>
              <a:ext uri="{FF2B5EF4-FFF2-40B4-BE49-F238E27FC236}">
                <a16:creationId xmlns:a16="http://schemas.microsoft.com/office/drawing/2014/main" id="{2F95EF04-C345-417D-BBE1-F9E3465A248D}"/>
              </a:ext>
            </a:extLst>
          </p:cNvPr>
          <p:cNvSpPr>
            <a:spLocks noGrp="1"/>
          </p:cNvSpPr>
          <p:nvPr>
            <p:ph type="body" idx="1"/>
          </p:nvPr>
        </p:nvSpPr>
        <p:spPr/>
        <p:txBody>
          <a:bodyPr/>
          <a:lstStyle/>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F11760FB-95E0-49DE-8A23-BC674A9BC2D9}"/>
              </a:ext>
            </a:extLst>
          </p:cNvPr>
          <p:cNvPicPr>
            <a:picLocks noChangeAspect="1"/>
          </p:cNvPicPr>
          <p:nvPr/>
        </p:nvPicPr>
        <p:blipFill>
          <a:blip r:embed="rId2"/>
          <a:stretch>
            <a:fillRect/>
          </a:stretch>
        </p:blipFill>
        <p:spPr>
          <a:xfrm>
            <a:off x="2589212" y="2133600"/>
            <a:ext cx="8970264" cy="4069080"/>
          </a:xfrm>
          <a:prstGeom prst="rect">
            <a:avLst/>
          </a:prstGeom>
        </p:spPr>
      </p:pic>
    </p:spTree>
    <p:extLst>
      <p:ext uri="{BB962C8B-B14F-4D97-AF65-F5344CB8AC3E}">
        <p14:creationId xmlns:p14="http://schemas.microsoft.com/office/powerpoint/2010/main" val="355425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2C89-861D-4620-9B33-4F6817A53C2C}"/>
              </a:ext>
            </a:extLst>
          </p:cNvPr>
          <p:cNvSpPr>
            <a:spLocks noGrp="1"/>
          </p:cNvSpPr>
          <p:nvPr>
            <p:ph type="title"/>
          </p:nvPr>
        </p:nvSpPr>
        <p:spPr/>
        <p:txBody>
          <a:bodyPr/>
          <a:lstStyle/>
          <a:p>
            <a:r>
              <a:rPr lang="en-US" dirty="0"/>
              <a:t>          System Inputs and Output</a:t>
            </a:r>
          </a:p>
        </p:txBody>
      </p:sp>
      <p:sp>
        <p:nvSpPr>
          <p:cNvPr id="3" name="Text Placeholder 2">
            <a:extLst>
              <a:ext uri="{FF2B5EF4-FFF2-40B4-BE49-F238E27FC236}">
                <a16:creationId xmlns:a16="http://schemas.microsoft.com/office/drawing/2014/main" id="{1C86935D-3F58-48E1-BB80-DE940783FB46}"/>
              </a:ext>
            </a:extLst>
          </p:cNvPr>
          <p:cNvSpPr>
            <a:spLocks noGrp="1"/>
          </p:cNvSpPr>
          <p:nvPr>
            <p:ph type="body" idx="1"/>
          </p:nvPr>
        </p:nvSpPr>
        <p:spPr>
          <a:xfrm>
            <a:off x="2589212" y="1311965"/>
            <a:ext cx="8915400" cy="5115339"/>
          </a:xfrm>
        </p:spPr>
        <p:txBody>
          <a:bodyPr/>
          <a:lstStyle/>
          <a:p>
            <a:endParaRPr lang="en-US" dirty="0"/>
          </a:p>
        </p:txBody>
      </p:sp>
      <p:pic>
        <p:nvPicPr>
          <p:cNvPr id="5" name="Picture 4">
            <a:extLst>
              <a:ext uri="{FF2B5EF4-FFF2-40B4-BE49-F238E27FC236}">
                <a16:creationId xmlns:a16="http://schemas.microsoft.com/office/drawing/2014/main" id="{0A2582E9-FC00-4B40-9FE3-33880DBCC1CB}"/>
              </a:ext>
            </a:extLst>
          </p:cNvPr>
          <p:cNvPicPr>
            <a:picLocks noChangeAspect="1"/>
          </p:cNvPicPr>
          <p:nvPr/>
        </p:nvPicPr>
        <p:blipFill>
          <a:blip r:embed="rId2"/>
          <a:stretch>
            <a:fillRect/>
          </a:stretch>
        </p:blipFill>
        <p:spPr>
          <a:xfrm>
            <a:off x="2360612" y="1311964"/>
            <a:ext cx="9144000" cy="5115339"/>
          </a:xfrm>
          <a:prstGeom prst="rect">
            <a:avLst/>
          </a:prstGeom>
        </p:spPr>
      </p:pic>
    </p:spTree>
    <p:extLst>
      <p:ext uri="{BB962C8B-B14F-4D97-AF65-F5344CB8AC3E}">
        <p14:creationId xmlns:p14="http://schemas.microsoft.com/office/powerpoint/2010/main" val="234670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3292-686F-4B56-959A-AFA483E0B34C}"/>
              </a:ext>
            </a:extLst>
          </p:cNvPr>
          <p:cNvSpPr>
            <a:spLocks noGrp="1"/>
          </p:cNvSpPr>
          <p:nvPr>
            <p:ph type="title"/>
          </p:nvPr>
        </p:nvSpPr>
        <p:spPr/>
        <p:txBody>
          <a:bodyPr/>
          <a:lstStyle/>
          <a:p>
            <a:r>
              <a:rPr lang="en-US" dirty="0"/>
              <a:t>Frequency Response of Adaptive Filter </a:t>
            </a:r>
          </a:p>
        </p:txBody>
      </p:sp>
      <p:sp>
        <p:nvSpPr>
          <p:cNvPr id="3" name="Text Placeholder 2">
            <a:extLst>
              <a:ext uri="{FF2B5EF4-FFF2-40B4-BE49-F238E27FC236}">
                <a16:creationId xmlns:a16="http://schemas.microsoft.com/office/drawing/2014/main" id="{0BC9E87A-3404-41B6-973C-6248EA69ADEE}"/>
              </a:ext>
            </a:extLst>
          </p:cNvPr>
          <p:cNvSpPr>
            <a:spLocks noGrp="1"/>
          </p:cNvSpPr>
          <p:nvPr>
            <p:ph type="body" idx="1"/>
          </p:nvPr>
        </p:nvSpPr>
        <p:spPr/>
        <p:txBody>
          <a:bodyPr/>
          <a:lstStyle/>
          <a:p>
            <a:endParaRPr lang="en-US" dirty="0"/>
          </a:p>
        </p:txBody>
      </p:sp>
      <p:pic>
        <p:nvPicPr>
          <p:cNvPr id="9" name="Picture 8">
            <a:extLst>
              <a:ext uri="{FF2B5EF4-FFF2-40B4-BE49-F238E27FC236}">
                <a16:creationId xmlns:a16="http://schemas.microsoft.com/office/drawing/2014/main" id="{D49DFA19-985A-444A-BA39-6774232CE410}"/>
              </a:ext>
            </a:extLst>
          </p:cNvPr>
          <p:cNvPicPr>
            <a:picLocks noChangeAspect="1"/>
          </p:cNvPicPr>
          <p:nvPr/>
        </p:nvPicPr>
        <p:blipFill>
          <a:blip r:embed="rId2"/>
          <a:stretch>
            <a:fillRect/>
          </a:stretch>
        </p:blipFill>
        <p:spPr>
          <a:xfrm>
            <a:off x="1603514" y="1391479"/>
            <a:ext cx="9901098" cy="5247860"/>
          </a:xfrm>
          <a:prstGeom prst="rect">
            <a:avLst/>
          </a:prstGeom>
        </p:spPr>
      </p:pic>
    </p:spTree>
    <p:extLst>
      <p:ext uri="{BB962C8B-B14F-4D97-AF65-F5344CB8AC3E}">
        <p14:creationId xmlns:p14="http://schemas.microsoft.com/office/powerpoint/2010/main" val="1988841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Advantages compared to PNC</a:t>
            </a:r>
            <a:endParaRPr/>
          </a:p>
        </p:txBody>
      </p:sp>
      <p:sp>
        <p:nvSpPr>
          <p:cNvPr id="185" name="Google Shape;185;p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00"/>
              <a:buFont typeface="Wingdings" panose="05000000000000000000" pitchFamily="2" charset="2"/>
              <a:buChar char="q"/>
            </a:pPr>
            <a:r>
              <a:rPr lang="en-US" sz="2200" dirty="0"/>
              <a:t>In passive noise cancellation or PNC the noise source is physically separated from the subject (listener) so that sound waves travelling from the source to the subject get as much attenuated as possible. </a:t>
            </a:r>
            <a:endParaRPr dirty="0"/>
          </a:p>
          <a:p>
            <a:pPr marL="342900" lvl="0" indent="-342900" algn="l" rtl="0">
              <a:spcBef>
                <a:spcPts val="1000"/>
              </a:spcBef>
              <a:spcAft>
                <a:spcPts val="0"/>
              </a:spcAft>
              <a:buSzPts val="2200"/>
              <a:buFont typeface="Wingdings" panose="05000000000000000000" pitchFamily="2" charset="2"/>
              <a:buChar char="q"/>
            </a:pPr>
            <a:r>
              <a:rPr lang="en-US" sz="2200" dirty="0"/>
              <a:t>PNC is very expensive and not practical for a lot of applications.</a:t>
            </a:r>
            <a:endParaRPr dirty="0"/>
          </a:p>
          <a:p>
            <a:pPr marL="342900" lvl="0" indent="-342900" algn="l" rtl="0">
              <a:spcBef>
                <a:spcPts val="1000"/>
              </a:spcBef>
              <a:spcAft>
                <a:spcPts val="0"/>
              </a:spcAft>
              <a:buSzPts val="2200"/>
              <a:buFont typeface="Wingdings" panose="05000000000000000000" pitchFamily="2" charset="2"/>
              <a:buChar char="q"/>
            </a:pPr>
            <a:r>
              <a:rPr lang="en-US" sz="2200" dirty="0"/>
              <a:t>PNC cannot eliminate internally generated noise.</a:t>
            </a:r>
            <a:endParaRPr dirty="0"/>
          </a:p>
          <a:p>
            <a:pPr marL="342900" lvl="0" indent="-342900" algn="l" rtl="0">
              <a:spcBef>
                <a:spcPts val="1000"/>
              </a:spcBef>
              <a:spcAft>
                <a:spcPts val="0"/>
              </a:spcAft>
              <a:buSzPts val="2200"/>
              <a:buFont typeface="Wingdings" panose="05000000000000000000" pitchFamily="2" charset="2"/>
              <a:buChar char="q"/>
            </a:pPr>
            <a:r>
              <a:rPr lang="en-US" sz="2200" dirty="0"/>
              <a:t>ANC can be used to create moveable/mobile devices but PNC is one place solution. </a:t>
            </a:r>
            <a:endParaRPr dirty="0"/>
          </a:p>
        </p:txBody>
      </p:sp>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386</Words>
  <Application>Microsoft Office PowerPoint</Application>
  <PresentationFormat>Widescreen</PresentationFormat>
  <Paragraphs>43</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Century Gothic</vt:lpstr>
      <vt:lpstr>Arial</vt:lpstr>
      <vt:lpstr>Noto Sans Symbols</vt:lpstr>
      <vt:lpstr>Wingdings</vt:lpstr>
      <vt:lpstr>Times New Roman</vt:lpstr>
      <vt:lpstr>Wisp</vt:lpstr>
      <vt:lpstr>Active Noise Cancellation</vt:lpstr>
      <vt:lpstr>Introduction</vt:lpstr>
      <vt:lpstr>What is active noise cancellation?</vt:lpstr>
      <vt:lpstr>                  Adaptive Filters</vt:lpstr>
      <vt:lpstr>               The LMS Algorithm</vt:lpstr>
      <vt:lpstr>       Schematic of an ANC System</vt:lpstr>
      <vt:lpstr>          System Inputs and Output</vt:lpstr>
      <vt:lpstr>Frequency Response of Adaptive Filter </vt:lpstr>
      <vt:lpstr>Advantages compared to PNC</vt:lpstr>
      <vt:lpstr>Applications</vt:lpstr>
      <vt:lpstr>Challenges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Noise Cancellation</dc:title>
  <dc:creator>Sandip</dc:creator>
  <cp:lastModifiedBy>USER</cp:lastModifiedBy>
  <cp:revision>13</cp:revision>
  <dcterms:created xsi:type="dcterms:W3CDTF">2019-09-13T10:58:44Z</dcterms:created>
  <dcterms:modified xsi:type="dcterms:W3CDTF">2019-09-16T08:44:35Z</dcterms:modified>
</cp:coreProperties>
</file>