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7" r:id="rId6"/>
    <p:sldId id="259" r:id="rId7"/>
    <p:sldId id="266" r:id="rId8"/>
    <p:sldId id="265" r:id="rId9"/>
    <p:sldId id="268" r:id="rId10"/>
    <p:sldId id="267" r:id="rId11"/>
    <p:sldId id="269" r:id="rId12"/>
    <p:sldId id="260" r:id="rId13"/>
    <p:sldId id="261" r:id="rId14"/>
    <p:sldId id="262" r:id="rId15"/>
    <p:sldId id="263" r:id="rId16"/>
    <p:sldId id="264" r:id="rId17"/>
    <p:sldId id="270" r:id="rId18"/>
    <p:sldId id="273" r:id="rId19"/>
    <p:sldId id="272" r:id="rId20"/>
    <p:sldId id="271"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861C97-1B10-4D89-8E1C-E9B8DDE990BA}"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68DDE0-FBBB-46A2-9591-5AF2032F8F39}" type="slidenum">
              <a:rPr lang="en-IN" smtClean="0"/>
              <a:t>‹#›</a:t>
            </a:fld>
            <a:endParaRPr lang="en-IN"/>
          </a:p>
        </p:txBody>
      </p:sp>
    </p:spTree>
    <p:extLst>
      <p:ext uri="{BB962C8B-B14F-4D97-AF65-F5344CB8AC3E}">
        <p14:creationId xmlns:p14="http://schemas.microsoft.com/office/powerpoint/2010/main" val="235883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861C97-1B10-4D89-8E1C-E9B8DDE990BA}"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68DDE0-FBBB-46A2-9591-5AF2032F8F39}" type="slidenum">
              <a:rPr lang="en-IN" smtClean="0"/>
              <a:t>‹#›</a:t>
            </a:fld>
            <a:endParaRPr lang="en-IN"/>
          </a:p>
        </p:txBody>
      </p:sp>
    </p:spTree>
    <p:extLst>
      <p:ext uri="{BB962C8B-B14F-4D97-AF65-F5344CB8AC3E}">
        <p14:creationId xmlns:p14="http://schemas.microsoft.com/office/powerpoint/2010/main" val="1737909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861C97-1B10-4D89-8E1C-E9B8DDE990BA}"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68DDE0-FBBB-46A2-9591-5AF2032F8F39}" type="slidenum">
              <a:rPr lang="en-IN" smtClean="0"/>
              <a:t>‹#›</a:t>
            </a:fld>
            <a:endParaRPr lang="en-IN"/>
          </a:p>
        </p:txBody>
      </p:sp>
    </p:spTree>
    <p:extLst>
      <p:ext uri="{BB962C8B-B14F-4D97-AF65-F5344CB8AC3E}">
        <p14:creationId xmlns:p14="http://schemas.microsoft.com/office/powerpoint/2010/main" val="2362613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861C97-1B10-4D89-8E1C-E9B8DDE990BA}"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68DDE0-FBBB-46A2-9591-5AF2032F8F39}" type="slidenum">
              <a:rPr lang="en-IN" smtClean="0"/>
              <a:t>‹#›</a:t>
            </a:fld>
            <a:endParaRPr lang="en-IN"/>
          </a:p>
        </p:txBody>
      </p:sp>
    </p:spTree>
    <p:extLst>
      <p:ext uri="{BB962C8B-B14F-4D97-AF65-F5344CB8AC3E}">
        <p14:creationId xmlns:p14="http://schemas.microsoft.com/office/powerpoint/2010/main" val="16955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861C97-1B10-4D89-8E1C-E9B8DDE990BA}"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68DDE0-FBBB-46A2-9591-5AF2032F8F39}" type="slidenum">
              <a:rPr lang="en-IN" smtClean="0"/>
              <a:t>‹#›</a:t>
            </a:fld>
            <a:endParaRPr lang="en-IN"/>
          </a:p>
        </p:txBody>
      </p:sp>
    </p:spTree>
    <p:extLst>
      <p:ext uri="{BB962C8B-B14F-4D97-AF65-F5344CB8AC3E}">
        <p14:creationId xmlns:p14="http://schemas.microsoft.com/office/powerpoint/2010/main" val="3703722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861C97-1B10-4D89-8E1C-E9B8DDE990BA}"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68DDE0-FBBB-46A2-9591-5AF2032F8F39}" type="slidenum">
              <a:rPr lang="en-IN" smtClean="0"/>
              <a:t>‹#›</a:t>
            </a:fld>
            <a:endParaRPr lang="en-IN"/>
          </a:p>
        </p:txBody>
      </p:sp>
    </p:spTree>
    <p:extLst>
      <p:ext uri="{BB962C8B-B14F-4D97-AF65-F5344CB8AC3E}">
        <p14:creationId xmlns:p14="http://schemas.microsoft.com/office/powerpoint/2010/main" val="164264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861C97-1B10-4D89-8E1C-E9B8DDE990BA}" type="datetimeFigureOut">
              <a:rPr lang="en-IN" smtClean="0"/>
              <a:t>15-06-2023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68DDE0-FBBB-46A2-9591-5AF2032F8F39}" type="slidenum">
              <a:rPr lang="en-IN" smtClean="0"/>
              <a:t>‹#›</a:t>
            </a:fld>
            <a:endParaRPr lang="en-IN"/>
          </a:p>
        </p:txBody>
      </p:sp>
    </p:spTree>
    <p:extLst>
      <p:ext uri="{BB962C8B-B14F-4D97-AF65-F5344CB8AC3E}">
        <p14:creationId xmlns:p14="http://schemas.microsoft.com/office/powerpoint/2010/main" val="142912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861C97-1B10-4D89-8E1C-E9B8DDE990BA}" type="datetimeFigureOut">
              <a:rPr lang="en-IN" smtClean="0"/>
              <a:t>15-06-2023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68DDE0-FBBB-46A2-9591-5AF2032F8F39}" type="slidenum">
              <a:rPr lang="en-IN" smtClean="0"/>
              <a:t>‹#›</a:t>
            </a:fld>
            <a:endParaRPr lang="en-IN"/>
          </a:p>
        </p:txBody>
      </p:sp>
    </p:spTree>
    <p:extLst>
      <p:ext uri="{BB962C8B-B14F-4D97-AF65-F5344CB8AC3E}">
        <p14:creationId xmlns:p14="http://schemas.microsoft.com/office/powerpoint/2010/main" val="3136158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861C97-1B10-4D89-8E1C-E9B8DDE990BA}" type="datetimeFigureOut">
              <a:rPr lang="en-IN" smtClean="0"/>
              <a:t>15-06-2023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68DDE0-FBBB-46A2-9591-5AF2032F8F39}" type="slidenum">
              <a:rPr lang="en-IN" smtClean="0"/>
              <a:t>‹#›</a:t>
            </a:fld>
            <a:endParaRPr lang="en-IN"/>
          </a:p>
        </p:txBody>
      </p:sp>
    </p:spTree>
    <p:extLst>
      <p:ext uri="{BB962C8B-B14F-4D97-AF65-F5344CB8AC3E}">
        <p14:creationId xmlns:p14="http://schemas.microsoft.com/office/powerpoint/2010/main" val="237078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861C97-1B10-4D89-8E1C-E9B8DDE990BA}"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68DDE0-FBBB-46A2-9591-5AF2032F8F39}" type="slidenum">
              <a:rPr lang="en-IN" smtClean="0"/>
              <a:t>‹#›</a:t>
            </a:fld>
            <a:endParaRPr lang="en-IN"/>
          </a:p>
        </p:txBody>
      </p:sp>
    </p:spTree>
    <p:extLst>
      <p:ext uri="{BB962C8B-B14F-4D97-AF65-F5344CB8AC3E}">
        <p14:creationId xmlns:p14="http://schemas.microsoft.com/office/powerpoint/2010/main" val="92906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861C97-1B10-4D89-8E1C-E9B8DDE990BA}"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68DDE0-FBBB-46A2-9591-5AF2032F8F39}" type="slidenum">
              <a:rPr lang="en-IN" smtClean="0"/>
              <a:t>‹#›</a:t>
            </a:fld>
            <a:endParaRPr lang="en-IN"/>
          </a:p>
        </p:txBody>
      </p:sp>
    </p:spTree>
    <p:extLst>
      <p:ext uri="{BB962C8B-B14F-4D97-AF65-F5344CB8AC3E}">
        <p14:creationId xmlns:p14="http://schemas.microsoft.com/office/powerpoint/2010/main" val="113276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61C97-1B10-4D89-8E1C-E9B8DDE990BA}" type="datetimeFigureOut">
              <a:rPr lang="en-IN" smtClean="0"/>
              <a:t>15-06-2023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8DDE0-FBBB-46A2-9591-5AF2032F8F39}" type="slidenum">
              <a:rPr lang="en-IN" smtClean="0"/>
              <a:t>‹#›</a:t>
            </a:fld>
            <a:endParaRPr lang="en-IN"/>
          </a:p>
        </p:txBody>
      </p:sp>
    </p:spTree>
    <p:extLst>
      <p:ext uri="{BB962C8B-B14F-4D97-AF65-F5344CB8AC3E}">
        <p14:creationId xmlns:p14="http://schemas.microsoft.com/office/powerpoint/2010/main" val="19530744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9C70-D0B5-9B45-13B5-AC3AA0CEF16C}"/>
              </a:ext>
            </a:extLst>
          </p:cNvPr>
          <p:cNvSpPr>
            <a:spLocks noGrp="1"/>
          </p:cNvSpPr>
          <p:nvPr>
            <p:ph type="ctrTitle"/>
          </p:nvPr>
        </p:nvSpPr>
        <p:spPr>
          <a:xfrm>
            <a:off x="1524000" y="822722"/>
            <a:ext cx="9144000" cy="2387600"/>
          </a:xfrm>
        </p:spPr>
        <p:txBody>
          <a:bodyPr/>
          <a:lstStyle/>
          <a:p>
            <a:r>
              <a:rPr lang="en-IN" dirty="0">
                <a:latin typeface="Abadi" panose="020B0604020104020204" pitchFamily="34" charset="0"/>
              </a:rPr>
              <a:t>C like Compiler using Flex and Bison</a:t>
            </a:r>
          </a:p>
        </p:txBody>
      </p:sp>
      <p:sp>
        <p:nvSpPr>
          <p:cNvPr id="3" name="Subtitle 2">
            <a:extLst>
              <a:ext uri="{FF2B5EF4-FFF2-40B4-BE49-F238E27FC236}">
                <a16:creationId xmlns:a16="http://schemas.microsoft.com/office/drawing/2014/main" id="{5C5E8A56-D4D8-9385-D6E9-734CBC318908}"/>
              </a:ext>
            </a:extLst>
          </p:cNvPr>
          <p:cNvSpPr>
            <a:spLocks noGrp="1"/>
          </p:cNvSpPr>
          <p:nvPr>
            <p:ph type="subTitle" idx="1"/>
          </p:nvPr>
        </p:nvSpPr>
        <p:spPr>
          <a:xfrm>
            <a:off x="901002" y="4436051"/>
            <a:ext cx="9144000" cy="1655762"/>
          </a:xfrm>
        </p:spPr>
        <p:txBody>
          <a:bodyPr>
            <a:normAutofit lnSpcReduction="10000"/>
          </a:bodyPr>
          <a:lstStyle/>
          <a:p>
            <a:pPr algn="just"/>
            <a:r>
              <a:rPr lang="en-IN" b="1" dirty="0">
                <a:solidFill>
                  <a:srgbClr val="FF0000"/>
                </a:solidFill>
                <a:latin typeface="Abadi" panose="020B0604020104020204" pitchFamily="34" charset="0"/>
              </a:rPr>
              <a:t>Team7</a:t>
            </a:r>
          </a:p>
          <a:p>
            <a:pPr algn="just"/>
            <a:r>
              <a:rPr lang="en-IN" dirty="0">
                <a:latin typeface="Abadi" panose="020B0604020104020204" pitchFamily="34" charset="0"/>
              </a:rPr>
              <a:t>Gogineni Ashrith Sai  	BL.EN.U4AIE20015</a:t>
            </a:r>
          </a:p>
          <a:p>
            <a:pPr algn="just"/>
            <a:r>
              <a:rPr lang="en-IN" dirty="0">
                <a:latin typeface="Abadi" panose="020B0604020104020204" pitchFamily="34" charset="0"/>
              </a:rPr>
              <a:t>Konda Reddy Balaji Reddy  	BL.EN.U4AIE20029</a:t>
            </a:r>
          </a:p>
          <a:p>
            <a:pPr algn="just"/>
            <a:r>
              <a:rPr lang="en-IN" dirty="0">
                <a:latin typeface="Abadi" panose="020B0604020104020204" pitchFamily="34" charset="0"/>
              </a:rPr>
              <a:t>Thanakanti Ganesh Madhav 	BL.EN.U4AIE20067</a:t>
            </a:r>
          </a:p>
        </p:txBody>
      </p:sp>
      <p:sp>
        <p:nvSpPr>
          <p:cNvPr id="6" name="TextBox 5">
            <a:extLst>
              <a:ext uri="{FF2B5EF4-FFF2-40B4-BE49-F238E27FC236}">
                <a16:creationId xmlns:a16="http://schemas.microsoft.com/office/drawing/2014/main" id="{AABE6744-D73F-56B9-341F-97E608E46006}"/>
              </a:ext>
            </a:extLst>
          </p:cNvPr>
          <p:cNvSpPr txBox="1"/>
          <p:nvPr/>
        </p:nvSpPr>
        <p:spPr>
          <a:xfrm>
            <a:off x="9513088" y="4436051"/>
            <a:ext cx="2132952" cy="1015663"/>
          </a:xfrm>
          <a:prstGeom prst="rect">
            <a:avLst/>
          </a:prstGeom>
          <a:noFill/>
        </p:spPr>
        <p:txBody>
          <a:bodyPr wrap="square">
            <a:spAutoFit/>
          </a:bodyPr>
          <a:lstStyle/>
          <a:p>
            <a:pPr algn="just"/>
            <a:r>
              <a:rPr lang="en-US" sz="2000" b="1" dirty="0">
                <a:solidFill>
                  <a:srgbClr val="FF0000"/>
                </a:solidFill>
                <a:latin typeface="Abadi" panose="020B0604020104020204" pitchFamily="34" charset="0"/>
              </a:rPr>
              <a:t>Evaluated by:</a:t>
            </a:r>
          </a:p>
          <a:p>
            <a:pPr algn="just"/>
            <a:r>
              <a:rPr lang="en-US" sz="2000" b="1" dirty="0">
                <a:latin typeface="Abadi" panose="020B0604020104020204" pitchFamily="34" charset="0"/>
              </a:rPr>
              <a:t>Dr. Meena </a:t>
            </a:r>
            <a:r>
              <a:rPr lang="en-US" sz="2000" b="1" dirty="0" err="1">
                <a:latin typeface="Abadi" panose="020B0604020104020204" pitchFamily="34" charset="0"/>
              </a:rPr>
              <a:t>Belwal</a:t>
            </a:r>
            <a:r>
              <a:rPr lang="en-US" sz="2000" b="1" dirty="0">
                <a:solidFill>
                  <a:srgbClr val="FF0000"/>
                </a:solidFill>
                <a:latin typeface="Abadi" panose="020B0604020104020204" pitchFamily="34" charset="0"/>
              </a:rPr>
              <a:t>.</a:t>
            </a:r>
          </a:p>
          <a:p>
            <a:pPr algn="just"/>
            <a:r>
              <a:rPr lang="en-US" sz="2000" b="1" dirty="0">
                <a:latin typeface="Abadi" panose="020B0604020104020204" pitchFamily="34" charset="0"/>
              </a:rPr>
              <a:t>Dept. Of CSE</a:t>
            </a:r>
            <a:endParaRPr lang="en-IN" sz="2000" dirty="0">
              <a:latin typeface="Abadi" panose="020B0604020104020204" pitchFamily="34" charset="0"/>
            </a:endParaRPr>
          </a:p>
        </p:txBody>
      </p:sp>
    </p:spTree>
    <p:extLst>
      <p:ext uri="{BB962C8B-B14F-4D97-AF65-F5344CB8AC3E}">
        <p14:creationId xmlns:p14="http://schemas.microsoft.com/office/powerpoint/2010/main" val="1672067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67C62-FDBE-5B6C-7BA9-40A98A21A192}"/>
              </a:ext>
            </a:extLst>
          </p:cNvPr>
          <p:cNvSpPr>
            <a:spLocks noGrp="1"/>
          </p:cNvSpPr>
          <p:nvPr>
            <p:ph type="title"/>
          </p:nvPr>
        </p:nvSpPr>
        <p:spPr/>
        <p:txBody>
          <a:bodyPr/>
          <a:lstStyle/>
          <a:p>
            <a:r>
              <a:rPr lang="en-IN" b="1" dirty="0">
                <a:latin typeface="Abadi" panose="020B0604020104020204" pitchFamily="34" charset="0"/>
              </a:rPr>
              <a:t>Symbol Table</a:t>
            </a:r>
          </a:p>
        </p:txBody>
      </p:sp>
      <p:sp>
        <p:nvSpPr>
          <p:cNvPr id="3" name="Content Placeholder 2">
            <a:extLst>
              <a:ext uri="{FF2B5EF4-FFF2-40B4-BE49-F238E27FC236}">
                <a16:creationId xmlns:a16="http://schemas.microsoft.com/office/drawing/2014/main" id="{BB90F6B1-C0F5-F6CB-4C41-C8ED074F975A}"/>
              </a:ext>
            </a:extLst>
          </p:cNvPr>
          <p:cNvSpPr>
            <a:spLocks noGrp="1"/>
          </p:cNvSpPr>
          <p:nvPr>
            <p:ph idx="1"/>
          </p:nvPr>
        </p:nvSpPr>
        <p:spPr>
          <a:xfrm>
            <a:off x="838200" y="1825625"/>
            <a:ext cx="10515600" cy="3995072"/>
          </a:xfrm>
        </p:spPr>
        <p:txBody>
          <a:bodyPr>
            <a:normAutofit fontScale="77500" lnSpcReduction="20000"/>
          </a:bodyPr>
          <a:lstStyle/>
          <a:p>
            <a:r>
              <a:rPr lang="en-IN" dirty="0">
                <a:latin typeface="Abadi" panose="020B0604020104020204" pitchFamily="34" charset="0"/>
              </a:rPr>
              <a:t>Symbol tables store information about identifiers that occur in the (source) program.</a:t>
            </a:r>
          </a:p>
          <a:p>
            <a:pPr algn="l"/>
            <a:r>
              <a:rPr lang="en-IN" b="0" i="0" dirty="0">
                <a:effectLst/>
                <a:latin typeface="Abadi" panose="020B0604020104020204" pitchFamily="34" charset="0"/>
              </a:rPr>
              <a:t>The symbol table in the compiler stores different types of identifiers and their associated information</a:t>
            </a:r>
          </a:p>
          <a:p>
            <a:r>
              <a:rPr lang="en-IN" b="0" i="0" dirty="0">
                <a:effectLst/>
                <a:latin typeface="Abadi" panose="020B0604020104020204" pitchFamily="34" charset="0"/>
              </a:rPr>
              <a:t>Variables: Information like type, value, scope, and location is stored for variables.</a:t>
            </a:r>
          </a:p>
          <a:p>
            <a:pPr lvl="1">
              <a:buFont typeface="+mj-lt"/>
              <a:buAutoNum type="arabicPeriod"/>
            </a:pPr>
            <a:r>
              <a:rPr lang="en-IN" b="0" i="0" dirty="0">
                <a:effectLst/>
                <a:latin typeface="Abadi" panose="020B0604020104020204" pitchFamily="34" charset="0"/>
              </a:rPr>
              <a:t>Subprograms/Subroutines: Details such as parameters and return type are stored for subprograms.</a:t>
            </a:r>
          </a:p>
          <a:p>
            <a:pPr lvl="1">
              <a:buFont typeface="+mj-lt"/>
              <a:buAutoNum type="arabicPeriod"/>
            </a:pPr>
            <a:r>
              <a:rPr lang="en-IN" b="0" i="0" dirty="0">
                <a:effectLst/>
                <a:latin typeface="Abadi" panose="020B0604020104020204" pitchFamily="34" charset="0"/>
              </a:rPr>
              <a:t>Subroutine Parameters: Parameters of subprograms are stored separately from variables.</a:t>
            </a:r>
          </a:p>
          <a:p>
            <a:pPr lvl="1">
              <a:buFont typeface="+mj-lt"/>
              <a:buAutoNum type="arabicPeriod"/>
            </a:pPr>
            <a:r>
              <a:rPr lang="en-IN" b="0" i="0" dirty="0">
                <a:effectLst/>
                <a:latin typeface="Abadi" panose="020B0604020104020204" pitchFamily="34" charset="0"/>
              </a:rPr>
              <a:t>Instruction Labels: Labels for instructions are stored (not applicable in this compiler).</a:t>
            </a:r>
          </a:p>
          <a:p>
            <a:pPr lvl="1">
              <a:buFont typeface="+mj-lt"/>
              <a:buAutoNum type="arabicPeriod"/>
            </a:pPr>
            <a:r>
              <a:rPr lang="en-IN" b="0" i="0" dirty="0">
                <a:effectLst/>
                <a:latin typeface="Abadi" panose="020B0604020104020204" pitchFamily="34" charset="0"/>
              </a:rPr>
              <a:t>Constants: Constants are stored as Abstract Syntax Tree (AST) nodes.</a:t>
            </a:r>
          </a:p>
          <a:p>
            <a:pPr lvl="1">
              <a:buFont typeface="+mj-lt"/>
              <a:buAutoNum type="arabicPeriod"/>
            </a:pPr>
            <a:r>
              <a:rPr lang="en-IN" b="0" i="0" dirty="0">
                <a:effectLst/>
                <a:latin typeface="Abadi" panose="020B0604020104020204" pitchFamily="34" charset="0"/>
              </a:rPr>
              <a:t>Data Types: Support for data types like structs and unions will be added later.</a:t>
            </a:r>
          </a:p>
          <a:p>
            <a:pPr marL="457200" lvl="1" indent="0">
              <a:buNone/>
            </a:pPr>
            <a:endParaRPr lang="en-IN" b="0" i="0" dirty="0">
              <a:effectLst/>
              <a:latin typeface="Abadi" panose="020B0604020104020204" pitchFamily="34" charset="0"/>
            </a:endParaRPr>
          </a:p>
          <a:p>
            <a:pPr marL="0" indent="0">
              <a:buNone/>
            </a:pPr>
            <a:r>
              <a:rPr lang="en-IN" b="0" i="0" dirty="0">
                <a:effectLst/>
                <a:latin typeface="Abadi" panose="020B0604020104020204" pitchFamily="34" charset="0"/>
              </a:rPr>
              <a:t>The symbol table facilitates semantic analysis, type checking, and code generation.</a:t>
            </a:r>
          </a:p>
          <a:p>
            <a:endParaRPr lang="en-IN" dirty="0">
              <a:latin typeface="Abadi" panose="020B0604020104020204" pitchFamily="34" charset="0"/>
            </a:endParaRPr>
          </a:p>
        </p:txBody>
      </p:sp>
    </p:spTree>
    <p:extLst>
      <p:ext uri="{BB962C8B-B14F-4D97-AF65-F5344CB8AC3E}">
        <p14:creationId xmlns:p14="http://schemas.microsoft.com/office/powerpoint/2010/main" val="2822655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816D3-12EB-F447-8A1A-956273F98537}"/>
              </a:ext>
            </a:extLst>
          </p:cNvPr>
          <p:cNvSpPr>
            <a:spLocks noGrp="1"/>
          </p:cNvSpPr>
          <p:nvPr>
            <p:ph type="title"/>
          </p:nvPr>
        </p:nvSpPr>
        <p:spPr/>
        <p:txBody>
          <a:bodyPr>
            <a:normAutofit/>
          </a:bodyPr>
          <a:lstStyle/>
          <a:p>
            <a:r>
              <a:rPr lang="en-IN" sz="4000" b="1" dirty="0">
                <a:latin typeface="Abadi" panose="020B0604020104020204" pitchFamily="34" charset="0"/>
              </a:rPr>
              <a:t>Implementation of Symbol Table</a:t>
            </a:r>
          </a:p>
        </p:txBody>
      </p:sp>
      <p:sp>
        <p:nvSpPr>
          <p:cNvPr id="3" name="Content Placeholder 2">
            <a:extLst>
              <a:ext uri="{FF2B5EF4-FFF2-40B4-BE49-F238E27FC236}">
                <a16:creationId xmlns:a16="http://schemas.microsoft.com/office/drawing/2014/main" id="{06AD9C85-F185-C28D-C585-66968B18E32D}"/>
              </a:ext>
            </a:extLst>
          </p:cNvPr>
          <p:cNvSpPr>
            <a:spLocks noGrp="1"/>
          </p:cNvSpPr>
          <p:nvPr>
            <p:ph idx="1"/>
          </p:nvPr>
        </p:nvSpPr>
        <p:spPr>
          <a:xfrm>
            <a:off x="838200" y="1514168"/>
            <a:ext cx="10515600" cy="4662795"/>
          </a:xfrm>
        </p:spPr>
        <p:txBody>
          <a:bodyPr>
            <a:normAutofit/>
          </a:bodyPr>
          <a:lstStyle/>
          <a:p>
            <a:pPr algn="just"/>
            <a:r>
              <a:rPr lang="en-IN" sz="2000" dirty="0">
                <a:latin typeface="Abadi" panose="020B0604020104020204" pitchFamily="34" charset="0"/>
              </a:rPr>
              <a:t>A symbol table is typically implemented as a hashtable, which provides efficient operations for adding, searching, and managing identifiers. </a:t>
            </a:r>
          </a:p>
          <a:p>
            <a:pPr algn="just"/>
            <a:r>
              <a:rPr lang="en-IN" sz="2000" dirty="0">
                <a:latin typeface="Abadi" panose="020B0604020104020204" pitchFamily="34" charset="0"/>
              </a:rPr>
              <a:t>The hash function plays a crucial role in ensuring a uniform distribution of identifiers in the hashtable.</a:t>
            </a:r>
          </a:p>
          <a:p>
            <a:pPr algn="just" eaLnBrk="0" fontAlgn="base" hangingPunct="0">
              <a:lnSpc>
                <a:spcPct val="100000"/>
              </a:lnSpc>
              <a:spcBef>
                <a:spcPct val="0"/>
              </a:spcBef>
              <a:spcAft>
                <a:spcPct val="0"/>
              </a:spcAft>
            </a:pPr>
            <a:r>
              <a:rPr kumimoji="0" lang="en-US" altLang="en-US" sz="2000" b="0" i="0" u="none" strike="noStrike" cap="none" normalizeH="0" baseline="0" dirty="0">
                <a:ln>
                  <a:noFill/>
                </a:ln>
                <a:effectLst/>
                <a:latin typeface="Abadi" panose="020B0604020104020204" pitchFamily="34" charset="0"/>
              </a:rPr>
              <a:t>The formula used for the hash function is </a:t>
            </a:r>
            <a:r>
              <a:rPr kumimoji="0" lang="en-US" altLang="en-US" sz="1400" b="1" i="0" u="none" strike="noStrike" cap="none" normalizeH="0" baseline="0" dirty="0">
                <a:ln>
                  <a:noFill/>
                </a:ln>
                <a:effectLst/>
                <a:latin typeface="Abadi" panose="020B0604020104020204" pitchFamily="34" charset="0"/>
              </a:rPr>
              <a:t>hash(name) = </a:t>
            </a:r>
            <a:r>
              <a:rPr kumimoji="0" lang="en-US" altLang="en-US" sz="1400" b="1" i="0" u="none" strike="noStrike" cap="none" normalizeH="0" baseline="0" dirty="0" err="1">
                <a:ln>
                  <a:noFill/>
                </a:ln>
                <a:effectLst/>
                <a:latin typeface="Abadi" panose="020B0604020104020204" pitchFamily="34" charset="0"/>
              </a:rPr>
              <a:t>Σascii</a:t>
            </a:r>
            <a:r>
              <a:rPr kumimoji="0" lang="en-US" altLang="en-US" sz="1400" b="1" i="0" u="none" strike="noStrike" cap="none" normalizeH="0" baseline="0" dirty="0">
                <a:ln>
                  <a:noFill/>
                </a:ln>
                <a:effectLst/>
                <a:latin typeface="Abadi" panose="020B0604020104020204" pitchFamily="34" charset="0"/>
              </a:rPr>
              <a:t> mod k</a:t>
            </a:r>
            <a:r>
              <a:rPr kumimoji="0" lang="en-US" altLang="en-US" sz="2000" b="0" i="0" u="none" strike="noStrike" cap="none" normalizeH="0" baseline="0" dirty="0">
                <a:ln>
                  <a:noFill/>
                </a:ln>
                <a:effectLst/>
                <a:latin typeface="Abadi" panose="020B0604020104020204" pitchFamily="34" charset="0"/>
              </a:rPr>
              <a:t>, where </a:t>
            </a:r>
            <a:r>
              <a:rPr kumimoji="0" lang="en-US" altLang="en-US" sz="1400" b="1" i="0" u="none" strike="noStrike" cap="none" normalizeH="0" baseline="0" dirty="0">
                <a:ln>
                  <a:noFill/>
                </a:ln>
                <a:effectLst/>
                <a:latin typeface="Abadi" panose="020B0604020104020204" pitchFamily="34" charset="0"/>
              </a:rPr>
              <a:t>k</a:t>
            </a:r>
            <a:r>
              <a:rPr kumimoji="0" lang="en-US" altLang="en-US" sz="2000" b="0" i="0" u="none" strike="noStrike" cap="none" normalizeH="0" baseline="0" dirty="0">
                <a:ln>
                  <a:noFill/>
                </a:ln>
                <a:effectLst/>
                <a:latin typeface="Abadi" panose="020B0604020104020204" pitchFamily="34" charset="0"/>
              </a:rPr>
              <a:t> is the size of the hashtable (preferably a prime number).</a:t>
            </a:r>
            <a:r>
              <a:rPr kumimoji="0" lang="en-US" altLang="en-US" sz="1000" b="0" i="0" u="none" strike="noStrike" cap="none" normalizeH="0" baseline="0" dirty="0">
                <a:ln>
                  <a:noFill/>
                </a:ln>
                <a:effectLst/>
                <a:latin typeface="Abadi" panose="020B0604020104020204" pitchFamily="34" charset="0"/>
              </a:rPr>
              <a:t> </a:t>
            </a:r>
            <a:endParaRPr lang="en-IN" sz="2400" dirty="0">
              <a:latin typeface="Abadi" panose="020B0604020104020204" pitchFamily="34" charset="0"/>
            </a:endParaRPr>
          </a:p>
          <a:p>
            <a:pPr lvl="1" algn="just"/>
            <a:r>
              <a:rPr lang="en-IN" sz="2000" dirty="0">
                <a:latin typeface="Abadi" panose="020B0604020104020204" pitchFamily="34" charset="0"/>
              </a:rPr>
              <a:t>Insert: Adds a new identifier to the symbol table if it doesn't already exist. If the identifier already exists, its scope is checked to determine whether it should be added to the reference list or treated as a new entry.</a:t>
            </a:r>
          </a:p>
          <a:p>
            <a:pPr lvl="1" algn="just"/>
            <a:r>
              <a:rPr lang="en-IN" sz="2000" dirty="0">
                <a:latin typeface="Abadi" panose="020B0604020104020204" pitchFamily="34" charset="0"/>
              </a:rPr>
              <a:t>Lookup: Searches for an identifier within the current or any specified scope and returns its symbol table entry. This operation is useful during syntax or semantic analysis.</a:t>
            </a:r>
          </a:p>
          <a:p>
            <a:pPr lvl="1" algn="just"/>
            <a:r>
              <a:rPr lang="en-IN" sz="2000" dirty="0">
                <a:latin typeface="Abadi" panose="020B0604020104020204" pitchFamily="34" charset="0"/>
              </a:rPr>
              <a:t>Hide: Deactivates or hides the variables belonging to a specific scope, typically the current scope. This operation is performed when leaving a particular structural block or subroutine.</a:t>
            </a:r>
          </a:p>
        </p:txBody>
      </p:sp>
      <p:sp>
        <p:nvSpPr>
          <p:cNvPr id="8" name="Rectangle 5">
            <a:extLst>
              <a:ext uri="{FF2B5EF4-FFF2-40B4-BE49-F238E27FC236}">
                <a16:creationId xmlns:a16="http://schemas.microsoft.com/office/drawing/2014/main" id="{4D3D8674-8F20-1410-152F-B283ACE49073}"/>
              </a:ext>
            </a:extLst>
          </p:cNvPr>
          <p:cNvSpPr>
            <a:spLocks noChangeArrowheads="1"/>
          </p:cNvSpPr>
          <p:nvPr/>
        </p:nvSpPr>
        <p:spPr bwMode="auto">
          <a:xfrm>
            <a:off x="0" y="-184666"/>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5887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CC6F-49BF-A8DF-D55E-582352721B10}"/>
              </a:ext>
            </a:extLst>
          </p:cNvPr>
          <p:cNvSpPr>
            <a:spLocks noGrp="1"/>
          </p:cNvSpPr>
          <p:nvPr>
            <p:ph type="title"/>
          </p:nvPr>
        </p:nvSpPr>
        <p:spPr>
          <a:xfrm>
            <a:off x="640080" y="329184"/>
            <a:ext cx="6894576" cy="1783080"/>
          </a:xfrm>
        </p:spPr>
        <p:txBody>
          <a:bodyPr anchor="b">
            <a:normAutofit/>
          </a:bodyPr>
          <a:lstStyle/>
          <a:p>
            <a:r>
              <a:rPr lang="en-IN" sz="5400" b="1" i="0" dirty="0">
                <a:effectLst/>
                <a:latin typeface="Abadi" panose="020B0604020104020204" pitchFamily="34" charset="0"/>
              </a:rPr>
              <a:t>Combining Symbol Table with Lexer</a:t>
            </a:r>
            <a:endParaRPr lang="en-IN" sz="5400" b="1" dirty="0">
              <a:latin typeface="Abadi" panose="020B0604020104020204" pitchFamily="34" charset="0"/>
            </a:endParaRPr>
          </a:p>
        </p:txBody>
      </p:sp>
      <p:sp>
        <p:nvSpPr>
          <p:cNvPr id="3" name="Content Placeholder 2">
            <a:extLst>
              <a:ext uri="{FF2B5EF4-FFF2-40B4-BE49-F238E27FC236}">
                <a16:creationId xmlns:a16="http://schemas.microsoft.com/office/drawing/2014/main" id="{274654FA-13DB-B6A3-F0EB-54B4C9066C34}"/>
              </a:ext>
            </a:extLst>
          </p:cNvPr>
          <p:cNvSpPr>
            <a:spLocks noGrp="1"/>
          </p:cNvSpPr>
          <p:nvPr>
            <p:ph idx="1"/>
          </p:nvPr>
        </p:nvSpPr>
        <p:spPr>
          <a:xfrm>
            <a:off x="640080" y="2391992"/>
            <a:ext cx="7943481" cy="3483864"/>
          </a:xfrm>
        </p:spPr>
        <p:txBody>
          <a:bodyPr>
            <a:normAutofit fontScale="92500"/>
          </a:bodyPr>
          <a:lstStyle/>
          <a:p>
            <a:pPr algn="just"/>
            <a:r>
              <a:rPr lang="en-IN" sz="2000" dirty="0">
                <a:latin typeface="Abadi" panose="020B0604020104020204" pitchFamily="34" charset="0"/>
              </a:rPr>
              <a:t>Include the Symbol Table library in the Lexer using </a:t>
            </a:r>
            <a:r>
              <a:rPr lang="en-IN" sz="2000" b="1" dirty="0">
                <a:latin typeface="Abadi" panose="020B0604020104020204" pitchFamily="34" charset="0"/>
                <a:cs typeface="Times New Roman" panose="02020603050405020304" pitchFamily="18" charset="0"/>
              </a:rPr>
              <a:t>#include "</a:t>
            </a:r>
            <a:r>
              <a:rPr lang="en-IN" sz="2000" b="1" dirty="0" err="1">
                <a:latin typeface="Abadi" panose="020B0604020104020204" pitchFamily="34" charset="0"/>
                <a:cs typeface="Times New Roman" panose="02020603050405020304" pitchFamily="18" charset="0"/>
              </a:rPr>
              <a:t>symtab.c</a:t>
            </a:r>
            <a:r>
              <a:rPr lang="en-IN" sz="2000" b="1" dirty="0">
                <a:latin typeface="Abadi" panose="020B0604020104020204" pitchFamily="34" charset="0"/>
                <a:cs typeface="Times New Roman" panose="02020603050405020304" pitchFamily="18" charset="0"/>
              </a:rPr>
              <a:t>"</a:t>
            </a:r>
          </a:p>
          <a:p>
            <a:pPr algn="just"/>
            <a:r>
              <a:rPr lang="en-IN" sz="2000" dirty="0">
                <a:latin typeface="Abadi" panose="020B0604020104020204" pitchFamily="34" charset="0"/>
              </a:rPr>
              <a:t>Define two external FILE variables in the Lexer:</a:t>
            </a:r>
          </a:p>
          <a:p>
            <a:pPr algn="just"/>
            <a:r>
              <a:rPr lang="en-IN" sz="2000" b="1" dirty="0">
                <a:latin typeface="Abadi" panose="020B0604020104020204" pitchFamily="34" charset="0"/>
                <a:cs typeface="Times New Roman" panose="02020603050405020304" pitchFamily="18" charset="0"/>
              </a:rPr>
              <a:t>extern FILE *</a:t>
            </a:r>
            <a:r>
              <a:rPr lang="en-IN" sz="2000" b="1" dirty="0" err="1">
                <a:latin typeface="Abadi" panose="020B0604020104020204" pitchFamily="34" charset="0"/>
                <a:cs typeface="Times New Roman" panose="02020603050405020304" pitchFamily="18" charset="0"/>
              </a:rPr>
              <a:t>yyin</a:t>
            </a:r>
            <a:r>
              <a:rPr lang="en-IN" sz="2000" b="1" dirty="0">
                <a:latin typeface="Abadi" panose="020B0604020104020204" pitchFamily="34" charset="0"/>
                <a:cs typeface="Times New Roman" panose="02020603050405020304" pitchFamily="18" charset="0"/>
              </a:rPr>
              <a:t>; for the input file (program)</a:t>
            </a:r>
          </a:p>
          <a:p>
            <a:pPr algn="just"/>
            <a:r>
              <a:rPr lang="en-IN" sz="2000" b="1" dirty="0">
                <a:latin typeface="Abadi" panose="020B0604020104020204" pitchFamily="34" charset="0"/>
                <a:cs typeface="Times New Roman" panose="02020603050405020304" pitchFamily="18" charset="0"/>
              </a:rPr>
              <a:t>extern FILE *</a:t>
            </a:r>
            <a:r>
              <a:rPr lang="en-IN" sz="2000" b="1" dirty="0" err="1">
                <a:latin typeface="Abadi" panose="020B0604020104020204" pitchFamily="34" charset="0"/>
                <a:cs typeface="Times New Roman" panose="02020603050405020304" pitchFamily="18" charset="0"/>
              </a:rPr>
              <a:t>yyout</a:t>
            </a:r>
            <a:r>
              <a:rPr lang="en-IN" sz="2000" b="1" dirty="0">
                <a:latin typeface="Abadi" panose="020B0604020104020204" pitchFamily="34" charset="0"/>
                <a:cs typeface="Times New Roman" panose="02020603050405020304" pitchFamily="18" charset="0"/>
              </a:rPr>
              <a:t>; for the output file of </a:t>
            </a:r>
            <a:r>
              <a:rPr lang="en-IN" sz="2000" b="1" dirty="0" err="1">
                <a:latin typeface="Abadi" panose="020B0604020104020204" pitchFamily="34" charset="0"/>
                <a:cs typeface="Times New Roman" panose="02020603050405020304" pitchFamily="18" charset="0"/>
              </a:rPr>
              <a:t>symtab_dump</a:t>
            </a:r>
            <a:r>
              <a:rPr lang="en-IN" sz="2000" b="1" dirty="0">
                <a:latin typeface="Abadi" panose="020B0604020104020204" pitchFamily="34" charset="0"/>
                <a:cs typeface="Times New Roman" panose="02020603050405020304" pitchFamily="18" charset="0"/>
              </a:rPr>
              <a:t>()</a:t>
            </a:r>
          </a:p>
          <a:p>
            <a:pPr lvl="1" algn="just"/>
            <a:r>
              <a:rPr lang="en-IN" sz="1600" b="0" i="0" dirty="0">
                <a:effectLst/>
                <a:latin typeface="Abadi" panose="020B0604020104020204" pitchFamily="34" charset="0"/>
              </a:rPr>
              <a:t>The output file "</a:t>
            </a:r>
            <a:r>
              <a:rPr lang="en-IN" sz="1600" b="0" i="0" dirty="0" err="1">
                <a:effectLst/>
                <a:latin typeface="Abadi" panose="020B0604020104020204" pitchFamily="34" charset="0"/>
              </a:rPr>
              <a:t>symtab_dump.out</a:t>
            </a:r>
            <a:r>
              <a:rPr lang="en-IN" sz="1600" b="0" i="0" dirty="0">
                <a:effectLst/>
                <a:latin typeface="Abadi" panose="020B0604020104020204" pitchFamily="34" charset="0"/>
              </a:rPr>
              <a:t>" contains all the symbol table entries.</a:t>
            </a:r>
          </a:p>
          <a:p>
            <a:pPr lvl="1" algn="just"/>
            <a:r>
              <a:rPr lang="en-IN" sz="1600" b="0" i="0" dirty="0">
                <a:effectLst/>
                <a:latin typeface="Abadi" panose="020B0604020104020204" pitchFamily="34" charset="0"/>
              </a:rPr>
              <a:t>The </a:t>
            </a:r>
            <a:r>
              <a:rPr lang="en-IN" sz="1600" b="1" i="0" dirty="0">
                <a:effectLst/>
                <a:latin typeface="Abadi" panose="020B0604020104020204" pitchFamily="34" charset="0"/>
              </a:rPr>
              <a:t>command-line </a:t>
            </a:r>
            <a:r>
              <a:rPr lang="en-IN" sz="1600" b="0" i="0" dirty="0">
                <a:effectLst/>
                <a:latin typeface="Abadi" panose="020B0604020104020204" pitchFamily="34" charset="0"/>
              </a:rPr>
              <a:t>now also </a:t>
            </a:r>
            <a:r>
              <a:rPr lang="en-IN" sz="1600" b="1" i="0" dirty="0">
                <a:effectLst/>
                <a:latin typeface="Abadi" panose="020B0604020104020204" pitchFamily="34" charset="0"/>
              </a:rPr>
              <a:t>contains messages for when an identifier is inserted into the Symbol Table</a:t>
            </a:r>
            <a:r>
              <a:rPr lang="en-IN" sz="1600" b="0" i="0" dirty="0">
                <a:effectLst/>
                <a:latin typeface="Abadi" panose="020B0604020104020204" pitchFamily="34" charset="0"/>
              </a:rPr>
              <a:t> for the first time or even Re-inserted (found again) another time and maybe on another line.</a:t>
            </a:r>
          </a:p>
          <a:p>
            <a:pPr lvl="1" algn="just"/>
            <a:r>
              <a:rPr lang="en-IN" sz="1600" b="0" i="0" dirty="0">
                <a:effectLst/>
                <a:latin typeface="Abadi" panose="020B0604020104020204" pitchFamily="34" charset="0"/>
              </a:rPr>
              <a:t>There is now also a new file in the folder. This file is the</a:t>
            </a:r>
            <a:r>
              <a:rPr lang="en-IN" sz="1600" b="1" i="0" dirty="0">
                <a:effectLst/>
                <a:latin typeface="Abadi" panose="020B0604020104020204" pitchFamily="34" charset="0"/>
              </a:rPr>
              <a:t> </a:t>
            </a:r>
            <a:r>
              <a:rPr lang="en-IN" sz="1600" b="1" i="0" dirty="0" err="1">
                <a:effectLst/>
                <a:latin typeface="Abadi" panose="020B0604020104020204" pitchFamily="34" charset="0"/>
              </a:rPr>
              <a:t>dump_file</a:t>
            </a:r>
            <a:r>
              <a:rPr lang="en-IN" sz="1600" b="0" i="0" dirty="0">
                <a:effectLst/>
                <a:latin typeface="Abadi" panose="020B0604020104020204" pitchFamily="34" charset="0"/>
              </a:rPr>
              <a:t> for the Symbol Table and shows us all the entries that the Symbol Table has</a:t>
            </a:r>
          </a:p>
          <a:p>
            <a:pPr marL="457200" lvl="1" indent="0" algn="just">
              <a:buNone/>
            </a:pPr>
            <a:br>
              <a:rPr lang="en-IN" sz="1600" dirty="0">
                <a:latin typeface="Abadi" panose="020B0604020104020204" pitchFamily="34" charset="0"/>
              </a:rPr>
            </a:br>
            <a:endParaRPr lang="en-IN" sz="1600" b="0" i="0" dirty="0">
              <a:effectLst/>
              <a:latin typeface="Abadi" panose="020B0604020104020204" pitchFamily="34" charset="0"/>
            </a:endParaRPr>
          </a:p>
          <a:p>
            <a:endParaRPr lang="en-IN" sz="1500" b="1" dirty="0">
              <a:latin typeface="Abadi" panose="020B060402010402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7BB36836-9355-1C3B-A152-57250CB08764}"/>
              </a:ext>
            </a:extLst>
          </p:cNvPr>
          <p:cNvPicPr>
            <a:picLocks noChangeAspect="1"/>
          </p:cNvPicPr>
          <p:nvPr/>
        </p:nvPicPr>
        <p:blipFill>
          <a:blip r:embed="rId2"/>
          <a:stretch>
            <a:fillRect/>
          </a:stretch>
        </p:blipFill>
        <p:spPr>
          <a:xfrm>
            <a:off x="8969878" y="820796"/>
            <a:ext cx="2864024" cy="3429969"/>
          </a:xfrm>
          <a:prstGeom prst="rect">
            <a:avLst/>
          </a:prstGeom>
        </p:spPr>
      </p:pic>
      <p:pic>
        <p:nvPicPr>
          <p:cNvPr id="10" name="Picture 9">
            <a:extLst>
              <a:ext uri="{FF2B5EF4-FFF2-40B4-BE49-F238E27FC236}">
                <a16:creationId xmlns:a16="http://schemas.microsoft.com/office/drawing/2014/main" id="{ACF02C1E-D737-90B9-2311-BECF1E698003}"/>
              </a:ext>
            </a:extLst>
          </p:cNvPr>
          <p:cNvPicPr>
            <a:picLocks noChangeAspect="1"/>
          </p:cNvPicPr>
          <p:nvPr/>
        </p:nvPicPr>
        <p:blipFill>
          <a:blip r:embed="rId3"/>
          <a:stretch>
            <a:fillRect/>
          </a:stretch>
        </p:blipFill>
        <p:spPr>
          <a:xfrm>
            <a:off x="7285703" y="5477817"/>
            <a:ext cx="4397084" cy="1148829"/>
          </a:xfrm>
          <a:prstGeom prst="rect">
            <a:avLst/>
          </a:prstGeom>
        </p:spPr>
      </p:pic>
    </p:spTree>
    <p:extLst>
      <p:ext uri="{BB962C8B-B14F-4D97-AF65-F5344CB8AC3E}">
        <p14:creationId xmlns:p14="http://schemas.microsoft.com/office/powerpoint/2010/main" val="154690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83FC-2BBE-BC43-2B5E-EB8052997AF5}"/>
              </a:ext>
            </a:extLst>
          </p:cNvPr>
          <p:cNvSpPr>
            <a:spLocks noGrp="1"/>
          </p:cNvSpPr>
          <p:nvPr>
            <p:ph type="title"/>
          </p:nvPr>
        </p:nvSpPr>
        <p:spPr>
          <a:xfrm>
            <a:off x="5381625" y="609600"/>
            <a:ext cx="5816361" cy="1330839"/>
          </a:xfrm>
        </p:spPr>
        <p:txBody>
          <a:bodyPr>
            <a:normAutofit/>
          </a:bodyPr>
          <a:lstStyle/>
          <a:p>
            <a:r>
              <a:rPr lang="en-IN" b="1" dirty="0">
                <a:latin typeface="Abadi" panose="020B0604020104020204" pitchFamily="34" charset="0"/>
              </a:rPr>
              <a:t>Creating Parser and integrating it with Flex</a:t>
            </a:r>
          </a:p>
        </p:txBody>
      </p:sp>
      <p:sp>
        <p:nvSpPr>
          <p:cNvPr id="3" name="Content Placeholder 2">
            <a:extLst>
              <a:ext uri="{FF2B5EF4-FFF2-40B4-BE49-F238E27FC236}">
                <a16:creationId xmlns:a16="http://schemas.microsoft.com/office/drawing/2014/main" id="{F998B752-F69E-50AB-2D50-BF87CA5FC2B0}"/>
              </a:ext>
            </a:extLst>
          </p:cNvPr>
          <p:cNvSpPr>
            <a:spLocks noGrp="1"/>
          </p:cNvSpPr>
          <p:nvPr>
            <p:ph idx="1"/>
          </p:nvPr>
        </p:nvSpPr>
        <p:spPr>
          <a:xfrm>
            <a:off x="4752975" y="2126493"/>
            <a:ext cx="6718300" cy="4450539"/>
          </a:xfrm>
        </p:spPr>
        <p:txBody>
          <a:bodyPr>
            <a:normAutofit fontScale="92500" lnSpcReduction="10000"/>
          </a:bodyPr>
          <a:lstStyle/>
          <a:p>
            <a:pPr algn="just"/>
            <a:r>
              <a:rPr lang="en-IN" sz="1400" dirty="0">
                <a:latin typeface="Abadi" panose="020B0604020104020204" pitchFamily="34" charset="0"/>
              </a:rPr>
              <a:t>The parser code is written in Bison, which is a parser generator.</a:t>
            </a:r>
          </a:p>
          <a:p>
            <a:pPr algn="just"/>
            <a:r>
              <a:rPr lang="en-IN" sz="1400" dirty="0">
                <a:latin typeface="Abadi" panose="020B0604020104020204" pitchFamily="34" charset="0"/>
              </a:rPr>
              <a:t>The parser code includes C code that includes libraries, defines functions, etc.</a:t>
            </a:r>
          </a:p>
          <a:p>
            <a:pPr algn="just"/>
            <a:r>
              <a:rPr lang="en-IN" sz="1400" dirty="0">
                <a:latin typeface="Abadi" panose="020B0604020104020204" pitchFamily="34" charset="0"/>
              </a:rPr>
              <a:t>Token definitions are specified using the %token directive. These tokens are returned by the lexer (Flex) to the parser as integer codes.</a:t>
            </a:r>
          </a:p>
          <a:p>
            <a:pPr algn="just"/>
            <a:r>
              <a:rPr lang="en-IN" sz="1400" dirty="0">
                <a:latin typeface="Abadi" panose="020B0604020104020204" pitchFamily="34" charset="0"/>
              </a:rPr>
              <a:t>The grammar rules are defined using Bison syntax. Some rules have been modified to use token names instead of character sequences.</a:t>
            </a:r>
          </a:p>
          <a:p>
            <a:pPr algn="just"/>
            <a:r>
              <a:rPr lang="en-IN" sz="1400" dirty="0">
                <a:latin typeface="Abadi" panose="020B0604020104020204" pitchFamily="34" charset="0"/>
              </a:rPr>
              <a:t>The expression priorities and rules are defined, specifying the order of operations for expressions.</a:t>
            </a:r>
          </a:p>
          <a:p>
            <a:pPr algn="just"/>
            <a:r>
              <a:rPr lang="en-IN" sz="1400" dirty="0">
                <a:latin typeface="Abadi" panose="020B0604020104020204" pitchFamily="34" charset="0"/>
              </a:rPr>
              <a:t>The error handling function </a:t>
            </a:r>
            <a:r>
              <a:rPr lang="en-IN" sz="1400" dirty="0" err="1">
                <a:latin typeface="Abadi" panose="020B0604020104020204" pitchFamily="34" charset="0"/>
              </a:rPr>
              <a:t>yyerror</a:t>
            </a:r>
            <a:r>
              <a:rPr lang="en-IN" sz="1400" dirty="0">
                <a:latin typeface="Abadi" panose="020B0604020104020204" pitchFamily="34" charset="0"/>
              </a:rPr>
              <a:t>() is defined to handle syntax errors in the parser.</a:t>
            </a:r>
          </a:p>
          <a:p>
            <a:pPr algn="just"/>
            <a:r>
              <a:rPr lang="en-IN" sz="1400" dirty="0">
                <a:latin typeface="Abadi" panose="020B0604020104020204" pitchFamily="34" charset="0"/>
              </a:rPr>
              <a:t>The main() function is defined to perform parsing. The input file is opened, and the </a:t>
            </a:r>
            <a:r>
              <a:rPr lang="en-IN" sz="1400" dirty="0" err="1">
                <a:latin typeface="Abadi" panose="020B0604020104020204" pitchFamily="34" charset="0"/>
              </a:rPr>
              <a:t>yyparse</a:t>
            </a:r>
            <a:r>
              <a:rPr lang="en-IN" sz="1400" dirty="0">
                <a:latin typeface="Abadi" panose="020B0604020104020204" pitchFamily="34" charset="0"/>
              </a:rPr>
              <a:t>() function is called to initiate the parsing process.</a:t>
            </a:r>
          </a:p>
          <a:p>
            <a:pPr algn="just"/>
            <a:r>
              <a:rPr lang="en-IN" sz="1400" dirty="0">
                <a:latin typeface="Abadi" panose="020B0604020104020204" pitchFamily="34" charset="0"/>
              </a:rPr>
              <a:t>The lexer (Flex) is integrated with the parser by including the generated </a:t>
            </a:r>
            <a:r>
              <a:rPr lang="en-IN" sz="1400" dirty="0" err="1">
                <a:latin typeface="Abadi" panose="020B0604020104020204" pitchFamily="34" charset="0"/>
              </a:rPr>
              <a:t>parser.tab.h</a:t>
            </a:r>
            <a:r>
              <a:rPr lang="en-IN" sz="1400" dirty="0">
                <a:latin typeface="Abadi" panose="020B0604020104020204" pitchFamily="34" charset="0"/>
              </a:rPr>
              <a:t> library.</a:t>
            </a:r>
          </a:p>
          <a:p>
            <a:pPr algn="just"/>
            <a:r>
              <a:rPr lang="en-IN" sz="1400" dirty="0">
                <a:latin typeface="Abadi" panose="020B0604020104020204" pitchFamily="34" charset="0"/>
              </a:rPr>
              <a:t>The lexer returns tokens to the parser by returning the corresponding token IDs defined in the parser.</a:t>
            </a:r>
          </a:p>
          <a:p>
            <a:pPr algn="just"/>
            <a:r>
              <a:rPr lang="en-IN" sz="1400" dirty="0">
                <a:latin typeface="Abadi" panose="020B0604020104020204" pitchFamily="34" charset="0"/>
              </a:rPr>
              <a:t>The symbol table and its initialization and dump methods are added to the main function of the parser.</a:t>
            </a:r>
          </a:p>
          <a:p>
            <a:pPr algn="just"/>
            <a:r>
              <a:rPr lang="en-IN" sz="1400" dirty="0">
                <a:latin typeface="Abadi" panose="020B0604020104020204" pitchFamily="34" charset="0"/>
              </a:rPr>
              <a:t>After compiling the parser and lexer files using Bison and Flex, the compiler can be run by providing an input file containing the code to be parsed.</a:t>
            </a:r>
          </a:p>
        </p:txBody>
      </p:sp>
      <p:pic>
        <p:nvPicPr>
          <p:cNvPr id="6" name="Picture 5">
            <a:extLst>
              <a:ext uri="{FF2B5EF4-FFF2-40B4-BE49-F238E27FC236}">
                <a16:creationId xmlns:a16="http://schemas.microsoft.com/office/drawing/2014/main" id="{89A96756-3B6E-6702-3E1B-6302A6961B02}"/>
              </a:ext>
            </a:extLst>
          </p:cNvPr>
          <p:cNvPicPr>
            <a:picLocks noChangeAspect="1"/>
          </p:cNvPicPr>
          <p:nvPr/>
        </p:nvPicPr>
        <p:blipFill rotWithShape="1">
          <a:blip r:embed="rId2"/>
          <a:srcRect t="9739"/>
          <a:stretch/>
        </p:blipFill>
        <p:spPr>
          <a:xfrm>
            <a:off x="723899" y="2814320"/>
            <a:ext cx="4029075" cy="1854702"/>
          </a:xfrm>
          <a:prstGeom prst="rect">
            <a:avLst/>
          </a:prstGeom>
        </p:spPr>
      </p:pic>
    </p:spTree>
    <p:extLst>
      <p:ext uri="{BB962C8B-B14F-4D97-AF65-F5344CB8AC3E}">
        <p14:creationId xmlns:p14="http://schemas.microsoft.com/office/powerpoint/2010/main" val="303312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2008-3622-69C9-4734-55CC90001B6B}"/>
              </a:ext>
            </a:extLst>
          </p:cNvPr>
          <p:cNvSpPr>
            <a:spLocks noGrp="1"/>
          </p:cNvSpPr>
          <p:nvPr>
            <p:ph type="title"/>
          </p:nvPr>
        </p:nvSpPr>
        <p:spPr>
          <a:xfrm>
            <a:off x="0" y="1"/>
            <a:ext cx="10515600" cy="1026160"/>
          </a:xfrm>
        </p:spPr>
        <p:txBody>
          <a:bodyPr/>
          <a:lstStyle/>
          <a:p>
            <a:r>
              <a:rPr lang="en-IN" b="1" dirty="0">
                <a:latin typeface="Abadi" panose="020B0604020104020204" pitchFamily="34" charset="0"/>
              </a:rPr>
              <a:t>Semantic Analysis</a:t>
            </a:r>
          </a:p>
        </p:txBody>
      </p:sp>
      <p:sp>
        <p:nvSpPr>
          <p:cNvPr id="3" name="Content Placeholder 2">
            <a:extLst>
              <a:ext uri="{FF2B5EF4-FFF2-40B4-BE49-F238E27FC236}">
                <a16:creationId xmlns:a16="http://schemas.microsoft.com/office/drawing/2014/main" id="{8B738C88-92B6-6ED0-0DF5-E35919659BA0}"/>
              </a:ext>
            </a:extLst>
          </p:cNvPr>
          <p:cNvSpPr>
            <a:spLocks noGrp="1"/>
          </p:cNvSpPr>
          <p:nvPr>
            <p:ph idx="1"/>
          </p:nvPr>
        </p:nvSpPr>
        <p:spPr>
          <a:xfrm rot="10800000" flipV="1">
            <a:off x="101600" y="1222535"/>
            <a:ext cx="11887200" cy="2216626"/>
          </a:xfrm>
        </p:spPr>
        <p:txBody>
          <a:bodyPr>
            <a:noAutofit/>
          </a:bodyPr>
          <a:lstStyle/>
          <a:p>
            <a:pPr algn="l">
              <a:buFont typeface="+mj-lt"/>
              <a:buAutoNum type="arabicPeriod"/>
            </a:pPr>
            <a:r>
              <a:rPr lang="en-IN" sz="2000" b="1" i="0" dirty="0">
                <a:effectLst/>
                <a:latin typeface="Abadi" panose="020B0604020104020204" pitchFamily="34" charset="0"/>
              </a:rPr>
              <a:t>Variable Declaration Semantics:</a:t>
            </a:r>
          </a:p>
          <a:p>
            <a:pPr marL="742950" lvl="1" indent="-285750" algn="l">
              <a:buFont typeface="+mj-lt"/>
              <a:buAutoNum type="arabicPeriod"/>
            </a:pPr>
            <a:r>
              <a:rPr lang="en-IN" sz="2000" b="0" i="0" dirty="0">
                <a:effectLst/>
                <a:latin typeface="Abadi" panose="020B0604020104020204" pitchFamily="34" charset="0"/>
              </a:rPr>
              <a:t>Check if the variable has already been declared in the current scope.</a:t>
            </a:r>
          </a:p>
          <a:p>
            <a:pPr marL="742950" lvl="1" indent="-285750" algn="l">
              <a:buFont typeface="+mj-lt"/>
              <a:buAutoNum type="arabicPeriod"/>
            </a:pPr>
            <a:r>
              <a:rPr lang="en-IN" sz="2000" b="0" i="0" dirty="0">
                <a:effectLst/>
                <a:latin typeface="Abadi" panose="020B0604020104020204" pitchFamily="34" charset="0"/>
              </a:rPr>
              <a:t>Main function variables are treated as global variables accessible to all functions.</a:t>
            </a:r>
          </a:p>
          <a:p>
            <a:pPr marL="742950" lvl="1" indent="-285750" algn="l">
              <a:buFont typeface="+mj-lt"/>
              <a:buAutoNum type="arabicPeriod"/>
            </a:pPr>
            <a:r>
              <a:rPr lang="en-IN" sz="2000" b="0" i="0" dirty="0">
                <a:effectLst/>
                <a:latin typeface="Abadi" panose="020B0604020104020204" pitchFamily="34" charset="0"/>
              </a:rPr>
              <a:t>Optional functions can have variables with the same name, but they are only accessible within their scope.</a:t>
            </a:r>
          </a:p>
          <a:p>
            <a:pPr algn="l">
              <a:buFont typeface="+mj-lt"/>
              <a:buAutoNum type="arabicPeriod"/>
            </a:pPr>
            <a:r>
              <a:rPr lang="en-IN" sz="2000" b="1" i="0" dirty="0">
                <a:effectLst/>
                <a:latin typeface="Abadi" panose="020B0604020104020204" pitchFamily="34" charset="0"/>
              </a:rPr>
              <a:t>Scope Resolution of Variables:</a:t>
            </a:r>
          </a:p>
          <a:p>
            <a:pPr marL="742950" lvl="1" indent="-285750" algn="l">
              <a:buFont typeface="+mj-lt"/>
              <a:buAutoNum type="arabicPeriod"/>
            </a:pPr>
            <a:r>
              <a:rPr lang="en-IN" sz="2000" b="0" i="0" dirty="0">
                <a:effectLst/>
                <a:latin typeface="Abadi" panose="020B0604020104020204" pitchFamily="34" charset="0"/>
              </a:rPr>
              <a:t>Variables are resolved based on the current scope.</a:t>
            </a:r>
          </a:p>
          <a:p>
            <a:pPr marL="742950" lvl="1" indent="-285750" algn="l">
              <a:buFont typeface="+mj-lt"/>
              <a:buAutoNum type="arabicPeriod"/>
            </a:pPr>
            <a:r>
              <a:rPr lang="en-IN" sz="2000" b="0" i="0" dirty="0">
                <a:effectLst/>
                <a:latin typeface="Abadi" panose="020B0604020104020204" pitchFamily="34" charset="0"/>
              </a:rPr>
              <a:t>Scope values are incremented when entering a function and decremented when leaving a function.</a:t>
            </a:r>
          </a:p>
          <a:p>
            <a:pPr marL="742950" lvl="1" indent="-285750" algn="l">
              <a:buFont typeface="+mj-lt"/>
              <a:buAutoNum type="arabicPeriod"/>
            </a:pPr>
            <a:r>
              <a:rPr lang="en-IN" sz="2000" b="0" i="0" dirty="0">
                <a:effectLst/>
                <a:latin typeface="Abadi" panose="020B0604020104020204" pitchFamily="34" charset="0"/>
              </a:rPr>
              <a:t>Symbol table entries corresponding to a scope are removed when leaving that scope.</a:t>
            </a:r>
          </a:p>
          <a:p>
            <a:pPr algn="l">
              <a:buFont typeface="+mj-lt"/>
              <a:buAutoNum type="arabicPeriod"/>
            </a:pPr>
            <a:r>
              <a:rPr lang="en-IN" sz="2000" b="1" i="0" dirty="0">
                <a:effectLst/>
                <a:latin typeface="Abadi" panose="020B0604020104020204" pitchFamily="34" charset="0"/>
              </a:rPr>
              <a:t>Declaration and Initialization of Variables:</a:t>
            </a:r>
          </a:p>
          <a:p>
            <a:pPr marL="742950" lvl="1" indent="-285750" algn="l">
              <a:buFont typeface="+mj-lt"/>
              <a:buAutoNum type="arabicPeriod"/>
            </a:pPr>
            <a:r>
              <a:rPr lang="en-IN" sz="2000" b="0" i="0" dirty="0">
                <a:effectLst/>
                <a:latin typeface="Abadi" panose="020B0604020104020204" pitchFamily="34" charset="0"/>
              </a:rPr>
              <a:t>For simple variables (IDs) and pointers without initialization, check if they have been declared.</a:t>
            </a:r>
          </a:p>
          <a:p>
            <a:pPr marL="742950" lvl="1" indent="-285750" algn="l">
              <a:buFont typeface="+mj-lt"/>
              <a:buAutoNum type="arabicPeriod"/>
            </a:pPr>
            <a:r>
              <a:rPr lang="en-IN" sz="2000" b="0" i="0" dirty="0">
                <a:effectLst/>
                <a:latin typeface="Abadi" panose="020B0604020104020204" pitchFamily="34" charset="0"/>
              </a:rPr>
              <a:t>For arrays, check that the initialization values are of the correct constant type.</a:t>
            </a:r>
          </a:p>
          <a:p>
            <a:pPr marL="742950" lvl="1" indent="-285750" algn="l">
              <a:buFont typeface="+mj-lt"/>
              <a:buAutoNum type="arabicPeriod"/>
            </a:pPr>
            <a:r>
              <a:rPr lang="en-IN" sz="2000" b="0" i="0" dirty="0">
                <a:effectLst/>
                <a:latin typeface="Abadi" panose="020B0604020104020204" pitchFamily="34" charset="0"/>
              </a:rPr>
              <a:t>The expression inside array brackets must evaluate to a positive integer constant value.</a:t>
            </a:r>
          </a:p>
          <a:p>
            <a:endParaRPr lang="en-IN" sz="2000" dirty="0">
              <a:latin typeface="Abadi" panose="020B0604020104020204" pitchFamily="34" charset="0"/>
            </a:endParaRPr>
          </a:p>
        </p:txBody>
      </p:sp>
    </p:spTree>
    <p:extLst>
      <p:ext uri="{BB962C8B-B14F-4D97-AF65-F5344CB8AC3E}">
        <p14:creationId xmlns:p14="http://schemas.microsoft.com/office/powerpoint/2010/main" val="1007389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D1873-CABE-F83D-92C0-65BC96594A34}"/>
              </a:ext>
            </a:extLst>
          </p:cNvPr>
          <p:cNvSpPr>
            <a:spLocks noGrp="1"/>
          </p:cNvSpPr>
          <p:nvPr>
            <p:ph type="title"/>
          </p:nvPr>
        </p:nvSpPr>
        <p:spPr/>
        <p:txBody>
          <a:bodyPr/>
          <a:lstStyle/>
          <a:p>
            <a:r>
              <a:rPr lang="en-IN" dirty="0">
                <a:latin typeface="Abadi" panose="020B0604020104020204" pitchFamily="34" charset="0"/>
              </a:rPr>
              <a:t>Integrating it with bison</a:t>
            </a:r>
          </a:p>
        </p:txBody>
      </p:sp>
      <p:sp>
        <p:nvSpPr>
          <p:cNvPr id="3" name="Content Placeholder 2">
            <a:extLst>
              <a:ext uri="{FF2B5EF4-FFF2-40B4-BE49-F238E27FC236}">
                <a16:creationId xmlns:a16="http://schemas.microsoft.com/office/drawing/2014/main" id="{C87AF4DC-711D-FB73-F087-9B40B1CF8074}"/>
              </a:ext>
            </a:extLst>
          </p:cNvPr>
          <p:cNvSpPr>
            <a:spLocks noGrp="1"/>
          </p:cNvSpPr>
          <p:nvPr>
            <p:ph idx="1"/>
          </p:nvPr>
        </p:nvSpPr>
        <p:spPr>
          <a:xfrm>
            <a:off x="838200" y="1690688"/>
            <a:ext cx="10515600" cy="4486275"/>
          </a:xfrm>
        </p:spPr>
        <p:txBody>
          <a:bodyPr>
            <a:normAutofit/>
          </a:bodyPr>
          <a:lstStyle/>
          <a:p>
            <a:pPr algn="just">
              <a:buFont typeface="Arial" panose="020B0604020202020204" pitchFamily="34" charset="0"/>
              <a:buChar char="•"/>
            </a:pPr>
            <a:r>
              <a:rPr lang="en-IN" sz="2400" b="0" i="0" dirty="0">
                <a:effectLst/>
                <a:latin typeface="Abadi" panose="020B0604020104020204" pitchFamily="34" charset="0"/>
              </a:rPr>
              <a:t>Include the "</a:t>
            </a:r>
            <a:r>
              <a:rPr lang="en-IN" sz="2400" b="0" i="0" dirty="0" err="1">
                <a:effectLst/>
                <a:latin typeface="Abadi" panose="020B0604020104020204" pitchFamily="34" charset="0"/>
              </a:rPr>
              <a:t>semantics.h</a:t>
            </a:r>
            <a:r>
              <a:rPr lang="en-IN" sz="2400" b="0" i="0" dirty="0">
                <a:effectLst/>
                <a:latin typeface="Abadi" panose="020B0604020104020204" pitchFamily="34" charset="0"/>
              </a:rPr>
              <a:t>" and "</a:t>
            </a:r>
            <a:r>
              <a:rPr lang="en-IN" sz="2400" b="0" i="0" dirty="0" err="1">
                <a:effectLst/>
                <a:latin typeface="Abadi" panose="020B0604020104020204" pitchFamily="34" charset="0"/>
              </a:rPr>
              <a:t>semantics.c</a:t>
            </a:r>
            <a:r>
              <a:rPr lang="en-IN" sz="2400" b="0" i="0" dirty="0">
                <a:effectLst/>
                <a:latin typeface="Abadi" panose="020B0604020104020204" pitchFamily="34" charset="0"/>
              </a:rPr>
              <a:t>" files in the existing compiler code.</a:t>
            </a:r>
          </a:p>
          <a:p>
            <a:pPr algn="just">
              <a:buFont typeface="Arial" panose="020B0604020202020204" pitchFamily="34" charset="0"/>
              <a:buChar char="•"/>
            </a:pPr>
            <a:r>
              <a:rPr lang="en-IN" sz="2400" b="0" i="0" dirty="0">
                <a:effectLst/>
                <a:latin typeface="Abadi" panose="020B0604020104020204" pitchFamily="34" charset="0"/>
              </a:rPr>
              <a:t>Ensure that the "</a:t>
            </a:r>
            <a:r>
              <a:rPr lang="en-IN" sz="2400" b="0" i="0" dirty="0" err="1">
                <a:effectLst/>
                <a:latin typeface="Abadi" panose="020B0604020104020204" pitchFamily="34" charset="0"/>
              </a:rPr>
              <a:t>semantics.c</a:t>
            </a:r>
            <a:r>
              <a:rPr lang="en-IN" sz="2400" b="0" i="0" dirty="0">
                <a:effectLst/>
                <a:latin typeface="Abadi" panose="020B0604020104020204" pitchFamily="34" charset="0"/>
              </a:rPr>
              <a:t>" file includes its corresponding header file, "</a:t>
            </a:r>
            <a:r>
              <a:rPr lang="en-IN" sz="2400" b="0" i="0" dirty="0" err="1">
                <a:effectLst/>
                <a:latin typeface="Abadi" panose="020B0604020104020204" pitchFamily="34" charset="0"/>
              </a:rPr>
              <a:t>semantics.h</a:t>
            </a:r>
            <a:r>
              <a:rPr lang="en-IN" sz="2400" b="0" i="0" dirty="0">
                <a:effectLst/>
                <a:latin typeface="Abadi" panose="020B0604020104020204" pitchFamily="34" charset="0"/>
              </a:rPr>
              <a:t>".</a:t>
            </a:r>
          </a:p>
          <a:p>
            <a:pPr algn="just">
              <a:buFont typeface="Arial" panose="020B0604020202020204" pitchFamily="34" charset="0"/>
              <a:buChar char="•"/>
            </a:pPr>
            <a:r>
              <a:rPr lang="en-IN" sz="2400" b="0" i="0" dirty="0">
                <a:effectLst/>
                <a:latin typeface="Abadi" panose="020B0604020104020204" pitchFamily="34" charset="0"/>
              </a:rPr>
              <a:t>Include the "</a:t>
            </a:r>
            <a:r>
              <a:rPr lang="en-IN" sz="2400" b="0" i="0" dirty="0" err="1">
                <a:effectLst/>
                <a:latin typeface="Abadi" panose="020B0604020104020204" pitchFamily="34" charset="0"/>
              </a:rPr>
              <a:t>semantics.h</a:t>
            </a:r>
            <a:r>
              <a:rPr lang="en-IN" sz="2400" b="0" i="0" dirty="0">
                <a:effectLst/>
                <a:latin typeface="Abadi" panose="020B0604020104020204" pitchFamily="34" charset="0"/>
              </a:rPr>
              <a:t>" library in the "</a:t>
            </a:r>
            <a:r>
              <a:rPr lang="en-IN" sz="2400" b="0" i="0" dirty="0" err="1">
                <a:effectLst/>
                <a:latin typeface="Abadi" panose="020B0604020104020204" pitchFamily="34" charset="0"/>
              </a:rPr>
              <a:t>symtab.c</a:t>
            </a:r>
            <a:r>
              <a:rPr lang="en-IN" sz="2400" b="0" i="0" dirty="0">
                <a:effectLst/>
                <a:latin typeface="Abadi" panose="020B0604020104020204" pitchFamily="34" charset="0"/>
              </a:rPr>
              <a:t>" and "</a:t>
            </a:r>
            <a:r>
              <a:rPr lang="en-IN" sz="2400" b="0" i="0" dirty="0" err="1">
                <a:effectLst/>
                <a:latin typeface="Abadi" panose="020B0604020104020204" pitchFamily="34" charset="0"/>
              </a:rPr>
              <a:t>symtab.h</a:t>
            </a:r>
            <a:r>
              <a:rPr lang="en-IN" sz="2400" b="0" i="0" dirty="0">
                <a:effectLst/>
                <a:latin typeface="Abadi" panose="020B0604020104020204" pitchFamily="34" charset="0"/>
              </a:rPr>
              <a:t>" files, which contain the symbol table.</a:t>
            </a:r>
          </a:p>
          <a:p>
            <a:pPr algn="just">
              <a:buFont typeface="Arial" panose="020B0604020202020204" pitchFamily="34" charset="0"/>
              <a:buChar char="•"/>
            </a:pPr>
            <a:r>
              <a:rPr lang="en-IN" sz="2400" b="0" i="0" dirty="0">
                <a:effectLst/>
                <a:latin typeface="Abadi" panose="020B0604020104020204" pitchFamily="34" charset="0"/>
              </a:rPr>
              <a:t>Incorporate the "</a:t>
            </a:r>
            <a:r>
              <a:rPr lang="en-IN" sz="2400" b="0" i="0" dirty="0" err="1">
                <a:effectLst/>
                <a:latin typeface="Abadi" panose="020B0604020104020204" pitchFamily="34" charset="0"/>
              </a:rPr>
              <a:t>semantics.h</a:t>
            </a:r>
            <a:r>
              <a:rPr lang="en-IN" sz="2400" b="0" i="0" dirty="0">
                <a:effectLst/>
                <a:latin typeface="Abadi" panose="020B0604020104020204" pitchFamily="34" charset="0"/>
              </a:rPr>
              <a:t>" header file in the lexer to use the "UNDEF" token type when inserting an identifier into the symbol table.</a:t>
            </a:r>
          </a:p>
          <a:p>
            <a:pPr algn="just">
              <a:buFont typeface="Arial" panose="020B0604020202020204" pitchFamily="34" charset="0"/>
              <a:buChar char="•"/>
            </a:pPr>
            <a:r>
              <a:rPr lang="en-IN" sz="2400" b="0" i="0" dirty="0">
                <a:effectLst/>
                <a:latin typeface="Abadi" panose="020B0604020104020204" pitchFamily="34" charset="0"/>
              </a:rPr>
              <a:t>Include the "</a:t>
            </a:r>
            <a:r>
              <a:rPr lang="en-IN" sz="2400" b="0" i="0" dirty="0" err="1">
                <a:effectLst/>
                <a:latin typeface="Abadi" panose="020B0604020104020204" pitchFamily="34" charset="0"/>
              </a:rPr>
              <a:t>semantics.c</a:t>
            </a:r>
            <a:r>
              <a:rPr lang="en-IN" sz="2400" b="0" i="0" dirty="0">
                <a:effectLst/>
                <a:latin typeface="Abadi" panose="020B0604020104020204" pitchFamily="34" charset="0"/>
              </a:rPr>
              <a:t>" file in the parser to make the new functions available and ensure their compilation and inclusion in the final compiler executable.</a:t>
            </a:r>
          </a:p>
          <a:p>
            <a:pPr algn="just"/>
            <a:endParaRPr lang="en-IN" sz="2400" dirty="0">
              <a:latin typeface="Abadi" panose="020B0604020104020204" pitchFamily="34" charset="0"/>
            </a:endParaRPr>
          </a:p>
        </p:txBody>
      </p:sp>
    </p:spTree>
    <p:extLst>
      <p:ext uri="{BB962C8B-B14F-4D97-AF65-F5344CB8AC3E}">
        <p14:creationId xmlns:p14="http://schemas.microsoft.com/office/powerpoint/2010/main" val="2451600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C87FD-8B30-75F1-9037-BC7EC4082559}"/>
              </a:ext>
            </a:extLst>
          </p:cNvPr>
          <p:cNvSpPr>
            <a:spLocks noGrp="1"/>
          </p:cNvSpPr>
          <p:nvPr>
            <p:ph type="title"/>
          </p:nvPr>
        </p:nvSpPr>
        <p:spPr/>
        <p:txBody>
          <a:bodyPr/>
          <a:lstStyle/>
          <a:p>
            <a:r>
              <a:rPr lang="en-IN" b="1" dirty="0">
                <a:latin typeface="Abadi" panose="020B0604020104020204" pitchFamily="34" charset="0"/>
              </a:rPr>
              <a:t>Changes to be made in parser</a:t>
            </a:r>
          </a:p>
        </p:txBody>
      </p:sp>
      <p:sp>
        <p:nvSpPr>
          <p:cNvPr id="3" name="Content Placeholder 2">
            <a:extLst>
              <a:ext uri="{FF2B5EF4-FFF2-40B4-BE49-F238E27FC236}">
                <a16:creationId xmlns:a16="http://schemas.microsoft.com/office/drawing/2014/main" id="{2498F79D-56E8-5322-E41E-BA097499B20A}"/>
              </a:ext>
            </a:extLst>
          </p:cNvPr>
          <p:cNvSpPr>
            <a:spLocks noGrp="1"/>
          </p:cNvSpPr>
          <p:nvPr>
            <p:ph idx="1"/>
          </p:nvPr>
        </p:nvSpPr>
        <p:spPr>
          <a:xfrm>
            <a:off x="838200" y="1855122"/>
            <a:ext cx="10515600" cy="4087495"/>
          </a:xfrm>
        </p:spPr>
        <p:txBody>
          <a:bodyPr>
            <a:normAutofit fontScale="70000" lnSpcReduction="20000"/>
          </a:bodyPr>
          <a:lstStyle/>
          <a:p>
            <a:pPr algn="just">
              <a:buFont typeface="+mj-lt"/>
              <a:buAutoNum type="arabicPeriod"/>
            </a:pPr>
            <a:r>
              <a:rPr lang="en-IN" b="0" i="0" dirty="0">
                <a:effectLst/>
                <a:latin typeface="Abadi" panose="020B0604020104020204" pitchFamily="34" charset="0"/>
              </a:rPr>
              <a:t>Managing the "declare" variable:</a:t>
            </a:r>
          </a:p>
          <a:p>
            <a:pPr marL="742950" lvl="1" indent="-285750" algn="just">
              <a:buFont typeface="+mj-lt"/>
              <a:buAutoNum type="arabicPeriod"/>
            </a:pPr>
            <a:r>
              <a:rPr lang="en-IN" b="0" i="0" dirty="0">
                <a:effectLst/>
                <a:latin typeface="Abadi" panose="020B0604020104020204" pitchFamily="34" charset="0"/>
              </a:rPr>
              <a:t>The "declare" variable is used to track whether we are currently in a declaration or not.</a:t>
            </a:r>
          </a:p>
          <a:p>
            <a:pPr marL="742950" lvl="1" indent="-285750" algn="just">
              <a:buFont typeface="+mj-lt"/>
              <a:buAutoNum type="arabicPeriod"/>
            </a:pPr>
            <a:r>
              <a:rPr lang="en-IN" b="0" i="0" dirty="0">
                <a:effectLst/>
                <a:latin typeface="Abadi" panose="020B0604020104020204" pitchFamily="34" charset="0"/>
              </a:rPr>
              <a:t>It is set to 1 when entering a declaration (for variables or parameters) and set to 0 after leaving the declaration.</a:t>
            </a:r>
          </a:p>
          <a:p>
            <a:pPr marL="742950" lvl="1" indent="-285750" algn="just">
              <a:buFont typeface="+mj-lt"/>
              <a:buAutoNum type="arabicPeriod"/>
            </a:pPr>
            <a:r>
              <a:rPr lang="en-IN" b="0" i="0" dirty="0">
                <a:effectLst/>
                <a:latin typeface="Abadi" panose="020B0604020104020204" pitchFamily="34" charset="0"/>
              </a:rPr>
              <a:t>This helps in distinguishing between regular variable usage and variable declarations.</a:t>
            </a:r>
          </a:p>
          <a:p>
            <a:pPr algn="just">
              <a:buFont typeface="+mj-lt"/>
              <a:buAutoNum type="arabicPeriod"/>
            </a:pPr>
            <a:r>
              <a:rPr lang="en-IN" b="0" i="0" dirty="0">
                <a:effectLst/>
                <a:latin typeface="Abadi" panose="020B0604020104020204" pitchFamily="34" charset="0"/>
              </a:rPr>
              <a:t>Entering and leaving a scope:</a:t>
            </a:r>
          </a:p>
          <a:p>
            <a:pPr marL="742950" lvl="1" indent="-285750" algn="just">
              <a:buFont typeface="+mj-lt"/>
              <a:buAutoNum type="arabicPeriod"/>
            </a:pPr>
            <a:r>
              <a:rPr lang="en-IN" b="0" i="0" dirty="0">
                <a:effectLst/>
                <a:latin typeface="Abadi" panose="020B0604020104020204" pitchFamily="34" charset="0"/>
              </a:rPr>
              <a:t>Scopes are entered and exited within the "function" rule.</a:t>
            </a:r>
          </a:p>
          <a:p>
            <a:pPr marL="742950" lvl="1" indent="-285750" algn="just">
              <a:buFont typeface="+mj-lt"/>
              <a:buAutoNum type="arabicPeriod"/>
            </a:pPr>
            <a:r>
              <a:rPr lang="en-IN" b="0" i="0" dirty="0">
                <a:effectLst/>
                <a:latin typeface="Abadi" panose="020B0604020104020204" pitchFamily="34" charset="0"/>
              </a:rPr>
              <a:t>Before processing the function head, the scope is incremented using the "</a:t>
            </a:r>
            <a:r>
              <a:rPr lang="en-IN" b="0" i="0" dirty="0" err="1">
                <a:effectLst/>
                <a:latin typeface="Abadi" panose="020B0604020104020204" pitchFamily="34" charset="0"/>
              </a:rPr>
              <a:t>incr_scope</a:t>
            </a:r>
            <a:r>
              <a:rPr lang="en-IN" b="0" i="0" dirty="0">
                <a:effectLst/>
                <a:latin typeface="Abadi" panose="020B0604020104020204" pitchFamily="34" charset="0"/>
              </a:rPr>
              <a:t>()" function.</a:t>
            </a:r>
          </a:p>
          <a:p>
            <a:pPr marL="742950" lvl="1" indent="-285750" algn="just">
              <a:buFont typeface="+mj-lt"/>
              <a:buAutoNum type="arabicPeriod"/>
            </a:pPr>
            <a:r>
              <a:rPr lang="en-IN" b="0" i="0" dirty="0">
                <a:effectLst/>
                <a:latin typeface="Abadi" panose="020B0604020104020204" pitchFamily="34" charset="0"/>
              </a:rPr>
              <a:t>After processing the function tail, the scope is hidden using the "</a:t>
            </a:r>
            <a:r>
              <a:rPr lang="en-IN" b="0" i="0" dirty="0" err="1">
                <a:effectLst/>
                <a:latin typeface="Abadi" panose="020B0604020104020204" pitchFamily="34" charset="0"/>
              </a:rPr>
              <a:t>hide_scope</a:t>
            </a:r>
            <a:r>
              <a:rPr lang="en-IN" b="0" i="0" dirty="0">
                <a:effectLst/>
                <a:latin typeface="Abadi" panose="020B0604020104020204" pitchFamily="34" charset="0"/>
              </a:rPr>
              <a:t>()" function to remove the entries of that scope.</a:t>
            </a:r>
          </a:p>
          <a:p>
            <a:pPr algn="just">
              <a:buFont typeface="+mj-lt"/>
              <a:buAutoNum type="arabicPeriod"/>
            </a:pPr>
            <a:r>
              <a:rPr lang="en-IN" b="0" i="0" dirty="0">
                <a:effectLst/>
                <a:latin typeface="Abadi" panose="020B0604020104020204" pitchFamily="34" charset="0"/>
              </a:rPr>
              <a:t>Parser Rule Changes:</a:t>
            </a:r>
          </a:p>
          <a:p>
            <a:pPr marL="742950" lvl="1" indent="-285750" algn="just">
              <a:buFont typeface="+mj-lt"/>
              <a:buAutoNum type="arabicPeriod"/>
            </a:pPr>
            <a:r>
              <a:rPr lang="en-IN" b="0" i="0" dirty="0">
                <a:effectLst/>
                <a:latin typeface="Abadi" panose="020B0604020104020204" pitchFamily="34" charset="0"/>
              </a:rPr>
              <a:t>The "declaration" rule now sets "declare" to 1 before parsing the type and variable names, and sets it back to 0 after the SEMI token.</a:t>
            </a:r>
          </a:p>
          <a:p>
            <a:pPr marL="742950" lvl="1" indent="-285750" algn="just">
              <a:buFont typeface="+mj-lt"/>
              <a:buAutoNum type="arabicPeriod"/>
            </a:pPr>
            <a:r>
              <a:rPr lang="en-IN" b="0" i="0" dirty="0">
                <a:effectLst/>
                <a:latin typeface="Abadi" panose="020B0604020104020204" pitchFamily="34" charset="0"/>
              </a:rPr>
              <a:t>The "parameter" rule follows a similar pattern, setting "declare" to 1 before parsing the type and variable, and setting it back to 0.</a:t>
            </a:r>
            <a:endParaRPr lang="en-IN" dirty="0">
              <a:latin typeface="Abadi" panose="020B0604020104020204" pitchFamily="34" charset="0"/>
            </a:endParaRPr>
          </a:p>
        </p:txBody>
      </p:sp>
    </p:spTree>
    <p:extLst>
      <p:ext uri="{BB962C8B-B14F-4D97-AF65-F5344CB8AC3E}">
        <p14:creationId xmlns:p14="http://schemas.microsoft.com/office/powerpoint/2010/main" val="83917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69FF6-56BA-815C-BD49-625668E2D7AF}"/>
              </a:ext>
            </a:extLst>
          </p:cNvPr>
          <p:cNvSpPr>
            <a:spLocks noGrp="1"/>
          </p:cNvSpPr>
          <p:nvPr>
            <p:ph idx="1"/>
          </p:nvPr>
        </p:nvSpPr>
        <p:spPr>
          <a:xfrm>
            <a:off x="497840" y="812800"/>
            <a:ext cx="10855960" cy="5364163"/>
          </a:xfrm>
        </p:spPr>
        <p:txBody>
          <a:bodyPr>
            <a:normAutofit lnSpcReduction="10000"/>
          </a:bodyPr>
          <a:lstStyle/>
          <a:p>
            <a:pPr marL="342900" indent="-342900" algn="l">
              <a:buFont typeface="+mj-lt"/>
              <a:buAutoNum type="arabicPeriod" startAt="4"/>
            </a:pPr>
            <a:r>
              <a:rPr lang="en-IN" sz="1800" b="1" i="0" dirty="0">
                <a:effectLst/>
                <a:latin typeface="Abadi" panose="020B0604020104020204" pitchFamily="34" charset="0"/>
              </a:rPr>
              <a:t>Statement Semantics:</a:t>
            </a:r>
          </a:p>
          <a:p>
            <a:pPr marL="800100" lvl="1" indent="-342900" algn="l">
              <a:buFont typeface="+mj-lt"/>
              <a:buAutoNum type="arabicPeriod" startAt="4"/>
            </a:pPr>
            <a:r>
              <a:rPr lang="en-IN" sz="1800" b="0" i="0" dirty="0">
                <a:effectLst/>
                <a:latin typeface="Abadi" panose="020B0604020104020204" pitchFamily="34" charset="0"/>
              </a:rPr>
              <a:t>Increment/Decrement of ID: The identifier to increment/decrement must be of a numeric type.</a:t>
            </a:r>
          </a:p>
          <a:p>
            <a:pPr marL="800100" lvl="1" indent="-342900" algn="l">
              <a:buFont typeface="+mj-lt"/>
              <a:buAutoNum type="arabicPeriod" startAt="4"/>
            </a:pPr>
            <a:r>
              <a:rPr lang="en-IN" sz="1800" b="0" i="0" dirty="0">
                <a:effectLst/>
                <a:latin typeface="Abadi" panose="020B0604020104020204" pitchFamily="34" charset="0"/>
              </a:rPr>
              <a:t>If Statement: The condition inside the if statement must return a </a:t>
            </a:r>
            <a:r>
              <a:rPr lang="en-IN" sz="1800" b="0" i="0" dirty="0" err="1">
                <a:effectLst/>
                <a:latin typeface="Abadi" panose="020B0604020104020204" pitchFamily="34" charset="0"/>
              </a:rPr>
              <a:t>boolean</a:t>
            </a:r>
            <a:r>
              <a:rPr lang="en-IN" sz="1800" b="0" i="0" dirty="0">
                <a:effectLst/>
                <a:latin typeface="Abadi" panose="020B0604020104020204" pitchFamily="34" charset="0"/>
              </a:rPr>
              <a:t> value.</a:t>
            </a:r>
          </a:p>
          <a:p>
            <a:pPr marL="800100" lvl="1" indent="-342900" algn="l">
              <a:buFont typeface="+mj-lt"/>
              <a:buAutoNum type="arabicPeriod" startAt="4"/>
            </a:pPr>
            <a:r>
              <a:rPr lang="en-IN" sz="1800" b="0" i="0" dirty="0">
                <a:effectLst/>
                <a:latin typeface="Abadi" panose="020B0604020104020204" pitchFamily="34" charset="0"/>
              </a:rPr>
              <a:t>For Statement: The second part of the for statement must be an expression that returns a </a:t>
            </a:r>
            <a:r>
              <a:rPr lang="en-IN" sz="1800" b="0" i="0" dirty="0" err="1">
                <a:effectLst/>
                <a:latin typeface="Abadi" panose="020B0604020104020204" pitchFamily="34" charset="0"/>
              </a:rPr>
              <a:t>boolean</a:t>
            </a:r>
            <a:r>
              <a:rPr lang="en-IN" sz="1800" b="0" i="0" dirty="0">
                <a:effectLst/>
                <a:latin typeface="Abadi" panose="020B0604020104020204" pitchFamily="34" charset="0"/>
              </a:rPr>
              <a:t> value.</a:t>
            </a:r>
          </a:p>
          <a:p>
            <a:pPr marL="800100" lvl="1" indent="-342900" algn="l">
              <a:buFont typeface="+mj-lt"/>
              <a:buAutoNum type="arabicPeriod" startAt="4"/>
            </a:pPr>
            <a:r>
              <a:rPr lang="en-IN" sz="1800" b="0" i="0" dirty="0">
                <a:effectLst/>
                <a:latin typeface="Abadi" panose="020B0604020104020204" pitchFamily="34" charset="0"/>
              </a:rPr>
              <a:t>While Statement: The condition inside the while statement must return a valid </a:t>
            </a:r>
            <a:r>
              <a:rPr lang="en-IN" sz="1800" b="0" i="0" dirty="0" err="1">
                <a:effectLst/>
                <a:latin typeface="Abadi" panose="020B0604020104020204" pitchFamily="34" charset="0"/>
              </a:rPr>
              <a:t>boolean</a:t>
            </a:r>
            <a:r>
              <a:rPr lang="en-IN" sz="1800" b="0" i="0" dirty="0">
                <a:effectLst/>
                <a:latin typeface="Abadi" panose="020B0604020104020204" pitchFamily="34" charset="0"/>
              </a:rPr>
              <a:t> value.</a:t>
            </a:r>
          </a:p>
          <a:p>
            <a:pPr marL="800100" lvl="1" indent="-342900" algn="l">
              <a:buFont typeface="+mj-lt"/>
              <a:buAutoNum type="arabicPeriod" startAt="4"/>
            </a:pPr>
            <a:r>
              <a:rPr lang="en-IN" sz="1800" b="0" i="0" dirty="0">
                <a:effectLst/>
                <a:latin typeface="Abadi" panose="020B0604020104020204" pitchFamily="34" charset="0"/>
              </a:rPr>
              <a:t>Assignment Statement: Check the compatibility of the left-hand side variable and right-hand side expression types.</a:t>
            </a:r>
          </a:p>
          <a:p>
            <a:pPr marL="800100" lvl="1" indent="-342900" algn="l">
              <a:buFont typeface="+mj-lt"/>
              <a:buAutoNum type="arabicPeriod" startAt="4"/>
            </a:pPr>
            <a:r>
              <a:rPr lang="en-IN" sz="1800" b="0" i="0" dirty="0">
                <a:effectLst/>
                <a:latin typeface="Abadi" panose="020B0604020104020204" pitchFamily="34" charset="0"/>
              </a:rPr>
              <a:t>Function Call Statement: Check if the function has been declared and if the parameters are compatible.</a:t>
            </a:r>
          </a:p>
          <a:p>
            <a:pPr marL="342900" indent="-342900" algn="l">
              <a:buFont typeface="+mj-lt"/>
              <a:buAutoNum type="arabicPeriod" startAt="4"/>
            </a:pPr>
            <a:r>
              <a:rPr lang="en-IN" sz="1800" b="1" i="0" dirty="0">
                <a:effectLst/>
                <a:latin typeface="Abadi" panose="020B0604020104020204" pitchFamily="34" charset="0"/>
              </a:rPr>
              <a:t>Expression Semantics:</a:t>
            </a:r>
          </a:p>
          <a:p>
            <a:pPr marL="800100" lvl="1" indent="-342900" algn="l">
              <a:buFont typeface="+mj-lt"/>
              <a:buAutoNum type="arabicPeriod" startAt="4"/>
            </a:pPr>
            <a:r>
              <a:rPr lang="en-IN" sz="1800" b="0" i="0" dirty="0">
                <a:effectLst/>
                <a:latin typeface="Abadi" panose="020B0604020104020204" pitchFamily="34" charset="0"/>
              </a:rPr>
              <a:t>Mathematical Operations: Check compatibility of types for addition, subtraction, multiplication, and division.</a:t>
            </a:r>
          </a:p>
          <a:p>
            <a:pPr marL="800100" lvl="1" indent="-342900" algn="l">
              <a:buFont typeface="+mj-lt"/>
              <a:buAutoNum type="arabicPeriod" startAt="4"/>
            </a:pPr>
            <a:r>
              <a:rPr lang="en-IN" sz="1800" b="0" i="0" dirty="0">
                <a:effectLst/>
                <a:latin typeface="Abadi" panose="020B0604020104020204" pitchFamily="34" charset="0"/>
              </a:rPr>
              <a:t>Boolean, Relational, and Equality Operators: Check compatibility of types for logical and comparison operations.</a:t>
            </a:r>
          </a:p>
          <a:p>
            <a:pPr marL="342900" indent="-342900" algn="l">
              <a:buFont typeface="+mj-lt"/>
              <a:buAutoNum type="arabicPeriod" startAt="4"/>
            </a:pPr>
            <a:r>
              <a:rPr lang="en-IN" sz="1800" b="1" i="0" dirty="0">
                <a:effectLst/>
                <a:latin typeface="Abadi" panose="020B0604020104020204" pitchFamily="34" charset="0"/>
              </a:rPr>
              <a:t>Function Declaration Semantics:</a:t>
            </a:r>
          </a:p>
          <a:p>
            <a:pPr marL="800100" lvl="1" indent="-342900" algn="l">
              <a:buFont typeface="+mj-lt"/>
              <a:buAutoNum type="arabicPeriod" startAt="4"/>
            </a:pPr>
            <a:r>
              <a:rPr lang="en-IN" sz="1800" b="0" i="0" dirty="0">
                <a:effectLst/>
                <a:latin typeface="Abadi" panose="020B0604020104020204" pitchFamily="34" charset="0"/>
              </a:rPr>
              <a:t>Check if the function being used has been declared.</a:t>
            </a:r>
          </a:p>
          <a:p>
            <a:pPr marL="800100" lvl="1" indent="-342900" algn="l">
              <a:buFont typeface="+mj-lt"/>
              <a:buAutoNum type="arabicPeriod" startAt="4"/>
            </a:pPr>
            <a:r>
              <a:rPr lang="en-IN" sz="1800" b="0" i="0" dirty="0">
                <a:effectLst/>
                <a:latin typeface="Abadi" panose="020B0604020104020204" pitchFamily="34" charset="0"/>
              </a:rPr>
              <a:t>Check compatibility of formal and caller parameters.</a:t>
            </a:r>
          </a:p>
          <a:p>
            <a:pPr marL="800100" lvl="1" indent="-342900" algn="l">
              <a:buFont typeface="+mj-lt"/>
              <a:buAutoNum type="arabicPeriod" startAt="4"/>
            </a:pPr>
            <a:r>
              <a:rPr lang="en-IN" sz="1800" b="0" i="0" dirty="0">
                <a:effectLst/>
                <a:latin typeface="Abadi" panose="020B0604020104020204" pitchFamily="34" charset="0"/>
              </a:rPr>
              <a:t>Check if the return value (if any) matches the declared return type.</a:t>
            </a:r>
          </a:p>
          <a:p>
            <a:endParaRPr lang="en-IN" dirty="0">
              <a:latin typeface="Abadi" panose="020B0604020104020204" pitchFamily="34" charset="0"/>
            </a:endParaRPr>
          </a:p>
        </p:txBody>
      </p:sp>
    </p:spTree>
    <p:extLst>
      <p:ext uri="{BB962C8B-B14F-4D97-AF65-F5344CB8AC3E}">
        <p14:creationId xmlns:p14="http://schemas.microsoft.com/office/powerpoint/2010/main" val="486109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56EE7-781C-C0F2-A6DC-7E6D461CFE77}"/>
              </a:ext>
            </a:extLst>
          </p:cNvPr>
          <p:cNvSpPr>
            <a:spLocks noGrp="1"/>
          </p:cNvSpPr>
          <p:nvPr>
            <p:ph idx="1"/>
          </p:nvPr>
        </p:nvSpPr>
        <p:spPr>
          <a:xfrm>
            <a:off x="396240" y="1016001"/>
            <a:ext cx="10916920" cy="4490720"/>
          </a:xfrm>
        </p:spPr>
        <p:txBody>
          <a:bodyPr>
            <a:normAutofit/>
          </a:bodyPr>
          <a:lstStyle/>
          <a:p>
            <a:pPr algn="just"/>
            <a:r>
              <a:rPr lang="en-IN" sz="2000" b="0" i="0" dirty="0">
                <a:effectLst/>
                <a:latin typeface="Abadi" panose="020B0604020104020204" pitchFamily="34" charset="0"/>
              </a:rPr>
              <a:t>These functions contribute to managing function declarations, parameter definitions, and checking parameter compatibility during function calls in the compiler: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latin typeface="Abadi" panose="020B0604020104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effectLst/>
                <a:latin typeface="Abadi" panose="020B0604020104020204" pitchFamily="34" charset="0"/>
              </a:rPr>
              <a:t>Parameter Definition: The </a:t>
            </a:r>
            <a:r>
              <a:rPr kumimoji="0" lang="en-US" altLang="en-US" sz="1400" b="1" i="0" u="none" strike="noStrike" cap="none" normalizeH="0" baseline="0" dirty="0" err="1">
                <a:ln>
                  <a:noFill/>
                </a:ln>
                <a:effectLst/>
                <a:latin typeface="Abadi" panose="020B0604020104020204" pitchFamily="34" charset="0"/>
              </a:rPr>
              <a:t>def_param</a:t>
            </a:r>
            <a:r>
              <a:rPr kumimoji="0" lang="en-US" altLang="en-US" sz="2000" b="0" i="0" u="none" strike="noStrike" cap="none" normalizeH="0" baseline="0" dirty="0">
                <a:ln>
                  <a:noFill/>
                </a:ln>
                <a:effectLst/>
                <a:latin typeface="Abadi" panose="020B0604020104020204" pitchFamily="34" charset="0"/>
              </a:rPr>
              <a:t> function creates and returns a structure called </a:t>
            </a:r>
            <a:r>
              <a:rPr kumimoji="0" lang="en-US" altLang="en-US" sz="1400" b="1" i="0" u="none" strike="noStrike" cap="none" normalizeH="0" baseline="0" dirty="0">
                <a:ln>
                  <a:noFill/>
                </a:ln>
                <a:effectLst/>
                <a:latin typeface="Abadi" panose="020B0604020104020204" pitchFamily="34" charset="0"/>
              </a:rPr>
              <a:t>Param</a:t>
            </a:r>
            <a:r>
              <a:rPr kumimoji="0" lang="en-US" altLang="en-US" sz="2000" b="0" i="0" u="none" strike="noStrike" cap="none" normalizeH="0" baseline="0" dirty="0">
                <a:ln>
                  <a:noFill/>
                </a:ln>
                <a:effectLst/>
                <a:latin typeface="Abadi" panose="020B0604020104020204" pitchFamily="34" charset="0"/>
              </a:rPr>
              <a:t>, representing a parameter in the compiler. It sets the parameter's type, name, and passing method.</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effectLst/>
                <a:latin typeface="Abadi" panose="020B0604020104020204" pitchFamily="34" charset="0"/>
              </a:rPr>
              <a:t>Function Declaration: The </a:t>
            </a:r>
            <a:r>
              <a:rPr kumimoji="0" lang="en-US" altLang="en-US" sz="1400" b="1" i="0" u="none" strike="noStrike" cap="none" normalizeH="0" baseline="0" dirty="0" err="1">
                <a:ln>
                  <a:noFill/>
                </a:ln>
                <a:effectLst/>
                <a:latin typeface="Abadi" panose="020B0604020104020204" pitchFamily="34" charset="0"/>
              </a:rPr>
              <a:t>func_declare</a:t>
            </a:r>
            <a:r>
              <a:rPr kumimoji="0" lang="en-US" altLang="en-US" sz="2000" b="0" i="0" u="none" strike="noStrike" cap="none" normalizeH="0" baseline="0" dirty="0">
                <a:ln>
                  <a:noFill/>
                </a:ln>
                <a:effectLst/>
                <a:latin typeface="Abadi" panose="020B0604020104020204" pitchFamily="34" charset="0"/>
              </a:rPr>
              <a:t> function handles the declaration of functions. It sets the function's return type, number of parameters, and parameter details in the symbol table entry for that function.</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effectLst/>
                <a:latin typeface="Abadi" panose="020B0604020104020204" pitchFamily="34" charset="0"/>
              </a:rPr>
              <a:t>Function Parameter Type Compatibility Checking: The </a:t>
            </a:r>
            <a:r>
              <a:rPr kumimoji="0" lang="en-US" altLang="en-US" sz="1400" b="1" i="0" u="none" strike="noStrike" cap="none" normalizeH="0" baseline="0" dirty="0" err="1">
                <a:ln>
                  <a:noFill/>
                </a:ln>
                <a:effectLst/>
                <a:latin typeface="Abadi" panose="020B0604020104020204" pitchFamily="34" charset="0"/>
              </a:rPr>
              <a:t>func_param_check</a:t>
            </a:r>
            <a:r>
              <a:rPr kumimoji="0" lang="en-US" altLang="en-US" sz="2000" b="0" i="0" u="none" strike="noStrike" cap="none" normalizeH="0" baseline="0" dirty="0">
                <a:ln>
                  <a:noFill/>
                </a:ln>
                <a:effectLst/>
                <a:latin typeface="Abadi" panose="020B0604020104020204" pitchFamily="34" charset="0"/>
              </a:rPr>
              <a:t> function checks the compatibility of function parameters between a function call and its declaration. It compares the number of parameters and checks each parameter's type compatibility using the </a:t>
            </a:r>
            <a:r>
              <a:rPr kumimoji="0" lang="en-US" altLang="en-US" sz="1400" b="1" i="0" u="none" strike="noStrike" cap="none" normalizeH="0" baseline="0" dirty="0" err="1">
                <a:ln>
                  <a:noFill/>
                </a:ln>
                <a:effectLst/>
                <a:latin typeface="Abadi" panose="020B0604020104020204" pitchFamily="34" charset="0"/>
              </a:rPr>
              <a:t>get_result_type</a:t>
            </a:r>
            <a:r>
              <a:rPr kumimoji="0" lang="en-US" altLang="en-US" sz="2000" b="0" i="0" u="none" strike="noStrike" cap="none" normalizeH="0" baseline="0" dirty="0">
                <a:ln>
                  <a:noFill/>
                </a:ln>
                <a:effectLst/>
                <a:latin typeface="Abadi" panose="020B0604020104020204" pitchFamily="34" charset="0"/>
              </a:rPr>
              <a:t> function.</a:t>
            </a:r>
          </a:p>
          <a:p>
            <a:pPr algn="just"/>
            <a:endParaRPr lang="en-IN" sz="2000" dirty="0">
              <a:latin typeface="Abadi" panose="020B0604020104020204" pitchFamily="34" charset="0"/>
            </a:endParaRPr>
          </a:p>
        </p:txBody>
      </p:sp>
      <p:sp>
        <p:nvSpPr>
          <p:cNvPr id="4" name="Rectangle 1">
            <a:extLst>
              <a:ext uri="{FF2B5EF4-FFF2-40B4-BE49-F238E27FC236}">
                <a16:creationId xmlns:a16="http://schemas.microsoft.com/office/drawing/2014/main" id="{A6002863-C9FC-5421-01EB-AD3ACF591DCD}"/>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2993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54F7A-5AAA-C66B-17CE-5760FDE07AAF}"/>
              </a:ext>
            </a:extLst>
          </p:cNvPr>
          <p:cNvSpPr>
            <a:spLocks noGrp="1"/>
          </p:cNvSpPr>
          <p:nvPr>
            <p:ph type="title"/>
          </p:nvPr>
        </p:nvSpPr>
        <p:spPr>
          <a:xfrm>
            <a:off x="638881" y="670218"/>
            <a:ext cx="10909640" cy="1065836"/>
          </a:xfrm>
        </p:spPr>
        <p:txBody>
          <a:bodyPr vert="horz" lIns="91440" tIns="45720" rIns="91440" bIns="45720" rtlCol="0" anchor="ctr">
            <a:normAutofit fontScale="90000"/>
          </a:bodyPr>
          <a:lstStyle/>
          <a:p>
            <a:pPr algn="ctr"/>
            <a:r>
              <a:rPr lang="en-US" sz="6100" dirty="0">
                <a:latin typeface="Abadi" panose="020B0604020104020204" pitchFamily="34" charset="0"/>
              </a:rPr>
              <a:t>Lexical Analysis and Symbol Table</a:t>
            </a:r>
          </a:p>
        </p:txBody>
      </p:sp>
      <p:pic>
        <p:nvPicPr>
          <p:cNvPr id="5" name="Picture 4">
            <a:extLst>
              <a:ext uri="{FF2B5EF4-FFF2-40B4-BE49-F238E27FC236}">
                <a16:creationId xmlns:a16="http://schemas.microsoft.com/office/drawing/2014/main" id="{4EF41A81-9539-7BE8-1B18-46A665650363}"/>
              </a:ext>
            </a:extLst>
          </p:cNvPr>
          <p:cNvPicPr>
            <a:picLocks noChangeAspect="1"/>
          </p:cNvPicPr>
          <p:nvPr/>
        </p:nvPicPr>
        <p:blipFill>
          <a:blip r:embed="rId2"/>
          <a:stretch>
            <a:fillRect/>
          </a:stretch>
        </p:blipFill>
        <p:spPr>
          <a:xfrm>
            <a:off x="763184" y="2619784"/>
            <a:ext cx="2817032" cy="3600041"/>
          </a:xfrm>
          <a:prstGeom prst="rect">
            <a:avLst/>
          </a:prstGeom>
        </p:spPr>
      </p:pic>
      <p:pic>
        <p:nvPicPr>
          <p:cNvPr id="7" name="Picture 6">
            <a:extLst>
              <a:ext uri="{FF2B5EF4-FFF2-40B4-BE49-F238E27FC236}">
                <a16:creationId xmlns:a16="http://schemas.microsoft.com/office/drawing/2014/main" id="{F62B5015-E558-D310-839D-BB0C3F410868}"/>
              </a:ext>
            </a:extLst>
          </p:cNvPr>
          <p:cNvPicPr>
            <a:picLocks noChangeAspect="1"/>
          </p:cNvPicPr>
          <p:nvPr/>
        </p:nvPicPr>
        <p:blipFill>
          <a:blip r:embed="rId3"/>
          <a:stretch>
            <a:fillRect/>
          </a:stretch>
        </p:blipFill>
        <p:spPr>
          <a:xfrm>
            <a:off x="4556982" y="2619784"/>
            <a:ext cx="3078035" cy="3600041"/>
          </a:xfrm>
          <a:prstGeom prst="rect">
            <a:avLst/>
          </a:prstGeom>
        </p:spPr>
      </p:pic>
      <p:pic>
        <p:nvPicPr>
          <p:cNvPr id="9" name="Picture 8">
            <a:extLst>
              <a:ext uri="{FF2B5EF4-FFF2-40B4-BE49-F238E27FC236}">
                <a16:creationId xmlns:a16="http://schemas.microsoft.com/office/drawing/2014/main" id="{2587FB48-6A9E-5466-33E0-35BAF7F66195}"/>
              </a:ext>
            </a:extLst>
          </p:cNvPr>
          <p:cNvPicPr>
            <a:picLocks noChangeAspect="1"/>
          </p:cNvPicPr>
          <p:nvPr/>
        </p:nvPicPr>
        <p:blipFill>
          <a:blip r:embed="rId4"/>
          <a:stretch>
            <a:fillRect/>
          </a:stretch>
        </p:blipFill>
        <p:spPr>
          <a:xfrm>
            <a:off x="8141208" y="3737981"/>
            <a:ext cx="3758184" cy="1363646"/>
          </a:xfrm>
          <a:prstGeom prst="rect">
            <a:avLst/>
          </a:prstGeom>
        </p:spPr>
      </p:pic>
    </p:spTree>
    <p:extLst>
      <p:ext uri="{BB962C8B-B14F-4D97-AF65-F5344CB8AC3E}">
        <p14:creationId xmlns:p14="http://schemas.microsoft.com/office/powerpoint/2010/main" val="3202820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9BFF-286E-3A68-5D3D-0FE632336A79}"/>
              </a:ext>
            </a:extLst>
          </p:cNvPr>
          <p:cNvSpPr>
            <a:spLocks noGrp="1"/>
          </p:cNvSpPr>
          <p:nvPr>
            <p:ph type="title"/>
          </p:nvPr>
        </p:nvSpPr>
        <p:spPr/>
        <p:txBody>
          <a:bodyPr/>
          <a:lstStyle/>
          <a:p>
            <a:r>
              <a:rPr lang="en-IN" b="1" dirty="0">
                <a:latin typeface="Abadi" panose="020B0604020104020204" pitchFamily="34" charset="0"/>
              </a:rPr>
              <a:t>Introduction</a:t>
            </a:r>
          </a:p>
        </p:txBody>
      </p:sp>
      <p:sp>
        <p:nvSpPr>
          <p:cNvPr id="3" name="Content Placeholder 2">
            <a:extLst>
              <a:ext uri="{FF2B5EF4-FFF2-40B4-BE49-F238E27FC236}">
                <a16:creationId xmlns:a16="http://schemas.microsoft.com/office/drawing/2014/main" id="{7F011B78-2B8A-C8BF-B0B0-01BDBEA928B3}"/>
              </a:ext>
            </a:extLst>
          </p:cNvPr>
          <p:cNvSpPr>
            <a:spLocks noGrp="1"/>
          </p:cNvSpPr>
          <p:nvPr>
            <p:ph idx="1"/>
          </p:nvPr>
        </p:nvSpPr>
        <p:spPr>
          <a:xfrm>
            <a:off x="838199" y="1556084"/>
            <a:ext cx="10920663" cy="4936791"/>
          </a:xfrm>
        </p:spPr>
        <p:txBody>
          <a:bodyPr>
            <a:normAutofit lnSpcReduction="10000"/>
          </a:bodyPr>
          <a:lstStyle/>
          <a:p>
            <a:pPr marL="0" indent="0">
              <a:buNone/>
            </a:pPr>
            <a:r>
              <a:rPr lang="en-IN" sz="2400" dirty="0">
                <a:latin typeface="Abadi" panose="020B0604020104020204" pitchFamily="34" charset="0"/>
              </a:rPr>
              <a:t>The language for which we are implementing is </a:t>
            </a:r>
            <a:r>
              <a:rPr lang="en-IN" sz="2400" b="1" dirty="0">
                <a:latin typeface="Abadi" panose="020B0604020104020204" pitchFamily="34" charset="0"/>
              </a:rPr>
              <a:t>t</a:t>
            </a:r>
            <a:r>
              <a:rPr lang="en-IN" sz="2400" b="1" i="0" dirty="0">
                <a:effectLst/>
                <a:latin typeface="Abadi" panose="020B0604020104020204" pitchFamily="34" charset="0"/>
              </a:rPr>
              <a:t>he simplified C.</a:t>
            </a:r>
          </a:p>
          <a:p>
            <a:pPr marL="0" indent="0">
              <a:buNone/>
            </a:pPr>
            <a:r>
              <a:rPr lang="en-IN" sz="2400" b="0" i="0" dirty="0">
                <a:effectLst/>
                <a:latin typeface="Abadi" panose="020B0604020104020204" pitchFamily="34" charset="0"/>
              </a:rPr>
              <a:t>This language will look a lot like </a:t>
            </a:r>
            <a:r>
              <a:rPr lang="en-IN" sz="2400" b="1" i="0" dirty="0">
                <a:effectLst/>
                <a:latin typeface="Abadi" panose="020B0604020104020204" pitchFamily="34" charset="0"/>
              </a:rPr>
              <a:t>the classic C</a:t>
            </a:r>
          </a:p>
          <a:p>
            <a:pPr marL="0" indent="0">
              <a:buNone/>
            </a:pPr>
            <a:r>
              <a:rPr lang="en-IN" sz="2400" b="1" i="0" dirty="0">
                <a:effectLst/>
                <a:latin typeface="Abadi" panose="020B0604020104020204" pitchFamily="34" charset="0"/>
              </a:rPr>
              <a:t>C Like Compiler Features:</a:t>
            </a:r>
          </a:p>
          <a:p>
            <a:r>
              <a:rPr lang="en-IN" sz="2400" b="1" i="0" dirty="0">
                <a:effectLst/>
                <a:latin typeface="Abadi" panose="020B0604020104020204" pitchFamily="34" charset="0"/>
              </a:rPr>
              <a:t>Keywords: </a:t>
            </a:r>
            <a:r>
              <a:rPr lang="en-IN" sz="2400" i="0" dirty="0">
                <a:effectLst/>
                <a:latin typeface="Abadi" panose="020B0604020104020204" pitchFamily="34" charset="0"/>
              </a:rPr>
              <a:t>char, int, float, double, </a:t>
            </a:r>
            <a:r>
              <a:rPr lang="en-IN" sz="2400" i="0" dirty="0" err="1">
                <a:effectLst/>
                <a:latin typeface="Abadi" panose="020B0604020104020204" pitchFamily="34" charset="0"/>
              </a:rPr>
              <a:t>boolean</a:t>
            </a:r>
            <a:r>
              <a:rPr lang="en-IN" sz="2400" i="0" dirty="0">
                <a:effectLst/>
                <a:latin typeface="Abadi" panose="020B0604020104020204" pitchFamily="34" charset="0"/>
              </a:rPr>
              <a:t>.</a:t>
            </a:r>
          </a:p>
          <a:p>
            <a:r>
              <a:rPr lang="en-IN" sz="2400" b="1" i="0" dirty="0">
                <a:effectLst/>
                <a:latin typeface="Abadi" panose="020B0604020104020204" pitchFamily="34" charset="0"/>
              </a:rPr>
              <a:t>Data Types: </a:t>
            </a:r>
            <a:r>
              <a:rPr lang="en-IN" sz="2400" i="0" dirty="0">
                <a:effectLst/>
                <a:latin typeface="Abadi" panose="020B0604020104020204" pitchFamily="34" charset="0"/>
              </a:rPr>
              <a:t>char, int, float, double, </a:t>
            </a:r>
            <a:r>
              <a:rPr lang="en-IN" sz="2400" i="0" dirty="0" err="1">
                <a:effectLst/>
                <a:latin typeface="Abadi" panose="020B0604020104020204" pitchFamily="34" charset="0"/>
              </a:rPr>
              <a:t>boolean</a:t>
            </a:r>
            <a:r>
              <a:rPr lang="en-IN" sz="2400" i="0" dirty="0">
                <a:effectLst/>
                <a:latin typeface="Abadi" panose="020B0604020104020204" pitchFamily="34" charset="0"/>
              </a:rPr>
              <a:t>.</a:t>
            </a:r>
          </a:p>
          <a:p>
            <a:r>
              <a:rPr lang="en-IN" sz="2400" i="0" dirty="0">
                <a:effectLst/>
                <a:latin typeface="Abadi" panose="020B0604020104020204" pitchFamily="34" charset="0"/>
              </a:rPr>
              <a:t>Arrays &amp; Pointers supported</a:t>
            </a:r>
          </a:p>
          <a:p>
            <a:r>
              <a:rPr lang="en-IN" sz="2400" i="0" dirty="0">
                <a:effectLst/>
                <a:latin typeface="Abadi" panose="020B0604020104020204" pitchFamily="34" charset="0"/>
              </a:rPr>
              <a:t>No imports or external libraries</a:t>
            </a:r>
          </a:p>
          <a:p>
            <a:r>
              <a:rPr lang="en-IN" sz="2400" i="0" dirty="0">
                <a:effectLst/>
                <a:latin typeface="Abadi" panose="020B0604020104020204" pitchFamily="34" charset="0"/>
              </a:rPr>
              <a:t>Simplified Lexical Analysis using regex</a:t>
            </a:r>
          </a:p>
          <a:p>
            <a:r>
              <a:rPr lang="en-IN" sz="2400" i="0" dirty="0">
                <a:effectLst/>
                <a:latin typeface="Abadi" panose="020B0604020104020204" pitchFamily="34" charset="0"/>
              </a:rPr>
              <a:t>Simplified Syntax, no main function required</a:t>
            </a:r>
          </a:p>
          <a:p>
            <a:r>
              <a:rPr lang="en-IN" sz="2400" i="0" dirty="0">
                <a:effectLst/>
                <a:latin typeface="Abadi" panose="020B0604020104020204" pitchFamily="34" charset="0"/>
              </a:rPr>
              <a:t>Static Semantic Rules, no runtime checks</a:t>
            </a:r>
          </a:p>
          <a:p>
            <a:r>
              <a:rPr lang="en-IN" sz="2400" i="0" dirty="0">
                <a:effectLst/>
                <a:latin typeface="Abadi" panose="020B0604020104020204" pitchFamily="34" charset="0"/>
              </a:rPr>
              <a:t>Static Memory Allocation (no dynamic allocation)</a:t>
            </a:r>
          </a:p>
          <a:p>
            <a:pPr marL="0" indent="0">
              <a:buNone/>
            </a:pPr>
            <a:endParaRPr lang="en-IN" sz="2400" dirty="0">
              <a:latin typeface="Abadi" panose="020B0604020104020204" pitchFamily="34" charset="0"/>
            </a:endParaRPr>
          </a:p>
        </p:txBody>
      </p:sp>
    </p:spTree>
    <p:extLst>
      <p:ext uri="{BB962C8B-B14F-4D97-AF65-F5344CB8AC3E}">
        <p14:creationId xmlns:p14="http://schemas.microsoft.com/office/powerpoint/2010/main" val="998041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C1DC-B089-22AE-95AA-A44411843FD5}"/>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dirty="0">
                <a:solidFill>
                  <a:schemeClr val="tx1"/>
                </a:solidFill>
                <a:latin typeface="Abadi" panose="020B0604020104020204" pitchFamily="34" charset="0"/>
              </a:rPr>
              <a:t> Functional Semantics and Parser</a:t>
            </a:r>
          </a:p>
        </p:txBody>
      </p:sp>
      <p:pic>
        <p:nvPicPr>
          <p:cNvPr id="5" name="Content Placeholder 4">
            <a:extLst>
              <a:ext uri="{FF2B5EF4-FFF2-40B4-BE49-F238E27FC236}">
                <a16:creationId xmlns:a16="http://schemas.microsoft.com/office/drawing/2014/main" id="{652B9853-41EE-205C-1E52-6383A8EE5961}"/>
              </a:ext>
            </a:extLst>
          </p:cNvPr>
          <p:cNvPicPr>
            <a:picLocks noGrp="1" noChangeAspect="1"/>
          </p:cNvPicPr>
          <p:nvPr>
            <p:ph idx="1"/>
          </p:nvPr>
        </p:nvPicPr>
        <p:blipFill rotWithShape="1">
          <a:blip r:embed="rId2"/>
          <a:srcRect t="10630" r="-2" b="578"/>
          <a:stretch/>
        </p:blipFill>
        <p:spPr>
          <a:xfrm>
            <a:off x="198741" y="2410448"/>
            <a:ext cx="5803323" cy="3890357"/>
          </a:xfrm>
          <a:prstGeom prst="rect">
            <a:avLst/>
          </a:prstGeom>
        </p:spPr>
      </p:pic>
      <p:pic>
        <p:nvPicPr>
          <p:cNvPr id="7" name="Picture 6">
            <a:extLst>
              <a:ext uri="{FF2B5EF4-FFF2-40B4-BE49-F238E27FC236}">
                <a16:creationId xmlns:a16="http://schemas.microsoft.com/office/drawing/2014/main" id="{800C14AF-41BB-D517-9592-CD9331F43B83}"/>
              </a:ext>
            </a:extLst>
          </p:cNvPr>
          <p:cNvPicPr>
            <a:picLocks noChangeAspect="1"/>
          </p:cNvPicPr>
          <p:nvPr/>
        </p:nvPicPr>
        <p:blipFill rotWithShape="1">
          <a:blip r:embed="rId3"/>
          <a:srcRect t="4279" r="-2" b="3572"/>
          <a:stretch/>
        </p:blipFill>
        <p:spPr>
          <a:xfrm>
            <a:off x="6189934" y="2410448"/>
            <a:ext cx="5803323" cy="3890357"/>
          </a:xfrm>
          <a:prstGeom prst="rect">
            <a:avLst/>
          </a:prstGeom>
        </p:spPr>
      </p:pic>
    </p:spTree>
    <p:extLst>
      <p:ext uri="{BB962C8B-B14F-4D97-AF65-F5344CB8AC3E}">
        <p14:creationId xmlns:p14="http://schemas.microsoft.com/office/powerpoint/2010/main" val="1718731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0693-1BC2-6954-B678-F6F53A042106}"/>
              </a:ext>
            </a:extLst>
          </p:cNvPr>
          <p:cNvSpPr>
            <a:spLocks noGrp="1"/>
          </p:cNvSpPr>
          <p:nvPr>
            <p:ph type="title"/>
          </p:nvPr>
        </p:nvSpPr>
        <p:spPr/>
        <p:txBody>
          <a:bodyPr/>
          <a:lstStyle/>
          <a:p>
            <a:r>
              <a:rPr lang="en-IN" b="1" dirty="0">
                <a:latin typeface="Abadi" panose="020B0604020104020204" pitchFamily="34" charset="0"/>
              </a:rPr>
              <a:t>Comparing it with the Classic C</a:t>
            </a:r>
          </a:p>
        </p:txBody>
      </p:sp>
      <p:sp>
        <p:nvSpPr>
          <p:cNvPr id="3" name="Text Placeholder 2">
            <a:extLst>
              <a:ext uri="{FF2B5EF4-FFF2-40B4-BE49-F238E27FC236}">
                <a16:creationId xmlns:a16="http://schemas.microsoft.com/office/drawing/2014/main" id="{4F424C19-5E2F-9396-317B-42735B6181FB}"/>
              </a:ext>
            </a:extLst>
          </p:cNvPr>
          <p:cNvSpPr>
            <a:spLocks noGrp="1"/>
          </p:cNvSpPr>
          <p:nvPr>
            <p:ph type="body" idx="1"/>
          </p:nvPr>
        </p:nvSpPr>
        <p:spPr>
          <a:xfrm>
            <a:off x="839788" y="1371106"/>
            <a:ext cx="5157787" cy="823912"/>
          </a:xfrm>
        </p:spPr>
        <p:txBody>
          <a:bodyPr/>
          <a:lstStyle/>
          <a:p>
            <a:r>
              <a:rPr lang="en-IN" dirty="0">
                <a:latin typeface="Abadi" panose="020B0604020104020204" pitchFamily="34" charset="0"/>
              </a:rPr>
              <a:t>Classic C</a:t>
            </a:r>
          </a:p>
        </p:txBody>
      </p:sp>
      <p:sp>
        <p:nvSpPr>
          <p:cNvPr id="4" name="Content Placeholder 3">
            <a:extLst>
              <a:ext uri="{FF2B5EF4-FFF2-40B4-BE49-F238E27FC236}">
                <a16:creationId xmlns:a16="http://schemas.microsoft.com/office/drawing/2014/main" id="{137CE6B7-9B67-D392-D7D9-8D4955D7127B}"/>
              </a:ext>
            </a:extLst>
          </p:cNvPr>
          <p:cNvSpPr>
            <a:spLocks noGrp="1"/>
          </p:cNvSpPr>
          <p:nvPr>
            <p:ph sz="half" idx="2"/>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5" name="Text Placeholder 4">
            <a:extLst>
              <a:ext uri="{FF2B5EF4-FFF2-40B4-BE49-F238E27FC236}">
                <a16:creationId xmlns:a16="http://schemas.microsoft.com/office/drawing/2014/main" id="{69006ED6-BCC2-F8CB-E58B-179A454AD807}"/>
              </a:ext>
            </a:extLst>
          </p:cNvPr>
          <p:cNvSpPr>
            <a:spLocks noGrp="1"/>
          </p:cNvSpPr>
          <p:nvPr>
            <p:ph type="body" sz="quarter" idx="3"/>
          </p:nvPr>
        </p:nvSpPr>
        <p:spPr>
          <a:xfrm>
            <a:off x="6194427" y="1397877"/>
            <a:ext cx="5183188" cy="823912"/>
          </a:xfrm>
        </p:spPr>
        <p:txBody>
          <a:bodyPr/>
          <a:lstStyle/>
          <a:p>
            <a:r>
              <a:rPr lang="en-IN" dirty="0">
                <a:latin typeface="Abadi" panose="020B0604020104020204" pitchFamily="34" charset="0"/>
              </a:rPr>
              <a:t>Simplified C-Like Language:</a:t>
            </a:r>
          </a:p>
        </p:txBody>
      </p:sp>
      <p:pic>
        <p:nvPicPr>
          <p:cNvPr id="10" name="Content Placeholder 9">
            <a:extLst>
              <a:ext uri="{FF2B5EF4-FFF2-40B4-BE49-F238E27FC236}">
                <a16:creationId xmlns:a16="http://schemas.microsoft.com/office/drawing/2014/main" id="{A40B1A80-121F-C80D-8388-206EBCE968DF}"/>
              </a:ext>
            </a:extLst>
          </p:cNvPr>
          <p:cNvPicPr>
            <a:picLocks noGrp="1" noChangeAspect="1"/>
          </p:cNvPicPr>
          <p:nvPr>
            <p:ph sz="quarter" idx="4"/>
          </p:nvPr>
        </p:nvPicPr>
        <p:blipFill>
          <a:blip r:embed="rId2"/>
          <a:stretch>
            <a:fillRect/>
          </a:stretch>
        </p:blipFill>
        <p:spPr>
          <a:xfrm>
            <a:off x="6194427" y="2752890"/>
            <a:ext cx="3964457" cy="977537"/>
          </a:xfrm>
        </p:spPr>
      </p:pic>
      <p:pic>
        <p:nvPicPr>
          <p:cNvPr id="7" name="Picture 6">
            <a:extLst>
              <a:ext uri="{FF2B5EF4-FFF2-40B4-BE49-F238E27FC236}">
                <a16:creationId xmlns:a16="http://schemas.microsoft.com/office/drawing/2014/main" id="{94D226FC-888B-FE39-634D-8FC76CD8FDA4}"/>
              </a:ext>
            </a:extLst>
          </p:cNvPr>
          <p:cNvPicPr>
            <a:picLocks noChangeAspect="1"/>
          </p:cNvPicPr>
          <p:nvPr/>
        </p:nvPicPr>
        <p:blipFill rotWithShape="1">
          <a:blip r:embed="rId3"/>
          <a:srcRect t="14084" r="20352"/>
          <a:stretch/>
        </p:blipFill>
        <p:spPr>
          <a:xfrm>
            <a:off x="836612" y="2406093"/>
            <a:ext cx="3885057" cy="1596439"/>
          </a:xfrm>
          <a:prstGeom prst="rect">
            <a:avLst/>
          </a:prstGeom>
        </p:spPr>
      </p:pic>
      <p:pic>
        <p:nvPicPr>
          <p:cNvPr id="12" name="Picture 11">
            <a:extLst>
              <a:ext uri="{FF2B5EF4-FFF2-40B4-BE49-F238E27FC236}">
                <a16:creationId xmlns:a16="http://schemas.microsoft.com/office/drawing/2014/main" id="{7DCBE339-CB79-FDD1-D72F-875C3F73C337}"/>
              </a:ext>
            </a:extLst>
          </p:cNvPr>
          <p:cNvPicPr>
            <a:picLocks noChangeAspect="1"/>
          </p:cNvPicPr>
          <p:nvPr/>
        </p:nvPicPr>
        <p:blipFill>
          <a:blip r:embed="rId4"/>
          <a:stretch>
            <a:fillRect/>
          </a:stretch>
        </p:blipFill>
        <p:spPr>
          <a:xfrm>
            <a:off x="2960098" y="4213607"/>
            <a:ext cx="6271803" cy="2187130"/>
          </a:xfrm>
          <a:prstGeom prst="rect">
            <a:avLst/>
          </a:prstGeom>
        </p:spPr>
      </p:pic>
    </p:spTree>
    <p:extLst>
      <p:ext uri="{BB962C8B-B14F-4D97-AF65-F5344CB8AC3E}">
        <p14:creationId xmlns:p14="http://schemas.microsoft.com/office/powerpoint/2010/main" val="324809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94B7B-5705-810C-A130-FC843C8FDA87}"/>
              </a:ext>
            </a:extLst>
          </p:cNvPr>
          <p:cNvSpPr>
            <a:spLocks noGrp="1"/>
          </p:cNvSpPr>
          <p:nvPr>
            <p:ph type="title"/>
          </p:nvPr>
        </p:nvSpPr>
        <p:spPr>
          <a:xfrm>
            <a:off x="438913" y="859536"/>
            <a:ext cx="4832802" cy="1243584"/>
          </a:xfrm>
        </p:spPr>
        <p:txBody>
          <a:bodyPr>
            <a:normAutofit/>
          </a:bodyPr>
          <a:lstStyle/>
          <a:p>
            <a:r>
              <a:rPr lang="en-IN" sz="4000" b="1" dirty="0">
                <a:latin typeface="Abadi" panose="020B0604020104020204" pitchFamily="34" charset="0"/>
              </a:rPr>
              <a:t>Declarations</a:t>
            </a:r>
          </a:p>
        </p:txBody>
      </p:sp>
      <p:sp>
        <p:nvSpPr>
          <p:cNvPr id="3" name="Content Placeholder 2">
            <a:extLst>
              <a:ext uri="{FF2B5EF4-FFF2-40B4-BE49-F238E27FC236}">
                <a16:creationId xmlns:a16="http://schemas.microsoft.com/office/drawing/2014/main" id="{47CBDC23-E33F-5AAC-9668-BA1469A56453}"/>
              </a:ext>
            </a:extLst>
          </p:cNvPr>
          <p:cNvSpPr>
            <a:spLocks noGrp="1"/>
          </p:cNvSpPr>
          <p:nvPr>
            <p:ph idx="1"/>
          </p:nvPr>
        </p:nvSpPr>
        <p:spPr>
          <a:xfrm>
            <a:off x="438912" y="2512611"/>
            <a:ext cx="4832803" cy="3664351"/>
          </a:xfrm>
        </p:spPr>
        <p:txBody>
          <a:bodyPr>
            <a:normAutofit/>
          </a:bodyPr>
          <a:lstStyle/>
          <a:p>
            <a:r>
              <a:rPr lang="en-IN" sz="1800" dirty="0">
                <a:latin typeface="Abadi" panose="020B0604020104020204" pitchFamily="34" charset="0"/>
              </a:rPr>
              <a:t>Simple Declaration of one Variable</a:t>
            </a:r>
          </a:p>
          <a:p>
            <a:endParaRPr lang="en-IN" sz="1800" dirty="0">
              <a:latin typeface="Abadi" panose="020B0604020104020204" pitchFamily="34" charset="0"/>
            </a:endParaRPr>
          </a:p>
          <a:p>
            <a:endParaRPr lang="en-IN" sz="1800" dirty="0">
              <a:latin typeface="Abadi" panose="020B0604020104020204" pitchFamily="34" charset="0"/>
            </a:endParaRPr>
          </a:p>
          <a:p>
            <a:endParaRPr lang="en-IN" sz="1800" dirty="0">
              <a:latin typeface="Abadi" panose="020B0604020104020204" pitchFamily="34" charset="0"/>
            </a:endParaRPr>
          </a:p>
          <a:p>
            <a:endParaRPr lang="en-IN" sz="1800" dirty="0">
              <a:latin typeface="Abadi" panose="020B0604020104020204" pitchFamily="34" charset="0"/>
            </a:endParaRPr>
          </a:p>
          <a:p>
            <a:r>
              <a:rPr lang="en-IN" sz="1800" i="0" dirty="0">
                <a:effectLst/>
                <a:latin typeface="Abadi" panose="020B0604020104020204" pitchFamily="34" charset="0"/>
              </a:rPr>
              <a:t>Simple Initialization of one variable:</a:t>
            </a:r>
          </a:p>
          <a:p>
            <a:endParaRPr lang="en-IN" sz="1800" dirty="0">
              <a:latin typeface="Abadi" panose="020B0604020104020204" pitchFamily="34" charset="0"/>
            </a:endParaRPr>
          </a:p>
        </p:txBody>
      </p:sp>
      <p:pic>
        <p:nvPicPr>
          <p:cNvPr id="8" name="Picture 7">
            <a:extLst>
              <a:ext uri="{FF2B5EF4-FFF2-40B4-BE49-F238E27FC236}">
                <a16:creationId xmlns:a16="http://schemas.microsoft.com/office/drawing/2014/main" id="{83A8D400-8C4A-14FC-B7D9-01746E76BED7}"/>
              </a:ext>
            </a:extLst>
          </p:cNvPr>
          <p:cNvPicPr>
            <a:picLocks noChangeAspect="1"/>
          </p:cNvPicPr>
          <p:nvPr/>
        </p:nvPicPr>
        <p:blipFill>
          <a:blip r:embed="rId2"/>
          <a:stretch>
            <a:fillRect/>
          </a:stretch>
        </p:blipFill>
        <p:spPr>
          <a:xfrm>
            <a:off x="6927449" y="517600"/>
            <a:ext cx="4515556" cy="2743200"/>
          </a:xfrm>
          <a:prstGeom prst="rect">
            <a:avLst/>
          </a:prstGeom>
        </p:spPr>
      </p:pic>
      <p:pic>
        <p:nvPicPr>
          <p:cNvPr id="5" name="Picture 4">
            <a:extLst>
              <a:ext uri="{FF2B5EF4-FFF2-40B4-BE49-F238E27FC236}">
                <a16:creationId xmlns:a16="http://schemas.microsoft.com/office/drawing/2014/main" id="{3CAD46B6-4C00-327A-F7EC-CDF1CD1F8C82}"/>
              </a:ext>
            </a:extLst>
          </p:cNvPr>
          <p:cNvPicPr>
            <a:picLocks noChangeAspect="1"/>
          </p:cNvPicPr>
          <p:nvPr/>
        </p:nvPicPr>
        <p:blipFill>
          <a:blip r:embed="rId3"/>
          <a:stretch>
            <a:fillRect/>
          </a:stretch>
        </p:blipFill>
        <p:spPr>
          <a:xfrm>
            <a:off x="6408886" y="3597201"/>
            <a:ext cx="5135719" cy="2683413"/>
          </a:xfrm>
          <a:prstGeom prst="rect">
            <a:avLst/>
          </a:prstGeom>
        </p:spPr>
      </p:pic>
    </p:spTree>
    <p:extLst>
      <p:ext uri="{BB962C8B-B14F-4D97-AF65-F5344CB8AC3E}">
        <p14:creationId xmlns:p14="http://schemas.microsoft.com/office/powerpoint/2010/main" val="173900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1A589B-4C07-E0E4-14E6-DBB742ECF52C}"/>
              </a:ext>
            </a:extLst>
          </p:cNvPr>
          <p:cNvPicPr>
            <a:picLocks noChangeAspect="1"/>
          </p:cNvPicPr>
          <p:nvPr/>
        </p:nvPicPr>
        <p:blipFill>
          <a:blip r:embed="rId2"/>
          <a:stretch>
            <a:fillRect/>
          </a:stretch>
        </p:blipFill>
        <p:spPr>
          <a:xfrm>
            <a:off x="675377" y="2348919"/>
            <a:ext cx="4181103" cy="3020269"/>
          </a:xfrm>
          <a:prstGeom prst="rect">
            <a:avLst/>
          </a:prstGeom>
        </p:spPr>
      </p:pic>
      <p:sp>
        <p:nvSpPr>
          <p:cNvPr id="7" name="Title 1">
            <a:extLst>
              <a:ext uri="{FF2B5EF4-FFF2-40B4-BE49-F238E27FC236}">
                <a16:creationId xmlns:a16="http://schemas.microsoft.com/office/drawing/2014/main" id="{13B6A924-C37F-64B0-E500-1D3D94FA5AC4}"/>
              </a:ext>
            </a:extLst>
          </p:cNvPr>
          <p:cNvSpPr txBox="1">
            <a:spLocks/>
          </p:cNvSpPr>
          <p:nvPr/>
        </p:nvSpPr>
        <p:spPr>
          <a:xfrm>
            <a:off x="1138739" y="165786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b="1" dirty="0">
                <a:solidFill>
                  <a:srgbClr val="333333"/>
                </a:solidFill>
                <a:latin typeface="Abadi" panose="020B0604020104020204" pitchFamily="34" charset="0"/>
              </a:rPr>
              <a:t>Declaring a pointer variable:</a:t>
            </a:r>
            <a:endParaRPr lang="en-IN" sz="2000" dirty="0">
              <a:latin typeface="Abadi" panose="020B0604020104020204" pitchFamily="34" charset="0"/>
            </a:endParaRPr>
          </a:p>
        </p:txBody>
      </p:sp>
      <p:sp>
        <p:nvSpPr>
          <p:cNvPr id="8" name="TextBox 7">
            <a:extLst>
              <a:ext uri="{FF2B5EF4-FFF2-40B4-BE49-F238E27FC236}">
                <a16:creationId xmlns:a16="http://schemas.microsoft.com/office/drawing/2014/main" id="{E54DC650-7025-492B-7C4A-D2C4DEF7B7E4}"/>
              </a:ext>
            </a:extLst>
          </p:cNvPr>
          <p:cNvSpPr txBox="1"/>
          <p:nvPr/>
        </p:nvSpPr>
        <p:spPr>
          <a:xfrm>
            <a:off x="7561007" y="1571521"/>
            <a:ext cx="4438609" cy="369332"/>
          </a:xfrm>
          <a:prstGeom prst="rect">
            <a:avLst/>
          </a:prstGeom>
          <a:noFill/>
        </p:spPr>
        <p:txBody>
          <a:bodyPr wrap="square" rtlCol="0">
            <a:spAutoFit/>
          </a:bodyPr>
          <a:lstStyle/>
          <a:p>
            <a:r>
              <a:rPr lang="en-IN" b="1" i="0" dirty="0">
                <a:solidFill>
                  <a:srgbClr val="333333"/>
                </a:solidFill>
                <a:effectLst/>
                <a:latin typeface="Abadi" panose="020B0604020104020204" pitchFamily="34" charset="0"/>
              </a:rPr>
              <a:t>Declaring multiple variables:</a:t>
            </a:r>
            <a:endParaRPr lang="en-IN" dirty="0">
              <a:latin typeface="Abadi" panose="020B0604020104020204" pitchFamily="34" charset="0"/>
            </a:endParaRPr>
          </a:p>
        </p:txBody>
      </p:sp>
      <p:pic>
        <p:nvPicPr>
          <p:cNvPr id="10" name="Picture 9">
            <a:extLst>
              <a:ext uri="{FF2B5EF4-FFF2-40B4-BE49-F238E27FC236}">
                <a16:creationId xmlns:a16="http://schemas.microsoft.com/office/drawing/2014/main" id="{B747ED2A-6EF4-EC87-EB3D-418A8926CC94}"/>
              </a:ext>
            </a:extLst>
          </p:cNvPr>
          <p:cNvPicPr>
            <a:picLocks noChangeAspect="1"/>
          </p:cNvPicPr>
          <p:nvPr/>
        </p:nvPicPr>
        <p:blipFill>
          <a:blip r:embed="rId3"/>
          <a:stretch>
            <a:fillRect/>
          </a:stretch>
        </p:blipFill>
        <p:spPr>
          <a:xfrm>
            <a:off x="6877543" y="2380196"/>
            <a:ext cx="4285757" cy="2635273"/>
          </a:xfrm>
          <a:prstGeom prst="rect">
            <a:avLst/>
          </a:prstGeom>
        </p:spPr>
      </p:pic>
    </p:spTree>
    <p:extLst>
      <p:ext uri="{BB962C8B-B14F-4D97-AF65-F5344CB8AC3E}">
        <p14:creationId xmlns:p14="http://schemas.microsoft.com/office/powerpoint/2010/main" val="208842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Diagram&#10;&#10;Description automatically generated">
            <a:extLst>
              <a:ext uri="{FF2B5EF4-FFF2-40B4-BE49-F238E27FC236}">
                <a16:creationId xmlns:a16="http://schemas.microsoft.com/office/drawing/2014/main" id="{17842297-69A0-B1EA-904A-87D55AABA9D2}"/>
              </a:ext>
            </a:extLst>
          </p:cNvPr>
          <p:cNvPicPr>
            <a:picLocks noChangeAspect="1"/>
          </p:cNvPicPr>
          <p:nvPr/>
        </p:nvPicPr>
        <p:blipFill>
          <a:blip r:embed="rId2"/>
          <a:stretch>
            <a:fillRect/>
          </a:stretch>
        </p:blipFill>
        <p:spPr>
          <a:xfrm>
            <a:off x="1564341" y="2854796"/>
            <a:ext cx="2743200" cy="2134526"/>
          </a:xfrm>
          <a:prstGeom prst="rect">
            <a:avLst/>
          </a:prstGeom>
        </p:spPr>
      </p:pic>
      <p:pic>
        <p:nvPicPr>
          <p:cNvPr id="4" name="Picture 4" descr="Diagram&#10;&#10;Description automatically generated">
            <a:extLst>
              <a:ext uri="{FF2B5EF4-FFF2-40B4-BE49-F238E27FC236}">
                <a16:creationId xmlns:a16="http://schemas.microsoft.com/office/drawing/2014/main" id="{040AB3D4-83ED-DB9F-EB96-A0BE979C548D}"/>
              </a:ext>
            </a:extLst>
          </p:cNvPr>
          <p:cNvPicPr>
            <a:picLocks noChangeAspect="1"/>
          </p:cNvPicPr>
          <p:nvPr/>
        </p:nvPicPr>
        <p:blipFill>
          <a:blip r:embed="rId3"/>
          <a:stretch>
            <a:fillRect/>
          </a:stretch>
        </p:blipFill>
        <p:spPr>
          <a:xfrm>
            <a:off x="7749988" y="2911617"/>
            <a:ext cx="2743200" cy="2132943"/>
          </a:xfrm>
          <a:prstGeom prst="rect">
            <a:avLst/>
          </a:prstGeom>
        </p:spPr>
      </p:pic>
      <p:sp>
        <p:nvSpPr>
          <p:cNvPr id="5" name="TextBox 4">
            <a:extLst>
              <a:ext uri="{FF2B5EF4-FFF2-40B4-BE49-F238E27FC236}">
                <a16:creationId xmlns:a16="http://schemas.microsoft.com/office/drawing/2014/main" id="{DF81146F-CFA7-9E92-6196-DFA958A24A4C}"/>
              </a:ext>
            </a:extLst>
          </p:cNvPr>
          <p:cNvSpPr txBox="1"/>
          <p:nvPr/>
        </p:nvSpPr>
        <p:spPr>
          <a:xfrm>
            <a:off x="3571874" y="1115983"/>
            <a:ext cx="5168713" cy="47705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500" b="1" dirty="0">
                <a:latin typeface="Abadi" panose="020B0604020104020204" pitchFamily="34" charset="0"/>
                <a:cs typeface="Calibri"/>
              </a:rPr>
              <a:t>Variables</a:t>
            </a:r>
            <a:r>
              <a:rPr lang="en-US" sz="2500" b="1" dirty="0">
                <a:cs typeface="Calibri"/>
              </a:rPr>
              <a:t> </a:t>
            </a:r>
            <a:endParaRPr lang="en-US" b="1" dirty="0">
              <a:cs typeface="Calibri"/>
            </a:endParaRPr>
          </a:p>
        </p:txBody>
      </p:sp>
    </p:spTree>
    <p:extLst>
      <p:ext uri="{BB962C8B-B14F-4D97-AF65-F5344CB8AC3E}">
        <p14:creationId xmlns:p14="http://schemas.microsoft.com/office/powerpoint/2010/main" val="2512815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Diagram&#10;&#10;Description automatically generated">
            <a:extLst>
              <a:ext uri="{FF2B5EF4-FFF2-40B4-BE49-F238E27FC236}">
                <a16:creationId xmlns:a16="http://schemas.microsoft.com/office/drawing/2014/main" id="{A40DA046-5CCD-F489-9F3A-1339C23BC5F2}"/>
              </a:ext>
            </a:extLst>
          </p:cNvPr>
          <p:cNvPicPr>
            <a:picLocks noChangeAspect="1"/>
          </p:cNvPicPr>
          <p:nvPr/>
        </p:nvPicPr>
        <p:blipFill>
          <a:blip r:embed="rId2"/>
          <a:stretch>
            <a:fillRect/>
          </a:stretch>
        </p:blipFill>
        <p:spPr>
          <a:xfrm>
            <a:off x="1295400" y="1715427"/>
            <a:ext cx="2743200" cy="1679028"/>
          </a:xfrm>
          <a:prstGeom prst="rect">
            <a:avLst/>
          </a:prstGeom>
        </p:spPr>
      </p:pic>
      <p:pic>
        <p:nvPicPr>
          <p:cNvPr id="4" name="Picture 4" descr="Diagram&#10;&#10;Description automatically generated">
            <a:extLst>
              <a:ext uri="{FF2B5EF4-FFF2-40B4-BE49-F238E27FC236}">
                <a16:creationId xmlns:a16="http://schemas.microsoft.com/office/drawing/2014/main" id="{74B0A588-B8C7-06B9-1DF6-77AFB2A3FB73}"/>
              </a:ext>
            </a:extLst>
          </p:cNvPr>
          <p:cNvPicPr>
            <a:picLocks noChangeAspect="1"/>
          </p:cNvPicPr>
          <p:nvPr/>
        </p:nvPicPr>
        <p:blipFill>
          <a:blip r:embed="rId3"/>
          <a:stretch>
            <a:fillRect/>
          </a:stretch>
        </p:blipFill>
        <p:spPr>
          <a:xfrm>
            <a:off x="1295400" y="3992244"/>
            <a:ext cx="2743200" cy="2100805"/>
          </a:xfrm>
          <a:prstGeom prst="rect">
            <a:avLst/>
          </a:prstGeom>
        </p:spPr>
      </p:pic>
      <p:pic>
        <p:nvPicPr>
          <p:cNvPr id="5" name="Picture 5" descr="A picture containing map&#10;&#10;Description automatically generated">
            <a:extLst>
              <a:ext uri="{FF2B5EF4-FFF2-40B4-BE49-F238E27FC236}">
                <a16:creationId xmlns:a16="http://schemas.microsoft.com/office/drawing/2014/main" id="{A595C509-CB3F-09CB-90C6-8D63EE00C1DE}"/>
              </a:ext>
            </a:extLst>
          </p:cNvPr>
          <p:cNvPicPr>
            <a:picLocks noChangeAspect="1"/>
          </p:cNvPicPr>
          <p:nvPr/>
        </p:nvPicPr>
        <p:blipFill>
          <a:blip r:embed="rId4"/>
          <a:stretch>
            <a:fillRect/>
          </a:stretch>
        </p:blipFill>
        <p:spPr>
          <a:xfrm>
            <a:off x="8097371" y="1717488"/>
            <a:ext cx="2743200" cy="4218641"/>
          </a:xfrm>
          <a:prstGeom prst="rect">
            <a:avLst/>
          </a:prstGeom>
        </p:spPr>
      </p:pic>
      <p:sp>
        <p:nvSpPr>
          <p:cNvPr id="6" name="TextBox 5">
            <a:extLst>
              <a:ext uri="{FF2B5EF4-FFF2-40B4-BE49-F238E27FC236}">
                <a16:creationId xmlns:a16="http://schemas.microsoft.com/office/drawing/2014/main" id="{52993DC2-8F96-3E34-4A58-73BA57AE0EA8}"/>
              </a:ext>
            </a:extLst>
          </p:cNvPr>
          <p:cNvSpPr txBox="1"/>
          <p:nvPr/>
        </p:nvSpPr>
        <p:spPr>
          <a:xfrm>
            <a:off x="1168213" y="867822"/>
            <a:ext cx="1876985" cy="754053"/>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500" b="1" dirty="0"/>
              <a:t>If-else</a:t>
            </a:r>
          </a:p>
          <a:p>
            <a:pPr algn="ctr"/>
            <a:endParaRPr lang="en-US" dirty="0">
              <a:cs typeface="Calibri"/>
            </a:endParaRPr>
          </a:p>
        </p:txBody>
      </p:sp>
      <p:sp>
        <p:nvSpPr>
          <p:cNvPr id="7" name="TextBox 6">
            <a:extLst>
              <a:ext uri="{FF2B5EF4-FFF2-40B4-BE49-F238E27FC236}">
                <a16:creationId xmlns:a16="http://schemas.microsoft.com/office/drawing/2014/main" id="{284159A6-20DC-573F-4070-9C1E4D60C190}"/>
              </a:ext>
            </a:extLst>
          </p:cNvPr>
          <p:cNvSpPr txBox="1"/>
          <p:nvPr/>
        </p:nvSpPr>
        <p:spPr>
          <a:xfrm>
            <a:off x="7998198" y="926654"/>
            <a:ext cx="2549338" cy="754053"/>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500" b="1" dirty="0"/>
              <a:t>Loop statements</a:t>
            </a:r>
            <a:endParaRPr lang="en-US" sz="2500" b="1"/>
          </a:p>
          <a:p>
            <a:pPr algn="l"/>
            <a:endParaRPr lang="en-US" dirty="0">
              <a:cs typeface="Calibri"/>
            </a:endParaRPr>
          </a:p>
        </p:txBody>
      </p:sp>
    </p:spTree>
    <p:extLst>
      <p:ext uri="{BB962C8B-B14F-4D97-AF65-F5344CB8AC3E}">
        <p14:creationId xmlns:p14="http://schemas.microsoft.com/office/powerpoint/2010/main" val="660439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 application&#10;&#10;Description automatically generated">
            <a:extLst>
              <a:ext uri="{FF2B5EF4-FFF2-40B4-BE49-F238E27FC236}">
                <a16:creationId xmlns:a16="http://schemas.microsoft.com/office/drawing/2014/main" id="{E64EBD2C-5883-2CDB-D05E-B36D0F2D9740}"/>
              </a:ext>
            </a:extLst>
          </p:cNvPr>
          <p:cNvPicPr>
            <a:picLocks noChangeAspect="1"/>
          </p:cNvPicPr>
          <p:nvPr/>
        </p:nvPicPr>
        <p:blipFill>
          <a:blip r:embed="rId2"/>
          <a:stretch>
            <a:fillRect/>
          </a:stretch>
        </p:blipFill>
        <p:spPr>
          <a:xfrm>
            <a:off x="914401" y="1444156"/>
            <a:ext cx="5925670" cy="2088281"/>
          </a:xfrm>
          <a:prstGeom prst="rect">
            <a:avLst/>
          </a:prstGeom>
        </p:spPr>
      </p:pic>
      <p:pic>
        <p:nvPicPr>
          <p:cNvPr id="3" name="Picture 3" descr="Diagram&#10;&#10;Description automatically generated">
            <a:extLst>
              <a:ext uri="{FF2B5EF4-FFF2-40B4-BE49-F238E27FC236}">
                <a16:creationId xmlns:a16="http://schemas.microsoft.com/office/drawing/2014/main" id="{516DF45C-6E13-47D1-1A1F-378FD7D79B6C}"/>
              </a:ext>
            </a:extLst>
          </p:cNvPr>
          <p:cNvPicPr>
            <a:picLocks noChangeAspect="1"/>
          </p:cNvPicPr>
          <p:nvPr/>
        </p:nvPicPr>
        <p:blipFill>
          <a:blip r:embed="rId3"/>
          <a:stretch>
            <a:fillRect/>
          </a:stretch>
        </p:blipFill>
        <p:spPr>
          <a:xfrm>
            <a:off x="7749988" y="1444220"/>
            <a:ext cx="2743200" cy="2199033"/>
          </a:xfrm>
          <a:prstGeom prst="rect">
            <a:avLst/>
          </a:prstGeom>
        </p:spPr>
      </p:pic>
      <p:pic>
        <p:nvPicPr>
          <p:cNvPr id="4" name="Picture 4">
            <a:extLst>
              <a:ext uri="{FF2B5EF4-FFF2-40B4-BE49-F238E27FC236}">
                <a16:creationId xmlns:a16="http://schemas.microsoft.com/office/drawing/2014/main" id="{874BA0BE-4080-A34D-BA5F-AFF1FD92B8A0}"/>
              </a:ext>
            </a:extLst>
          </p:cNvPr>
          <p:cNvPicPr>
            <a:picLocks noChangeAspect="1"/>
          </p:cNvPicPr>
          <p:nvPr/>
        </p:nvPicPr>
        <p:blipFill>
          <a:blip r:embed="rId4"/>
          <a:stretch>
            <a:fillRect/>
          </a:stretch>
        </p:blipFill>
        <p:spPr>
          <a:xfrm>
            <a:off x="6091518" y="4152461"/>
            <a:ext cx="2743200" cy="2340665"/>
          </a:xfrm>
          <a:prstGeom prst="rect">
            <a:avLst/>
          </a:prstGeom>
        </p:spPr>
      </p:pic>
      <p:sp>
        <p:nvSpPr>
          <p:cNvPr id="5" name="TextBox 4">
            <a:extLst>
              <a:ext uri="{FF2B5EF4-FFF2-40B4-BE49-F238E27FC236}">
                <a16:creationId xmlns:a16="http://schemas.microsoft.com/office/drawing/2014/main" id="{B0C1608F-9B2D-A655-0F99-C82E9EB4632B}"/>
              </a:ext>
            </a:extLst>
          </p:cNvPr>
          <p:cNvSpPr txBox="1"/>
          <p:nvPr/>
        </p:nvSpPr>
        <p:spPr>
          <a:xfrm>
            <a:off x="3627904" y="690103"/>
            <a:ext cx="6009154" cy="754053"/>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500" b="1" dirty="0">
                <a:latin typeface="Abadi" panose="020B0604020104020204" pitchFamily="34" charset="0"/>
              </a:rPr>
              <a:t>Functions</a:t>
            </a:r>
          </a:p>
          <a:p>
            <a:pPr algn="ctr"/>
            <a:endParaRPr lang="en-US" dirty="0">
              <a:latin typeface="Abadi" panose="020B0604020104020204" pitchFamily="34" charset="0"/>
              <a:cs typeface="Calibri" panose="020F0502020204030204"/>
            </a:endParaRPr>
          </a:p>
        </p:txBody>
      </p:sp>
    </p:spTree>
    <p:extLst>
      <p:ext uri="{BB962C8B-B14F-4D97-AF65-F5344CB8AC3E}">
        <p14:creationId xmlns:p14="http://schemas.microsoft.com/office/powerpoint/2010/main" val="279566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98AF3-1264-AB49-897F-EF28F4AC91FB}"/>
              </a:ext>
            </a:extLst>
          </p:cNvPr>
          <p:cNvSpPr>
            <a:spLocks noGrp="1"/>
          </p:cNvSpPr>
          <p:nvPr>
            <p:ph type="title"/>
          </p:nvPr>
        </p:nvSpPr>
        <p:spPr>
          <a:xfrm>
            <a:off x="572493" y="238539"/>
            <a:ext cx="11018520" cy="1434415"/>
          </a:xfrm>
        </p:spPr>
        <p:txBody>
          <a:bodyPr anchor="b">
            <a:normAutofit/>
          </a:bodyPr>
          <a:lstStyle/>
          <a:p>
            <a:r>
              <a:rPr lang="en-IN" sz="5400" b="1" dirty="0">
                <a:latin typeface="Abadi" panose="020B0604020104020204" pitchFamily="34" charset="0"/>
              </a:rPr>
              <a:t>Lexical Analysis</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D561C7-B91C-25E0-CC86-69BC9E529BC3}"/>
              </a:ext>
            </a:extLst>
          </p:cNvPr>
          <p:cNvSpPr>
            <a:spLocks noGrp="1"/>
          </p:cNvSpPr>
          <p:nvPr>
            <p:ph idx="1"/>
          </p:nvPr>
        </p:nvSpPr>
        <p:spPr>
          <a:xfrm>
            <a:off x="572493" y="2071316"/>
            <a:ext cx="6713552" cy="4119172"/>
          </a:xfrm>
        </p:spPr>
        <p:txBody>
          <a:bodyPr anchor="t">
            <a:normAutofit/>
          </a:bodyPr>
          <a:lstStyle/>
          <a:p>
            <a:pPr>
              <a:buFont typeface="Arial" panose="020B0604020202020204" pitchFamily="34" charset="0"/>
              <a:buChar char="•"/>
            </a:pPr>
            <a:r>
              <a:rPr lang="en-IN" sz="1100" b="0" i="0" dirty="0">
                <a:effectLst/>
                <a:latin typeface="Abadi" panose="020B0604020104020204" pitchFamily="34" charset="0"/>
              </a:rPr>
              <a:t>Lexical analysis is the first phase of the compilation process, responsible for breaking the input source code into meaningful units called tokens.</a:t>
            </a:r>
          </a:p>
          <a:p>
            <a:pPr>
              <a:buFont typeface="Arial" panose="020B0604020202020204" pitchFamily="34" charset="0"/>
              <a:buChar char="•"/>
            </a:pPr>
            <a:r>
              <a:rPr lang="en-IN" sz="1100" b="0" i="0" dirty="0">
                <a:effectLst/>
                <a:latin typeface="Abadi" panose="020B0604020104020204" pitchFamily="34" charset="0"/>
              </a:rPr>
              <a:t>It scans the source code character by character and groups them into tokens based on predefined rules and patterns.</a:t>
            </a:r>
          </a:p>
          <a:p>
            <a:r>
              <a:rPr lang="en-IN" sz="1100" b="1" i="0" dirty="0">
                <a:effectLst/>
                <a:latin typeface="Abadi" panose="020B0604020104020204" pitchFamily="34" charset="0"/>
              </a:rPr>
              <a:t>Flex and Lexical Analysis:</a:t>
            </a:r>
            <a:endParaRPr lang="en-IN" sz="1100" b="0" i="0" dirty="0">
              <a:effectLst/>
              <a:latin typeface="Abadi" panose="020B0604020104020204" pitchFamily="34" charset="0"/>
            </a:endParaRPr>
          </a:p>
          <a:p>
            <a:pPr>
              <a:buFont typeface="Arial" panose="020B0604020202020204" pitchFamily="34" charset="0"/>
              <a:buChar char="•"/>
            </a:pPr>
            <a:r>
              <a:rPr lang="en-IN" sz="1100" b="0" i="0" dirty="0">
                <a:effectLst/>
                <a:latin typeface="Abadi" panose="020B0604020104020204" pitchFamily="34" charset="0"/>
              </a:rPr>
              <a:t>Flex is a tool for generating lexical analysers in compiler construction.</a:t>
            </a:r>
          </a:p>
          <a:p>
            <a:pPr>
              <a:buFont typeface="Arial" panose="020B0604020202020204" pitchFamily="34" charset="0"/>
              <a:buChar char="•"/>
            </a:pPr>
            <a:r>
              <a:rPr lang="en-IN" sz="1100" b="0" i="0" dirty="0">
                <a:effectLst/>
                <a:latin typeface="Abadi" panose="020B0604020104020204" pitchFamily="34" charset="0"/>
              </a:rPr>
              <a:t>It automatically generates lexer code in C based on defined rules.</a:t>
            </a:r>
          </a:p>
          <a:p>
            <a:pPr>
              <a:buFont typeface="Arial" panose="020B0604020202020204" pitchFamily="34" charset="0"/>
              <a:buChar char="•"/>
            </a:pPr>
            <a:r>
              <a:rPr lang="en-IN" sz="1100" b="0" i="0" dirty="0">
                <a:effectLst/>
                <a:latin typeface="Abadi" panose="020B0604020104020204" pitchFamily="34" charset="0"/>
              </a:rPr>
              <a:t>Structure of a Flex program:</a:t>
            </a:r>
          </a:p>
          <a:p>
            <a:pPr marL="742950" lvl="1" indent="-285750">
              <a:buFont typeface="Arial" panose="020B0604020202020204" pitchFamily="34" charset="0"/>
              <a:buChar char="•"/>
            </a:pPr>
            <a:r>
              <a:rPr lang="en-IN" sz="1100" b="0" i="0" dirty="0">
                <a:effectLst/>
                <a:latin typeface="Abadi" panose="020B0604020104020204" pitchFamily="34" charset="0"/>
              </a:rPr>
              <a:t>Statements/definitions section for options and declarations.</a:t>
            </a:r>
          </a:p>
          <a:p>
            <a:pPr marL="742950" lvl="1" indent="-285750">
              <a:buFont typeface="Arial" panose="020B0604020202020204" pitchFamily="34" charset="0"/>
              <a:buChar char="•"/>
            </a:pPr>
            <a:r>
              <a:rPr lang="en-IN" sz="1100" b="0" i="0" dirty="0">
                <a:effectLst/>
                <a:latin typeface="Abadi" panose="020B0604020104020204" pitchFamily="34" charset="0"/>
              </a:rPr>
              <a:t>Rules section with regular expressions and associated actions.</a:t>
            </a:r>
          </a:p>
          <a:p>
            <a:pPr marL="742950" lvl="1" indent="-285750">
              <a:buFont typeface="Arial" panose="020B0604020202020204" pitchFamily="34" charset="0"/>
              <a:buChar char="•"/>
            </a:pPr>
            <a:r>
              <a:rPr lang="en-IN" sz="1100" b="0" i="0" dirty="0">
                <a:effectLst/>
                <a:latin typeface="Abadi" panose="020B0604020104020204" pitchFamily="34" charset="0"/>
              </a:rPr>
              <a:t>User functions section (optional) for additional functions.</a:t>
            </a:r>
          </a:p>
          <a:p>
            <a:pPr>
              <a:buFont typeface="Arial" panose="020B0604020202020204" pitchFamily="34" charset="0"/>
              <a:buChar char="•"/>
            </a:pPr>
            <a:r>
              <a:rPr lang="en-IN" sz="1100" b="0" i="0" dirty="0">
                <a:effectLst/>
                <a:latin typeface="Abadi" panose="020B0604020104020204" pitchFamily="34" charset="0"/>
              </a:rPr>
              <a:t>Regular expressions define patterns to match in the input source code.</a:t>
            </a:r>
          </a:p>
          <a:p>
            <a:pPr>
              <a:buFont typeface="Arial" panose="020B0604020202020204" pitchFamily="34" charset="0"/>
              <a:buChar char="•"/>
            </a:pPr>
            <a:r>
              <a:rPr lang="en-IN" sz="1100" b="0" i="0" dirty="0">
                <a:effectLst/>
                <a:latin typeface="Abadi" panose="020B0604020104020204" pitchFamily="34" charset="0"/>
              </a:rPr>
              <a:t>Actions specify what to do when a pattern is found (e.g., printing, variable modification).</a:t>
            </a:r>
          </a:p>
          <a:p>
            <a:pPr>
              <a:buFont typeface="Arial" panose="020B0604020202020204" pitchFamily="34" charset="0"/>
              <a:buChar char="•"/>
            </a:pPr>
            <a:r>
              <a:rPr lang="en-IN" sz="1100" b="0" i="0" dirty="0">
                <a:effectLst/>
                <a:latin typeface="Abadi" panose="020B0604020104020204" pitchFamily="34" charset="0"/>
              </a:rPr>
              <a:t>Flex generates a C file from the lexer file using the command "flex </a:t>
            </a:r>
            <a:r>
              <a:rPr lang="en-IN" sz="1100" b="0" i="0" dirty="0" err="1">
                <a:effectLst/>
                <a:latin typeface="Abadi" panose="020B0604020104020204" pitchFamily="34" charset="0"/>
              </a:rPr>
              <a:t>lexer.l</a:t>
            </a:r>
            <a:r>
              <a:rPr lang="en-IN" sz="1100" b="0" i="0" dirty="0">
                <a:effectLst/>
                <a:latin typeface="Abadi" panose="020B0604020104020204" pitchFamily="34" charset="0"/>
              </a:rPr>
              <a:t>".</a:t>
            </a:r>
          </a:p>
          <a:p>
            <a:pPr>
              <a:buFont typeface="Arial" panose="020B0604020202020204" pitchFamily="34" charset="0"/>
              <a:buChar char="•"/>
            </a:pPr>
            <a:r>
              <a:rPr lang="en-IN" sz="1100" b="0" i="0" dirty="0">
                <a:effectLst/>
                <a:latin typeface="Abadi" panose="020B0604020104020204" pitchFamily="34" charset="0"/>
              </a:rPr>
              <a:t>The generated lexer code can be compiled using a C compiler like GCC.</a:t>
            </a:r>
          </a:p>
          <a:p>
            <a:pPr>
              <a:buFont typeface="Arial" panose="020B0604020202020204" pitchFamily="34" charset="0"/>
              <a:buChar char="•"/>
            </a:pPr>
            <a:r>
              <a:rPr lang="en-IN" sz="1100" b="0" i="0" dirty="0">
                <a:effectLst/>
                <a:latin typeface="Abadi" panose="020B0604020104020204" pitchFamily="34" charset="0"/>
              </a:rPr>
              <a:t>The lexer performs lexical analysis by tokenizing the input source code.</a:t>
            </a:r>
          </a:p>
          <a:p>
            <a:pPr marL="0" indent="0">
              <a:buNone/>
            </a:pPr>
            <a:endParaRPr lang="en-IN" sz="1100" dirty="0">
              <a:latin typeface="Abadi" panose="020B0604020104020204" pitchFamily="34" charset="0"/>
            </a:endParaRPr>
          </a:p>
        </p:txBody>
      </p:sp>
      <p:pic>
        <p:nvPicPr>
          <p:cNvPr id="1026" name="Picture 2">
            <a:extLst>
              <a:ext uri="{FF2B5EF4-FFF2-40B4-BE49-F238E27FC236}">
                <a16:creationId xmlns:a16="http://schemas.microsoft.com/office/drawing/2014/main" id="{9F35E679-2B66-4A23-90A8-FA9FF8D31C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173" r="18105" b="1"/>
          <a:stretch/>
        </p:blipFill>
        <p:spPr bwMode="auto">
          <a:xfrm>
            <a:off x="7675658" y="2123473"/>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0017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D8C62E48B990419DAF9EDA72E59E49" ma:contentTypeVersion="15" ma:contentTypeDescription="Create a new document." ma:contentTypeScope="" ma:versionID="7cadbc28f35068d96ad04e66c5ae4b9e">
  <xsd:schema xmlns:xsd="http://www.w3.org/2001/XMLSchema" xmlns:xs="http://www.w3.org/2001/XMLSchema" xmlns:p="http://schemas.microsoft.com/office/2006/metadata/properties" xmlns:ns3="968d723b-c20f-4ff7-b5ce-6d901443cc11" xmlns:ns4="0272c95a-1aec-4976-bd1d-1c11b3980cec" targetNamespace="http://schemas.microsoft.com/office/2006/metadata/properties" ma:root="true" ma:fieldsID="c545b7e654c18309af6df6c61aed2ecf" ns3:_="" ns4:_="">
    <xsd:import namespace="968d723b-c20f-4ff7-b5ce-6d901443cc11"/>
    <xsd:import namespace="0272c95a-1aec-4976-bd1d-1c11b3980ce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element ref="ns4:MediaLengthInSeconds" minOccurs="0"/>
                <xsd:element ref="ns4:_activity"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8d723b-c20f-4ff7-b5ce-6d901443cc1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272c95a-1aec-4976-bd1d-1c11b3980ce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0272c95a-1aec-4976-bd1d-1c11b3980cec" xsi:nil="true"/>
  </documentManagement>
</p:properties>
</file>

<file path=customXml/itemProps1.xml><?xml version="1.0" encoding="utf-8"?>
<ds:datastoreItem xmlns:ds="http://schemas.openxmlformats.org/officeDocument/2006/customXml" ds:itemID="{E81F72C0-6CDE-49E0-AB31-B228070395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8d723b-c20f-4ff7-b5ce-6d901443cc11"/>
    <ds:schemaRef ds:uri="0272c95a-1aec-4976-bd1d-1c11b3980c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09BE85-254F-47AD-AC7B-BC1745D2974D}">
  <ds:schemaRefs>
    <ds:schemaRef ds:uri="http://schemas.microsoft.com/sharepoint/v3/contenttype/forms"/>
  </ds:schemaRefs>
</ds:datastoreItem>
</file>

<file path=customXml/itemProps3.xml><?xml version="1.0" encoding="utf-8"?>
<ds:datastoreItem xmlns:ds="http://schemas.openxmlformats.org/officeDocument/2006/customXml" ds:itemID="{D7592287-3F5B-41C1-90DE-B3536889828B}">
  <ds:schemaRefs>
    <ds:schemaRef ds:uri="http://schemas.microsoft.com/office/2006/documentManagement/types"/>
    <ds:schemaRef ds:uri="http://purl.org/dc/dcmitype/"/>
    <ds:schemaRef ds:uri="http://schemas.openxmlformats.org/package/2006/metadata/core-properties"/>
    <ds:schemaRef ds:uri="http://purl.org/dc/terms/"/>
    <ds:schemaRef ds:uri="http://purl.org/dc/elements/1.1/"/>
    <ds:schemaRef ds:uri="http://schemas.microsoft.com/office/infopath/2007/PartnerControls"/>
    <ds:schemaRef ds:uri="968d723b-c20f-4ff7-b5ce-6d901443cc11"/>
    <ds:schemaRef ds:uri="http://www.w3.org/XML/1998/namespace"/>
    <ds:schemaRef ds:uri="0272c95a-1aec-4976-bd1d-1c11b3980ce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573</TotalTime>
  <Words>1862</Words>
  <Application>Microsoft Office PowerPoint</Application>
  <PresentationFormat>Widescreen</PresentationFormat>
  <Paragraphs>145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Abadi</vt:lpstr>
      <vt:lpstr>Arial</vt:lpstr>
      <vt:lpstr>Calibri</vt:lpstr>
      <vt:lpstr>Calibri Light</vt:lpstr>
      <vt:lpstr>Office Theme</vt:lpstr>
      <vt:lpstr>C like Compiler using Flex and Bison</vt:lpstr>
      <vt:lpstr>Introduction</vt:lpstr>
      <vt:lpstr>Comparing it with the Classic C</vt:lpstr>
      <vt:lpstr>Declarations</vt:lpstr>
      <vt:lpstr>PowerPoint Presentation</vt:lpstr>
      <vt:lpstr>PowerPoint Presentation</vt:lpstr>
      <vt:lpstr>PowerPoint Presentation</vt:lpstr>
      <vt:lpstr>PowerPoint Presentation</vt:lpstr>
      <vt:lpstr>Lexical Analysis</vt:lpstr>
      <vt:lpstr>Symbol Table</vt:lpstr>
      <vt:lpstr>Implementation of Symbol Table</vt:lpstr>
      <vt:lpstr>Combining Symbol Table with Lexer</vt:lpstr>
      <vt:lpstr>Creating Parser and integrating it with Flex</vt:lpstr>
      <vt:lpstr>Semantic Analysis</vt:lpstr>
      <vt:lpstr>Integrating it with bison</vt:lpstr>
      <vt:lpstr>Changes to be made in parser</vt:lpstr>
      <vt:lpstr>PowerPoint Presentation</vt:lpstr>
      <vt:lpstr>PowerPoint Presentation</vt:lpstr>
      <vt:lpstr>Lexical Analysis and Symbol Table</vt:lpstr>
      <vt:lpstr> Functional Semantics and Parser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like Compiler using Flex and Bison</dc:title>
  <dc:creator>Konda Reddy Balaji Reddy</dc:creator>
  <cp:lastModifiedBy>Konda Reddy Balaji Reddy</cp:lastModifiedBy>
  <cp:revision>39</cp:revision>
  <dcterms:created xsi:type="dcterms:W3CDTF">2023-06-14T05:28:12Z</dcterms:created>
  <dcterms:modified xsi:type="dcterms:W3CDTF">2023-06-15T03:48:25Z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0x010100AED8C62E48B990419DAF9EDA72E59E49</vt:lpwstr>
  </property>
</Properties>
</file>