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87" r:id="rId3"/>
    <p:sldId id="257" r:id="rId4"/>
    <p:sldId id="331" r:id="rId5"/>
    <p:sldId id="332" r:id="rId6"/>
    <p:sldId id="333" r:id="rId7"/>
    <p:sldId id="334" r:id="rId8"/>
    <p:sldId id="335" r:id="rId9"/>
    <p:sldId id="290" r:id="rId10"/>
    <p:sldId id="336" r:id="rId11"/>
    <p:sldId id="330" r:id="rId12"/>
    <p:sldId id="341" r:id="rId13"/>
    <p:sldId id="337" r:id="rId14"/>
    <p:sldId id="342" r:id="rId15"/>
    <p:sldId id="343" r:id="rId16"/>
    <p:sldId id="338" r:id="rId17"/>
    <p:sldId id="344" r:id="rId18"/>
    <p:sldId id="345" r:id="rId19"/>
    <p:sldId id="358" r:id="rId20"/>
    <p:sldId id="346" r:id="rId21"/>
    <p:sldId id="347" r:id="rId22"/>
    <p:sldId id="348" r:id="rId23"/>
    <p:sldId id="349" r:id="rId24"/>
    <p:sldId id="350" r:id="rId25"/>
    <p:sldId id="351" r:id="rId26"/>
    <p:sldId id="339" r:id="rId27"/>
    <p:sldId id="354" r:id="rId28"/>
    <p:sldId id="352" r:id="rId29"/>
    <p:sldId id="353" r:id="rId30"/>
    <p:sldId id="356" r:id="rId31"/>
    <p:sldId id="355" r:id="rId32"/>
    <p:sldId id="357" r:id="rId33"/>
    <p:sldId id="295" r:id="rId34"/>
    <p:sldId id="301" r:id="rId35"/>
    <p:sldId id="298" r:id="rId36"/>
    <p:sldId id="340" r:id="rId37"/>
    <p:sldId id="296" r:id="rId38"/>
    <p:sldId id="297" r:id="rId39"/>
  </p:sldIdLst>
  <p:sldSz cx="12192000" cy="6858000"/>
  <p:notesSz cx="12192000" cy="6858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0" autoAdjust="0"/>
    <p:restoredTop sz="79848" autoAdjust="0"/>
  </p:normalViewPr>
  <p:slideViewPr>
    <p:cSldViewPr>
      <p:cViewPr varScale="1">
        <p:scale>
          <a:sx n="68" d="100"/>
          <a:sy n="68" d="100"/>
        </p:scale>
        <p:origin x="141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AD0EFF-9386-465E-E838-55E9FF57F42A}"/>
              </a:ext>
            </a:extLst>
          </p:cNvPr>
          <p:cNvSpPr>
            <a:spLocks noGrp="1"/>
          </p:cNvSpPr>
          <p:nvPr>
            <p:ph type="hdr" sz="quarter"/>
          </p:nvPr>
        </p:nvSpPr>
        <p:spPr>
          <a:xfrm>
            <a:off x="0" y="0"/>
            <a:ext cx="5283200" cy="3444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a:extLst>
              <a:ext uri="{FF2B5EF4-FFF2-40B4-BE49-F238E27FC236}">
                <a16:creationId xmlns:a16="http://schemas.microsoft.com/office/drawing/2014/main" id="{4706EA63-08B3-D6B3-A9E3-0CEC219418FE}"/>
              </a:ext>
            </a:extLst>
          </p:cNvPr>
          <p:cNvSpPr>
            <a:spLocks noGrp="1"/>
          </p:cNvSpPr>
          <p:nvPr>
            <p:ph type="dt" idx="1"/>
          </p:nvPr>
        </p:nvSpPr>
        <p:spPr>
          <a:xfrm>
            <a:off x="6905625" y="0"/>
            <a:ext cx="5283200" cy="3444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791A58B8-0131-4267-986E-4417D49292AD}" type="datetimeFigureOut">
              <a:rPr lang="en-IN"/>
              <a:pPr>
                <a:defRPr/>
              </a:pPr>
              <a:t>03-03-2024</a:t>
            </a:fld>
            <a:endParaRPr lang="en-IN"/>
          </a:p>
        </p:txBody>
      </p:sp>
      <p:sp>
        <p:nvSpPr>
          <p:cNvPr id="4" name="Slide Image Placeholder 3">
            <a:extLst>
              <a:ext uri="{FF2B5EF4-FFF2-40B4-BE49-F238E27FC236}">
                <a16:creationId xmlns:a16="http://schemas.microsoft.com/office/drawing/2014/main" id="{BF7509CF-1ACF-3172-8C6A-DC26CFA0038C}"/>
              </a:ext>
            </a:extLst>
          </p:cNvPr>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BFC499F2-B94B-4B1D-A172-2ADE79E17685}"/>
              </a:ext>
            </a:extLst>
          </p:cNvPr>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684613CD-1178-47F5-6305-DEFCFA1E71C2}"/>
              </a:ext>
            </a:extLst>
          </p:cNvPr>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7" name="Slide Number Placeholder 6">
            <a:extLst>
              <a:ext uri="{FF2B5EF4-FFF2-40B4-BE49-F238E27FC236}">
                <a16:creationId xmlns:a16="http://schemas.microsoft.com/office/drawing/2014/main" id="{5C42E60C-1B29-4E9E-522F-F231B0AA28EC}"/>
              </a:ext>
            </a:extLst>
          </p:cNvPr>
          <p:cNvSpPr>
            <a:spLocks noGrp="1"/>
          </p:cNvSpPr>
          <p:nvPr>
            <p:ph type="sldNum" sz="quarter" idx="5"/>
          </p:nvPr>
        </p:nvSpPr>
        <p:spPr>
          <a:xfrm>
            <a:off x="6905625" y="6513513"/>
            <a:ext cx="5283200" cy="3444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C098D49-5239-491A-AA5A-A4A271F66A94}"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0C098D49-5239-491A-AA5A-A4A271F66A94}" type="slidenum">
              <a:rPr lang="en-IN" altLang="en-US" smtClean="0"/>
              <a:pPr>
                <a:defRPr/>
              </a:pPr>
              <a:t>1</a:t>
            </a:fld>
            <a:endParaRPr lang="en-IN" altLang="en-US"/>
          </a:p>
        </p:txBody>
      </p:sp>
    </p:spTree>
    <p:extLst>
      <p:ext uri="{BB962C8B-B14F-4D97-AF65-F5344CB8AC3E}">
        <p14:creationId xmlns:p14="http://schemas.microsoft.com/office/powerpoint/2010/main" val="2870318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E295B-A797-80D8-F8C1-6C7CC89E82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C8EC22-915B-EC34-84FF-6279ABF3C6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7713B3-E95A-A509-A617-8FA347EE7E95}"/>
              </a:ext>
            </a:extLst>
          </p:cNvPr>
          <p:cNvSpPr>
            <a:spLocks noGrp="1"/>
          </p:cNvSpPr>
          <p:nvPr>
            <p:ph type="body" idx="1"/>
          </p:nvPr>
        </p:nvSpPr>
        <p:spPr/>
        <p:txBody>
          <a:bodyPr/>
          <a:lstStyle/>
          <a:p>
            <a:r>
              <a:rPr lang="en-IN" dirty="0"/>
              <a:t>Every time vehicle on road, driver will be registered to current RSUs</a:t>
            </a:r>
          </a:p>
        </p:txBody>
      </p:sp>
      <p:sp>
        <p:nvSpPr>
          <p:cNvPr id="4" name="Slide Number Placeholder 3">
            <a:extLst>
              <a:ext uri="{FF2B5EF4-FFF2-40B4-BE49-F238E27FC236}">
                <a16:creationId xmlns:a16="http://schemas.microsoft.com/office/drawing/2014/main" id="{680397C8-F8BB-D463-8B3F-A7F1D23C0F3D}"/>
              </a:ext>
            </a:extLst>
          </p:cNvPr>
          <p:cNvSpPr>
            <a:spLocks noGrp="1"/>
          </p:cNvSpPr>
          <p:nvPr>
            <p:ph type="sldNum" sz="quarter" idx="5"/>
          </p:nvPr>
        </p:nvSpPr>
        <p:spPr/>
        <p:txBody>
          <a:bodyPr/>
          <a:lstStyle/>
          <a:p>
            <a:pPr>
              <a:defRPr/>
            </a:pPr>
            <a:fld id="{0C098D49-5239-491A-AA5A-A4A271F66A94}" type="slidenum">
              <a:rPr lang="en-IN" altLang="en-US" smtClean="0"/>
              <a:pPr>
                <a:defRPr/>
              </a:pPr>
              <a:t>17</a:t>
            </a:fld>
            <a:endParaRPr lang="en-IN" altLang="en-US"/>
          </a:p>
        </p:txBody>
      </p:sp>
    </p:spTree>
    <p:extLst>
      <p:ext uri="{BB962C8B-B14F-4D97-AF65-F5344CB8AC3E}">
        <p14:creationId xmlns:p14="http://schemas.microsoft.com/office/powerpoint/2010/main" val="4160210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96B96-BA8E-0045-BB2B-C8CB8F3D6B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01A0CF-0082-BB3F-7418-844CBE3D2C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964A96-CB13-1735-AEF6-70E12D0F12AB}"/>
              </a:ext>
            </a:extLst>
          </p:cNvPr>
          <p:cNvSpPr>
            <a:spLocks noGrp="1"/>
          </p:cNvSpPr>
          <p:nvPr>
            <p:ph type="body" idx="1"/>
          </p:nvPr>
        </p:nvSpPr>
        <p:spPr/>
        <p:txBody>
          <a:bodyPr/>
          <a:lstStyle/>
          <a:p>
            <a:r>
              <a:rPr lang="en-IN" dirty="0"/>
              <a:t>Every time vehicle on road, driver will be registered to current RSUs</a:t>
            </a:r>
          </a:p>
        </p:txBody>
      </p:sp>
      <p:sp>
        <p:nvSpPr>
          <p:cNvPr id="4" name="Slide Number Placeholder 3">
            <a:extLst>
              <a:ext uri="{FF2B5EF4-FFF2-40B4-BE49-F238E27FC236}">
                <a16:creationId xmlns:a16="http://schemas.microsoft.com/office/drawing/2014/main" id="{1C84862E-C8F2-23D7-E95E-AAFFFDA3767E}"/>
              </a:ext>
            </a:extLst>
          </p:cNvPr>
          <p:cNvSpPr>
            <a:spLocks noGrp="1"/>
          </p:cNvSpPr>
          <p:nvPr>
            <p:ph type="sldNum" sz="quarter" idx="5"/>
          </p:nvPr>
        </p:nvSpPr>
        <p:spPr/>
        <p:txBody>
          <a:bodyPr/>
          <a:lstStyle/>
          <a:p>
            <a:pPr>
              <a:defRPr/>
            </a:pPr>
            <a:fld id="{0C098D49-5239-491A-AA5A-A4A271F66A94}" type="slidenum">
              <a:rPr lang="en-IN" altLang="en-US" smtClean="0"/>
              <a:pPr>
                <a:defRPr/>
              </a:pPr>
              <a:t>18</a:t>
            </a:fld>
            <a:endParaRPr lang="en-IN" altLang="en-US"/>
          </a:p>
        </p:txBody>
      </p:sp>
    </p:spTree>
    <p:extLst>
      <p:ext uri="{BB962C8B-B14F-4D97-AF65-F5344CB8AC3E}">
        <p14:creationId xmlns:p14="http://schemas.microsoft.com/office/powerpoint/2010/main" val="2130727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9394C-F939-FEB3-62AB-2145E42CA3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CC3C04-8536-71E8-A8E4-57423D9025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9919C7-F353-871D-0CAC-EEEA4E71B1C3}"/>
              </a:ext>
            </a:extLst>
          </p:cNvPr>
          <p:cNvSpPr>
            <a:spLocks noGrp="1"/>
          </p:cNvSpPr>
          <p:nvPr>
            <p:ph type="body" idx="1"/>
          </p:nvPr>
        </p:nvSpPr>
        <p:spPr/>
        <p:txBody>
          <a:bodyPr/>
          <a:lstStyle/>
          <a:p>
            <a:r>
              <a:rPr lang="en-IN" dirty="0"/>
              <a:t>Every time vehicle on road, driver will be registered to current RSUs</a:t>
            </a:r>
          </a:p>
        </p:txBody>
      </p:sp>
      <p:sp>
        <p:nvSpPr>
          <p:cNvPr id="4" name="Slide Number Placeholder 3">
            <a:extLst>
              <a:ext uri="{FF2B5EF4-FFF2-40B4-BE49-F238E27FC236}">
                <a16:creationId xmlns:a16="http://schemas.microsoft.com/office/drawing/2014/main" id="{0CD9FBD2-3D52-94AC-A125-46E4FA86678E}"/>
              </a:ext>
            </a:extLst>
          </p:cNvPr>
          <p:cNvSpPr>
            <a:spLocks noGrp="1"/>
          </p:cNvSpPr>
          <p:nvPr>
            <p:ph type="sldNum" sz="quarter" idx="5"/>
          </p:nvPr>
        </p:nvSpPr>
        <p:spPr/>
        <p:txBody>
          <a:bodyPr/>
          <a:lstStyle/>
          <a:p>
            <a:pPr>
              <a:defRPr/>
            </a:pPr>
            <a:fld id="{0C098D49-5239-491A-AA5A-A4A271F66A94}" type="slidenum">
              <a:rPr lang="en-IN" altLang="en-US" smtClean="0"/>
              <a:pPr>
                <a:defRPr/>
              </a:pPr>
              <a:t>19</a:t>
            </a:fld>
            <a:endParaRPr lang="en-IN" altLang="en-US"/>
          </a:p>
        </p:txBody>
      </p:sp>
    </p:spTree>
    <p:extLst>
      <p:ext uri="{BB962C8B-B14F-4D97-AF65-F5344CB8AC3E}">
        <p14:creationId xmlns:p14="http://schemas.microsoft.com/office/powerpoint/2010/main" val="1803639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7E8CF9-69F8-6060-9B19-06FCC87425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FBE841-FDB8-64E7-BF4E-F9108BF97B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03BB08-D1CE-E7D5-5FE1-9445D8C8843E}"/>
              </a:ext>
            </a:extLst>
          </p:cNvPr>
          <p:cNvSpPr>
            <a:spLocks noGrp="1"/>
          </p:cNvSpPr>
          <p:nvPr>
            <p:ph type="body" idx="1"/>
          </p:nvPr>
        </p:nvSpPr>
        <p:spPr/>
        <p:txBody>
          <a:bodyPr/>
          <a:lstStyle/>
          <a:p>
            <a:r>
              <a:rPr lang="en-IN" dirty="0"/>
              <a:t>Every time vehicle on road, driver will be registered to current RSUs</a:t>
            </a:r>
          </a:p>
        </p:txBody>
      </p:sp>
      <p:sp>
        <p:nvSpPr>
          <p:cNvPr id="4" name="Slide Number Placeholder 3">
            <a:extLst>
              <a:ext uri="{FF2B5EF4-FFF2-40B4-BE49-F238E27FC236}">
                <a16:creationId xmlns:a16="http://schemas.microsoft.com/office/drawing/2014/main" id="{D520E2E9-F711-1971-58BE-E84329B1A661}"/>
              </a:ext>
            </a:extLst>
          </p:cNvPr>
          <p:cNvSpPr>
            <a:spLocks noGrp="1"/>
          </p:cNvSpPr>
          <p:nvPr>
            <p:ph type="sldNum" sz="quarter" idx="5"/>
          </p:nvPr>
        </p:nvSpPr>
        <p:spPr/>
        <p:txBody>
          <a:bodyPr/>
          <a:lstStyle/>
          <a:p>
            <a:pPr>
              <a:defRPr/>
            </a:pPr>
            <a:fld id="{0C098D49-5239-491A-AA5A-A4A271F66A94}" type="slidenum">
              <a:rPr lang="en-IN" altLang="en-US" smtClean="0"/>
              <a:pPr>
                <a:defRPr/>
              </a:pPr>
              <a:t>20</a:t>
            </a:fld>
            <a:endParaRPr lang="en-IN" altLang="en-US"/>
          </a:p>
        </p:txBody>
      </p:sp>
    </p:spTree>
    <p:extLst>
      <p:ext uri="{BB962C8B-B14F-4D97-AF65-F5344CB8AC3E}">
        <p14:creationId xmlns:p14="http://schemas.microsoft.com/office/powerpoint/2010/main" val="3059012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69572-2A68-9EB9-5BD7-7DFC7D8AF6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1153EB-0A99-936C-6064-5D4400C164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159EA6-3BAA-E9E9-8FED-A71055A3931D}"/>
              </a:ext>
            </a:extLst>
          </p:cNvPr>
          <p:cNvSpPr>
            <a:spLocks noGrp="1"/>
          </p:cNvSpPr>
          <p:nvPr>
            <p:ph type="body" idx="1"/>
          </p:nvPr>
        </p:nvSpPr>
        <p:spPr/>
        <p:txBody>
          <a:bodyPr/>
          <a:lstStyle/>
          <a:p>
            <a:r>
              <a:rPr lang="en-IN" dirty="0"/>
              <a:t>Every time vehicle on road, driver will be registered to current RSUs</a:t>
            </a:r>
          </a:p>
        </p:txBody>
      </p:sp>
      <p:sp>
        <p:nvSpPr>
          <p:cNvPr id="4" name="Slide Number Placeholder 3">
            <a:extLst>
              <a:ext uri="{FF2B5EF4-FFF2-40B4-BE49-F238E27FC236}">
                <a16:creationId xmlns:a16="http://schemas.microsoft.com/office/drawing/2014/main" id="{59F07800-E887-C562-6B9B-1F0CDAD476A9}"/>
              </a:ext>
            </a:extLst>
          </p:cNvPr>
          <p:cNvSpPr>
            <a:spLocks noGrp="1"/>
          </p:cNvSpPr>
          <p:nvPr>
            <p:ph type="sldNum" sz="quarter" idx="5"/>
          </p:nvPr>
        </p:nvSpPr>
        <p:spPr/>
        <p:txBody>
          <a:bodyPr/>
          <a:lstStyle/>
          <a:p>
            <a:pPr>
              <a:defRPr/>
            </a:pPr>
            <a:fld id="{0C098D49-5239-491A-AA5A-A4A271F66A94}" type="slidenum">
              <a:rPr lang="en-IN" altLang="en-US" smtClean="0"/>
              <a:pPr>
                <a:defRPr/>
              </a:pPr>
              <a:t>21</a:t>
            </a:fld>
            <a:endParaRPr lang="en-IN" altLang="en-US"/>
          </a:p>
        </p:txBody>
      </p:sp>
    </p:spTree>
    <p:extLst>
      <p:ext uri="{BB962C8B-B14F-4D97-AF65-F5344CB8AC3E}">
        <p14:creationId xmlns:p14="http://schemas.microsoft.com/office/powerpoint/2010/main" val="391320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436EE-AA6D-09DC-F3E0-F8F56883B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803ADB-F946-D79B-47AC-2731B272DD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3A61C3-33E4-B993-2BF6-97B7B101C58B}"/>
              </a:ext>
            </a:extLst>
          </p:cNvPr>
          <p:cNvSpPr>
            <a:spLocks noGrp="1"/>
          </p:cNvSpPr>
          <p:nvPr>
            <p:ph type="body" idx="1"/>
          </p:nvPr>
        </p:nvSpPr>
        <p:spPr/>
        <p:txBody>
          <a:bodyPr/>
          <a:lstStyle/>
          <a:p>
            <a:r>
              <a:rPr lang="en-IN" dirty="0"/>
              <a:t>Every time vehicle on road, driver will be registered to current RSUs</a:t>
            </a:r>
          </a:p>
        </p:txBody>
      </p:sp>
      <p:sp>
        <p:nvSpPr>
          <p:cNvPr id="4" name="Slide Number Placeholder 3">
            <a:extLst>
              <a:ext uri="{FF2B5EF4-FFF2-40B4-BE49-F238E27FC236}">
                <a16:creationId xmlns:a16="http://schemas.microsoft.com/office/drawing/2014/main" id="{347E621E-2ECC-B072-5F29-3ABD3BB65F77}"/>
              </a:ext>
            </a:extLst>
          </p:cNvPr>
          <p:cNvSpPr>
            <a:spLocks noGrp="1"/>
          </p:cNvSpPr>
          <p:nvPr>
            <p:ph type="sldNum" sz="quarter" idx="5"/>
          </p:nvPr>
        </p:nvSpPr>
        <p:spPr/>
        <p:txBody>
          <a:bodyPr/>
          <a:lstStyle/>
          <a:p>
            <a:pPr>
              <a:defRPr/>
            </a:pPr>
            <a:fld id="{0C098D49-5239-491A-AA5A-A4A271F66A94}" type="slidenum">
              <a:rPr lang="en-IN" altLang="en-US" smtClean="0"/>
              <a:pPr>
                <a:defRPr/>
              </a:pPr>
              <a:t>22</a:t>
            </a:fld>
            <a:endParaRPr lang="en-IN" altLang="en-US"/>
          </a:p>
        </p:txBody>
      </p:sp>
    </p:spTree>
    <p:extLst>
      <p:ext uri="{BB962C8B-B14F-4D97-AF65-F5344CB8AC3E}">
        <p14:creationId xmlns:p14="http://schemas.microsoft.com/office/powerpoint/2010/main" val="1005151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A3323-A577-E0EE-FA64-33A9EC4F9A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FB0F22-E6BF-0A28-386F-6A9ABE8FAA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8C026E-B32F-593C-E12E-0910C8159C02}"/>
              </a:ext>
            </a:extLst>
          </p:cNvPr>
          <p:cNvSpPr>
            <a:spLocks noGrp="1"/>
          </p:cNvSpPr>
          <p:nvPr>
            <p:ph type="body" idx="1"/>
          </p:nvPr>
        </p:nvSpPr>
        <p:spPr/>
        <p:txBody>
          <a:bodyPr/>
          <a:lstStyle/>
          <a:p>
            <a:r>
              <a:rPr lang="en-IN" dirty="0"/>
              <a:t>Every time vehicle on road, driver will be registered to current RSUs</a:t>
            </a:r>
          </a:p>
        </p:txBody>
      </p:sp>
      <p:sp>
        <p:nvSpPr>
          <p:cNvPr id="4" name="Slide Number Placeholder 3">
            <a:extLst>
              <a:ext uri="{FF2B5EF4-FFF2-40B4-BE49-F238E27FC236}">
                <a16:creationId xmlns:a16="http://schemas.microsoft.com/office/drawing/2014/main" id="{7178393E-839E-637A-7910-D734BE45AB90}"/>
              </a:ext>
            </a:extLst>
          </p:cNvPr>
          <p:cNvSpPr>
            <a:spLocks noGrp="1"/>
          </p:cNvSpPr>
          <p:nvPr>
            <p:ph type="sldNum" sz="quarter" idx="5"/>
          </p:nvPr>
        </p:nvSpPr>
        <p:spPr/>
        <p:txBody>
          <a:bodyPr/>
          <a:lstStyle/>
          <a:p>
            <a:pPr>
              <a:defRPr/>
            </a:pPr>
            <a:fld id="{0C098D49-5239-491A-AA5A-A4A271F66A94}" type="slidenum">
              <a:rPr lang="en-IN" altLang="en-US" smtClean="0"/>
              <a:pPr>
                <a:defRPr/>
              </a:pPr>
              <a:t>23</a:t>
            </a:fld>
            <a:endParaRPr lang="en-IN" altLang="en-US"/>
          </a:p>
        </p:txBody>
      </p:sp>
    </p:spTree>
    <p:extLst>
      <p:ext uri="{BB962C8B-B14F-4D97-AF65-F5344CB8AC3E}">
        <p14:creationId xmlns:p14="http://schemas.microsoft.com/office/powerpoint/2010/main" val="3080229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9AA1F-00D6-4675-FA20-4F7947C334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8090B3-0C8B-A93B-12C6-CBB6613918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F4BFBE-8CCA-C095-AA1B-484E2515DE7B}"/>
              </a:ext>
            </a:extLst>
          </p:cNvPr>
          <p:cNvSpPr>
            <a:spLocks noGrp="1"/>
          </p:cNvSpPr>
          <p:nvPr>
            <p:ph type="body" idx="1"/>
          </p:nvPr>
        </p:nvSpPr>
        <p:spPr/>
        <p:txBody>
          <a:bodyPr/>
          <a:lstStyle/>
          <a:p>
            <a:r>
              <a:rPr lang="en-IN" dirty="0"/>
              <a:t>Every time vehicle on road, driver will be registered to current RSUs</a:t>
            </a:r>
          </a:p>
        </p:txBody>
      </p:sp>
      <p:sp>
        <p:nvSpPr>
          <p:cNvPr id="4" name="Slide Number Placeholder 3">
            <a:extLst>
              <a:ext uri="{FF2B5EF4-FFF2-40B4-BE49-F238E27FC236}">
                <a16:creationId xmlns:a16="http://schemas.microsoft.com/office/drawing/2014/main" id="{71D7305E-E87E-3768-6807-EDF58416C7C7}"/>
              </a:ext>
            </a:extLst>
          </p:cNvPr>
          <p:cNvSpPr>
            <a:spLocks noGrp="1"/>
          </p:cNvSpPr>
          <p:nvPr>
            <p:ph type="sldNum" sz="quarter" idx="5"/>
          </p:nvPr>
        </p:nvSpPr>
        <p:spPr/>
        <p:txBody>
          <a:bodyPr/>
          <a:lstStyle/>
          <a:p>
            <a:pPr>
              <a:defRPr/>
            </a:pPr>
            <a:fld id="{0C098D49-5239-491A-AA5A-A4A271F66A94}" type="slidenum">
              <a:rPr lang="en-IN" altLang="en-US" smtClean="0"/>
              <a:pPr>
                <a:defRPr/>
              </a:pPr>
              <a:t>24</a:t>
            </a:fld>
            <a:endParaRPr lang="en-IN" altLang="en-US"/>
          </a:p>
        </p:txBody>
      </p:sp>
    </p:spTree>
    <p:extLst>
      <p:ext uri="{BB962C8B-B14F-4D97-AF65-F5344CB8AC3E}">
        <p14:creationId xmlns:p14="http://schemas.microsoft.com/office/powerpoint/2010/main" val="3489932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A56EE-CB4A-ED11-4EEC-F96E3E6F31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03F5B4-6388-1515-5D29-7F7F4C3226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181BFD-25C0-1E42-B348-BFAE8CBCC9BF}"/>
              </a:ext>
            </a:extLst>
          </p:cNvPr>
          <p:cNvSpPr>
            <a:spLocks noGrp="1"/>
          </p:cNvSpPr>
          <p:nvPr>
            <p:ph type="body" idx="1"/>
          </p:nvPr>
        </p:nvSpPr>
        <p:spPr/>
        <p:txBody>
          <a:bodyPr/>
          <a:lstStyle/>
          <a:p>
            <a:r>
              <a:rPr lang="en-IN" dirty="0"/>
              <a:t>Every time vehicle on road, driver will be registered to current RSUs</a:t>
            </a:r>
          </a:p>
        </p:txBody>
      </p:sp>
      <p:sp>
        <p:nvSpPr>
          <p:cNvPr id="4" name="Slide Number Placeholder 3">
            <a:extLst>
              <a:ext uri="{FF2B5EF4-FFF2-40B4-BE49-F238E27FC236}">
                <a16:creationId xmlns:a16="http://schemas.microsoft.com/office/drawing/2014/main" id="{B209F9F5-B388-2AEA-1B66-0A762DF96208}"/>
              </a:ext>
            </a:extLst>
          </p:cNvPr>
          <p:cNvSpPr>
            <a:spLocks noGrp="1"/>
          </p:cNvSpPr>
          <p:nvPr>
            <p:ph type="sldNum" sz="quarter" idx="5"/>
          </p:nvPr>
        </p:nvSpPr>
        <p:spPr/>
        <p:txBody>
          <a:bodyPr/>
          <a:lstStyle/>
          <a:p>
            <a:pPr>
              <a:defRPr/>
            </a:pPr>
            <a:fld id="{0C098D49-5239-491A-AA5A-A4A271F66A94}" type="slidenum">
              <a:rPr lang="en-IN" altLang="en-US" smtClean="0"/>
              <a:pPr>
                <a:defRPr/>
              </a:pPr>
              <a:t>25</a:t>
            </a:fld>
            <a:endParaRPr lang="en-IN" altLang="en-US"/>
          </a:p>
        </p:txBody>
      </p:sp>
    </p:spTree>
    <p:extLst>
      <p:ext uri="{BB962C8B-B14F-4D97-AF65-F5344CB8AC3E}">
        <p14:creationId xmlns:p14="http://schemas.microsoft.com/office/powerpoint/2010/main" val="3467626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8DF1F1B7-1BEC-4B9C-6ED0-37B6382A9F1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1163F8E2-6F67-4BA6-A315-932A09A4540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Integrity and secure data exchange among vehicle- allow real time traffic monitor</a:t>
            </a:r>
          </a:p>
          <a:p>
            <a:r>
              <a:rPr lang="en-US" altLang="en-US" dirty="0"/>
              <a:t>- real time safety by broadcasting event messages in event accident</a:t>
            </a:r>
          </a:p>
          <a:p>
            <a:r>
              <a:rPr lang="en-US" altLang="en-US" dirty="0"/>
              <a:t>- insurance company utilize BBC to access accurate tamper proof data and it is personalized</a:t>
            </a:r>
          </a:p>
          <a:p>
            <a:endParaRPr lang="en-IN" altLang="en-US" dirty="0"/>
          </a:p>
        </p:txBody>
      </p:sp>
      <p:sp>
        <p:nvSpPr>
          <p:cNvPr id="63492" name="Slide Number Placeholder 3">
            <a:extLst>
              <a:ext uri="{FF2B5EF4-FFF2-40B4-BE49-F238E27FC236}">
                <a16:creationId xmlns:a16="http://schemas.microsoft.com/office/drawing/2014/main" id="{8CF53D07-B381-FEE4-3234-8CD203C6F05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CD46BDE-541A-4AAD-9497-7A7A512E566B}" type="slidenum">
              <a:rPr lang="en-IN" altLang="en-US" smtClean="0"/>
              <a:pPr/>
              <a:t>33</a:t>
            </a:fld>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182C9957-B88E-5AAF-6BA0-1F9AE59AB25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ED783A02-0BC3-02D3-9700-7A223D9C26B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dirty="0"/>
          </a:p>
        </p:txBody>
      </p:sp>
      <p:sp>
        <p:nvSpPr>
          <p:cNvPr id="6148" name="Slide Number Placeholder 3">
            <a:extLst>
              <a:ext uri="{FF2B5EF4-FFF2-40B4-BE49-F238E27FC236}">
                <a16:creationId xmlns:a16="http://schemas.microsoft.com/office/drawing/2014/main" id="{F04DDE78-B78A-0D01-9084-D5F202B9516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8A81695-5232-4183-816C-7266CCF75395}" type="slidenum">
              <a:rPr lang="en-IN" altLang="en-US" smtClean="0"/>
              <a:pPr/>
              <a:t>3</a:t>
            </a:fld>
            <a:endParaRPr lang="en-I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98A353B4-D10A-3CF5-9118-F04A8B60E37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8A2202FD-3BE5-F0B9-47E6-1EC924532DA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67588" name="Slide Number Placeholder 3">
            <a:extLst>
              <a:ext uri="{FF2B5EF4-FFF2-40B4-BE49-F238E27FC236}">
                <a16:creationId xmlns:a16="http://schemas.microsoft.com/office/drawing/2014/main" id="{CDED7345-355B-1E12-670C-85C94E18EB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1C1DB95-62B3-4204-BA8A-D962E87A4226}" type="slidenum">
              <a:rPr lang="en-IN" altLang="en-US" smtClean="0"/>
              <a:pPr/>
              <a:t>37</a:t>
            </a:fld>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59150-6C90-B8A4-EF07-A82ED56BCCCE}"/>
            </a:ext>
          </a:extLst>
        </p:cNvPr>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2F850439-5563-7ABC-C14C-38369E1AD0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5C8177C5-FF8A-06A1-0AD0-A891B4B287B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dirty="0"/>
          </a:p>
        </p:txBody>
      </p:sp>
      <p:sp>
        <p:nvSpPr>
          <p:cNvPr id="6148" name="Slide Number Placeholder 3">
            <a:extLst>
              <a:ext uri="{FF2B5EF4-FFF2-40B4-BE49-F238E27FC236}">
                <a16:creationId xmlns:a16="http://schemas.microsoft.com/office/drawing/2014/main" id="{7C8DBB39-4817-B23E-D9A3-3402A0D6E5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8A81695-5232-4183-816C-7266CCF75395}" type="slidenum">
              <a:rPr lang="en-IN" altLang="en-US" smtClean="0"/>
              <a:pPr/>
              <a:t>4</a:t>
            </a:fld>
            <a:endParaRPr lang="en-IN" altLang="en-US"/>
          </a:p>
        </p:txBody>
      </p:sp>
    </p:spTree>
    <p:extLst>
      <p:ext uri="{BB962C8B-B14F-4D97-AF65-F5344CB8AC3E}">
        <p14:creationId xmlns:p14="http://schemas.microsoft.com/office/powerpoint/2010/main" val="2760943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D581B-1F28-EA21-4048-30F2A8B17793}"/>
            </a:ext>
          </a:extLst>
        </p:cNvPr>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E85426EC-0EB3-CE98-5648-25FAE2B918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D9D16700-FBD3-78C1-5023-A11930D188D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dirty="0"/>
          </a:p>
        </p:txBody>
      </p:sp>
      <p:sp>
        <p:nvSpPr>
          <p:cNvPr id="6148" name="Slide Number Placeholder 3">
            <a:extLst>
              <a:ext uri="{FF2B5EF4-FFF2-40B4-BE49-F238E27FC236}">
                <a16:creationId xmlns:a16="http://schemas.microsoft.com/office/drawing/2014/main" id="{53A1BA94-246E-C1D3-B911-508399172DB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8A81695-5232-4183-816C-7266CCF75395}" type="slidenum">
              <a:rPr lang="en-IN" altLang="en-US" smtClean="0"/>
              <a:pPr/>
              <a:t>5</a:t>
            </a:fld>
            <a:endParaRPr lang="en-IN" altLang="en-US"/>
          </a:p>
        </p:txBody>
      </p:sp>
    </p:spTree>
    <p:extLst>
      <p:ext uri="{BB962C8B-B14F-4D97-AF65-F5344CB8AC3E}">
        <p14:creationId xmlns:p14="http://schemas.microsoft.com/office/powerpoint/2010/main" val="1051566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903C3-F0D6-CE44-F7FD-1B876FE687D9}"/>
            </a:ext>
          </a:extLst>
        </p:cNvPr>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65C39B76-800B-F4C1-8B9F-EB03A834EC1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B2D93A33-EE81-C68B-9F82-F51AC4AD75D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dirty="0"/>
          </a:p>
        </p:txBody>
      </p:sp>
      <p:sp>
        <p:nvSpPr>
          <p:cNvPr id="6148" name="Slide Number Placeholder 3">
            <a:extLst>
              <a:ext uri="{FF2B5EF4-FFF2-40B4-BE49-F238E27FC236}">
                <a16:creationId xmlns:a16="http://schemas.microsoft.com/office/drawing/2014/main" id="{EA6E98CC-C240-337E-DFBF-C630F2ECD9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8A81695-5232-4183-816C-7266CCF75395}" type="slidenum">
              <a:rPr lang="en-IN" altLang="en-US" smtClean="0"/>
              <a:pPr/>
              <a:t>6</a:t>
            </a:fld>
            <a:endParaRPr lang="en-IN" altLang="en-US"/>
          </a:p>
        </p:txBody>
      </p:sp>
    </p:spTree>
    <p:extLst>
      <p:ext uri="{BB962C8B-B14F-4D97-AF65-F5344CB8AC3E}">
        <p14:creationId xmlns:p14="http://schemas.microsoft.com/office/powerpoint/2010/main" val="929731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D5CA9-9529-DE41-4007-C589BEA0AD62}"/>
            </a:ext>
          </a:extLst>
        </p:cNvPr>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F367B406-4D57-2D45-5DE1-8B020E244E3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E4117766-95A2-D636-3498-CB88C704E3D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VANET is an IoT service ,</a:t>
            </a:r>
            <a:r>
              <a:rPr lang="en-US" altLang="en-US">
                <a:latin typeface="Times New Roman" panose="02020603050405020304" pitchFamily="18" charset="0"/>
                <a:cs typeface="Times New Roman" panose="02020603050405020304" pitchFamily="18" charset="0"/>
                <a:sym typeface="Times New Roman" panose="02020603050405020304" pitchFamily="18" charset="0"/>
              </a:rPr>
              <a:t> , including traffic information and weather conditions, for purposes like collision avoidance and intelligent routing. </a:t>
            </a:r>
            <a:endParaRPr lang="en-US" altLang="en-US"/>
          </a:p>
          <a:p>
            <a:r>
              <a:rPr lang="en-US" altLang="en-US"/>
              <a:t>Known as vehicular adhoc network, enables wireless communication among vehicles.</a:t>
            </a:r>
          </a:p>
          <a:p>
            <a:r>
              <a:rPr lang="en-US" altLang="en-US">
                <a:latin typeface="Times New Roman" panose="02020603050405020304" pitchFamily="18" charset="0"/>
                <a:cs typeface="Times New Roman" panose="02020603050405020304" pitchFamily="18" charset="0"/>
                <a:sym typeface="Times New Roman" panose="02020603050405020304" pitchFamily="18" charset="0"/>
              </a:rPr>
              <a:t>There is also a risk of user data leaks.</a:t>
            </a:r>
          </a:p>
          <a:p>
            <a:r>
              <a:rPr lang="en-US" altLang="en-US"/>
              <a:t>Use of blockchain makes it decentralized and secure</a:t>
            </a:r>
          </a:p>
          <a:p>
            <a:r>
              <a:rPr lang="en-US" altLang="en-US"/>
              <a:t>Biometrics would make it more secure.</a:t>
            </a:r>
            <a:endParaRPr lang="en-IN" altLang="en-US"/>
          </a:p>
        </p:txBody>
      </p:sp>
      <p:sp>
        <p:nvSpPr>
          <p:cNvPr id="6148" name="Slide Number Placeholder 3">
            <a:extLst>
              <a:ext uri="{FF2B5EF4-FFF2-40B4-BE49-F238E27FC236}">
                <a16:creationId xmlns:a16="http://schemas.microsoft.com/office/drawing/2014/main" id="{68BBA4FB-3D7F-CF40-8C99-7606A676DF5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8A81695-5232-4183-816C-7266CCF75395}" type="slidenum">
              <a:rPr lang="en-IN" altLang="en-US" smtClean="0"/>
              <a:pPr/>
              <a:t>7</a:t>
            </a:fld>
            <a:endParaRPr lang="en-IN" altLang="en-US"/>
          </a:p>
        </p:txBody>
      </p:sp>
    </p:spTree>
    <p:extLst>
      <p:ext uri="{BB962C8B-B14F-4D97-AF65-F5344CB8AC3E}">
        <p14:creationId xmlns:p14="http://schemas.microsoft.com/office/powerpoint/2010/main" val="4110221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8D3A3-1A8F-3169-263F-ADF5E8DFB481}"/>
            </a:ext>
          </a:extLst>
        </p:cNvPr>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14025297-EAFF-4846-601D-3707645398A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4919E018-B5FA-E58B-7EE9-B7C806AB340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dirty="0"/>
          </a:p>
        </p:txBody>
      </p:sp>
      <p:sp>
        <p:nvSpPr>
          <p:cNvPr id="6148" name="Slide Number Placeholder 3">
            <a:extLst>
              <a:ext uri="{FF2B5EF4-FFF2-40B4-BE49-F238E27FC236}">
                <a16:creationId xmlns:a16="http://schemas.microsoft.com/office/drawing/2014/main" id="{55EBBE3B-504E-3C48-58F5-F31D7A14E2E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8A81695-5232-4183-816C-7266CCF75395}" type="slidenum">
              <a:rPr lang="en-IN" altLang="en-US" smtClean="0"/>
              <a:pPr/>
              <a:t>8</a:t>
            </a:fld>
            <a:endParaRPr lang="en-IN" altLang="en-US"/>
          </a:p>
        </p:txBody>
      </p:sp>
    </p:spTree>
    <p:extLst>
      <p:ext uri="{BB962C8B-B14F-4D97-AF65-F5344CB8AC3E}">
        <p14:creationId xmlns:p14="http://schemas.microsoft.com/office/powerpoint/2010/main" val="952651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0C098D49-5239-491A-AA5A-A4A271F66A94}" type="slidenum">
              <a:rPr lang="en-IN" altLang="en-US" smtClean="0"/>
              <a:pPr>
                <a:defRPr/>
              </a:pPr>
              <a:t>10</a:t>
            </a:fld>
            <a:endParaRPr lang="en-IN" altLang="en-US"/>
          </a:p>
        </p:txBody>
      </p:sp>
    </p:spTree>
    <p:extLst>
      <p:ext uri="{BB962C8B-B14F-4D97-AF65-F5344CB8AC3E}">
        <p14:creationId xmlns:p14="http://schemas.microsoft.com/office/powerpoint/2010/main" val="889581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Every time vehicle on road, driver will be registered to current RSUs</a:t>
            </a:r>
          </a:p>
        </p:txBody>
      </p:sp>
      <p:sp>
        <p:nvSpPr>
          <p:cNvPr id="4" name="Slide Number Placeholder 3"/>
          <p:cNvSpPr>
            <a:spLocks noGrp="1"/>
          </p:cNvSpPr>
          <p:nvPr>
            <p:ph type="sldNum" sz="quarter" idx="5"/>
          </p:nvPr>
        </p:nvSpPr>
        <p:spPr/>
        <p:txBody>
          <a:bodyPr/>
          <a:lstStyle/>
          <a:p>
            <a:pPr>
              <a:defRPr/>
            </a:pPr>
            <a:fld id="{0C098D49-5239-491A-AA5A-A4A271F66A94}" type="slidenum">
              <a:rPr lang="en-IN" altLang="en-US" smtClean="0"/>
              <a:pPr>
                <a:defRPr/>
              </a:pPr>
              <a:t>16</a:t>
            </a:fld>
            <a:endParaRPr lang="en-IN" altLang="en-US"/>
          </a:p>
        </p:txBody>
      </p:sp>
    </p:spTree>
    <p:extLst>
      <p:ext uri="{BB962C8B-B14F-4D97-AF65-F5344CB8AC3E}">
        <p14:creationId xmlns:p14="http://schemas.microsoft.com/office/powerpoint/2010/main" val="3826332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a:lstStyle>
            <a:lvl1pPr>
              <a:defRPr/>
            </a:lvl1pPr>
          </a:lstStyle>
          <a:p>
            <a:endParaRPr/>
          </a:p>
        </p:txBody>
      </p:sp>
      <p:sp>
        <p:nvSpPr>
          <p:cNvPr id="4" name="Holder 4">
            <a:extLst>
              <a:ext uri="{FF2B5EF4-FFF2-40B4-BE49-F238E27FC236}">
                <a16:creationId xmlns:a16="http://schemas.microsoft.com/office/drawing/2014/main" id="{998BB140-2123-EDB1-78B3-A1C1A574EAA2}"/>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CF5CCAC6-BE61-6E66-AB7A-8C15048AAF31}"/>
              </a:ext>
            </a:extLst>
          </p:cNvPr>
          <p:cNvSpPr>
            <a:spLocks noGrp="1"/>
          </p:cNvSpPr>
          <p:nvPr>
            <p:ph type="dt" sz="half" idx="11"/>
          </p:nvPr>
        </p:nvSpPr>
        <p:spPr/>
        <p:txBody>
          <a:bodyPr/>
          <a:lstStyle>
            <a:lvl1pPr>
              <a:defRPr/>
            </a:lvl1pPr>
          </a:lstStyle>
          <a:p>
            <a:pPr>
              <a:defRPr/>
            </a:pPr>
            <a:fld id="{09989262-569C-4F4A-8445-6D5E3F87C2B1}" type="datetime1">
              <a:rPr lang="en-US"/>
              <a:pPr>
                <a:defRPr/>
              </a:pPr>
              <a:t>3/3/2024</a:t>
            </a:fld>
            <a:endParaRPr lang="en-US"/>
          </a:p>
        </p:txBody>
      </p:sp>
      <p:sp>
        <p:nvSpPr>
          <p:cNvPr id="6" name="Holder 6">
            <a:extLst>
              <a:ext uri="{FF2B5EF4-FFF2-40B4-BE49-F238E27FC236}">
                <a16:creationId xmlns:a16="http://schemas.microsoft.com/office/drawing/2014/main" id="{91C2C957-8108-67F5-59E0-E93DFB24BCF7}"/>
              </a:ext>
            </a:extLst>
          </p:cNvPr>
          <p:cNvSpPr>
            <a:spLocks noGrp="1"/>
          </p:cNvSpPr>
          <p:nvPr>
            <p:ph type="sldNum" sz="quarter" idx="12"/>
          </p:nvPr>
        </p:nvSpPr>
        <p:spPr/>
        <p:txBody>
          <a:bodyPr/>
          <a:lstStyle>
            <a:lvl1pPr>
              <a:defRPr/>
            </a:lvl1pPr>
          </a:lstStyle>
          <a:p>
            <a:pPr>
              <a:defRPr/>
            </a:pPr>
            <a:fld id="{AB899169-C351-4D6F-AC62-7BDC8720DF3E}" type="slidenum">
              <a:rPr lang="en-US" altLang="en-US"/>
              <a:pPr>
                <a:defRPr/>
              </a:pPr>
              <a:t>‹#›</a:t>
            </a:fld>
            <a:endParaRPr lang="en-US" altLang="en-US"/>
          </a:p>
        </p:txBody>
      </p:sp>
    </p:spTree>
    <p:extLst>
      <p:ext uri="{BB962C8B-B14F-4D97-AF65-F5344CB8AC3E}">
        <p14:creationId xmlns:p14="http://schemas.microsoft.com/office/powerpoint/2010/main" val="202041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2400" b="1"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a:lstStyle>
            <a:lvl1pPr>
              <a:defRPr sz="1600" b="1" i="0">
                <a:solidFill>
                  <a:schemeClr val="tx1"/>
                </a:solidFill>
                <a:latin typeface="Times New Roman"/>
                <a:cs typeface="Times New Roman"/>
              </a:defRPr>
            </a:lvl1pPr>
          </a:lstStyle>
          <a:p>
            <a:endParaRPr/>
          </a:p>
        </p:txBody>
      </p:sp>
      <p:sp>
        <p:nvSpPr>
          <p:cNvPr id="4" name="Holder 4">
            <a:extLst>
              <a:ext uri="{FF2B5EF4-FFF2-40B4-BE49-F238E27FC236}">
                <a16:creationId xmlns:a16="http://schemas.microsoft.com/office/drawing/2014/main" id="{1E7ECC3D-5314-D8AE-BD17-B7C5ED12C8E9}"/>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ABF58C67-8F58-C663-2BA5-F1B341869C3A}"/>
              </a:ext>
            </a:extLst>
          </p:cNvPr>
          <p:cNvSpPr>
            <a:spLocks noGrp="1"/>
          </p:cNvSpPr>
          <p:nvPr>
            <p:ph type="dt" sz="half" idx="11"/>
          </p:nvPr>
        </p:nvSpPr>
        <p:spPr/>
        <p:txBody>
          <a:bodyPr/>
          <a:lstStyle>
            <a:lvl1pPr>
              <a:defRPr/>
            </a:lvl1pPr>
          </a:lstStyle>
          <a:p>
            <a:pPr>
              <a:defRPr/>
            </a:pPr>
            <a:fld id="{F3864A50-75D1-4907-8A8A-B5AA697A3188}" type="datetime1">
              <a:rPr lang="en-US"/>
              <a:pPr>
                <a:defRPr/>
              </a:pPr>
              <a:t>3/3/2024</a:t>
            </a:fld>
            <a:endParaRPr lang="en-US"/>
          </a:p>
        </p:txBody>
      </p:sp>
      <p:sp>
        <p:nvSpPr>
          <p:cNvPr id="6" name="Holder 6">
            <a:extLst>
              <a:ext uri="{FF2B5EF4-FFF2-40B4-BE49-F238E27FC236}">
                <a16:creationId xmlns:a16="http://schemas.microsoft.com/office/drawing/2014/main" id="{F1C83E4E-140E-3792-0798-E640DE1ADE0C}"/>
              </a:ext>
            </a:extLst>
          </p:cNvPr>
          <p:cNvSpPr>
            <a:spLocks noGrp="1"/>
          </p:cNvSpPr>
          <p:nvPr>
            <p:ph type="sldNum" sz="quarter" idx="12"/>
          </p:nvPr>
        </p:nvSpPr>
        <p:spPr/>
        <p:txBody>
          <a:bodyPr/>
          <a:lstStyle>
            <a:lvl1pPr>
              <a:defRPr/>
            </a:lvl1pPr>
          </a:lstStyle>
          <a:p>
            <a:pPr>
              <a:defRPr/>
            </a:pPr>
            <a:fld id="{52075D04-B2AD-4F8F-8710-BFA29BE76105}" type="slidenum">
              <a:rPr lang="en-US" altLang="en-US"/>
              <a:pPr>
                <a:defRPr/>
              </a:pPr>
              <a:t>‹#›</a:t>
            </a:fld>
            <a:endParaRPr lang="en-US" altLang="en-US"/>
          </a:p>
        </p:txBody>
      </p:sp>
    </p:spTree>
    <p:extLst>
      <p:ext uri="{BB962C8B-B14F-4D97-AF65-F5344CB8AC3E}">
        <p14:creationId xmlns:p14="http://schemas.microsoft.com/office/powerpoint/2010/main" val="1523771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2400" b="1"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a:lstStyle>
            <a:lvl1pPr>
              <a:defRPr/>
            </a:lvl1pPr>
          </a:lstStyle>
          <a:p>
            <a:endParaRPr/>
          </a:p>
        </p:txBody>
      </p:sp>
      <p:sp>
        <p:nvSpPr>
          <p:cNvPr id="5" name="Holder 4">
            <a:extLst>
              <a:ext uri="{FF2B5EF4-FFF2-40B4-BE49-F238E27FC236}">
                <a16:creationId xmlns:a16="http://schemas.microsoft.com/office/drawing/2014/main" id="{B7DF4023-6A26-63C4-4857-07D8F1DAD4C2}"/>
              </a:ext>
            </a:extLst>
          </p:cNvPr>
          <p:cNvSpPr>
            <a:spLocks noGrp="1"/>
          </p:cNvSpPr>
          <p:nvPr>
            <p:ph type="ftr" sz="quarter" idx="10"/>
          </p:nvPr>
        </p:nvSpPr>
        <p:spPr/>
        <p:txBody>
          <a:bodyPr/>
          <a:lstStyle>
            <a:lvl1pPr>
              <a:defRPr/>
            </a:lvl1pPr>
          </a:lstStyle>
          <a:p>
            <a:pPr>
              <a:defRPr/>
            </a:pPr>
            <a:endParaRPr/>
          </a:p>
        </p:txBody>
      </p:sp>
      <p:sp>
        <p:nvSpPr>
          <p:cNvPr id="6" name="Holder 5">
            <a:extLst>
              <a:ext uri="{FF2B5EF4-FFF2-40B4-BE49-F238E27FC236}">
                <a16:creationId xmlns:a16="http://schemas.microsoft.com/office/drawing/2014/main" id="{C9DF4FC3-DCBA-EDEF-519A-DE1DA2E6FA08}"/>
              </a:ext>
            </a:extLst>
          </p:cNvPr>
          <p:cNvSpPr>
            <a:spLocks noGrp="1"/>
          </p:cNvSpPr>
          <p:nvPr>
            <p:ph type="dt" sz="half" idx="11"/>
          </p:nvPr>
        </p:nvSpPr>
        <p:spPr/>
        <p:txBody>
          <a:bodyPr/>
          <a:lstStyle>
            <a:lvl1pPr>
              <a:defRPr/>
            </a:lvl1pPr>
          </a:lstStyle>
          <a:p>
            <a:pPr>
              <a:defRPr/>
            </a:pPr>
            <a:fld id="{D7C0B85A-371D-44BC-9F3C-3887986D6436}" type="datetime1">
              <a:rPr lang="en-US"/>
              <a:pPr>
                <a:defRPr/>
              </a:pPr>
              <a:t>3/3/2024</a:t>
            </a:fld>
            <a:endParaRPr lang="en-US"/>
          </a:p>
        </p:txBody>
      </p:sp>
      <p:sp>
        <p:nvSpPr>
          <p:cNvPr id="7" name="Holder 6">
            <a:extLst>
              <a:ext uri="{FF2B5EF4-FFF2-40B4-BE49-F238E27FC236}">
                <a16:creationId xmlns:a16="http://schemas.microsoft.com/office/drawing/2014/main" id="{17D40921-36A7-C705-0760-6EE3531A16E8}"/>
              </a:ext>
            </a:extLst>
          </p:cNvPr>
          <p:cNvSpPr>
            <a:spLocks noGrp="1"/>
          </p:cNvSpPr>
          <p:nvPr>
            <p:ph type="sldNum" sz="quarter" idx="12"/>
          </p:nvPr>
        </p:nvSpPr>
        <p:spPr/>
        <p:txBody>
          <a:bodyPr/>
          <a:lstStyle>
            <a:lvl1pPr>
              <a:defRPr/>
            </a:lvl1pPr>
          </a:lstStyle>
          <a:p>
            <a:pPr>
              <a:defRPr/>
            </a:pPr>
            <a:fld id="{975A0BE0-F70B-46DC-BC5F-95D6CD1422BF}" type="slidenum">
              <a:rPr lang="en-US" altLang="en-US"/>
              <a:pPr>
                <a:defRPr/>
              </a:pPr>
              <a:t>‹#›</a:t>
            </a:fld>
            <a:endParaRPr lang="en-US" altLang="en-US"/>
          </a:p>
        </p:txBody>
      </p:sp>
    </p:spTree>
    <p:extLst>
      <p:ext uri="{BB962C8B-B14F-4D97-AF65-F5344CB8AC3E}">
        <p14:creationId xmlns:p14="http://schemas.microsoft.com/office/powerpoint/2010/main" val="117912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2400" b="1" i="0">
                <a:solidFill>
                  <a:schemeClr val="bg1"/>
                </a:solidFill>
                <a:latin typeface="Times New Roman"/>
                <a:cs typeface="Times New Roman"/>
              </a:defRPr>
            </a:lvl1pPr>
          </a:lstStyle>
          <a:p>
            <a:endParaRPr/>
          </a:p>
        </p:txBody>
      </p:sp>
      <p:sp>
        <p:nvSpPr>
          <p:cNvPr id="3" name="Holder 4">
            <a:extLst>
              <a:ext uri="{FF2B5EF4-FFF2-40B4-BE49-F238E27FC236}">
                <a16:creationId xmlns:a16="http://schemas.microsoft.com/office/drawing/2014/main" id="{C42ECAFB-30B1-E4CD-AFFF-001AE3A6C346}"/>
              </a:ext>
            </a:extLst>
          </p:cNvPr>
          <p:cNvSpPr>
            <a:spLocks noGrp="1"/>
          </p:cNvSpPr>
          <p:nvPr>
            <p:ph type="ftr" sz="quarter" idx="10"/>
          </p:nvPr>
        </p:nvSpPr>
        <p:spPr/>
        <p:txBody>
          <a:bodyPr/>
          <a:lstStyle>
            <a:lvl1pPr>
              <a:defRPr/>
            </a:lvl1pPr>
          </a:lstStyle>
          <a:p>
            <a:pPr>
              <a:defRPr/>
            </a:pPr>
            <a:endParaRPr/>
          </a:p>
        </p:txBody>
      </p:sp>
      <p:sp>
        <p:nvSpPr>
          <p:cNvPr id="4" name="Holder 5">
            <a:extLst>
              <a:ext uri="{FF2B5EF4-FFF2-40B4-BE49-F238E27FC236}">
                <a16:creationId xmlns:a16="http://schemas.microsoft.com/office/drawing/2014/main" id="{51F80C3A-2612-2355-7313-30AF594DD998}"/>
              </a:ext>
            </a:extLst>
          </p:cNvPr>
          <p:cNvSpPr>
            <a:spLocks noGrp="1"/>
          </p:cNvSpPr>
          <p:nvPr>
            <p:ph type="dt" sz="half" idx="11"/>
          </p:nvPr>
        </p:nvSpPr>
        <p:spPr/>
        <p:txBody>
          <a:bodyPr/>
          <a:lstStyle>
            <a:lvl1pPr>
              <a:defRPr/>
            </a:lvl1pPr>
          </a:lstStyle>
          <a:p>
            <a:pPr>
              <a:defRPr/>
            </a:pPr>
            <a:fld id="{736ABBE1-1A38-4188-9733-95A0BCA20C37}" type="datetime1">
              <a:rPr lang="en-US"/>
              <a:pPr>
                <a:defRPr/>
              </a:pPr>
              <a:t>3/3/2024</a:t>
            </a:fld>
            <a:endParaRPr lang="en-US"/>
          </a:p>
        </p:txBody>
      </p:sp>
      <p:sp>
        <p:nvSpPr>
          <p:cNvPr id="5" name="Holder 6">
            <a:extLst>
              <a:ext uri="{FF2B5EF4-FFF2-40B4-BE49-F238E27FC236}">
                <a16:creationId xmlns:a16="http://schemas.microsoft.com/office/drawing/2014/main" id="{A36F0994-C689-81D9-BCA6-FACCDB06C898}"/>
              </a:ext>
            </a:extLst>
          </p:cNvPr>
          <p:cNvSpPr>
            <a:spLocks noGrp="1"/>
          </p:cNvSpPr>
          <p:nvPr>
            <p:ph type="sldNum" sz="quarter" idx="12"/>
          </p:nvPr>
        </p:nvSpPr>
        <p:spPr/>
        <p:txBody>
          <a:bodyPr/>
          <a:lstStyle>
            <a:lvl1pPr>
              <a:defRPr/>
            </a:lvl1pPr>
          </a:lstStyle>
          <a:p>
            <a:pPr>
              <a:defRPr/>
            </a:pPr>
            <a:fld id="{89A54702-44BB-41CC-B5C5-173E410D067D}" type="slidenum">
              <a:rPr lang="en-US" altLang="en-US"/>
              <a:pPr>
                <a:defRPr/>
              </a:pPr>
              <a:t>‹#›</a:t>
            </a:fld>
            <a:endParaRPr lang="en-US" altLang="en-US"/>
          </a:p>
        </p:txBody>
      </p:sp>
    </p:spTree>
    <p:extLst>
      <p:ext uri="{BB962C8B-B14F-4D97-AF65-F5344CB8AC3E}">
        <p14:creationId xmlns:p14="http://schemas.microsoft.com/office/powerpoint/2010/main" val="414177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A82BC2C6-271A-6A36-336E-37C4642B7BA8}"/>
              </a:ext>
            </a:extLst>
          </p:cNvPr>
          <p:cNvSpPr>
            <a:spLocks noGrp="1"/>
          </p:cNvSpPr>
          <p:nvPr>
            <p:ph type="ftr" sz="quarter" idx="10"/>
          </p:nvPr>
        </p:nvSpPr>
        <p:spPr/>
        <p:txBody>
          <a:bodyPr/>
          <a:lstStyle>
            <a:lvl1pPr>
              <a:defRPr/>
            </a:lvl1pPr>
          </a:lstStyle>
          <a:p>
            <a:pPr>
              <a:defRPr/>
            </a:pPr>
            <a:endParaRPr/>
          </a:p>
        </p:txBody>
      </p:sp>
      <p:sp>
        <p:nvSpPr>
          <p:cNvPr id="3" name="Holder 5">
            <a:extLst>
              <a:ext uri="{FF2B5EF4-FFF2-40B4-BE49-F238E27FC236}">
                <a16:creationId xmlns:a16="http://schemas.microsoft.com/office/drawing/2014/main" id="{F4D87579-2C93-30F8-BEC2-C619FDD2392D}"/>
              </a:ext>
            </a:extLst>
          </p:cNvPr>
          <p:cNvSpPr>
            <a:spLocks noGrp="1"/>
          </p:cNvSpPr>
          <p:nvPr>
            <p:ph type="dt" sz="half" idx="11"/>
          </p:nvPr>
        </p:nvSpPr>
        <p:spPr/>
        <p:txBody>
          <a:bodyPr/>
          <a:lstStyle>
            <a:lvl1pPr>
              <a:defRPr/>
            </a:lvl1pPr>
          </a:lstStyle>
          <a:p>
            <a:pPr>
              <a:defRPr/>
            </a:pPr>
            <a:fld id="{4095081C-8A9B-4E72-8CA9-08833A9398CD}" type="datetime1">
              <a:rPr lang="en-US"/>
              <a:pPr>
                <a:defRPr/>
              </a:pPr>
              <a:t>3/3/2024</a:t>
            </a:fld>
            <a:endParaRPr lang="en-US"/>
          </a:p>
        </p:txBody>
      </p:sp>
      <p:sp>
        <p:nvSpPr>
          <p:cNvPr id="4" name="Holder 6">
            <a:extLst>
              <a:ext uri="{FF2B5EF4-FFF2-40B4-BE49-F238E27FC236}">
                <a16:creationId xmlns:a16="http://schemas.microsoft.com/office/drawing/2014/main" id="{B7C6739D-A8F3-DEF8-A45B-6A2C159DD83F}"/>
              </a:ext>
            </a:extLst>
          </p:cNvPr>
          <p:cNvSpPr>
            <a:spLocks noGrp="1"/>
          </p:cNvSpPr>
          <p:nvPr>
            <p:ph type="sldNum" sz="quarter" idx="12"/>
          </p:nvPr>
        </p:nvSpPr>
        <p:spPr/>
        <p:txBody>
          <a:bodyPr/>
          <a:lstStyle>
            <a:lvl1pPr>
              <a:defRPr/>
            </a:lvl1pPr>
          </a:lstStyle>
          <a:p>
            <a:pPr>
              <a:defRPr/>
            </a:pPr>
            <a:fld id="{3DED7A41-B083-4886-884C-D5048F7C1C58}" type="slidenum">
              <a:rPr lang="en-US" altLang="en-US"/>
              <a:pPr>
                <a:defRPr/>
              </a:pPr>
              <a:t>‹#›</a:t>
            </a:fld>
            <a:endParaRPr lang="en-US" altLang="en-US"/>
          </a:p>
        </p:txBody>
      </p:sp>
    </p:spTree>
    <p:extLst>
      <p:ext uri="{BB962C8B-B14F-4D97-AF65-F5344CB8AC3E}">
        <p14:creationId xmlns:p14="http://schemas.microsoft.com/office/powerpoint/2010/main" val="372517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g object 16">
            <a:extLst>
              <a:ext uri="{FF2B5EF4-FFF2-40B4-BE49-F238E27FC236}">
                <a16:creationId xmlns:a16="http://schemas.microsoft.com/office/drawing/2014/main" id="{1CEFCC06-FE3A-EF0A-4F6E-6D4DA9493C2E}"/>
              </a:ext>
            </a:extLst>
          </p:cNvPr>
          <p:cNvSpPr>
            <a:spLocks/>
          </p:cNvSpPr>
          <p:nvPr/>
        </p:nvSpPr>
        <p:spPr bwMode="auto">
          <a:xfrm>
            <a:off x="0" y="6083300"/>
            <a:ext cx="12192000" cy="774700"/>
          </a:xfrm>
          <a:custGeom>
            <a:avLst/>
            <a:gdLst>
              <a:gd name="T0" fmla="*/ 12192000 w 12192000"/>
              <a:gd name="T1" fmla="*/ 0 h 775334"/>
              <a:gd name="T2" fmla="*/ 0 w 12192000"/>
              <a:gd name="T3" fmla="*/ 0 h 775334"/>
              <a:gd name="T4" fmla="*/ 0 w 12192000"/>
              <a:gd name="T5" fmla="*/ 769150 h 775334"/>
              <a:gd name="T6" fmla="*/ 12192000 w 12192000"/>
              <a:gd name="T7" fmla="*/ 769150 h 775334"/>
              <a:gd name="T8" fmla="*/ 12192000 w 12192000"/>
              <a:gd name="T9" fmla="*/ 0 h 7753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92000" h="775334">
                <a:moveTo>
                  <a:pt x="12192000" y="0"/>
                </a:moveTo>
                <a:lnTo>
                  <a:pt x="0" y="0"/>
                </a:lnTo>
                <a:lnTo>
                  <a:pt x="0" y="774834"/>
                </a:lnTo>
                <a:lnTo>
                  <a:pt x="12192000" y="774834"/>
                </a:lnTo>
                <a:lnTo>
                  <a:pt x="12192000" y="0"/>
                </a:lnTo>
                <a:close/>
              </a:path>
            </a:pathLst>
          </a:custGeom>
          <a:solidFill>
            <a:srgbClr val="006F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pic>
        <p:nvPicPr>
          <p:cNvPr id="1027" name="bg object 17">
            <a:extLst>
              <a:ext uri="{FF2B5EF4-FFF2-40B4-BE49-F238E27FC236}">
                <a16:creationId xmlns:a16="http://schemas.microsoft.com/office/drawing/2014/main" id="{15C1B829-FEEE-B13D-B1E2-FD7E062E48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89525" y="6110288"/>
            <a:ext cx="1306513"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bg object 18">
            <a:extLst>
              <a:ext uri="{FF2B5EF4-FFF2-40B4-BE49-F238E27FC236}">
                <a16:creationId xmlns:a16="http://schemas.microsoft.com/office/drawing/2014/main" id="{0BDEE7F9-11A5-9646-3593-69AAF6DB28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150" y="6110288"/>
            <a:ext cx="1190625"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bg object 19">
            <a:extLst>
              <a:ext uri="{FF2B5EF4-FFF2-40B4-BE49-F238E27FC236}">
                <a16:creationId xmlns:a16="http://schemas.microsoft.com/office/drawing/2014/main" id="{879A426F-9EBF-FE9C-C3BF-89598BA456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90775" y="6081713"/>
            <a:ext cx="2217738"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bg object 20">
            <a:extLst>
              <a:ext uri="{FF2B5EF4-FFF2-40B4-BE49-F238E27FC236}">
                <a16:creationId xmlns:a16="http://schemas.microsoft.com/office/drawing/2014/main" id="{9DA7B426-D35E-FA15-B80B-02FDD1D5614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00875" y="6110288"/>
            <a:ext cx="19780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bg object 21">
            <a:extLst>
              <a:ext uri="{FF2B5EF4-FFF2-40B4-BE49-F238E27FC236}">
                <a16:creationId xmlns:a16="http://schemas.microsoft.com/office/drawing/2014/main" id="{2044D991-6C59-75DD-7E18-3C23EC2742AA}"/>
              </a:ext>
            </a:extLst>
          </p:cNvPr>
          <p:cNvSpPr>
            <a:spLocks/>
          </p:cNvSpPr>
          <p:nvPr/>
        </p:nvSpPr>
        <p:spPr bwMode="auto">
          <a:xfrm>
            <a:off x="0" y="3175"/>
            <a:ext cx="12192000" cy="1125538"/>
          </a:xfrm>
          <a:custGeom>
            <a:avLst/>
            <a:gdLst>
              <a:gd name="T0" fmla="*/ 12192000 w 12192000"/>
              <a:gd name="T1" fmla="*/ 0 h 1125220"/>
              <a:gd name="T2" fmla="*/ 0 w 12192000"/>
              <a:gd name="T3" fmla="*/ 0 h 1125220"/>
              <a:gd name="T4" fmla="*/ 0 w 12192000"/>
              <a:gd name="T5" fmla="*/ 1127703 h 1125220"/>
              <a:gd name="T6" fmla="*/ 12192000 w 12192000"/>
              <a:gd name="T7" fmla="*/ 1127703 h 1125220"/>
              <a:gd name="T8" fmla="*/ 12192000 w 12192000"/>
              <a:gd name="T9" fmla="*/ 0 h 11252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92000" h="1125220">
                <a:moveTo>
                  <a:pt x="12192000" y="0"/>
                </a:moveTo>
                <a:lnTo>
                  <a:pt x="0" y="0"/>
                </a:lnTo>
                <a:lnTo>
                  <a:pt x="0" y="1124839"/>
                </a:lnTo>
                <a:lnTo>
                  <a:pt x="12192000" y="1124839"/>
                </a:lnTo>
                <a:lnTo>
                  <a:pt x="12192000" y="0"/>
                </a:lnTo>
                <a:close/>
              </a:path>
            </a:pathLst>
          </a:custGeom>
          <a:solidFill>
            <a:srgbClr val="006F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032" name="Holder 2">
            <a:extLst>
              <a:ext uri="{FF2B5EF4-FFF2-40B4-BE49-F238E27FC236}">
                <a16:creationId xmlns:a16="http://schemas.microsoft.com/office/drawing/2014/main" id="{1683C788-D080-67A2-B548-F5DEEBBF86E8}"/>
              </a:ext>
            </a:extLst>
          </p:cNvPr>
          <p:cNvSpPr>
            <a:spLocks noGrp="1" noChangeArrowheads="1"/>
          </p:cNvSpPr>
          <p:nvPr>
            <p:ph type="title"/>
          </p:nvPr>
        </p:nvSpPr>
        <p:spPr bwMode="auto">
          <a:xfrm>
            <a:off x="3887788" y="-11113"/>
            <a:ext cx="4413250" cy="39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33" name="Holder 3">
            <a:extLst>
              <a:ext uri="{FF2B5EF4-FFF2-40B4-BE49-F238E27FC236}">
                <a16:creationId xmlns:a16="http://schemas.microsoft.com/office/drawing/2014/main" id="{7CB8B5EA-321E-30E7-8164-43D5EA9C7296}"/>
              </a:ext>
            </a:extLst>
          </p:cNvPr>
          <p:cNvSpPr>
            <a:spLocks noGrp="1" noChangeArrowheads="1"/>
          </p:cNvSpPr>
          <p:nvPr>
            <p:ph type="body" idx="1"/>
          </p:nvPr>
        </p:nvSpPr>
        <p:spPr bwMode="auto">
          <a:xfrm>
            <a:off x="711200" y="3298825"/>
            <a:ext cx="11241088" cy="245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4" name="Holder 4">
            <a:extLst>
              <a:ext uri="{FF2B5EF4-FFF2-40B4-BE49-F238E27FC236}">
                <a16:creationId xmlns:a16="http://schemas.microsoft.com/office/drawing/2014/main" id="{CF66AC7E-7966-95A6-2F46-DA1DE42E61CF}"/>
              </a:ext>
            </a:extLst>
          </p:cNvPr>
          <p:cNvSpPr>
            <a:spLocks noGrp="1"/>
          </p:cNvSpPr>
          <p:nvPr>
            <p:ph type="ftr" sz="quarter" idx="5"/>
          </p:nvPr>
        </p:nvSpPr>
        <p:spPr>
          <a:xfrm>
            <a:off x="4144963" y="6378575"/>
            <a:ext cx="3902075" cy="342900"/>
          </a:xfrm>
          <a:prstGeom prst="rect">
            <a:avLst/>
          </a:prstGeom>
        </p:spPr>
        <p:txBody>
          <a:bodyPr wrap="square" lIns="0" tIns="0" rIns="0" bIns="0">
            <a:spAutoFit/>
          </a:bodyPr>
          <a:lstStyle>
            <a:lvl1pPr algn="ctr" eaLnBrk="1" fontAlgn="auto" hangingPunct="1">
              <a:spcBef>
                <a:spcPts val="0"/>
              </a:spcBef>
              <a:spcAft>
                <a:spcPts val="0"/>
              </a:spcAft>
              <a:defRPr>
                <a:solidFill>
                  <a:schemeClr val="tx1">
                    <a:tint val="75000"/>
                  </a:schemeClr>
                </a:solidFill>
                <a:latin typeface="+mn-lt"/>
              </a:defRPr>
            </a:lvl1pPr>
          </a:lstStyle>
          <a:p>
            <a:pPr>
              <a:defRPr/>
            </a:pPr>
            <a:endParaRPr/>
          </a:p>
        </p:txBody>
      </p:sp>
      <p:sp>
        <p:nvSpPr>
          <p:cNvPr id="5" name="Holder 5">
            <a:extLst>
              <a:ext uri="{FF2B5EF4-FFF2-40B4-BE49-F238E27FC236}">
                <a16:creationId xmlns:a16="http://schemas.microsoft.com/office/drawing/2014/main" id="{C9449381-8192-5F0B-F779-9265AFDDEB15}"/>
              </a:ext>
            </a:extLst>
          </p:cNvPr>
          <p:cNvSpPr>
            <a:spLocks noGrp="1"/>
          </p:cNvSpPr>
          <p:nvPr>
            <p:ph type="dt" sz="half" idx="6"/>
          </p:nvPr>
        </p:nvSpPr>
        <p:spPr>
          <a:xfrm>
            <a:off x="609600" y="6378575"/>
            <a:ext cx="2803525" cy="342900"/>
          </a:xfrm>
          <a:prstGeom prst="rect">
            <a:avLst/>
          </a:prstGeom>
        </p:spPr>
        <p:txBody>
          <a:bodyPr wrap="square" lIns="0" tIns="0" rIns="0" bIns="0">
            <a:spAutoFit/>
          </a:bodyPr>
          <a:lstStyle>
            <a:lvl1pPr algn="l" eaLnBrk="1" fontAlgn="auto" hangingPunct="1">
              <a:spcBef>
                <a:spcPts val="0"/>
              </a:spcBef>
              <a:spcAft>
                <a:spcPts val="0"/>
              </a:spcAft>
              <a:defRPr>
                <a:solidFill>
                  <a:schemeClr val="tx1">
                    <a:tint val="75000"/>
                  </a:schemeClr>
                </a:solidFill>
                <a:latin typeface="+mn-lt"/>
              </a:defRPr>
            </a:lvl1pPr>
          </a:lstStyle>
          <a:p>
            <a:pPr>
              <a:defRPr/>
            </a:pPr>
            <a:fld id="{7004052A-FD33-4FC3-BA63-BD4E4DD3C71C}" type="datetime1">
              <a:rPr lang="en-US"/>
              <a:pPr>
                <a:defRPr/>
              </a:pPr>
              <a:t>3/3/2024</a:t>
            </a:fld>
            <a:endParaRPr lang="en-US"/>
          </a:p>
        </p:txBody>
      </p:sp>
      <p:sp>
        <p:nvSpPr>
          <p:cNvPr id="6" name="Holder 6">
            <a:extLst>
              <a:ext uri="{FF2B5EF4-FFF2-40B4-BE49-F238E27FC236}">
                <a16:creationId xmlns:a16="http://schemas.microsoft.com/office/drawing/2014/main" id="{CF645366-D485-240F-CD74-355AB9A59314}"/>
              </a:ext>
            </a:extLst>
          </p:cNvPr>
          <p:cNvSpPr>
            <a:spLocks noGrp="1"/>
          </p:cNvSpPr>
          <p:nvPr>
            <p:ph type="sldNum" sz="quarter" idx="7"/>
          </p:nvPr>
        </p:nvSpPr>
        <p:spPr>
          <a:xfrm>
            <a:off x="8778875" y="6378575"/>
            <a:ext cx="2803525" cy="342900"/>
          </a:xfrm>
          <a:prstGeom prst="rect">
            <a:avLst/>
          </a:prstGeom>
        </p:spPr>
        <p:txBody>
          <a:bodyPr vert="horz" wrap="square" lIns="0" tIns="0" rIns="0" bIns="0" numCol="1" anchor="t" anchorCtr="0" compatLnSpc="1">
            <a:prstTxWarp prst="textNoShape">
              <a:avLst/>
            </a:prstTxWarp>
            <a:spAutoFit/>
          </a:bodyPr>
          <a:lstStyle>
            <a:lvl1pPr algn="r" eaLnBrk="1" hangingPunct="1">
              <a:defRPr>
                <a:solidFill>
                  <a:srgbClr val="898989"/>
                </a:solidFill>
              </a:defRPr>
            </a:lvl1pPr>
          </a:lstStyle>
          <a:p>
            <a:pPr>
              <a:defRPr/>
            </a:pPr>
            <a:fld id="{46B92B3A-24D7-439A-8E97-58448A55AD6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ctr" rtl="0" eaLnBrk="0" fontAlgn="base" hangingPunct="0">
        <a:spcBef>
          <a:spcPct val="0"/>
        </a:spcBef>
        <a:spcAft>
          <a:spcPct val="0"/>
        </a:spcAft>
        <a:defRPr>
          <a:solidFill>
            <a:schemeClr val="tx2"/>
          </a:solidFill>
          <a:latin typeface="+mj-lt"/>
          <a:ea typeface="+mj-ea"/>
          <a:cs typeface="+mj-cs"/>
        </a:defRPr>
      </a:lvl1pPr>
      <a:lvl2pPr algn="ctr" rtl="0" eaLnBrk="0" fontAlgn="base" hangingPunct="0">
        <a:spcBef>
          <a:spcPct val="0"/>
        </a:spcBef>
        <a:spcAft>
          <a:spcPct val="0"/>
        </a:spcAft>
        <a:defRPr>
          <a:solidFill>
            <a:schemeClr val="tx2"/>
          </a:solidFill>
          <a:latin typeface="Calibri" pitchFamily="34" charset="0"/>
        </a:defRPr>
      </a:lvl2pPr>
      <a:lvl3pPr algn="ctr" rtl="0" eaLnBrk="0" fontAlgn="base" hangingPunct="0">
        <a:spcBef>
          <a:spcPct val="0"/>
        </a:spcBef>
        <a:spcAft>
          <a:spcPct val="0"/>
        </a:spcAft>
        <a:defRPr>
          <a:solidFill>
            <a:schemeClr val="tx2"/>
          </a:solidFill>
          <a:latin typeface="Calibri" pitchFamily="34" charset="0"/>
        </a:defRPr>
      </a:lvl3pPr>
      <a:lvl4pPr algn="ctr" rtl="0" eaLnBrk="0" fontAlgn="base" hangingPunct="0">
        <a:spcBef>
          <a:spcPct val="0"/>
        </a:spcBef>
        <a:spcAft>
          <a:spcPct val="0"/>
        </a:spcAft>
        <a:defRPr>
          <a:solidFill>
            <a:schemeClr val="tx2"/>
          </a:solidFill>
          <a:latin typeface="Calibri" pitchFamily="34" charset="0"/>
        </a:defRPr>
      </a:lvl4pPr>
      <a:lvl5pPr algn="ctr" rtl="0" eaLnBrk="0" fontAlgn="base" hangingPunct="0">
        <a:spcBef>
          <a:spcPct val="0"/>
        </a:spcBef>
        <a:spcAft>
          <a:spcPct val="0"/>
        </a:spcAft>
        <a:defRPr>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457200" algn="l" rtl="0" eaLnBrk="0" fontAlgn="base" hangingPunct="0">
        <a:spcBef>
          <a:spcPct val="20000"/>
        </a:spcBef>
        <a:spcAft>
          <a:spcPct val="0"/>
        </a:spcAft>
        <a:defRPr>
          <a:solidFill>
            <a:schemeClr val="tx1"/>
          </a:solidFill>
          <a:latin typeface="+mn-lt"/>
          <a:ea typeface="+mn-ea"/>
          <a:cs typeface="+mn-cs"/>
        </a:defRPr>
      </a:lvl2pPr>
      <a:lvl3pPr marL="914400" algn="l" rtl="0" eaLnBrk="0" fontAlgn="base" hangingPunct="0">
        <a:spcBef>
          <a:spcPct val="20000"/>
        </a:spcBef>
        <a:spcAft>
          <a:spcPct val="0"/>
        </a:spcAft>
        <a:defRPr>
          <a:solidFill>
            <a:schemeClr val="tx1"/>
          </a:solidFill>
          <a:latin typeface="+mn-lt"/>
          <a:ea typeface="+mn-ea"/>
          <a:cs typeface="+mn-cs"/>
        </a:defRPr>
      </a:lvl3pPr>
      <a:lvl4pPr marL="1371600" algn="l" rtl="0" eaLnBrk="0" fontAlgn="base" hangingPunct="0">
        <a:spcBef>
          <a:spcPct val="20000"/>
        </a:spcBef>
        <a:spcAft>
          <a:spcPct val="0"/>
        </a:spcAft>
        <a:defRPr>
          <a:solidFill>
            <a:schemeClr val="tx1"/>
          </a:solidFill>
          <a:latin typeface="+mn-lt"/>
          <a:ea typeface="+mn-ea"/>
          <a:cs typeface="+mn-cs"/>
        </a:defRPr>
      </a:lvl4pPr>
      <a:lvl5pPr marL="1828800" algn="l" rtl="0" eaLnBrk="0" fontAlgn="base" hangingPunct="0">
        <a:spcBef>
          <a:spcPct val="20000"/>
        </a:spcBef>
        <a:spcAft>
          <a:spcPct val="0"/>
        </a:spcAft>
        <a:defRPr>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9AFFC19-0F49-9359-7B6A-3064FEA21C16}"/>
              </a:ext>
            </a:extLst>
          </p:cNvPr>
          <p:cNvSpPr txBox="1"/>
          <p:nvPr/>
        </p:nvSpPr>
        <p:spPr>
          <a:xfrm>
            <a:off x="3419475" y="0"/>
            <a:ext cx="5353050" cy="939800"/>
          </a:xfrm>
          <a:prstGeom prst="rect">
            <a:avLst/>
          </a:prstGeom>
        </p:spPr>
        <p:txBody>
          <a:bodyPr lIns="0" tIns="12700" rIns="0" bIns="0">
            <a:spAutoFit/>
          </a:bodyPr>
          <a:lstStyle/>
          <a:p>
            <a:pPr algn="ctr" eaLnBrk="1" fontAlgn="auto" hangingPunct="1">
              <a:lnSpc>
                <a:spcPts val="2800"/>
              </a:lnSpc>
              <a:spcBef>
                <a:spcPts val="100"/>
              </a:spcBef>
              <a:spcAft>
                <a:spcPts val="0"/>
              </a:spcAft>
              <a:defRPr/>
            </a:pPr>
            <a:r>
              <a:rPr sz="2400" b="1" spc="-10" dirty="0">
                <a:solidFill>
                  <a:srgbClr val="FFFFFF"/>
                </a:solidFill>
                <a:latin typeface="Times New Roman"/>
                <a:cs typeface="Times New Roman"/>
              </a:rPr>
              <a:t>Bangalore</a:t>
            </a:r>
            <a:r>
              <a:rPr sz="2400" b="1" spc="-20" dirty="0">
                <a:solidFill>
                  <a:srgbClr val="FFFFFF"/>
                </a:solidFill>
                <a:latin typeface="Times New Roman"/>
                <a:cs typeface="Times New Roman"/>
              </a:rPr>
              <a:t> </a:t>
            </a:r>
            <a:r>
              <a:rPr sz="2400" b="1" dirty="0">
                <a:solidFill>
                  <a:srgbClr val="FFFFFF"/>
                </a:solidFill>
                <a:latin typeface="Times New Roman"/>
                <a:cs typeface="Times New Roman"/>
              </a:rPr>
              <a:t>Institute</a:t>
            </a:r>
            <a:r>
              <a:rPr sz="2400" b="1" spc="-10" dirty="0">
                <a:solidFill>
                  <a:srgbClr val="FFFFFF"/>
                </a:solidFill>
                <a:latin typeface="Times New Roman"/>
                <a:cs typeface="Times New Roman"/>
              </a:rPr>
              <a:t> </a:t>
            </a:r>
            <a:r>
              <a:rPr sz="2400" b="1" spc="-5" dirty="0">
                <a:solidFill>
                  <a:srgbClr val="FFFFFF"/>
                </a:solidFill>
                <a:latin typeface="Times New Roman"/>
                <a:cs typeface="Times New Roman"/>
              </a:rPr>
              <a:t>of</a:t>
            </a:r>
            <a:r>
              <a:rPr sz="2400" b="1" spc="-55" dirty="0">
                <a:solidFill>
                  <a:srgbClr val="FFFFFF"/>
                </a:solidFill>
                <a:latin typeface="Times New Roman"/>
                <a:cs typeface="Times New Roman"/>
              </a:rPr>
              <a:t> </a:t>
            </a:r>
            <a:r>
              <a:rPr sz="2400" b="1" spc="-25" dirty="0">
                <a:solidFill>
                  <a:srgbClr val="FFFFFF"/>
                </a:solidFill>
                <a:latin typeface="Times New Roman"/>
                <a:cs typeface="Times New Roman"/>
              </a:rPr>
              <a:t>Technology</a:t>
            </a:r>
            <a:endParaRPr sz="2400">
              <a:latin typeface="Times New Roman"/>
              <a:cs typeface="Times New Roman"/>
            </a:endParaRPr>
          </a:p>
          <a:p>
            <a:pPr marL="949325" eaLnBrk="1" fontAlgn="auto" hangingPunct="1">
              <a:lnSpc>
                <a:spcPts val="1680"/>
              </a:lnSpc>
              <a:spcBef>
                <a:spcPts val="0"/>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algn="ctr"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3075" name="object 3">
            <a:extLst>
              <a:ext uri="{FF2B5EF4-FFF2-40B4-BE49-F238E27FC236}">
                <a16:creationId xmlns:a16="http://schemas.microsoft.com/office/drawing/2014/main" id="{32673E23-314D-4F9A-02A2-542FEAAA69F7}"/>
              </a:ext>
            </a:extLst>
          </p:cNvPr>
          <p:cNvGrpSpPr>
            <a:grpSpLocks/>
          </p:cNvGrpSpPr>
          <p:nvPr/>
        </p:nvGrpSpPr>
        <p:grpSpPr bwMode="auto">
          <a:xfrm>
            <a:off x="203200" y="0"/>
            <a:ext cx="11891963" cy="1193800"/>
            <a:chOff x="203200" y="0"/>
            <a:chExt cx="11892280" cy="1193165"/>
          </a:xfrm>
        </p:grpSpPr>
        <p:pic>
          <p:nvPicPr>
            <p:cNvPr id="3079" name="object 4">
              <a:extLst>
                <a:ext uri="{FF2B5EF4-FFF2-40B4-BE49-F238E27FC236}">
                  <a16:creationId xmlns:a16="http://schemas.microsoft.com/office/drawing/2014/main" id="{F468153A-B895-9C59-CC8B-D1B87AB88B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object 5">
              <a:extLst>
                <a:ext uri="{FF2B5EF4-FFF2-40B4-BE49-F238E27FC236}">
                  <a16:creationId xmlns:a16="http://schemas.microsoft.com/office/drawing/2014/main" id="{B290EB64-CA1A-E34A-8E72-E7AA53C2CD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Google Shape;112;p1">
            <a:extLst>
              <a:ext uri="{FF2B5EF4-FFF2-40B4-BE49-F238E27FC236}">
                <a16:creationId xmlns:a16="http://schemas.microsoft.com/office/drawing/2014/main" id="{E6E7DDBF-A3D5-BFC1-A1C8-01BC27212224}"/>
              </a:ext>
            </a:extLst>
          </p:cNvPr>
          <p:cNvSpPr/>
          <p:nvPr/>
        </p:nvSpPr>
        <p:spPr>
          <a:xfrm>
            <a:off x="1919287" y="2836529"/>
            <a:ext cx="8353425" cy="2357438"/>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lIns="90000" tIns="44975" rIns="90000" bIns="44975" anchorCtr="1"/>
          <a:lstStyle/>
          <a:p>
            <a:pPr algn="ctr" eaLnBrk="1" fontAlgn="auto" hangingPunct="1">
              <a:spcBef>
                <a:spcPts val="0"/>
              </a:spcBef>
              <a:spcAft>
                <a:spcPts val="0"/>
              </a:spcAft>
              <a:buClr>
                <a:srgbClr val="000000"/>
              </a:buClr>
              <a:buSzPts val="2000"/>
              <a:buFont typeface="Times New Roman"/>
              <a:buNone/>
              <a:defRPr/>
            </a:pPr>
            <a:r>
              <a:rPr lang="en-IN" sz="2000" b="1" kern="0" dirty="0">
                <a:latin typeface="Times New Roman"/>
                <a:ea typeface="Times New Roman"/>
                <a:cs typeface="Times New Roman"/>
                <a:sym typeface="Times New Roman"/>
              </a:rPr>
              <a:t>By:</a:t>
            </a:r>
            <a:endParaRPr kern="0" dirty="0">
              <a:latin typeface="Arial"/>
              <a:ea typeface="Arial"/>
              <a:cs typeface="Arial"/>
              <a:sym typeface="Arial"/>
            </a:endParaRPr>
          </a:p>
          <a:p>
            <a:pPr algn="ctr" eaLnBrk="1" fontAlgn="auto" hangingPunct="1">
              <a:spcBef>
                <a:spcPts val="0"/>
              </a:spcBef>
              <a:spcAft>
                <a:spcPts val="0"/>
              </a:spcAft>
              <a:buClr>
                <a:srgbClr val="000000"/>
              </a:buClr>
              <a:buSzPts val="2000"/>
              <a:buFont typeface="Times New Roman"/>
              <a:buNone/>
              <a:defRPr/>
            </a:pPr>
            <a:r>
              <a:rPr lang="en-US" sz="2000" b="1" kern="0" dirty="0">
                <a:latin typeface="Times New Roman"/>
                <a:ea typeface="Times New Roman"/>
                <a:cs typeface="Times New Roman"/>
                <a:sym typeface="Times New Roman"/>
              </a:rPr>
              <a:t>20P10</a:t>
            </a:r>
            <a:endParaRPr sz="2000" b="1" kern="0" dirty="0">
              <a:latin typeface="Times New Roman"/>
              <a:ea typeface="Times New Roman"/>
              <a:cs typeface="Times New Roman"/>
              <a:sym typeface="Times New Roman"/>
            </a:endParaRPr>
          </a:p>
          <a:p>
            <a:pPr algn="ctr" eaLnBrk="1" fontAlgn="auto" hangingPunct="1">
              <a:spcBef>
                <a:spcPts val="0"/>
              </a:spcBef>
              <a:spcAft>
                <a:spcPts val="0"/>
              </a:spcAft>
              <a:buClr>
                <a:srgbClr val="000000"/>
              </a:buClr>
              <a:buSzPts val="2000"/>
              <a:buFont typeface="Times New Roman"/>
              <a:buNone/>
              <a:defRPr/>
            </a:pPr>
            <a:r>
              <a:rPr lang="en-US" sz="2000" b="1" kern="0" dirty="0">
                <a:latin typeface="Times New Roman"/>
                <a:ea typeface="Times New Roman"/>
                <a:cs typeface="Times New Roman"/>
                <a:sym typeface="Times New Roman"/>
              </a:rPr>
              <a:t>1BI20CS160</a:t>
            </a:r>
          </a:p>
          <a:p>
            <a:pPr algn="ctr" eaLnBrk="1" fontAlgn="auto" hangingPunct="1">
              <a:spcBef>
                <a:spcPts val="0"/>
              </a:spcBef>
              <a:spcAft>
                <a:spcPts val="0"/>
              </a:spcAft>
              <a:buClr>
                <a:srgbClr val="000000"/>
              </a:buClr>
              <a:buSzPts val="2000"/>
              <a:buFont typeface="Times New Roman"/>
              <a:buNone/>
              <a:defRPr/>
            </a:pPr>
            <a:r>
              <a:rPr lang="en-US" sz="2000" b="1" kern="0" dirty="0">
                <a:latin typeface="Times New Roman"/>
                <a:ea typeface="Times New Roman"/>
                <a:cs typeface="Times New Roman"/>
                <a:sym typeface="Times New Roman"/>
              </a:rPr>
              <a:t>     SHIVANI	        </a:t>
            </a:r>
            <a:endParaRPr sz="2000" b="1" kern="0" dirty="0">
              <a:latin typeface="Times New Roman"/>
              <a:ea typeface="Times New Roman"/>
              <a:cs typeface="Times New Roman"/>
              <a:sym typeface="Times New Roman"/>
            </a:endParaRPr>
          </a:p>
          <a:p>
            <a:pPr algn="ctr" eaLnBrk="1" fontAlgn="auto" hangingPunct="1">
              <a:spcBef>
                <a:spcPts val="0"/>
              </a:spcBef>
              <a:spcAft>
                <a:spcPts val="0"/>
              </a:spcAft>
              <a:buClr>
                <a:srgbClr val="000000"/>
              </a:buClr>
              <a:buSzPts val="2000"/>
              <a:buFont typeface="Times New Roman"/>
              <a:buNone/>
              <a:defRPr/>
            </a:pPr>
            <a:r>
              <a:rPr lang="en-US" sz="2000" b="1" kern="0" dirty="0">
                <a:latin typeface="Times New Roman"/>
                <a:ea typeface="Times New Roman"/>
                <a:cs typeface="Times New Roman"/>
                <a:sym typeface="Times New Roman"/>
              </a:rPr>
              <a:t>Under the Guidance</a:t>
            </a:r>
          </a:p>
          <a:p>
            <a:pPr algn="ctr" eaLnBrk="1" fontAlgn="auto" hangingPunct="1">
              <a:spcBef>
                <a:spcPts val="0"/>
              </a:spcBef>
              <a:spcAft>
                <a:spcPts val="0"/>
              </a:spcAft>
              <a:buClr>
                <a:srgbClr val="000000"/>
              </a:buClr>
              <a:buSzPts val="2000"/>
              <a:buFont typeface="Times New Roman"/>
              <a:buNone/>
              <a:defRPr/>
            </a:pPr>
            <a:r>
              <a:rPr lang="en-US" sz="2000" b="1" kern="0" dirty="0">
                <a:latin typeface="Times New Roman"/>
                <a:ea typeface="Times New Roman"/>
                <a:cs typeface="Times New Roman"/>
                <a:sym typeface="Times New Roman"/>
              </a:rPr>
              <a:t> of</a:t>
            </a:r>
            <a:endParaRPr lang="it-IT" kern="0" dirty="0">
              <a:latin typeface="Arial"/>
              <a:ea typeface="Times New Roman"/>
              <a:cs typeface="Arial"/>
              <a:sym typeface="Arial"/>
            </a:endParaRPr>
          </a:p>
          <a:p>
            <a:pPr algn="ctr" eaLnBrk="1" fontAlgn="auto" hangingPunct="1">
              <a:spcBef>
                <a:spcPts val="0"/>
              </a:spcBef>
              <a:spcAft>
                <a:spcPts val="0"/>
              </a:spcAft>
              <a:buClr>
                <a:srgbClr val="000000"/>
              </a:buClr>
              <a:buSzPts val="2000"/>
              <a:buFont typeface="Times New Roman"/>
              <a:buNone/>
              <a:defRPr/>
            </a:pPr>
            <a:r>
              <a:rPr lang="it-IT" sz="2000" b="1" kern="0" dirty="0">
                <a:latin typeface="Times New Roman"/>
                <a:ea typeface="Times New Roman"/>
                <a:cs typeface="Times New Roman"/>
                <a:sym typeface="Times New Roman"/>
              </a:rPr>
              <a:t> </a:t>
            </a:r>
            <a:r>
              <a:rPr lang="it-IT" sz="2000" kern="0" dirty="0">
                <a:latin typeface="Times New Roman"/>
                <a:ea typeface="Times New Roman"/>
                <a:cs typeface="Times New Roman"/>
                <a:sym typeface="Times New Roman"/>
              </a:rPr>
              <a:t>Dr. Hemavati P</a:t>
            </a:r>
          </a:p>
          <a:p>
            <a:pPr algn="ctr" eaLnBrk="1" fontAlgn="auto" hangingPunct="1">
              <a:spcBef>
                <a:spcPts val="0"/>
              </a:spcBef>
              <a:spcAft>
                <a:spcPts val="0"/>
              </a:spcAft>
              <a:buClr>
                <a:srgbClr val="000000"/>
              </a:buClr>
              <a:buSzPts val="2000"/>
              <a:buFont typeface="Times New Roman"/>
              <a:buNone/>
              <a:defRPr/>
            </a:pPr>
            <a:r>
              <a:rPr lang="it-IT" sz="2000" kern="0" dirty="0">
                <a:latin typeface="Times New Roman"/>
                <a:ea typeface="Times New Roman"/>
                <a:cs typeface="Times New Roman"/>
                <a:sym typeface="Times New Roman"/>
              </a:rPr>
              <a:t>Associate Professor</a:t>
            </a:r>
            <a:endParaRPr lang="it-IT" kern="0" dirty="0">
              <a:latin typeface="Arial"/>
              <a:ea typeface="Times New Roman"/>
              <a:cs typeface="Arial"/>
              <a:sym typeface="Arial"/>
            </a:endParaRPr>
          </a:p>
          <a:p>
            <a:pPr algn="ctr" eaLnBrk="1" fontAlgn="auto" hangingPunct="1">
              <a:spcBef>
                <a:spcPts val="0"/>
              </a:spcBef>
              <a:spcAft>
                <a:spcPts val="0"/>
              </a:spcAft>
              <a:buClr>
                <a:srgbClr val="000000"/>
              </a:buClr>
              <a:buSzPts val="2000"/>
              <a:buFont typeface="Times New Roman"/>
              <a:buNone/>
              <a:defRPr/>
            </a:pPr>
            <a:r>
              <a:rPr lang="it-IT" sz="2000" kern="0" dirty="0">
                <a:latin typeface="Times New Roman"/>
                <a:ea typeface="Times New Roman"/>
                <a:cs typeface="Times New Roman"/>
                <a:sym typeface="Times New Roman"/>
              </a:rPr>
              <a:t>Dept. of CSE</a:t>
            </a:r>
            <a:endParaRPr lang="it-IT" kern="0" dirty="0">
              <a:latin typeface="Arial"/>
              <a:ea typeface="Arial"/>
              <a:cs typeface="Arial"/>
              <a:sym typeface="Arial"/>
            </a:endParaRPr>
          </a:p>
          <a:p>
            <a:pPr algn="ctr" eaLnBrk="1" fontAlgn="auto" hangingPunct="1">
              <a:spcBef>
                <a:spcPts val="0"/>
              </a:spcBef>
              <a:spcAft>
                <a:spcPts val="0"/>
              </a:spcAft>
              <a:buClr>
                <a:srgbClr val="000000"/>
              </a:buClr>
              <a:buSzPts val="1800"/>
              <a:buFont typeface="Trebuchet MS"/>
              <a:buNone/>
              <a:defRPr/>
            </a:pPr>
            <a:r>
              <a:rPr lang="en-US" b="1" kern="0" dirty="0">
                <a:latin typeface="Trebuchet MS"/>
                <a:ea typeface="Trebuchet MS"/>
                <a:cs typeface="Trebuchet MS"/>
                <a:sym typeface="Trebuchet MS"/>
              </a:rPr>
              <a:t>	</a:t>
            </a:r>
            <a:endParaRPr kern="0" dirty="0">
              <a:latin typeface="Arial"/>
              <a:ea typeface="Arial"/>
              <a:cs typeface="Arial"/>
              <a:sym typeface="Arial"/>
            </a:endParaRPr>
          </a:p>
        </p:txBody>
      </p:sp>
      <p:sp>
        <p:nvSpPr>
          <p:cNvPr id="3077" name="Google Shape;108;p1">
            <a:extLst>
              <a:ext uri="{FF2B5EF4-FFF2-40B4-BE49-F238E27FC236}">
                <a16:creationId xmlns:a16="http://schemas.microsoft.com/office/drawing/2014/main" id="{2D1F71B9-9CA8-8974-C981-9F9B3D2BB18F}"/>
              </a:ext>
            </a:extLst>
          </p:cNvPr>
          <p:cNvSpPr>
            <a:spLocks/>
          </p:cNvSpPr>
          <p:nvPr/>
        </p:nvSpPr>
        <p:spPr bwMode="auto">
          <a:xfrm>
            <a:off x="990600" y="1145111"/>
            <a:ext cx="10134600" cy="1633538"/>
          </a:xfrm>
          <a:custGeom>
            <a:avLst/>
            <a:gdLst>
              <a:gd name="T0" fmla="*/ 0 w 21600"/>
              <a:gd name="T1" fmla="*/ 0 h 21600"/>
              <a:gd name="T2" fmla="*/ 21600 w 21600"/>
              <a:gd name="T3" fmla="*/ 21600 h 21600"/>
            </a:gdLst>
            <a:ahLst/>
            <a:cxnLst/>
            <a:rect l="T0" t="T1" r="T2" b="T3"/>
            <a:pathLst>
              <a:path w="21600" h="21600" extrusionOk="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4975" rIns="90000" bIns="44975" anchorCtr="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4000"/>
              <a:buFont typeface="Times New Roman" panose="02020603050405020304" pitchFamily="18" charset="0"/>
              <a:buNone/>
            </a:pPr>
            <a:r>
              <a:rPr lang="en-US" altLang="en-US" sz="4000" b="1" dirty="0">
                <a:latin typeface="Times New Roman" panose="02020603050405020304" pitchFamily="18" charset="0"/>
                <a:cs typeface="Times New Roman" panose="02020603050405020304" pitchFamily="18" charset="0"/>
                <a:sym typeface="Times New Roman" panose="02020603050405020304" pitchFamily="18" charset="0"/>
              </a:rPr>
              <a:t>A Privacy-Preservation Framework based on Biometrics Blockchain in VANET</a:t>
            </a:r>
            <a:endParaRPr lang="en-US" altLang="en-US" sz="140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3078" name="Slide Number Placeholder 2">
            <a:extLst>
              <a:ext uri="{FF2B5EF4-FFF2-40B4-BE49-F238E27FC236}">
                <a16:creationId xmlns:a16="http://schemas.microsoft.com/office/drawing/2014/main" id="{FBA3392A-7972-C490-D0FB-525E7F83C6EC}"/>
              </a:ext>
            </a:extLst>
          </p:cNvPr>
          <p:cNvSpPr>
            <a:spLocks noGrp="1" noChangeArrowheads="1"/>
          </p:cNvSpPr>
          <p:nvPr>
            <p:ph type="sldNum" sz="quarter" idx="12"/>
          </p:nvPr>
        </p:nvSpPr>
        <p:spPr bwMode="auto">
          <a:xfrm>
            <a:off x="8783638" y="6221413"/>
            <a:ext cx="2803525" cy="369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708A9CC-BE7A-4D78-97B7-A1FDCB537EE5}" type="slidenum">
              <a:rPr lang="en-US" altLang="en-US" sz="2400" smtClean="0">
                <a:solidFill>
                  <a:schemeClr val="bg1"/>
                </a:solidFill>
                <a:latin typeface="Times New Roman" panose="02020603050405020304" pitchFamily="18" charset="0"/>
                <a:cs typeface="Times New Roman" panose="02020603050405020304" pitchFamily="18" charset="0"/>
              </a:rPr>
              <a:pPr/>
              <a:t>1</a:t>
            </a:fld>
            <a:endParaRPr lang="en-US" altLang="en-US" sz="24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67D9A2B-D49F-0536-B7A6-EB7DE5C8297D}"/>
              </a:ext>
            </a:extLst>
          </p:cNvPr>
          <p:cNvPicPr>
            <a:picLocks noChangeAspect="1"/>
          </p:cNvPicPr>
          <p:nvPr/>
        </p:nvPicPr>
        <p:blipFill>
          <a:blip r:embed="rId5"/>
          <a:stretch>
            <a:fillRect/>
          </a:stretch>
        </p:blipFill>
        <p:spPr>
          <a:xfrm>
            <a:off x="9467169" y="6038278"/>
            <a:ext cx="1186073" cy="83496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6BA4F-91F2-74D9-4372-CF5E9CAA2BE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8D862B2-4D79-5699-267D-FFFB4B95F141}"/>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7D3F2610-9443-7DE8-D398-BB39C5E97B8A}"/>
              </a:ext>
            </a:extLst>
          </p:cNvPr>
          <p:cNvSpPr txBox="1"/>
          <p:nvPr/>
        </p:nvSpPr>
        <p:spPr>
          <a:xfrm>
            <a:off x="3419475" y="334963"/>
            <a:ext cx="5353050" cy="593725"/>
          </a:xfrm>
          <a:prstGeom prst="rect">
            <a:avLst/>
          </a:prstGeom>
        </p:spPr>
        <p:txBody>
          <a:bodyPr lIns="0" tIns="12065" rIns="0" bIns="0">
            <a:spAutoFit/>
          </a:bodyPr>
          <a:lstStyle/>
          <a:p>
            <a:pPr marL="949325"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60420" name="object 4">
            <a:extLst>
              <a:ext uri="{FF2B5EF4-FFF2-40B4-BE49-F238E27FC236}">
                <a16:creationId xmlns:a16="http://schemas.microsoft.com/office/drawing/2014/main" id="{F7B663A5-517C-FAB4-B27E-13752DB97770}"/>
              </a:ext>
            </a:extLst>
          </p:cNvPr>
          <p:cNvGrpSpPr>
            <a:grpSpLocks/>
          </p:cNvGrpSpPr>
          <p:nvPr/>
        </p:nvGrpSpPr>
        <p:grpSpPr bwMode="auto">
          <a:xfrm>
            <a:off x="203200" y="0"/>
            <a:ext cx="11891963" cy="1193800"/>
            <a:chOff x="203200" y="0"/>
            <a:chExt cx="11892280" cy="1193165"/>
          </a:xfrm>
        </p:grpSpPr>
        <p:pic>
          <p:nvPicPr>
            <p:cNvPr id="60423" name="object 5">
              <a:extLst>
                <a:ext uri="{FF2B5EF4-FFF2-40B4-BE49-F238E27FC236}">
                  <a16:creationId xmlns:a16="http://schemas.microsoft.com/office/drawing/2014/main" id="{D1606EFD-FB03-A7BA-BCE7-982213161B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4" name="object 6">
              <a:extLst>
                <a:ext uri="{FF2B5EF4-FFF2-40B4-BE49-F238E27FC236}">
                  <a16:creationId xmlns:a16="http://schemas.microsoft.com/office/drawing/2014/main" id="{DBA088D1-2562-2A8A-EEEC-560F8EE9ED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Google Shape;155;p6">
            <a:extLst>
              <a:ext uri="{FF2B5EF4-FFF2-40B4-BE49-F238E27FC236}">
                <a16:creationId xmlns:a16="http://schemas.microsoft.com/office/drawing/2014/main" id="{11F58DAD-EEB6-7F2A-F8E1-B8C3F6DFE6B3}"/>
              </a:ext>
            </a:extLst>
          </p:cNvPr>
          <p:cNvSpPr txBox="1">
            <a:spLocks/>
          </p:cNvSpPr>
          <p:nvPr/>
        </p:nvSpPr>
        <p:spPr bwMode="auto">
          <a:xfrm>
            <a:off x="706201" y="1248962"/>
            <a:ext cx="10668000" cy="4876800"/>
          </a:xfrm>
          <a:prstGeom prst="rect">
            <a:avLst/>
          </a:prstGeom>
          <a:noFill/>
          <a:ln>
            <a:noFill/>
          </a:ln>
        </p:spPr>
        <p:txBody>
          <a:bodyPr spcFirstLastPara="1" lIns="91425" tIns="45700" rIns="91425" bIns="45700" anchor="ctr"/>
          <a:lstStyle>
            <a:defPPr marR="0" lvl="0" algn="l" rtl="0">
              <a:lnSpc>
                <a:spcPct val="100000"/>
              </a:lnSpc>
              <a:spcBef>
                <a:spcPts val="0"/>
              </a:spcBef>
              <a:spcAft>
                <a:spcPts val="0"/>
              </a:spcAft>
            </a:defPPr>
            <a:lvl1pPr lvl="0" algn="l" rtl="0" eaLnBrk="0" fontAlgn="base" hangingPunct="0">
              <a:lnSpc>
                <a:spcPct val="100000"/>
              </a:lnSpc>
              <a:spcBef>
                <a:spcPts val="0"/>
              </a:spcBef>
              <a:spcAft>
                <a:spcPts val="0"/>
              </a:spcAft>
              <a:buClr>
                <a:srgbClr val="464646"/>
              </a:buClr>
              <a:buSzPts val="4100"/>
              <a:buFont typeface="Lucida Sans"/>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ctr" eaLnBrk="1" hangingPunct="1">
              <a:spcBef>
                <a:spcPct val="0"/>
              </a:spcBef>
              <a:spcAft>
                <a:spcPct val="0"/>
              </a:spcAft>
              <a:defRPr/>
            </a:pPr>
            <a:r>
              <a:rPr lang="en-US" sz="3800" b="1" dirty="0">
                <a:latin typeface="Times New Roman" panose="02020603050405020304" pitchFamily="18" charset="0"/>
                <a:cs typeface="Times New Roman" panose="02020603050405020304" pitchFamily="18" charset="0"/>
              </a:rPr>
              <a:t>PROPOSED SYSTEM</a:t>
            </a:r>
          </a:p>
          <a:p>
            <a:pPr algn="ctr" eaLnBrk="1" hangingPunct="1">
              <a:spcBef>
                <a:spcPct val="0"/>
              </a:spcBef>
              <a:spcAft>
                <a:spcPct val="0"/>
              </a:spcAft>
              <a:defRPr/>
            </a:pPr>
            <a:endParaRPr lang="en-US" sz="2400" b="1" dirty="0">
              <a:latin typeface="Times New Roman" panose="02020603050405020304" pitchFamily="18" charset="0"/>
              <a:cs typeface="Times New Roman" panose="02020603050405020304" pitchFamily="18" charset="0"/>
            </a:endParaRPr>
          </a:p>
          <a:p>
            <a:pPr algn="just">
              <a:defRPr/>
            </a:pPr>
            <a:r>
              <a:rPr lang="en-US" sz="2000" dirty="0">
                <a:latin typeface="Times New Roman" panose="02020603050405020304" pitchFamily="18" charset="0"/>
                <a:cs typeface="Times New Roman" panose="02020603050405020304" pitchFamily="18" charset="0"/>
              </a:rPr>
              <a:t>“A Privacy-Preservation Framework Based on Biometrics Blockchain (BBC) to Prevent Attacks in VANET", A. </a:t>
            </a:r>
            <a:r>
              <a:rPr lang="en-US" sz="2000" dirty="0" err="1">
                <a:latin typeface="Times New Roman" panose="02020603050405020304" pitchFamily="18" charset="0"/>
                <a:cs typeface="Times New Roman" panose="02020603050405020304" pitchFamily="18" charset="0"/>
              </a:rPr>
              <a:t>Alharthi</a:t>
            </a:r>
            <a:r>
              <a:rPr lang="en-US" sz="2000" dirty="0">
                <a:latin typeface="Times New Roman" panose="02020603050405020304" pitchFamily="18" charset="0"/>
                <a:cs typeface="Times New Roman" panose="02020603050405020304" pitchFamily="18" charset="0"/>
              </a:rPr>
              <a:t>, Q. Ni and R. Jiang, IEEE Access, vol. 9, pp. 87299-87309, 2021</a:t>
            </a:r>
            <a:r>
              <a:rPr lang="en-US" sz="2000" dirty="0">
                <a:solidFill>
                  <a:schemeClr val="tx1"/>
                </a:solidFill>
                <a:latin typeface="Times New Roman" panose="02020603050405020304" pitchFamily="18" charset="0"/>
                <a:cs typeface="Times New Roman" panose="02020603050405020304" pitchFamily="18" charset="0"/>
              </a:rPr>
              <a:t>”</a:t>
            </a:r>
          </a:p>
          <a:p>
            <a:pPr algn="just">
              <a:defRPr/>
            </a:pPr>
            <a:endParaRPr lang="en-US" sz="2000" b="1"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Biometrics blockchain (BBC) framework is proposed to make communication in VANET more secure.</a:t>
            </a:r>
          </a:p>
          <a:p>
            <a:pPr marL="800100" lvl="1" indent="-342900" algn="just">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The vehicles are employed with a public-private key pair provided by Trusted Authority to communicate with other parties.</a:t>
            </a:r>
          </a:p>
          <a:p>
            <a:pPr marL="800100" lvl="1" indent="-342900" algn="just">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Usually blockchain is used for crypto currency, but this blockchain handles safety event messages without use of cryptocurrency.</a:t>
            </a:r>
          </a:p>
          <a:p>
            <a:pPr marL="800100" lvl="1" indent="-342900" algn="just">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Safety event messages is employed as event messages. The blockchain will retain and manage event message history alongside each vehicle’s trust level reliably and it is immutable.</a:t>
            </a:r>
          </a:p>
          <a:p>
            <a:pPr lvl="1" algn="just">
              <a:defRPr/>
            </a:pPr>
            <a:endParaRPr lang="en-US" sz="2000" dirty="0">
              <a:latin typeface="Times New Roman" panose="02020603050405020304" pitchFamily="18" charset="0"/>
              <a:cs typeface="Times New Roman" panose="02020603050405020304" pitchFamily="18" charset="0"/>
            </a:endParaRPr>
          </a:p>
        </p:txBody>
      </p:sp>
      <p:sp>
        <p:nvSpPr>
          <p:cNvPr id="60422" name="Slide Number Placeholder 3">
            <a:extLst>
              <a:ext uri="{FF2B5EF4-FFF2-40B4-BE49-F238E27FC236}">
                <a16:creationId xmlns:a16="http://schemas.microsoft.com/office/drawing/2014/main" id="{BC0EFE38-C6DA-3626-39B8-BD4B6A0DD739}"/>
              </a:ext>
            </a:extLst>
          </p:cNvPr>
          <p:cNvSpPr>
            <a:spLocks noGrp="1" noChangeArrowheads="1"/>
          </p:cNvSpPr>
          <p:nvPr>
            <p:ph type="sldNum" sz="quarter" idx="12"/>
          </p:nvPr>
        </p:nvSpPr>
        <p:spPr bwMode="auto">
          <a:xfrm>
            <a:off x="8789988" y="6294438"/>
            <a:ext cx="2803525"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A70920D-00CF-4D18-911C-D8EAE68320FA}" type="slidenum">
              <a:rPr lang="en-US" altLang="en-US" sz="2400" smtClean="0">
                <a:solidFill>
                  <a:schemeClr val="bg1"/>
                </a:solidFill>
                <a:latin typeface="Times New Roman" panose="02020603050405020304" pitchFamily="18" charset="0"/>
                <a:cs typeface="Times New Roman" panose="02020603050405020304" pitchFamily="18" charset="0"/>
              </a:rPr>
              <a:pPr/>
              <a:t>10</a:t>
            </a:fld>
            <a:endParaRPr lang="en-US" altLang="en-US">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A19185D-8A73-AA58-BDB7-38ACC892BDA3}"/>
              </a:ext>
            </a:extLst>
          </p:cNvPr>
          <p:cNvPicPr>
            <a:picLocks noChangeAspect="1"/>
          </p:cNvPicPr>
          <p:nvPr/>
        </p:nvPicPr>
        <p:blipFill>
          <a:blip r:embed="rId5"/>
          <a:stretch>
            <a:fillRect/>
          </a:stretch>
        </p:blipFill>
        <p:spPr>
          <a:xfrm>
            <a:off x="9467169" y="6038278"/>
            <a:ext cx="1186073" cy="834961"/>
          </a:xfrm>
          <a:prstGeom prst="rect">
            <a:avLst/>
          </a:prstGeom>
        </p:spPr>
      </p:pic>
    </p:spTree>
    <p:extLst>
      <p:ext uri="{BB962C8B-B14F-4D97-AF65-F5344CB8AC3E}">
        <p14:creationId xmlns:p14="http://schemas.microsoft.com/office/powerpoint/2010/main" val="2119334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21A1EED-0457-78C0-D052-6787EA9035A8}"/>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B72102E1-6D83-FF21-C2B5-69B2CE9191A5}"/>
              </a:ext>
            </a:extLst>
          </p:cNvPr>
          <p:cNvSpPr txBox="1"/>
          <p:nvPr/>
        </p:nvSpPr>
        <p:spPr>
          <a:xfrm>
            <a:off x="3419475" y="334963"/>
            <a:ext cx="5353050" cy="593725"/>
          </a:xfrm>
          <a:prstGeom prst="rect">
            <a:avLst/>
          </a:prstGeom>
        </p:spPr>
        <p:txBody>
          <a:bodyPr lIns="0" tIns="12065" rIns="0" bIns="0">
            <a:spAutoFit/>
          </a:bodyPr>
          <a:lstStyle/>
          <a:p>
            <a:pPr marL="949325"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61444" name="object 4">
            <a:extLst>
              <a:ext uri="{FF2B5EF4-FFF2-40B4-BE49-F238E27FC236}">
                <a16:creationId xmlns:a16="http://schemas.microsoft.com/office/drawing/2014/main" id="{5AEE354F-43C5-F348-B1C7-4941882F396C}"/>
              </a:ext>
            </a:extLst>
          </p:cNvPr>
          <p:cNvGrpSpPr>
            <a:grpSpLocks/>
          </p:cNvGrpSpPr>
          <p:nvPr/>
        </p:nvGrpSpPr>
        <p:grpSpPr bwMode="auto">
          <a:xfrm>
            <a:off x="203200" y="0"/>
            <a:ext cx="11891963" cy="1193800"/>
            <a:chOff x="203200" y="0"/>
            <a:chExt cx="11892280" cy="1193165"/>
          </a:xfrm>
        </p:grpSpPr>
        <p:pic>
          <p:nvPicPr>
            <p:cNvPr id="61447" name="object 5">
              <a:extLst>
                <a:ext uri="{FF2B5EF4-FFF2-40B4-BE49-F238E27FC236}">
                  <a16:creationId xmlns:a16="http://schemas.microsoft.com/office/drawing/2014/main" id="{28D13787-957F-EDE1-B4C5-992AF1EA2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object 6">
              <a:extLst>
                <a:ext uri="{FF2B5EF4-FFF2-40B4-BE49-F238E27FC236}">
                  <a16:creationId xmlns:a16="http://schemas.microsoft.com/office/drawing/2014/main" id="{20207771-0F5B-BDEA-1A48-F6ECA911B4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Google Shape;155;p6">
            <a:extLst>
              <a:ext uri="{FF2B5EF4-FFF2-40B4-BE49-F238E27FC236}">
                <a16:creationId xmlns:a16="http://schemas.microsoft.com/office/drawing/2014/main" id="{956CBADF-EF27-90CA-2FE8-CA0AFB741849}"/>
              </a:ext>
            </a:extLst>
          </p:cNvPr>
          <p:cNvSpPr txBox="1">
            <a:spLocks/>
          </p:cNvSpPr>
          <p:nvPr/>
        </p:nvSpPr>
        <p:spPr bwMode="auto">
          <a:xfrm>
            <a:off x="706201" y="1603140"/>
            <a:ext cx="10668000" cy="3773488"/>
          </a:xfrm>
          <a:prstGeom prst="rect">
            <a:avLst/>
          </a:prstGeom>
          <a:noFill/>
          <a:ln>
            <a:noFill/>
          </a:ln>
        </p:spPr>
        <p:txBody>
          <a:bodyPr spcFirstLastPara="1" lIns="91425" tIns="45700" rIns="91425" bIns="45700" anchor="ctr"/>
          <a:lstStyle>
            <a:defPPr marR="0" lvl="0" algn="l" rtl="0">
              <a:lnSpc>
                <a:spcPct val="100000"/>
              </a:lnSpc>
              <a:spcBef>
                <a:spcPts val="0"/>
              </a:spcBef>
              <a:spcAft>
                <a:spcPts val="0"/>
              </a:spcAft>
            </a:defPPr>
            <a:lvl1pPr lvl="0" algn="l" rtl="0" eaLnBrk="0" fontAlgn="base" hangingPunct="0">
              <a:lnSpc>
                <a:spcPct val="100000"/>
              </a:lnSpc>
              <a:spcBef>
                <a:spcPts val="0"/>
              </a:spcBef>
              <a:spcAft>
                <a:spcPts val="0"/>
              </a:spcAft>
              <a:buClr>
                <a:srgbClr val="464646"/>
              </a:buClr>
              <a:buSzPts val="4100"/>
              <a:buFont typeface="Lucida Sans"/>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800100" lvl="1" indent="-342900" algn="just">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The biometrics feature is combined with blockchain to provide reliable transmission of data and tracking of data exchange along with the identification of vehicles that are responsible in case of false messages.</a:t>
            </a:r>
          </a:p>
          <a:p>
            <a:pPr marL="800100" lvl="1" indent="-342900" algn="just">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It involves collection of vehicle details and biometric detail like a fingerprint.</a:t>
            </a:r>
          </a:p>
          <a:p>
            <a:pPr marL="800100" lvl="1" indent="-342900" algn="just">
              <a:buFont typeface="Arial" panose="020B0604020202020204" pitchFamily="34" charset="0"/>
              <a:buChar char="•"/>
              <a:defRPr/>
            </a:pPr>
            <a:r>
              <a:rPr lang="en-US" altLang="en-US" sz="2000" kern="0" dirty="0">
                <a:solidFill>
                  <a:srgbClr val="464646"/>
                </a:solidFill>
                <a:latin typeface="Times New Roman" panose="02020603050405020304" pitchFamily="18" charset="0"/>
                <a:cs typeface="Times New Roman" panose="02020603050405020304" pitchFamily="18" charset="0"/>
                <a:sym typeface="Lucida Sans" panose="020B0602030504020204" pitchFamily="34" charset="0"/>
              </a:rPr>
              <a:t>The performance of the framework is evaluated in terms of packet delivery rate, packet loss rate and computational cost.</a:t>
            </a:r>
            <a:endParaRPr lang="en-US"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Proposed methods utilizes modified discrete cosine transformation and hash function to achieve privacy.</a:t>
            </a:r>
          </a:p>
          <a:p>
            <a:pPr marL="800100" lvl="1" indent="-342900" algn="just">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Protocol Wireless Access in Vehicular Environment (WAVE) is a standard for Dedicated Short-Range Communication (DSRC).</a:t>
            </a:r>
          </a:p>
          <a:p>
            <a:pPr marL="800100" lvl="1" indent="-342900" algn="just">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Communication with nearby vehicles is achieved using On-Board Units(OBUs), together forming ad hoc networks.</a:t>
            </a:r>
          </a:p>
          <a:p>
            <a:pPr marL="800100" lvl="1" indent="-342900" algn="just">
              <a:buFont typeface="Arial" panose="020B0604020202020204" pitchFamily="34" charset="0"/>
              <a:buChar char="•"/>
              <a:defRPr/>
            </a:pPr>
            <a:endParaRPr lang="en-US" altLang="en-US" sz="1600" kern="0" dirty="0">
              <a:solidFill>
                <a:srgbClr val="464646"/>
              </a:solidFill>
              <a:latin typeface="Lucida Sans" panose="020B0602030504020204" pitchFamily="34" charset="0"/>
              <a:cs typeface="Arial" panose="020B0604020202020204" pitchFamily="34" charset="0"/>
              <a:sym typeface="Lucida Sans" panose="020B0602030504020204" pitchFamily="34" charset="0"/>
            </a:endParaRPr>
          </a:p>
        </p:txBody>
      </p:sp>
      <p:sp>
        <p:nvSpPr>
          <p:cNvPr id="61446" name="Slide Number Placeholder 3">
            <a:extLst>
              <a:ext uri="{FF2B5EF4-FFF2-40B4-BE49-F238E27FC236}">
                <a16:creationId xmlns:a16="http://schemas.microsoft.com/office/drawing/2014/main" id="{9A1F4717-ACBF-8895-0777-4F8854D99901}"/>
              </a:ext>
            </a:extLst>
          </p:cNvPr>
          <p:cNvSpPr>
            <a:spLocks noGrp="1" noChangeArrowheads="1"/>
          </p:cNvSpPr>
          <p:nvPr>
            <p:ph type="sldNum" sz="quarter" idx="12"/>
          </p:nvPr>
        </p:nvSpPr>
        <p:spPr bwMode="auto">
          <a:xfrm>
            <a:off x="8789988" y="6294438"/>
            <a:ext cx="2803525"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792AE53-B204-41AB-9D9A-71F9EB1AD0DA}" type="slidenum">
              <a:rPr lang="en-US" altLang="en-US" sz="2400" smtClean="0">
                <a:solidFill>
                  <a:schemeClr val="bg1"/>
                </a:solidFill>
                <a:latin typeface="Times New Roman" panose="02020603050405020304" pitchFamily="18" charset="0"/>
                <a:cs typeface="Times New Roman" panose="02020603050405020304" pitchFamily="18" charset="0"/>
              </a:rPr>
              <a:pPr/>
              <a:t>11</a:t>
            </a:fld>
            <a:endParaRPr lang="en-US" altLang="en-US">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895E708-389B-CD02-6CBC-94EC0C753368}"/>
              </a:ext>
            </a:extLst>
          </p:cNvPr>
          <p:cNvPicPr>
            <a:picLocks noChangeAspect="1"/>
          </p:cNvPicPr>
          <p:nvPr/>
        </p:nvPicPr>
        <p:blipFill>
          <a:blip r:embed="rId4"/>
          <a:stretch>
            <a:fillRect/>
          </a:stretch>
        </p:blipFill>
        <p:spPr>
          <a:xfrm>
            <a:off x="9467169" y="6038278"/>
            <a:ext cx="1186073" cy="83496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B8EDC-5A85-88F3-4163-2453BD6DE22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BE22E62-A756-1976-A5B1-3D2A101A438E}"/>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A8B79800-7BD0-78F4-A03E-4F1CEEAE5E69}"/>
              </a:ext>
            </a:extLst>
          </p:cNvPr>
          <p:cNvSpPr txBox="1"/>
          <p:nvPr/>
        </p:nvSpPr>
        <p:spPr>
          <a:xfrm>
            <a:off x="3419475" y="334963"/>
            <a:ext cx="5353050" cy="593725"/>
          </a:xfrm>
          <a:prstGeom prst="rect">
            <a:avLst/>
          </a:prstGeom>
        </p:spPr>
        <p:txBody>
          <a:bodyPr lIns="0" tIns="12065" rIns="0" bIns="0">
            <a:spAutoFit/>
          </a:bodyPr>
          <a:lstStyle/>
          <a:p>
            <a:pPr marL="949325"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61444" name="object 4">
            <a:extLst>
              <a:ext uri="{FF2B5EF4-FFF2-40B4-BE49-F238E27FC236}">
                <a16:creationId xmlns:a16="http://schemas.microsoft.com/office/drawing/2014/main" id="{CCFD1614-E4FB-0223-A759-80F8C6090F14}"/>
              </a:ext>
            </a:extLst>
          </p:cNvPr>
          <p:cNvGrpSpPr>
            <a:grpSpLocks/>
          </p:cNvGrpSpPr>
          <p:nvPr/>
        </p:nvGrpSpPr>
        <p:grpSpPr bwMode="auto">
          <a:xfrm>
            <a:off x="203200" y="0"/>
            <a:ext cx="11891963" cy="1193800"/>
            <a:chOff x="203200" y="0"/>
            <a:chExt cx="11892280" cy="1193165"/>
          </a:xfrm>
        </p:grpSpPr>
        <p:pic>
          <p:nvPicPr>
            <p:cNvPr id="61447" name="object 5">
              <a:extLst>
                <a:ext uri="{FF2B5EF4-FFF2-40B4-BE49-F238E27FC236}">
                  <a16:creationId xmlns:a16="http://schemas.microsoft.com/office/drawing/2014/main" id="{B63E0A2A-82EE-9D44-DDE0-CCC0610D97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object 6">
              <a:extLst>
                <a:ext uri="{FF2B5EF4-FFF2-40B4-BE49-F238E27FC236}">
                  <a16:creationId xmlns:a16="http://schemas.microsoft.com/office/drawing/2014/main" id="{250E109A-9C65-310E-6531-BCD81D8A19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46" name="Slide Number Placeholder 3">
            <a:extLst>
              <a:ext uri="{FF2B5EF4-FFF2-40B4-BE49-F238E27FC236}">
                <a16:creationId xmlns:a16="http://schemas.microsoft.com/office/drawing/2014/main" id="{DAF85F4A-4795-7D67-EDCE-17355A995D82}"/>
              </a:ext>
            </a:extLst>
          </p:cNvPr>
          <p:cNvSpPr>
            <a:spLocks noGrp="1" noChangeArrowheads="1"/>
          </p:cNvSpPr>
          <p:nvPr>
            <p:ph type="sldNum" sz="quarter" idx="12"/>
          </p:nvPr>
        </p:nvSpPr>
        <p:spPr bwMode="auto">
          <a:xfrm>
            <a:off x="8789988" y="6294438"/>
            <a:ext cx="2803525"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792AE53-B204-41AB-9D9A-71F9EB1AD0DA}" type="slidenum">
              <a:rPr lang="en-US" altLang="en-US" sz="2400" smtClean="0">
                <a:solidFill>
                  <a:schemeClr val="bg1"/>
                </a:solidFill>
                <a:latin typeface="Times New Roman" panose="02020603050405020304" pitchFamily="18" charset="0"/>
                <a:cs typeface="Times New Roman" panose="02020603050405020304" pitchFamily="18" charset="0"/>
              </a:rPr>
              <a:pPr/>
              <a:t>12</a:t>
            </a:fld>
            <a:endParaRPr lang="en-US" altLang="en-US">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280D5E8-EAB6-7CC2-E6BB-5F402C8217FD}"/>
              </a:ext>
            </a:extLst>
          </p:cNvPr>
          <p:cNvPicPr>
            <a:picLocks noChangeAspect="1"/>
          </p:cNvPicPr>
          <p:nvPr/>
        </p:nvPicPr>
        <p:blipFill>
          <a:blip r:embed="rId4"/>
          <a:stretch>
            <a:fillRect/>
          </a:stretch>
        </p:blipFill>
        <p:spPr>
          <a:xfrm>
            <a:off x="9467169" y="6038278"/>
            <a:ext cx="1186073" cy="834961"/>
          </a:xfrm>
          <a:prstGeom prst="rect">
            <a:avLst/>
          </a:prstGeom>
        </p:spPr>
      </p:pic>
      <p:pic>
        <p:nvPicPr>
          <p:cNvPr id="6" name="Picture 5">
            <a:extLst>
              <a:ext uri="{FF2B5EF4-FFF2-40B4-BE49-F238E27FC236}">
                <a16:creationId xmlns:a16="http://schemas.microsoft.com/office/drawing/2014/main" id="{0597DE40-82D3-EA90-CFA5-5C0FE097A858}"/>
              </a:ext>
            </a:extLst>
          </p:cNvPr>
          <p:cNvPicPr>
            <a:picLocks noChangeAspect="1"/>
          </p:cNvPicPr>
          <p:nvPr/>
        </p:nvPicPr>
        <p:blipFill>
          <a:blip r:embed="rId5"/>
          <a:stretch>
            <a:fillRect/>
          </a:stretch>
        </p:blipFill>
        <p:spPr>
          <a:xfrm>
            <a:off x="2286000" y="1184848"/>
            <a:ext cx="7343107" cy="4486943"/>
          </a:xfrm>
          <a:prstGeom prst="rect">
            <a:avLst/>
          </a:prstGeom>
        </p:spPr>
      </p:pic>
      <p:sp>
        <p:nvSpPr>
          <p:cNvPr id="7" name="TextBox 6">
            <a:extLst>
              <a:ext uri="{FF2B5EF4-FFF2-40B4-BE49-F238E27FC236}">
                <a16:creationId xmlns:a16="http://schemas.microsoft.com/office/drawing/2014/main" id="{ED5DEF1E-D54D-06CC-09F6-0007E5BA09A0}"/>
              </a:ext>
            </a:extLst>
          </p:cNvPr>
          <p:cNvSpPr txBox="1"/>
          <p:nvPr/>
        </p:nvSpPr>
        <p:spPr>
          <a:xfrm>
            <a:off x="2847370" y="5695890"/>
            <a:ext cx="6494085" cy="400110"/>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Figure 1. Proposed vehicular ad hoc network and architecture</a:t>
            </a:r>
          </a:p>
        </p:txBody>
      </p:sp>
    </p:spTree>
    <p:extLst>
      <p:ext uri="{BB962C8B-B14F-4D97-AF65-F5344CB8AC3E}">
        <p14:creationId xmlns:p14="http://schemas.microsoft.com/office/powerpoint/2010/main" val="2869951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42A30-AE58-E8AF-3A34-0F17438F217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37B6920-A3E9-AAC0-3E0B-585004A618FA}"/>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9CF81E06-17D3-23B3-0852-E1E71EC7C209}"/>
              </a:ext>
            </a:extLst>
          </p:cNvPr>
          <p:cNvSpPr txBox="1"/>
          <p:nvPr/>
        </p:nvSpPr>
        <p:spPr>
          <a:xfrm>
            <a:off x="3419475" y="334963"/>
            <a:ext cx="5353050" cy="593725"/>
          </a:xfrm>
          <a:prstGeom prst="rect">
            <a:avLst/>
          </a:prstGeom>
        </p:spPr>
        <p:txBody>
          <a:bodyPr lIns="0" tIns="12065" rIns="0" bIns="0">
            <a:spAutoFit/>
          </a:bodyPr>
          <a:lstStyle/>
          <a:p>
            <a:pPr marL="949325"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61444" name="object 4">
            <a:extLst>
              <a:ext uri="{FF2B5EF4-FFF2-40B4-BE49-F238E27FC236}">
                <a16:creationId xmlns:a16="http://schemas.microsoft.com/office/drawing/2014/main" id="{C68F83B0-5C1F-D357-523B-803B9D844B77}"/>
              </a:ext>
            </a:extLst>
          </p:cNvPr>
          <p:cNvGrpSpPr>
            <a:grpSpLocks/>
          </p:cNvGrpSpPr>
          <p:nvPr/>
        </p:nvGrpSpPr>
        <p:grpSpPr bwMode="auto">
          <a:xfrm>
            <a:off x="203200" y="0"/>
            <a:ext cx="11891963" cy="1193800"/>
            <a:chOff x="203200" y="0"/>
            <a:chExt cx="11892280" cy="1193165"/>
          </a:xfrm>
        </p:grpSpPr>
        <p:pic>
          <p:nvPicPr>
            <p:cNvPr id="61447" name="object 5">
              <a:extLst>
                <a:ext uri="{FF2B5EF4-FFF2-40B4-BE49-F238E27FC236}">
                  <a16:creationId xmlns:a16="http://schemas.microsoft.com/office/drawing/2014/main" id="{7BDA50CD-788B-48BA-48E9-0C6E5737B2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object 6">
              <a:extLst>
                <a:ext uri="{FF2B5EF4-FFF2-40B4-BE49-F238E27FC236}">
                  <a16:creationId xmlns:a16="http://schemas.microsoft.com/office/drawing/2014/main" id="{C870A5D4-58E1-0134-7883-F787B47759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46" name="Slide Number Placeholder 3">
            <a:extLst>
              <a:ext uri="{FF2B5EF4-FFF2-40B4-BE49-F238E27FC236}">
                <a16:creationId xmlns:a16="http://schemas.microsoft.com/office/drawing/2014/main" id="{544F1FD2-CEA2-A566-2BD4-37246146FEE9}"/>
              </a:ext>
            </a:extLst>
          </p:cNvPr>
          <p:cNvSpPr>
            <a:spLocks noGrp="1" noChangeArrowheads="1"/>
          </p:cNvSpPr>
          <p:nvPr>
            <p:ph type="sldNum" sz="quarter" idx="12"/>
          </p:nvPr>
        </p:nvSpPr>
        <p:spPr bwMode="auto">
          <a:xfrm>
            <a:off x="8789988" y="6294438"/>
            <a:ext cx="2803525"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792AE53-B204-41AB-9D9A-71F9EB1AD0DA}" type="slidenum">
              <a:rPr lang="en-US" altLang="en-US" sz="2400" smtClean="0">
                <a:solidFill>
                  <a:schemeClr val="bg1"/>
                </a:solidFill>
                <a:latin typeface="Times New Roman" panose="02020603050405020304" pitchFamily="18" charset="0"/>
                <a:cs typeface="Times New Roman" panose="02020603050405020304" pitchFamily="18" charset="0"/>
              </a:rPr>
              <a:pPr/>
              <a:t>13</a:t>
            </a:fld>
            <a:endParaRPr lang="en-US" altLang="en-US">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96F1409-864A-8E86-1B8D-AEB71320CA2C}"/>
              </a:ext>
            </a:extLst>
          </p:cNvPr>
          <p:cNvPicPr>
            <a:picLocks noChangeAspect="1"/>
          </p:cNvPicPr>
          <p:nvPr/>
        </p:nvPicPr>
        <p:blipFill>
          <a:blip r:embed="rId4"/>
          <a:stretch>
            <a:fillRect/>
          </a:stretch>
        </p:blipFill>
        <p:spPr>
          <a:xfrm>
            <a:off x="9467169" y="6038278"/>
            <a:ext cx="1186073" cy="834961"/>
          </a:xfrm>
          <a:prstGeom prst="rect">
            <a:avLst/>
          </a:prstGeom>
        </p:spPr>
      </p:pic>
      <p:sp>
        <p:nvSpPr>
          <p:cNvPr id="5" name="TextBox 4">
            <a:extLst>
              <a:ext uri="{FF2B5EF4-FFF2-40B4-BE49-F238E27FC236}">
                <a16:creationId xmlns:a16="http://schemas.microsoft.com/office/drawing/2014/main" id="{1BE4CE66-F30F-3407-E0FF-6280F53D86AF}"/>
              </a:ext>
            </a:extLst>
          </p:cNvPr>
          <p:cNvSpPr txBox="1"/>
          <p:nvPr/>
        </p:nvSpPr>
        <p:spPr>
          <a:xfrm>
            <a:off x="3733800" y="1189285"/>
            <a:ext cx="4169731" cy="677108"/>
          </a:xfrm>
          <a:prstGeom prst="rect">
            <a:avLst/>
          </a:prstGeom>
          <a:noFill/>
        </p:spPr>
        <p:txBody>
          <a:bodyPr wrap="none" rtlCol="0">
            <a:spAutoFit/>
          </a:bodyPr>
          <a:lstStyle/>
          <a:p>
            <a:r>
              <a:rPr lang="en-US" sz="3800" b="1" dirty="0">
                <a:latin typeface="Times New Roman" panose="02020603050405020304" pitchFamily="18" charset="0"/>
                <a:cs typeface="Times New Roman" panose="02020603050405020304" pitchFamily="18" charset="0"/>
              </a:rPr>
              <a:t>ARCHITECTURE</a:t>
            </a:r>
          </a:p>
        </p:txBody>
      </p:sp>
      <p:sp>
        <p:nvSpPr>
          <p:cNvPr id="7" name="TextBox 6">
            <a:extLst>
              <a:ext uri="{FF2B5EF4-FFF2-40B4-BE49-F238E27FC236}">
                <a16:creationId xmlns:a16="http://schemas.microsoft.com/office/drawing/2014/main" id="{C2C4B104-A8E2-BF40-FC29-34B5F49A451C}"/>
              </a:ext>
            </a:extLst>
          </p:cNvPr>
          <p:cNvSpPr txBox="1"/>
          <p:nvPr/>
        </p:nvSpPr>
        <p:spPr>
          <a:xfrm>
            <a:off x="924160" y="1993507"/>
            <a:ext cx="10353440" cy="3770263"/>
          </a:xfrm>
          <a:prstGeom prst="rect">
            <a:avLst/>
          </a:prstGeom>
          <a:noFill/>
        </p:spPr>
        <p:txBody>
          <a:bodyPr wrap="square" rtlCol="0">
            <a:spAutoFit/>
          </a:bodyPr>
          <a:lstStyle/>
          <a:p>
            <a:pPr algn="just"/>
            <a:r>
              <a:rPr lang="en-IN" sz="2400" b="1" dirty="0">
                <a:latin typeface="Times New Roman" panose="02020603050405020304" pitchFamily="18" charset="0"/>
                <a:cs typeface="Times New Roman" panose="02020603050405020304" pitchFamily="18" charset="0"/>
              </a:rPr>
              <a:t>1. Trusted Authority (TA):</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trusted authority (TA) simply means an entity that can be trusted by the public to not give false information.</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is responsible for initializing the system, deploying smart contracts, registering vehicles and revoking information. </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has significant computation and capacity. It is independent of other parties.</a:t>
            </a:r>
          </a:p>
          <a:p>
            <a:pPr algn="just"/>
            <a:endParaRPr lang="en-IN" sz="11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2. Motor Vehicle Department (MVD):</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Its responsibilities includes vehicle registration, maintain vehicle records and authorize the TA to issue certificates and public keys to the vehicles after successful verification of the vehicle is done by the MVD.</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MVD can be government or private organisation.</a:t>
            </a:r>
          </a:p>
        </p:txBody>
      </p:sp>
    </p:spTree>
    <p:extLst>
      <p:ext uri="{BB962C8B-B14F-4D97-AF65-F5344CB8AC3E}">
        <p14:creationId xmlns:p14="http://schemas.microsoft.com/office/powerpoint/2010/main" val="2853283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C61F3-4169-E855-0EDB-5B3078B4FB4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41B2395-0E88-58AD-342D-1201683F525F}"/>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D8ED62F7-A1CD-E3F9-D0B0-D3B7F8D27FE4}"/>
              </a:ext>
            </a:extLst>
          </p:cNvPr>
          <p:cNvSpPr txBox="1"/>
          <p:nvPr/>
        </p:nvSpPr>
        <p:spPr>
          <a:xfrm>
            <a:off x="3419475" y="334963"/>
            <a:ext cx="5353050" cy="593725"/>
          </a:xfrm>
          <a:prstGeom prst="rect">
            <a:avLst/>
          </a:prstGeom>
        </p:spPr>
        <p:txBody>
          <a:bodyPr lIns="0" tIns="12065" rIns="0" bIns="0">
            <a:spAutoFit/>
          </a:bodyPr>
          <a:lstStyle/>
          <a:p>
            <a:pPr marL="949325"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61444" name="object 4">
            <a:extLst>
              <a:ext uri="{FF2B5EF4-FFF2-40B4-BE49-F238E27FC236}">
                <a16:creationId xmlns:a16="http://schemas.microsoft.com/office/drawing/2014/main" id="{8EC7D6E6-6CA7-B390-0A08-1A7318411325}"/>
              </a:ext>
            </a:extLst>
          </p:cNvPr>
          <p:cNvGrpSpPr>
            <a:grpSpLocks/>
          </p:cNvGrpSpPr>
          <p:nvPr/>
        </p:nvGrpSpPr>
        <p:grpSpPr bwMode="auto">
          <a:xfrm>
            <a:off x="203200" y="0"/>
            <a:ext cx="11891963" cy="1193800"/>
            <a:chOff x="203200" y="0"/>
            <a:chExt cx="11892280" cy="1193165"/>
          </a:xfrm>
        </p:grpSpPr>
        <p:pic>
          <p:nvPicPr>
            <p:cNvPr id="61447" name="object 5">
              <a:extLst>
                <a:ext uri="{FF2B5EF4-FFF2-40B4-BE49-F238E27FC236}">
                  <a16:creationId xmlns:a16="http://schemas.microsoft.com/office/drawing/2014/main" id="{23C9B035-C29B-1AB7-5023-0C550BA381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object 6">
              <a:extLst>
                <a:ext uri="{FF2B5EF4-FFF2-40B4-BE49-F238E27FC236}">
                  <a16:creationId xmlns:a16="http://schemas.microsoft.com/office/drawing/2014/main" id="{05801BCB-977A-10BC-07EF-F41FC489F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46" name="Slide Number Placeholder 3">
            <a:extLst>
              <a:ext uri="{FF2B5EF4-FFF2-40B4-BE49-F238E27FC236}">
                <a16:creationId xmlns:a16="http://schemas.microsoft.com/office/drawing/2014/main" id="{C4B0B2F7-3818-029A-5EE9-53D0002AE330}"/>
              </a:ext>
            </a:extLst>
          </p:cNvPr>
          <p:cNvSpPr>
            <a:spLocks noGrp="1" noChangeArrowheads="1"/>
          </p:cNvSpPr>
          <p:nvPr>
            <p:ph type="sldNum" sz="quarter" idx="12"/>
          </p:nvPr>
        </p:nvSpPr>
        <p:spPr bwMode="auto">
          <a:xfrm>
            <a:off x="8789988" y="6294438"/>
            <a:ext cx="2803525"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792AE53-B204-41AB-9D9A-71F9EB1AD0DA}" type="slidenum">
              <a:rPr lang="en-US" altLang="en-US" sz="2400" smtClean="0">
                <a:solidFill>
                  <a:schemeClr val="bg1"/>
                </a:solidFill>
                <a:latin typeface="Times New Roman" panose="02020603050405020304" pitchFamily="18" charset="0"/>
                <a:cs typeface="Times New Roman" panose="02020603050405020304" pitchFamily="18" charset="0"/>
              </a:rPr>
              <a:pPr/>
              <a:t>14</a:t>
            </a:fld>
            <a:endParaRPr lang="en-US" altLang="en-US">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71009D9-D22A-888A-A7E7-160F600FF124}"/>
              </a:ext>
            </a:extLst>
          </p:cNvPr>
          <p:cNvPicPr>
            <a:picLocks noChangeAspect="1"/>
          </p:cNvPicPr>
          <p:nvPr/>
        </p:nvPicPr>
        <p:blipFill>
          <a:blip r:embed="rId4"/>
          <a:stretch>
            <a:fillRect/>
          </a:stretch>
        </p:blipFill>
        <p:spPr>
          <a:xfrm>
            <a:off x="9467169" y="6038278"/>
            <a:ext cx="1186073" cy="834961"/>
          </a:xfrm>
          <a:prstGeom prst="rect">
            <a:avLst/>
          </a:prstGeom>
        </p:spPr>
      </p:pic>
      <p:sp>
        <p:nvSpPr>
          <p:cNvPr id="7" name="TextBox 6">
            <a:extLst>
              <a:ext uri="{FF2B5EF4-FFF2-40B4-BE49-F238E27FC236}">
                <a16:creationId xmlns:a16="http://schemas.microsoft.com/office/drawing/2014/main" id="{1F118CA1-44B7-F441-44A8-59E582780EFA}"/>
              </a:ext>
            </a:extLst>
          </p:cNvPr>
          <p:cNvSpPr txBox="1"/>
          <p:nvPr/>
        </p:nvSpPr>
        <p:spPr>
          <a:xfrm>
            <a:off x="917693" y="1397370"/>
            <a:ext cx="10353440" cy="4308872"/>
          </a:xfrm>
          <a:prstGeom prst="rect">
            <a:avLst/>
          </a:prstGeom>
          <a:noFill/>
        </p:spPr>
        <p:txBody>
          <a:bodyPr wrap="square" rtlCol="0">
            <a:spAutoFit/>
          </a:bodyPr>
          <a:lstStyle/>
          <a:p>
            <a:pPr algn="just"/>
            <a:r>
              <a:rPr lang="en-IN" sz="2400" b="1" dirty="0">
                <a:latin typeface="Times New Roman" panose="02020603050405020304" pitchFamily="18" charset="0"/>
                <a:cs typeface="Times New Roman" panose="02020603050405020304" pitchFamily="18" charset="0"/>
              </a:rPr>
              <a:t>3. Vehicle:</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vehicle undertakes services for the driver and will carry an Onboard Unit (OBU)</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OBUs help in communication with nearby vehicles, hence forming an ad hoc networks allowing for the distribution of communication. It achieves communication wirelessly.</a:t>
            </a:r>
          </a:p>
          <a:p>
            <a:pPr marL="342900" indent="-342900" algn="just">
              <a:buFont typeface="Arial" panose="020B0604020202020204" pitchFamily="34" charset="0"/>
              <a:buChar char="•"/>
            </a:pPr>
            <a:endParaRPr lang="en-IN" sz="11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4. Road Side Unit (RSU):</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is a roadside infrastructure which has the capability of communicating wirelessly with all vehicles within its range. </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receives instant messages from vehicles and it is capable of verifying them and passing them on to nearby vehicles or traffic management centre.</a:t>
            </a:r>
          </a:p>
          <a:p>
            <a:pPr marL="342900" indent="-342900" algn="just">
              <a:buFont typeface="Arial" panose="020B0604020202020204" pitchFamily="34" charset="0"/>
              <a:buChar char="•"/>
            </a:pPr>
            <a:endParaRPr lang="en-IN" sz="11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5. Blockchain:</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is responsible for secure handling of the transactions exchanged by vehicles across the network.</a:t>
            </a:r>
          </a:p>
        </p:txBody>
      </p:sp>
    </p:spTree>
    <p:extLst>
      <p:ext uri="{BB962C8B-B14F-4D97-AF65-F5344CB8AC3E}">
        <p14:creationId xmlns:p14="http://schemas.microsoft.com/office/powerpoint/2010/main" val="935308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1607C6-1FDB-18D8-9356-9495D259AF1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CB8031E-CCAD-3576-0A8B-6D9A4F15566F}"/>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EB028524-AC78-D3A0-2FE0-3B6BD7D8E1D2}"/>
              </a:ext>
            </a:extLst>
          </p:cNvPr>
          <p:cNvSpPr txBox="1"/>
          <p:nvPr/>
        </p:nvSpPr>
        <p:spPr>
          <a:xfrm>
            <a:off x="3419475" y="334963"/>
            <a:ext cx="5353050" cy="593725"/>
          </a:xfrm>
          <a:prstGeom prst="rect">
            <a:avLst/>
          </a:prstGeom>
        </p:spPr>
        <p:txBody>
          <a:bodyPr lIns="0" tIns="12065" rIns="0" bIns="0">
            <a:spAutoFit/>
          </a:bodyPr>
          <a:lstStyle/>
          <a:p>
            <a:pPr marL="949325"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61444" name="object 4">
            <a:extLst>
              <a:ext uri="{FF2B5EF4-FFF2-40B4-BE49-F238E27FC236}">
                <a16:creationId xmlns:a16="http://schemas.microsoft.com/office/drawing/2014/main" id="{A51B660D-A3AB-B61C-24DE-02CC618758AF}"/>
              </a:ext>
            </a:extLst>
          </p:cNvPr>
          <p:cNvGrpSpPr>
            <a:grpSpLocks/>
          </p:cNvGrpSpPr>
          <p:nvPr/>
        </p:nvGrpSpPr>
        <p:grpSpPr bwMode="auto">
          <a:xfrm>
            <a:off x="203200" y="0"/>
            <a:ext cx="11891963" cy="1193800"/>
            <a:chOff x="203200" y="0"/>
            <a:chExt cx="11892280" cy="1193165"/>
          </a:xfrm>
        </p:grpSpPr>
        <p:pic>
          <p:nvPicPr>
            <p:cNvPr id="61447" name="object 5">
              <a:extLst>
                <a:ext uri="{FF2B5EF4-FFF2-40B4-BE49-F238E27FC236}">
                  <a16:creationId xmlns:a16="http://schemas.microsoft.com/office/drawing/2014/main" id="{6950868A-A9B8-7872-CC65-374140D9D5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object 6">
              <a:extLst>
                <a:ext uri="{FF2B5EF4-FFF2-40B4-BE49-F238E27FC236}">
                  <a16:creationId xmlns:a16="http://schemas.microsoft.com/office/drawing/2014/main" id="{8D708454-68F1-31AB-6EC5-172B4575C0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46" name="Slide Number Placeholder 3">
            <a:extLst>
              <a:ext uri="{FF2B5EF4-FFF2-40B4-BE49-F238E27FC236}">
                <a16:creationId xmlns:a16="http://schemas.microsoft.com/office/drawing/2014/main" id="{A08CA44C-E121-6EA6-00DA-8EC487F02F53}"/>
              </a:ext>
            </a:extLst>
          </p:cNvPr>
          <p:cNvSpPr>
            <a:spLocks noGrp="1" noChangeArrowheads="1"/>
          </p:cNvSpPr>
          <p:nvPr>
            <p:ph type="sldNum" sz="quarter" idx="12"/>
          </p:nvPr>
        </p:nvSpPr>
        <p:spPr bwMode="auto">
          <a:xfrm>
            <a:off x="8789988" y="6294438"/>
            <a:ext cx="2803525"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792AE53-B204-41AB-9D9A-71F9EB1AD0DA}" type="slidenum">
              <a:rPr lang="en-US" altLang="en-US" sz="2400" smtClean="0">
                <a:solidFill>
                  <a:schemeClr val="bg1"/>
                </a:solidFill>
                <a:latin typeface="Times New Roman" panose="02020603050405020304" pitchFamily="18" charset="0"/>
                <a:cs typeface="Times New Roman" panose="02020603050405020304" pitchFamily="18" charset="0"/>
              </a:rPr>
              <a:pPr/>
              <a:t>15</a:t>
            </a:fld>
            <a:endParaRPr lang="en-US" altLang="en-US">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30E0A75-07FF-AEE7-648F-C515051CCC74}"/>
              </a:ext>
            </a:extLst>
          </p:cNvPr>
          <p:cNvPicPr>
            <a:picLocks noChangeAspect="1"/>
          </p:cNvPicPr>
          <p:nvPr/>
        </p:nvPicPr>
        <p:blipFill>
          <a:blip r:embed="rId4"/>
          <a:stretch>
            <a:fillRect/>
          </a:stretch>
        </p:blipFill>
        <p:spPr>
          <a:xfrm>
            <a:off x="9467169" y="6038278"/>
            <a:ext cx="1186073" cy="834961"/>
          </a:xfrm>
          <a:prstGeom prst="rect">
            <a:avLst/>
          </a:prstGeom>
        </p:spPr>
      </p:pic>
      <p:sp>
        <p:nvSpPr>
          <p:cNvPr id="7" name="TextBox 6">
            <a:extLst>
              <a:ext uri="{FF2B5EF4-FFF2-40B4-BE49-F238E27FC236}">
                <a16:creationId xmlns:a16="http://schemas.microsoft.com/office/drawing/2014/main" id="{9458E13A-72DF-5161-9280-0BB47851C0A7}"/>
              </a:ext>
            </a:extLst>
          </p:cNvPr>
          <p:cNvSpPr txBox="1"/>
          <p:nvPr/>
        </p:nvSpPr>
        <p:spPr>
          <a:xfrm>
            <a:off x="917693" y="1870283"/>
            <a:ext cx="10353440" cy="2308324"/>
          </a:xfrm>
          <a:prstGeom prst="rect">
            <a:avLst/>
          </a:prstGeom>
          <a:noFill/>
        </p:spPr>
        <p:txBody>
          <a:bodyPr wrap="square" rtlCol="0">
            <a:spAutoFit/>
          </a:bodyPr>
          <a:lstStyle/>
          <a:p>
            <a:pPr algn="just"/>
            <a:r>
              <a:rPr lang="en-IN" sz="2400" b="1" dirty="0">
                <a:latin typeface="Times New Roman" panose="02020603050405020304" pitchFamily="18" charset="0"/>
                <a:cs typeface="Times New Roman" panose="02020603050405020304" pitchFamily="18" charset="0"/>
              </a:rPr>
              <a:t>6. Messages:</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Messages can be classified into two types – Beacon and Safety event messages.</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Beacon messages are emitted at set intervals to give information to all vehicles in an area of current position, such as driving information to allow all vehicles in an area to cooperate, in order to manage traffic.</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Safety event messages are emitted when critical events are occurring, such as hazards, traffic accidents, etc.</a:t>
            </a:r>
          </a:p>
        </p:txBody>
      </p:sp>
    </p:spTree>
    <p:extLst>
      <p:ext uri="{BB962C8B-B14F-4D97-AF65-F5344CB8AC3E}">
        <p14:creationId xmlns:p14="http://schemas.microsoft.com/office/powerpoint/2010/main" val="671393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4754D-9875-1EFC-F5A1-32F53D859F8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BF23F3E-6736-A844-B22B-59A7C6205039}"/>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977B33CE-8054-77BC-A9C0-C28F2374D406}"/>
              </a:ext>
            </a:extLst>
          </p:cNvPr>
          <p:cNvSpPr txBox="1"/>
          <p:nvPr/>
        </p:nvSpPr>
        <p:spPr>
          <a:xfrm>
            <a:off x="3419475" y="334963"/>
            <a:ext cx="5353050" cy="593725"/>
          </a:xfrm>
          <a:prstGeom prst="rect">
            <a:avLst/>
          </a:prstGeom>
        </p:spPr>
        <p:txBody>
          <a:bodyPr lIns="0" tIns="12065" rIns="0" bIns="0">
            <a:spAutoFit/>
          </a:bodyPr>
          <a:lstStyle/>
          <a:p>
            <a:pPr marL="949325"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61444" name="object 4">
            <a:extLst>
              <a:ext uri="{FF2B5EF4-FFF2-40B4-BE49-F238E27FC236}">
                <a16:creationId xmlns:a16="http://schemas.microsoft.com/office/drawing/2014/main" id="{C5634BB2-9B7C-136F-83C7-7CC7F07BE39A}"/>
              </a:ext>
            </a:extLst>
          </p:cNvPr>
          <p:cNvGrpSpPr>
            <a:grpSpLocks/>
          </p:cNvGrpSpPr>
          <p:nvPr/>
        </p:nvGrpSpPr>
        <p:grpSpPr bwMode="auto">
          <a:xfrm>
            <a:off x="203200" y="0"/>
            <a:ext cx="11891963" cy="1193800"/>
            <a:chOff x="203200" y="0"/>
            <a:chExt cx="11892280" cy="1193165"/>
          </a:xfrm>
        </p:grpSpPr>
        <p:pic>
          <p:nvPicPr>
            <p:cNvPr id="61447" name="object 5">
              <a:extLst>
                <a:ext uri="{FF2B5EF4-FFF2-40B4-BE49-F238E27FC236}">
                  <a16:creationId xmlns:a16="http://schemas.microsoft.com/office/drawing/2014/main" id="{59DB6E81-D85D-EF23-AE17-5490F8F2F5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object 6">
              <a:extLst>
                <a:ext uri="{FF2B5EF4-FFF2-40B4-BE49-F238E27FC236}">
                  <a16:creationId xmlns:a16="http://schemas.microsoft.com/office/drawing/2014/main" id="{73F4544E-F72D-11A9-4B3E-E236E99DC6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Google Shape;155;p6">
            <a:extLst>
              <a:ext uri="{FF2B5EF4-FFF2-40B4-BE49-F238E27FC236}">
                <a16:creationId xmlns:a16="http://schemas.microsoft.com/office/drawing/2014/main" id="{74DA48D0-A992-4595-A9AC-A67FEFDB3600}"/>
              </a:ext>
            </a:extLst>
          </p:cNvPr>
          <p:cNvSpPr txBox="1">
            <a:spLocks/>
          </p:cNvSpPr>
          <p:nvPr/>
        </p:nvSpPr>
        <p:spPr bwMode="auto">
          <a:xfrm>
            <a:off x="690563" y="1182688"/>
            <a:ext cx="10668000" cy="593725"/>
          </a:xfrm>
          <a:prstGeom prst="rect">
            <a:avLst/>
          </a:prstGeom>
          <a:noFill/>
          <a:ln>
            <a:noFill/>
          </a:ln>
        </p:spPr>
        <p:txBody>
          <a:bodyPr spcFirstLastPara="1" lIns="91425" tIns="45700" rIns="91425" bIns="45700" anchor="ctr"/>
          <a:lstStyle>
            <a:defPPr marR="0" lvl="0" algn="l" rtl="0">
              <a:lnSpc>
                <a:spcPct val="100000"/>
              </a:lnSpc>
              <a:spcBef>
                <a:spcPts val="0"/>
              </a:spcBef>
              <a:spcAft>
                <a:spcPts val="0"/>
              </a:spcAft>
            </a:defPPr>
            <a:lvl1pPr lvl="0" algn="l" rtl="0" eaLnBrk="0" fontAlgn="base" hangingPunct="0">
              <a:lnSpc>
                <a:spcPct val="100000"/>
              </a:lnSpc>
              <a:spcBef>
                <a:spcPts val="0"/>
              </a:spcBef>
              <a:spcAft>
                <a:spcPts val="0"/>
              </a:spcAft>
              <a:buClr>
                <a:srgbClr val="464646"/>
              </a:buClr>
              <a:buSzPts val="4100"/>
              <a:buFont typeface="Lucida Sans"/>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ctr" eaLnBrk="1" hangingPunct="1">
              <a:spcBef>
                <a:spcPct val="0"/>
              </a:spcBef>
              <a:spcAft>
                <a:spcPct val="0"/>
              </a:spcAft>
              <a:defRPr/>
            </a:pPr>
            <a:r>
              <a:rPr lang="en-US" sz="3800" b="1" dirty="0">
                <a:latin typeface="Times New Roman" panose="02020603050405020304" pitchFamily="18" charset="0"/>
                <a:cs typeface="Times New Roman" panose="02020603050405020304" pitchFamily="18" charset="0"/>
              </a:rPr>
              <a:t>METHODOLOGY/ ALGORITHMS</a:t>
            </a:r>
          </a:p>
        </p:txBody>
      </p:sp>
      <p:sp>
        <p:nvSpPr>
          <p:cNvPr id="61446" name="Slide Number Placeholder 3">
            <a:extLst>
              <a:ext uri="{FF2B5EF4-FFF2-40B4-BE49-F238E27FC236}">
                <a16:creationId xmlns:a16="http://schemas.microsoft.com/office/drawing/2014/main" id="{A7464688-8741-A6DE-B3C1-475F6851C8C2}"/>
              </a:ext>
            </a:extLst>
          </p:cNvPr>
          <p:cNvSpPr>
            <a:spLocks noGrp="1" noChangeArrowheads="1"/>
          </p:cNvSpPr>
          <p:nvPr>
            <p:ph type="sldNum" sz="quarter" idx="12"/>
          </p:nvPr>
        </p:nvSpPr>
        <p:spPr bwMode="auto">
          <a:xfrm>
            <a:off x="8789988" y="6294438"/>
            <a:ext cx="2803525"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792AE53-B204-41AB-9D9A-71F9EB1AD0DA}" type="slidenum">
              <a:rPr lang="en-US" altLang="en-US" sz="2400" smtClean="0">
                <a:solidFill>
                  <a:schemeClr val="bg1"/>
                </a:solidFill>
                <a:latin typeface="Times New Roman" panose="02020603050405020304" pitchFamily="18" charset="0"/>
                <a:cs typeface="Times New Roman" panose="02020603050405020304" pitchFamily="18" charset="0"/>
              </a:rPr>
              <a:pPr/>
              <a:t>16</a:t>
            </a:fld>
            <a:endParaRPr lang="en-US" altLang="en-US">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A9CC83B-B659-0B3E-BB3E-5CA93F27FCCA}"/>
              </a:ext>
            </a:extLst>
          </p:cNvPr>
          <p:cNvPicPr>
            <a:picLocks noChangeAspect="1"/>
          </p:cNvPicPr>
          <p:nvPr/>
        </p:nvPicPr>
        <p:blipFill>
          <a:blip r:embed="rId5"/>
          <a:stretch>
            <a:fillRect/>
          </a:stretch>
        </p:blipFill>
        <p:spPr>
          <a:xfrm>
            <a:off x="9467169" y="6038278"/>
            <a:ext cx="1186073" cy="834961"/>
          </a:xfrm>
          <a:prstGeom prst="rect">
            <a:avLst/>
          </a:prstGeom>
        </p:spPr>
      </p:pic>
      <p:sp>
        <p:nvSpPr>
          <p:cNvPr id="6" name="TextBox 5">
            <a:extLst>
              <a:ext uri="{FF2B5EF4-FFF2-40B4-BE49-F238E27FC236}">
                <a16:creationId xmlns:a16="http://schemas.microsoft.com/office/drawing/2014/main" id="{3C4D382D-DAAF-1405-9E7C-388E24E190AE}"/>
              </a:ext>
            </a:extLst>
          </p:cNvPr>
          <p:cNvSpPr txBox="1"/>
          <p:nvPr/>
        </p:nvSpPr>
        <p:spPr>
          <a:xfrm>
            <a:off x="457200" y="2030413"/>
            <a:ext cx="11136313" cy="4462760"/>
          </a:xfrm>
          <a:prstGeom prst="rect">
            <a:avLst/>
          </a:prstGeom>
          <a:noFill/>
        </p:spPr>
        <p:txBody>
          <a:bodyPr wrap="square" rtlCol="0">
            <a:spAutoFit/>
          </a:bodyPr>
          <a:lstStyle/>
          <a:p>
            <a:pPr marL="457200" indent="-457200" algn="just">
              <a:buAutoNum type="arabicPeriod"/>
            </a:pPr>
            <a:r>
              <a:rPr lang="en-IN" sz="2400" b="1" dirty="0">
                <a:latin typeface="Times New Roman" panose="02020603050405020304" pitchFamily="18" charset="0"/>
                <a:cs typeface="Times New Roman" panose="02020603050405020304" pitchFamily="18" charset="0"/>
              </a:rPr>
              <a:t>Biometrics based authentication:</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During the registration phase, the vehicle information and driver’s details will be passed on to the TA.</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driver details includes finger print. The OBU will contain a finger print scanner.</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Modified Discrete Transformation (MDCT) is used to process the driver’s biometric and authenticate it.</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MDCT generates a cancellable fingerprint template, which will be stored in the cancellable template database (</a:t>
            </a:r>
            <a:r>
              <a:rPr lang="en-IN" sz="2000" dirty="0" err="1">
                <a:latin typeface="Times New Roman" panose="02020603050405020304" pitchFamily="18" charset="0"/>
                <a:cs typeface="Times New Roman" panose="02020603050405020304" pitchFamily="18" charset="0"/>
              </a:rPr>
              <a:t>C</a:t>
            </a:r>
            <a:r>
              <a:rPr lang="en-IN" sz="2000" i="1" dirty="0" err="1">
                <a:latin typeface="Times New Roman" panose="02020603050405020304" pitchFamily="18" charset="0"/>
                <a:cs typeface="Times New Roman" panose="02020603050405020304" pitchFamily="18" charset="0"/>
              </a:rPr>
              <a:t>fT</a:t>
            </a:r>
            <a:r>
              <a:rPr lang="en-IN" sz="2000" dirty="0">
                <a:latin typeface="Times New Roman" panose="02020603050405020304" pitchFamily="18" charset="0"/>
                <a:cs typeface="Times New Roman" panose="02020603050405020304" pitchFamily="18" charset="0"/>
              </a:rPr>
              <a:t>) within the TA and OBU.</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authentication follows two processes: enrolment and authentication.</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During enrolment, the drivers biometric </a:t>
            </a:r>
            <a:r>
              <a:rPr lang="en-IN" sz="2000" dirty="0" err="1">
                <a:latin typeface="Times New Roman" panose="02020603050405020304" pitchFamily="18" charset="0"/>
                <a:cs typeface="Times New Roman" panose="02020603050405020304" pitchFamily="18" charset="0"/>
              </a:rPr>
              <a:t>C</a:t>
            </a:r>
            <a:r>
              <a:rPr lang="en-IN" sz="2000" i="1" dirty="0" err="1">
                <a:latin typeface="Times New Roman" panose="02020603050405020304" pitchFamily="18" charset="0"/>
                <a:cs typeface="Times New Roman" panose="02020603050405020304" pitchFamily="18" charset="0"/>
              </a:rPr>
              <a:t>aT</a:t>
            </a:r>
            <a:r>
              <a:rPr lang="en-IN" sz="2000" dirty="0">
                <a:latin typeface="Times New Roman" panose="02020603050405020304" pitchFamily="18" charset="0"/>
                <a:cs typeface="Times New Roman" panose="02020603050405020304" pitchFamily="18" charset="0"/>
              </a:rPr>
              <a:t> is registered in database, and during authentication, the biometric is captured as C</a:t>
            </a:r>
            <a:r>
              <a:rPr lang="en-IN" sz="2000" i="1" dirty="0">
                <a:latin typeface="Times New Roman" panose="02020603050405020304" pitchFamily="18" charset="0"/>
                <a:cs typeface="Times New Roman" panose="02020603050405020304" pitchFamily="18" charset="0"/>
              </a:rPr>
              <a:t>f*T</a:t>
            </a:r>
            <a:r>
              <a:rPr lang="en-IN" sz="2000" dirty="0">
                <a:latin typeface="Times New Roman" panose="02020603050405020304" pitchFamily="18" charset="0"/>
                <a:cs typeface="Times New Roman" panose="02020603050405020304" pitchFamily="18" charset="0"/>
              </a:rPr>
              <a:t>, which is compared against the reference template stored.</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Euclidean distance is used to match them. If it’s a match, the driver will be registered on the VANET.</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MDCT feature vector </a:t>
            </a:r>
            <a:r>
              <a:rPr lang="en-IN" sz="2000" dirty="0" err="1">
                <a:latin typeface="Times New Roman" panose="02020603050405020304" pitchFamily="18" charset="0"/>
                <a:cs typeface="Times New Roman" panose="02020603050405020304" pitchFamily="18" charset="0"/>
              </a:rPr>
              <a:t>F</a:t>
            </a:r>
            <a:r>
              <a:rPr lang="en-IN" sz="2000" i="1" dirty="0" err="1">
                <a:latin typeface="Times New Roman" panose="02020603050405020304" pitchFamily="18" charset="0"/>
                <a:cs typeface="Times New Roman" panose="02020603050405020304" pitchFamily="18" charset="0"/>
              </a:rPr>
              <a:t>v</a:t>
            </a:r>
            <a:r>
              <a:rPr lang="en-IN" sz="2000" dirty="0">
                <a:latin typeface="Times New Roman" panose="02020603050405020304" pitchFamily="18" charset="0"/>
                <a:cs typeface="Times New Roman" panose="02020603050405020304" pitchFamily="18" charset="0"/>
              </a:rPr>
              <a:t> of dimension </a:t>
            </a:r>
            <a:r>
              <a:rPr lang="en-IN" sz="2000" i="1" dirty="0">
                <a:latin typeface="Times New Roman" panose="02020603050405020304" pitchFamily="18" charset="0"/>
                <a:cs typeface="Times New Roman" panose="02020603050405020304" pitchFamily="18" charset="0"/>
              </a:rPr>
              <a:t>M </a:t>
            </a:r>
            <a:r>
              <a:rPr lang="en-IN" sz="2000" dirty="0">
                <a:latin typeface="Times New Roman" panose="02020603050405020304" pitchFamily="18" charset="0"/>
                <a:cs typeface="Times New Roman" panose="02020603050405020304" pitchFamily="18" charset="0"/>
              </a:rPr>
              <a:t>x </a:t>
            </a:r>
            <a:r>
              <a:rPr lang="en-IN" sz="2000" i="1" dirty="0">
                <a:latin typeface="Times New Roman" panose="02020603050405020304" pitchFamily="18" charset="0"/>
                <a:cs typeface="Times New Roman" panose="02020603050405020304" pitchFamily="18" charset="0"/>
              </a:rPr>
              <a:t>N</a:t>
            </a:r>
            <a:r>
              <a:rPr lang="en-IN" sz="2000" dirty="0">
                <a:latin typeface="Times New Roman" panose="02020603050405020304" pitchFamily="18" charset="0"/>
                <a:cs typeface="Times New Roman" panose="02020603050405020304" pitchFamily="18" charset="0"/>
              </a:rPr>
              <a:t> is used. DCT is highly reversible, and MDCT is non-invertible.</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190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4D27E-37D8-74CC-8320-07926D1B0A2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60AB49D-C580-3D77-F273-12AFD212B3E9}"/>
              </a:ext>
            </a:extLst>
          </p:cNvPr>
          <p:cNvSpPr txBox="1">
            <a:spLocks noGrp="1"/>
          </p:cNvSpPr>
          <p:nvPr>
            <p:ph type="title"/>
          </p:nvPr>
        </p:nvSpPr>
        <p:spPr/>
        <p:txBody>
          <a:bodyPr tIns="12700" rtlCol="0"/>
          <a:lstStyle/>
          <a:p>
            <a:pPr marL="12700" algn="just"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FF4A9F3B-4601-08E9-7D18-014629467E37}"/>
              </a:ext>
            </a:extLst>
          </p:cNvPr>
          <p:cNvSpPr txBox="1"/>
          <p:nvPr/>
        </p:nvSpPr>
        <p:spPr>
          <a:xfrm>
            <a:off x="3419475" y="334963"/>
            <a:ext cx="5353050" cy="593725"/>
          </a:xfrm>
          <a:prstGeom prst="rect">
            <a:avLst/>
          </a:prstGeom>
        </p:spPr>
        <p:txBody>
          <a:bodyPr lIns="0" tIns="12065" rIns="0" bIns="0">
            <a:spAutoFit/>
          </a:bodyPr>
          <a:lstStyle/>
          <a:p>
            <a:pPr marL="949325" algn="just"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algn="just"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61444" name="object 4">
            <a:extLst>
              <a:ext uri="{FF2B5EF4-FFF2-40B4-BE49-F238E27FC236}">
                <a16:creationId xmlns:a16="http://schemas.microsoft.com/office/drawing/2014/main" id="{1CA7B3C8-427F-F2D8-EC9B-FD44ABA3977F}"/>
              </a:ext>
            </a:extLst>
          </p:cNvPr>
          <p:cNvGrpSpPr>
            <a:grpSpLocks/>
          </p:cNvGrpSpPr>
          <p:nvPr/>
        </p:nvGrpSpPr>
        <p:grpSpPr bwMode="auto">
          <a:xfrm>
            <a:off x="203200" y="0"/>
            <a:ext cx="11891963" cy="1193800"/>
            <a:chOff x="203200" y="0"/>
            <a:chExt cx="11892280" cy="1193165"/>
          </a:xfrm>
        </p:grpSpPr>
        <p:pic>
          <p:nvPicPr>
            <p:cNvPr id="61447" name="object 5">
              <a:extLst>
                <a:ext uri="{FF2B5EF4-FFF2-40B4-BE49-F238E27FC236}">
                  <a16:creationId xmlns:a16="http://schemas.microsoft.com/office/drawing/2014/main" id="{A48046AA-4027-79A9-8F09-1232AC7E7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object 6">
              <a:extLst>
                <a:ext uri="{FF2B5EF4-FFF2-40B4-BE49-F238E27FC236}">
                  <a16:creationId xmlns:a16="http://schemas.microsoft.com/office/drawing/2014/main" id="{11778017-6927-31A0-D926-544B362DA2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46" name="Slide Number Placeholder 3">
            <a:extLst>
              <a:ext uri="{FF2B5EF4-FFF2-40B4-BE49-F238E27FC236}">
                <a16:creationId xmlns:a16="http://schemas.microsoft.com/office/drawing/2014/main" id="{3F090120-F31B-CB54-9F70-0844D72CFF99}"/>
              </a:ext>
            </a:extLst>
          </p:cNvPr>
          <p:cNvSpPr>
            <a:spLocks noGrp="1" noChangeArrowheads="1"/>
          </p:cNvSpPr>
          <p:nvPr>
            <p:ph type="sldNum" sz="quarter" idx="12"/>
          </p:nvPr>
        </p:nvSpPr>
        <p:spPr bwMode="auto">
          <a:xfrm>
            <a:off x="8789988" y="6294438"/>
            <a:ext cx="2803525"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792AE53-B204-41AB-9D9A-71F9EB1AD0DA}" type="slidenum">
              <a:rPr lang="en-US" altLang="en-US" sz="2400" smtClean="0">
                <a:solidFill>
                  <a:schemeClr val="bg1"/>
                </a:solidFill>
                <a:latin typeface="Times New Roman" panose="02020603050405020304" pitchFamily="18" charset="0"/>
                <a:cs typeface="Times New Roman" panose="02020603050405020304" pitchFamily="18" charset="0"/>
              </a:rPr>
              <a:pPr/>
              <a:t>17</a:t>
            </a:fld>
            <a:endParaRPr lang="en-US" altLang="en-US"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70DCE64-7BD9-1EB5-568F-D1998B7899A2}"/>
              </a:ext>
            </a:extLst>
          </p:cNvPr>
          <p:cNvPicPr>
            <a:picLocks noChangeAspect="1"/>
          </p:cNvPicPr>
          <p:nvPr/>
        </p:nvPicPr>
        <p:blipFill>
          <a:blip r:embed="rId5"/>
          <a:stretch>
            <a:fillRect/>
          </a:stretch>
        </p:blipFill>
        <p:spPr>
          <a:xfrm>
            <a:off x="9467169" y="6038278"/>
            <a:ext cx="1186073" cy="834961"/>
          </a:xfrm>
          <a:prstGeom prst="rect">
            <a:avLst/>
          </a:prstGeom>
        </p:spPr>
      </p:pic>
      <p:sp>
        <p:nvSpPr>
          <p:cNvPr id="6" name="TextBox 5">
            <a:extLst>
              <a:ext uri="{FF2B5EF4-FFF2-40B4-BE49-F238E27FC236}">
                <a16:creationId xmlns:a16="http://schemas.microsoft.com/office/drawing/2014/main" id="{793134C2-1E10-9B05-2F52-EFA5C373D97B}"/>
              </a:ext>
            </a:extLst>
          </p:cNvPr>
          <p:cNvSpPr txBox="1"/>
          <p:nvPr/>
        </p:nvSpPr>
        <p:spPr>
          <a:xfrm>
            <a:off x="441160" y="1364337"/>
            <a:ext cx="11136313" cy="400110"/>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Relation mapped from R ∈ {x0, . . . </a:t>
            </a:r>
            <a:r>
              <a:rPr lang="en-IN" sz="2000" dirty="0" err="1">
                <a:latin typeface="Times New Roman" panose="02020603050405020304" pitchFamily="18" charset="0"/>
                <a:cs typeface="Times New Roman" panose="02020603050405020304" pitchFamily="18" charset="0"/>
              </a:rPr>
              <a:t>xK</a:t>
            </a:r>
            <a:r>
              <a:rPr lang="en-IN" sz="2000" dirty="0">
                <a:latin typeface="Times New Roman" panose="02020603050405020304" pitchFamily="18" charset="0"/>
                <a:cs typeface="Times New Roman" panose="02020603050405020304" pitchFamily="18" charset="0"/>
              </a:rPr>
              <a:t> −1} into ˆR = {X0, . . . XK −1} is given as:</a:t>
            </a:r>
          </a:p>
        </p:txBody>
      </p:sp>
      <p:pic>
        <p:nvPicPr>
          <p:cNvPr id="7" name="Picture 6">
            <a:extLst>
              <a:ext uri="{FF2B5EF4-FFF2-40B4-BE49-F238E27FC236}">
                <a16:creationId xmlns:a16="http://schemas.microsoft.com/office/drawing/2014/main" id="{C6474198-C7C3-928A-CA5B-AFC57220743B}"/>
              </a:ext>
            </a:extLst>
          </p:cNvPr>
          <p:cNvPicPr>
            <a:picLocks noChangeAspect="1"/>
          </p:cNvPicPr>
          <p:nvPr/>
        </p:nvPicPr>
        <p:blipFill>
          <a:blip r:embed="rId6"/>
          <a:stretch>
            <a:fillRect/>
          </a:stretch>
        </p:blipFill>
        <p:spPr>
          <a:xfrm>
            <a:off x="1524000" y="1788648"/>
            <a:ext cx="7733128" cy="1002134"/>
          </a:xfrm>
          <a:prstGeom prst="rect">
            <a:avLst/>
          </a:prstGeom>
        </p:spPr>
      </p:pic>
      <p:pic>
        <p:nvPicPr>
          <p:cNvPr id="10" name="Picture 9">
            <a:extLst>
              <a:ext uri="{FF2B5EF4-FFF2-40B4-BE49-F238E27FC236}">
                <a16:creationId xmlns:a16="http://schemas.microsoft.com/office/drawing/2014/main" id="{EFB8C01C-76C7-D2B6-DBD5-AC06CDE066B1}"/>
              </a:ext>
            </a:extLst>
          </p:cNvPr>
          <p:cNvPicPr>
            <a:picLocks noChangeAspect="1"/>
          </p:cNvPicPr>
          <p:nvPr/>
        </p:nvPicPr>
        <p:blipFill>
          <a:blip r:embed="rId7"/>
          <a:stretch>
            <a:fillRect/>
          </a:stretch>
        </p:blipFill>
        <p:spPr>
          <a:xfrm>
            <a:off x="4133264" y="2790782"/>
            <a:ext cx="2514600" cy="2332989"/>
          </a:xfrm>
          <a:prstGeom prst="rect">
            <a:avLst/>
          </a:prstGeom>
        </p:spPr>
      </p:pic>
      <p:sp>
        <p:nvSpPr>
          <p:cNvPr id="11" name="TextBox 10">
            <a:extLst>
              <a:ext uri="{FF2B5EF4-FFF2-40B4-BE49-F238E27FC236}">
                <a16:creationId xmlns:a16="http://schemas.microsoft.com/office/drawing/2014/main" id="{800D9A8B-A106-AC8A-7811-7332A7568018}"/>
              </a:ext>
            </a:extLst>
          </p:cNvPr>
          <p:cNvSpPr txBox="1"/>
          <p:nvPr/>
        </p:nvSpPr>
        <p:spPr>
          <a:xfrm>
            <a:off x="441160" y="2720754"/>
            <a:ext cx="11136313" cy="400110"/>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Feature vector is given as:</a:t>
            </a:r>
          </a:p>
        </p:txBody>
      </p:sp>
      <p:sp>
        <p:nvSpPr>
          <p:cNvPr id="12" name="TextBox 11">
            <a:extLst>
              <a:ext uri="{FF2B5EF4-FFF2-40B4-BE49-F238E27FC236}">
                <a16:creationId xmlns:a16="http://schemas.microsoft.com/office/drawing/2014/main" id="{895DE06D-93B7-2FE9-171D-0765ED06EEF0}"/>
              </a:ext>
            </a:extLst>
          </p:cNvPr>
          <p:cNvSpPr txBox="1"/>
          <p:nvPr/>
        </p:nvSpPr>
        <p:spPr>
          <a:xfrm>
            <a:off x="441159" y="5123899"/>
            <a:ext cx="11136313" cy="707886"/>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The values in the vector </a:t>
            </a:r>
            <a:r>
              <a:rPr lang="en-IN" sz="2000" dirty="0" err="1">
                <a:latin typeface="Times New Roman" panose="02020603050405020304" pitchFamily="18" charset="0"/>
                <a:cs typeface="Times New Roman" panose="02020603050405020304" pitchFamily="18" charset="0"/>
              </a:rPr>
              <a:t>V</a:t>
            </a:r>
            <a:r>
              <a:rPr lang="en-IN" sz="2000" i="1" dirty="0" err="1">
                <a:latin typeface="Times New Roman" panose="02020603050405020304" pitchFamily="18" charset="0"/>
                <a:cs typeface="Times New Roman" panose="02020603050405020304" pitchFamily="18" charset="0"/>
              </a:rPr>
              <a:t>l</a:t>
            </a:r>
            <a:r>
              <a:rPr lang="en-IN" sz="2000" dirty="0">
                <a:latin typeface="Times New Roman" panose="02020603050405020304" pitchFamily="18" charset="0"/>
                <a:cs typeface="Times New Roman" panose="02020603050405020304" pitchFamily="18" charset="0"/>
              </a:rPr>
              <a:t> belongs to unique positive integers. </a:t>
            </a:r>
            <a:r>
              <a:rPr lang="en-IN" sz="2000" dirty="0" err="1">
                <a:latin typeface="Times New Roman" panose="02020603050405020304" pitchFamily="18" charset="0"/>
                <a:cs typeface="Times New Roman" panose="02020603050405020304" pitchFamily="18" charset="0"/>
              </a:rPr>
              <a:t>V</a:t>
            </a:r>
            <a:r>
              <a:rPr lang="en-IN" sz="2000" i="1" dirty="0" err="1">
                <a:latin typeface="Times New Roman" panose="02020603050405020304" pitchFamily="18" charset="0"/>
                <a:cs typeface="Times New Roman" panose="02020603050405020304" pitchFamily="18" charset="0"/>
              </a:rPr>
              <a:t>l</a:t>
            </a:r>
            <a:r>
              <a:rPr lang="en-IN" sz="2000" dirty="0">
                <a:latin typeface="Times New Roman" panose="02020603050405020304" pitchFamily="18" charset="0"/>
                <a:cs typeface="Times New Roman" panose="02020603050405020304" pitchFamily="18" charset="0"/>
              </a:rPr>
              <a:t> represents </a:t>
            </a:r>
            <a:r>
              <a:rPr lang="en-IN" sz="2000" i="1" dirty="0">
                <a:latin typeface="Times New Roman" panose="02020603050405020304" pitchFamily="18" charset="0"/>
                <a:cs typeface="Times New Roman" panose="02020603050405020304" pitchFamily="18" charset="0"/>
              </a:rPr>
              <a:t>l</a:t>
            </a:r>
            <a:r>
              <a:rPr lang="en-IN" sz="2000" dirty="0">
                <a:latin typeface="Times New Roman" panose="02020603050405020304" pitchFamily="18" charset="0"/>
                <a:cs typeface="Times New Roman" panose="02020603050405020304" pitchFamily="18" charset="0"/>
              </a:rPr>
              <a:t> number of transformation values. The column matrix is used to create sub-matrix R of size </a:t>
            </a:r>
            <a:r>
              <a:rPr lang="en-IN" sz="2000" i="1" dirty="0">
                <a:latin typeface="Times New Roman" panose="02020603050405020304" pitchFamily="18" charset="0"/>
                <a:cs typeface="Times New Roman" panose="02020603050405020304" pitchFamily="18" charset="0"/>
              </a:rPr>
              <a:t>p </a:t>
            </a:r>
            <a:r>
              <a:rPr lang="en-IN" sz="2000" dirty="0">
                <a:latin typeface="Times New Roman" panose="02020603050405020304" pitchFamily="18" charset="0"/>
                <a:cs typeface="Times New Roman" panose="02020603050405020304" pitchFamily="18" charset="0"/>
              </a:rPr>
              <a:t>x </a:t>
            </a:r>
            <a:r>
              <a:rPr lang="en-IN" sz="2000" i="1" dirty="0">
                <a:latin typeface="Times New Roman" panose="02020603050405020304" pitchFamily="18" charset="0"/>
                <a:cs typeface="Times New Roman" panose="02020603050405020304" pitchFamily="18" charset="0"/>
              </a:rPr>
              <a:t>M.</a:t>
            </a:r>
          </a:p>
        </p:txBody>
      </p:sp>
    </p:spTree>
    <p:extLst>
      <p:ext uri="{BB962C8B-B14F-4D97-AF65-F5344CB8AC3E}">
        <p14:creationId xmlns:p14="http://schemas.microsoft.com/office/powerpoint/2010/main" val="1643909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35DDB-0039-A4AE-4A08-F69E2C4E225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D27FD73-4429-BE7B-F1B6-DAB977D9A68B}"/>
              </a:ext>
            </a:extLst>
          </p:cNvPr>
          <p:cNvSpPr txBox="1">
            <a:spLocks noGrp="1"/>
          </p:cNvSpPr>
          <p:nvPr>
            <p:ph type="title"/>
          </p:nvPr>
        </p:nvSpPr>
        <p:spPr/>
        <p:txBody>
          <a:bodyPr tIns="12700" rtlCol="0"/>
          <a:lstStyle/>
          <a:p>
            <a:pPr marL="12700" algn="just"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AE8CEA9B-70F8-1C2A-6CF8-3A8AF993D96C}"/>
              </a:ext>
            </a:extLst>
          </p:cNvPr>
          <p:cNvSpPr txBox="1"/>
          <p:nvPr/>
        </p:nvSpPr>
        <p:spPr>
          <a:xfrm>
            <a:off x="3419475" y="334963"/>
            <a:ext cx="5353050" cy="593725"/>
          </a:xfrm>
          <a:prstGeom prst="rect">
            <a:avLst/>
          </a:prstGeom>
        </p:spPr>
        <p:txBody>
          <a:bodyPr lIns="0" tIns="12065" rIns="0" bIns="0">
            <a:spAutoFit/>
          </a:bodyPr>
          <a:lstStyle/>
          <a:p>
            <a:pPr marL="949325" algn="just"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algn="just"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61444" name="object 4">
            <a:extLst>
              <a:ext uri="{FF2B5EF4-FFF2-40B4-BE49-F238E27FC236}">
                <a16:creationId xmlns:a16="http://schemas.microsoft.com/office/drawing/2014/main" id="{65146DF3-8367-20FC-6F61-157CE5331CFA}"/>
              </a:ext>
            </a:extLst>
          </p:cNvPr>
          <p:cNvGrpSpPr>
            <a:grpSpLocks/>
          </p:cNvGrpSpPr>
          <p:nvPr/>
        </p:nvGrpSpPr>
        <p:grpSpPr bwMode="auto">
          <a:xfrm>
            <a:off x="203200" y="0"/>
            <a:ext cx="11891963" cy="1193800"/>
            <a:chOff x="203200" y="0"/>
            <a:chExt cx="11892280" cy="1193165"/>
          </a:xfrm>
        </p:grpSpPr>
        <p:pic>
          <p:nvPicPr>
            <p:cNvPr id="61447" name="object 5">
              <a:extLst>
                <a:ext uri="{FF2B5EF4-FFF2-40B4-BE49-F238E27FC236}">
                  <a16:creationId xmlns:a16="http://schemas.microsoft.com/office/drawing/2014/main" id="{DA279C60-82AD-492B-65FF-5E42A264E5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object 6">
              <a:extLst>
                <a:ext uri="{FF2B5EF4-FFF2-40B4-BE49-F238E27FC236}">
                  <a16:creationId xmlns:a16="http://schemas.microsoft.com/office/drawing/2014/main" id="{43EE1480-567D-0F21-DE65-B0CD972272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46" name="Slide Number Placeholder 3">
            <a:extLst>
              <a:ext uri="{FF2B5EF4-FFF2-40B4-BE49-F238E27FC236}">
                <a16:creationId xmlns:a16="http://schemas.microsoft.com/office/drawing/2014/main" id="{9DEC7D4F-39AF-8CA3-1E91-9F9F5E12AE3A}"/>
              </a:ext>
            </a:extLst>
          </p:cNvPr>
          <p:cNvSpPr>
            <a:spLocks noGrp="1" noChangeArrowheads="1"/>
          </p:cNvSpPr>
          <p:nvPr>
            <p:ph type="sldNum" sz="quarter" idx="12"/>
          </p:nvPr>
        </p:nvSpPr>
        <p:spPr bwMode="auto">
          <a:xfrm>
            <a:off x="8789988" y="6294438"/>
            <a:ext cx="2803525"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792AE53-B204-41AB-9D9A-71F9EB1AD0DA}" type="slidenum">
              <a:rPr lang="en-US" altLang="en-US" sz="2400" smtClean="0">
                <a:solidFill>
                  <a:schemeClr val="bg1"/>
                </a:solidFill>
                <a:latin typeface="Times New Roman" panose="02020603050405020304" pitchFamily="18" charset="0"/>
                <a:cs typeface="Times New Roman" panose="02020603050405020304" pitchFamily="18" charset="0"/>
              </a:rPr>
              <a:pPr/>
              <a:t>18</a:t>
            </a:fld>
            <a:endParaRPr lang="en-US" altLang="en-US"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AF0DDE1-3D5B-004D-0526-05F7F0B8DAC8}"/>
              </a:ext>
            </a:extLst>
          </p:cNvPr>
          <p:cNvPicPr>
            <a:picLocks noChangeAspect="1"/>
          </p:cNvPicPr>
          <p:nvPr/>
        </p:nvPicPr>
        <p:blipFill>
          <a:blip r:embed="rId5"/>
          <a:stretch>
            <a:fillRect/>
          </a:stretch>
        </p:blipFill>
        <p:spPr>
          <a:xfrm>
            <a:off x="9467169" y="6038278"/>
            <a:ext cx="1186073" cy="834961"/>
          </a:xfrm>
          <a:prstGeom prst="rect">
            <a:avLst/>
          </a:prstGeom>
        </p:spPr>
      </p:pic>
      <p:sp>
        <p:nvSpPr>
          <p:cNvPr id="6" name="TextBox 5">
            <a:extLst>
              <a:ext uri="{FF2B5EF4-FFF2-40B4-BE49-F238E27FC236}">
                <a16:creationId xmlns:a16="http://schemas.microsoft.com/office/drawing/2014/main" id="{C75B80CA-FD24-508C-E68A-7992C1F98796}"/>
              </a:ext>
            </a:extLst>
          </p:cNvPr>
          <p:cNvSpPr txBox="1"/>
          <p:nvPr/>
        </p:nvSpPr>
        <p:spPr>
          <a:xfrm>
            <a:off x="441160" y="1364337"/>
            <a:ext cx="11136313" cy="400110"/>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Partial DCT is obtained on </a:t>
            </a:r>
            <a:r>
              <a:rPr lang="en-IN" sz="2000" dirty="0" err="1">
                <a:latin typeface="Times New Roman" panose="02020603050405020304" pitchFamily="18" charset="0"/>
                <a:cs typeface="Times New Roman" panose="02020603050405020304" pitchFamily="18" charset="0"/>
              </a:rPr>
              <a:t>F</a:t>
            </a:r>
            <a:r>
              <a:rPr lang="en-IN" sz="2000" i="1" dirty="0" err="1">
                <a:latin typeface="Times New Roman" panose="02020603050405020304" pitchFamily="18" charset="0"/>
                <a:cs typeface="Times New Roman" panose="02020603050405020304" pitchFamily="18" charset="0"/>
              </a:rPr>
              <a:t>v</a:t>
            </a:r>
            <a:r>
              <a:rPr lang="en-IN" sz="2000" i="1" u="sng"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using non-invertible </a:t>
            </a:r>
            <a:r>
              <a:rPr lang="en-IN" sz="2000" dirty="0" err="1">
                <a:latin typeface="Times New Roman" panose="02020603050405020304" pitchFamily="18" charset="0"/>
                <a:cs typeface="Times New Roman" panose="02020603050405020304" pitchFamily="18" charset="0"/>
              </a:rPr>
              <a:t>C</a:t>
            </a:r>
            <a:r>
              <a:rPr lang="en-IN" sz="2000" i="1" dirty="0" err="1">
                <a:latin typeface="Times New Roman" panose="02020603050405020304" pitchFamily="18" charset="0"/>
                <a:cs typeface="Times New Roman" panose="02020603050405020304" pitchFamily="18" charset="0"/>
              </a:rPr>
              <a:t>fT</a:t>
            </a:r>
            <a:r>
              <a:rPr lang="en-IN" sz="2000" dirty="0">
                <a:latin typeface="Times New Roman" panose="02020603050405020304" pitchFamily="18" charset="0"/>
                <a:cs typeface="Times New Roman" panose="02020603050405020304" pitchFamily="18" charset="0"/>
              </a:rPr>
              <a:t> using following equation:</a:t>
            </a:r>
          </a:p>
        </p:txBody>
      </p:sp>
      <p:pic>
        <p:nvPicPr>
          <p:cNvPr id="8" name="Picture 7">
            <a:extLst>
              <a:ext uri="{FF2B5EF4-FFF2-40B4-BE49-F238E27FC236}">
                <a16:creationId xmlns:a16="http://schemas.microsoft.com/office/drawing/2014/main" id="{458E3A82-8747-FBB0-65B3-EBF2A57ED64B}"/>
              </a:ext>
            </a:extLst>
          </p:cNvPr>
          <p:cNvPicPr>
            <a:picLocks noChangeAspect="1"/>
          </p:cNvPicPr>
          <p:nvPr/>
        </p:nvPicPr>
        <p:blipFill>
          <a:blip r:embed="rId6"/>
          <a:stretch>
            <a:fillRect/>
          </a:stretch>
        </p:blipFill>
        <p:spPr>
          <a:xfrm>
            <a:off x="3276600" y="1692838"/>
            <a:ext cx="4603392" cy="741224"/>
          </a:xfrm>
          <a:prstGeom prst="rect">
            <a:avLst/>
          </a:prstGeom>
        </p:spPr>
      </p:pic>
      <p:sp>
        <p:nvSpPr>
          <p:cNvPr id="9" name="TextBox 8">
            <a:extLst>
              <a:ext uri="{FF2B5EF4-FFF2-40B4-BE49-F238E27FC236}">
                <a16:creationId xmlns:a16="http://schemas.microsoft.com/office/drawing/2014/main" id="{FEC316F9-923B-253D-4CF4-01DB7222DE55}"/>
              </a:ext>
            </a:extLst>
          </p:cNvPr>
          <p:cNvSpPr txBox="1"/>
          <p:nvPr/>
        </p:nvSpPr>
        <p:spPr>
          <a:xfrm>
            <a:off x="441160" y="2762563"/>
            <a:ext cx="6720109" cy="400110"/>
          </a:xfrm>
          <a:prstGeom prst="rect">
            <a:avLst/>
          </a:prstGeom>
          <a:noFill/>
        </p:spPr>
        <p:txBody>
          <a:bodyPr wrap="none" rtlCol="0">
            <a:spAutoFit/>
          </a:bodyPr>
          <a:lstStyle/>
          <a:p>
            <a:pPr algn="just"/>
            <a:r>
              <a:rPr lang="en-IN" sz="2000" dirty="0">
                <a:latin typeface="Times New Roman" panose="02020603050405020304" pitchFamily="18" charset="0"/>
                <a:cs typeface="Times New Roman" panose="02020603050405020304" pitchFamily="18" charset="0"/>
              </a:rPr>
              <a:t>The matching process is done by using the following equations:</a:t>
            </a:r>
          </a:p>
        </p:txBody>
      </p:sp>
      <p:pic>
        <p:nvPicPr>
          <p:cNvPr id="14" name="Picture 13">
            <a:extLst>
              <a:ext uri="{FF2B5EF4-FFF2-40B4-BE49-F238E27FC236}">
                <a16:creationId xmlns:a16="http://schemas.microsoft.com/office/drawing/2014/main" id="{A2D5DAEC-3888-6FB5-D0DB-7B3FCF318100}"/>
              </a:ext>
            </a:extLst>
          </p:cNvPr>
          <p:cNvPicPr>
            <a:picLocks noChangeAspect="1"/>
          </p:cNvPicPr>
          <p:nvPr/>
        </p:nvPicPr>
        <p:blipFill>
          <a:blip r:embed="rId7"/>
          <a:stretch>
            <a:fillRect/>
          </a:stretch>
        </p:blipFill>
        <p:spPr>
          <a:xfrm>
            <a:off x="3419474" y="3162672"/>
            <a:ext cx="4124325" cy="1021005"/>
          </a:xfrm>
          <a:prstGeom prst="rect">
            <a:avLst/>
          </a:prstGeom>
        </p:spPr>
      </p:pic>
      <p:sp>
        <p:nvSpPr>
          <p:cNvPr id="15" name="TextBox 14">
            <a:extLst>
              <a:ext uri="{FF2B5EF4-FFF2-40B4-BE49-F238E27FC236}">
                <a16:creationId xmlns:a16="http://schemas.microsoft.com/office/drawing/2014/main" id="{A75ED829-F853-C213-A015-5B2B39771FD3}"/>
              </a:ext>
            </a:extLst>
          </p:cNvPr>
          <p:cNvSpPr txBox="1"/>
          <p:nvPr/>
        </p:nvSpPr>
        <p:spPr>
          <a:xfrm>
            <a:off x="537761" y="4223884"/>
            <a:ext cx="11039712" cy="400110"/>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ED(</a:t>
            </a:r>
            <a:r>
              <a:rPr lang="en-IN" sz="2000" dirty="0" err="1">
                <a:latin typeface="Times New Roman" panose="02020603050405020304" pitchFamily="18" charset="0"/>
                <a:cs typeface="Times New Roman" panose="02020603050405020304" pitchFamily="18" charset="0"/>
              </a:rPr>
              <a:t>CfT</a:t>
            </a:r>
            <a:r>
              <a:rPr lang="en-IN" sz="2000" dirty="0">
                <a:latin typeface="Times New Roman" panose="02020603050405020304" pitchFamily="18" charset="0"/>
                <a:cs typeface="Times New Roman" panose="02020603050405020304" pitchFamily="18" charset="0"/>
              </a:rPr>
              <a:t> , Cf ∗T) is computed as follows:  where </a:t>
            </a:r>
            <a:r>
              <a:rPr lang="en-US" sz="2000" dirty="0">
                <a:latin typeface="Times New Roman" panose="02020603050405020304" pitchFamily="18" charset="0"/>
                <a:cs typeface="Times New Roman" panose="02020603050405020304" pitchFamily="18" charset="0"/>
              </a:rPr>
              <a:t>g = </a:t>
            </a:r>
            <a:r>
              <a:rPr lang="en-US" sz="2000" dirty="0" err="1">
                <a:latin typeface="Times New Roman" panose="02020603050405020304" pitchFamily="18" charset="0"/>
                <a:cs typeface="Times New Roman" panose="02020603050405020304" pitchFamily="18" charset="0"/>
              </a:rPr>
              <a:t>CfT</a:t>
            </a:r>
            <a:r>
              <a:rPr lang="en-US" sz="2000" dirty="0">
                <a:latin typeface="Times New Roman" panose="02020603050405020304" pitchFamily="18" charset="0"/>
                <a:cs typeface="Times New Roman" panose="02020603050405020304" pitchFamily="18" charset="0"/>
              </a:rPr>
              <a:t> − Cf ∗T and Y transpose of a real vector/matrix.</a:t>
            </a:r>
            <a:endParaRPr lang="en-IN" sz="20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EF1A9739-A37A-082A-DC9C-8F3AA330AC08}"/>
              </a:ext>
            </a:extLst>
          </p:cNvPr>
          <p:cNvPicPr>
            <a:picLocks noChangeAspect="1"/>
          </p:cNvPicPr>
          <p:nvPr/>
        </p:nvPicPr>
        <p:blipFill>
          <a:blip r:embed="rId8"/>
          <a:stretch>
            <a:fillRect/>
          </a:stretch>
        </p:blipFill>
        <p:spPr>
          <a:xfrm>
            <a:off x="3434713" y="4743246"/>
            <a:ext cx="5009515" cy="878863"/>
          </a:xfrm>
          <a:prstGeom prst="rect">
            <a:avLst/>
          </a:prstGeom>
        </p:spPr>
      </p:pic>
    </p:spTree>
    <p:extLst>
      <p:ext uri="{BB962C8B-B14F-4D97-AF65-F5344CB8AC3E}">
        <p14:creationId xmlns:p14="http://schemas.microsoft.com/office/powerpoint/2010/main" val="4204423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6D773-D23D-3C60-9D7C-FF23EBD8A96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7EC78A5-E38F-240C-B0C2-C745C9C4DDB0}"/>
              </a:ext>
            </a:extLst>
          </p:cNvPr>
          <p:cNvSpPr txBox="1">
            <a:spLocks noGrp="1"/>
          </p:cNvSpPr>
          <p:nvPr>
            <p:ph type="title"/>
          </p:nvPr>
        </p:nvSpPr>
        <p:spPr/>
        <p:txBody>
          <a:bodyPr tIns="12700" rtlCol="0"/>
          <a:lstStyle/>
          <a:p>
            <a:pPr marL="12700" algn="just"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5244A03A-8697-0652-0C9A-2234410D263B}"/>
              </a:ext>
            </a:extLst>
          </p:cNvPr>
          <p:cNvSpPr txBox="1"/>
          <p:nvPr/>
        </p:nvSpPr>
        <p:spPr>
          <a:xfrm>
            <a:off x="3419475" y="334963"/>
            <a:ext cx="5353050" cy="593725"/>
          </a:xfrm>
          <a:prstGeom prst="rect">
            <a:avLst/>
          </a:prstGeom>
        </p:spPr>
        <p:txBody>
          <a:bodyPr lIns="0" tIns="12065" rIns="0" bIns="0">
            <a:spAutoFit/>
          </a:bodyPr>
          <a:lstStyle/>
          <a:p>
            <a:pPr marL="949325" algn="just"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algn="just"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61444" name="object 4">
            <a:extLst>
              <a:ext uri="{FF2B5EF4-FFF2-40B4-BE49-F238E27FC236}">
                <a16:creationId xmlns:a16="http://schemas.microsoft.com/office/drawing/2014/main" id="{5AE6DFC8-0F1A-2408-7F4A-E30CCCF374F1}"/>
              </a:ext>
            </a:extLst>
          </p:cNvPr>
          <p:cNvGrpSpPr>
            <a:grpSpLocks/>
          </p:cNvGrpSpPr>
          <p:nvPr/>
        </p:nvGrpSpPr>
        <p:grpSpPr bwMode="auto">
          <a:xfrm>
            <a:off x="203200" y="0"/>
            <a:ext cx="11891963" cy="1193800"/>
            <a:chOff x="203200" y="0"/>
            <a:chExt cx="11892280" cy="1193165"/>
          </a:xfrm>
        </p:grpSpPr>
        <p:pic>
          <p:nvPicPr>
            <p:cNvPr id="61447" name="object 5">
              <a:extLst>
                <a:ext uri="{FF2B5EF4-FFF2-40B4-BE49-F238E27FC236}">
                  <a16:creationId xmlns:a16="http://schemas.microsoft.com/office/drawing/2014/main" id="{95D26D59-BD77-E299-9263-B79F590A39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object 6">
              <a:extLst>
                <a:ext uri="{FF2B5EF4-FFF2-40B4-BE49-F238E27FC236}">
                  <a16:creationId xmlns:a16="http://schemas.microsoft.com/office/drawing/2014/main" id="{514DF27F-787D-57D9-D188-5E3A95629A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46" name="Slide Number Placeholder 3">
            <a:extLst>
              <a:ext uri="{FF2B5EF4-FFF2-40B4-BE49-F238E27FC236}">
                <a16:creationId xmlns:a16="http://schemas.microsoft.com/office/drawing/2014/main" id="{6C820FEA-55CB-D2F8-F17A-341441191DEA}"/>
              </a:ext>
            </a:extLst>
          </p:cNvPr>
          <p:cNvSpPr>
            <a:spLocks noGrp="1" noChangeArrowheads="1"/>
          </p:cNvSpPr>
          <p:nvPr>
            <p:ph type="sldNum" sz="quarter" idx="12"/>
          </p:nvPr>
        </p:nvSpPr>
        <p:spPr bwMode="auto">
          <a:xfrm>
            <a:off x="8789988" y="6294438"/>
            <a:ext cx="2803525"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792AE53-B204-41AB-9D9A-71F9EB1AD0DA}" type="slidenum">
              <a:rPr lang="en-US" altLang="en-US" sz="2400" smtClean="0">
                <a:solidFill>
                  <a:schemeClr val="bg1"/>
                </a:solidFill>
                <a:latin typeface="Times New Roman" panose="02020603050405020304" pitchFamily="18" charset="0"/>
                <a:cs typeface="Times New Roman" panose="02020603050405020304" pitchFamily="18" charset="0"/>
              </a:rPr>
              <a:pPr/>
              <a:t>19</a:t>
            </a:fld>
            <a:endParaRPr lang="en-US" altLang="en-US">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DF8FB00-7BED-4E7C-FDFC-36B95FB793D8}"/>
              </a:ext>
            </a:extLst>
          </p:cNvPr>
          <p:cNvPicPr>
            <a:picLocks noChangeAspect="1"/>
          </p:cNvPicPr>
          <p:nvPr/>
        </p:nvPicPr>
        <p:blipFill>
          <a:blip r:embed="rId5"/>
          <a:stretch>
            <a:fillRect/>
          </a:stretch>
        </p:blipFill>
        <p:spPr>
          <a:xfrm>
            <a:off x="9467169" y="6038278"/>
            <a:ext cx="1186073" cy="834961"/>
          </a:xfrm>
          <a:prstGeom prst="rect">
            <a:avLst/>
          </a:prstGeom>
        </p:spPr>
      </p:pic>
      <p:sp>
        <p:nvSpPr>
          <p:cNvPr id="6" name="TextBox 5">
            <a:extLst>
              <a:ext uri="{FF2B5EF4-FFF2-40B4-BE49-F238E27FC236}">
                <a16:creationId xmlns:a16="http://schemas.microsoft.com/office/drawing/2014/main" id="{09A44423-A9EE-26D3-4DD9-38D358C1DE1F}"/>
              </a:ext>
            </a:extLst>
          </p:cNvPr>
          <p:cNvSpPr txBox="1"/>
          <p:nvPr/>
        </p:nvSpPr>
        <p:spPr>
          <a:xfrm>
            <a:off x="441160" y="1364337"/>
            <a:ext cx="11136313" cy="400110"/>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Partial DCT is obtained on </a:t>
            </a:r>
            <a:r>
              <a:rPr lang="en-IN" sz="2000" dirty="0" err="1">
                <a:latin typeface="Times New Roman" panose="02020603050405020304" pitchFamily="18" charset="0"/>
                <a:cs typeface="Times New Roman" panose="02020603050405020304" pitchFamily="18" charset="0"/>
              </a:rPr>
              <a:t>F</a:t>
            </a:r>
            <a:r>
              <a:rPr lang="en-IN" sz="2000" i="1" dirty="0" err="1">
                <a:latin typeface="Times New Roman" panose="02020603050405020304" pitchFamily="18" charset="0"/>
                <a:cs typeface="Times New Roman" panose="02020603050405020304" pitchFamily="18" charset="0"/>
              </a:rPr>
              <a:t>v</a:t>
            </a:r>
            <a:r>
              <a:rPr lang="en-IN" sz="2000" i="1" u="sng"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using non-invertible </a:t>
            </a:r>
            <a:r>
              <a:rPr lang="en-IN" sz="2000" dirty="0" err="1">
                <a:latin typeface="Times New Roman" panose="02020603050405020304" pitchFamily="18" charset="0"/>
                <a:cs typeface="Times New Roman" panose="02020603050405020304" pitchFamily="18" charset="0"/>
              </a:rPr>
              <a:t>C</a:t>
            </a:r>
            <a:r>
              <a:rPr lang="en-IN" sz="2000" i="1" dirty="0" err="1">
                <a:latin typeface="Times New Roman" panose="02020603050405020304" pitchFamily="18" charset="0"/>
                <a:cs typeface="Times New Roman" panose="02020603050405020304" pitchFamily="18" charset="0"/>
              </a:rPr>
              <a:t>fT</a:t>
            </a:r>
            <a:r>
              <a:rPr lang="en-IN" sz="2000" dirty="0">
                <a:latin typeface="Times New Roman" panose="02020603050405020304" pitchFamily="18" charset="0"/>
                <a:cs typeface="Times New Roman" panose="02020603050405020304" pitchFamily="18" charset="0"/>
              </a:rPr>
              <a:t> using following equation:</a:t>
            </a:r>
          </a:p>
        </p:txBody>
      </p:sp>
      <p:pic>
        <p:nvPicPr>
          <p:cNvPr id="8" name="Picture 7">
            <a:extLst>
              <a:ext uri="{FF2B5EF4-FFF2-40B4-BE49-F238E27FC236}">
                <a16:creationId xmlns:a16="http://schemas.microsoft.com/office/drawing/2014/main" id="{E8971398-536C-7AAD-36A3-0E939DDD1300}"/>
              </a:ext>
            </a:extLst>
          </p:cNvPr>
          <p:cNvPicPr>
            <a:picLocks noChangeAspect="1"/>
          </p:cNvPicPr>
          <p:nvPr/>
        </p:nvPicPr>
        <p:blipFill>
          <a:blip r:embed="rId6"/>
          <a:stretch>
            <a:fillRect/>
          </a:stretch>
        </p:blipFill>
        <p:spPr>
          <a:xfrm>
            <a:off x="3276600" y="1692838"/>
            <a:ext cx="4603392" cy="741224"/>
          </a:xfrm>
          <a:prstGeom prst="rect">
            <a:avLst/>
          </a:prstGeom>
        </p:spPr>
      </p:pic>
      <p:sp>
        <p:nvSpPr>
          <p:cNvPr id="9" name="TextBox 8">
            <a:extLst>
              <a:ext uri="{FF2B5EF4-FFF2-40B4-BE49-F238E27FC236}">
                <a16:creationId xmlns:a16="http://schemas.microsoft.com/office/drawing/2014/main" id="{EADC4F9E-6B1C-1FAF-6867-779764EB9884}"/>
              </a:ext>
            </a:extLst>
          </p:cNvPr>
          <p:cNvSpPr txBox="1"/>
          <p:nvPr/>
        </p:nvSpPr>
        <p:spPr>
          <a:xfrm>
            <a:off x="441160" y="2762563"/>
            <a:ext cx="6720109" cy="400110"/>
          </a:xfrm>
          <a:prstGeom prst="rect">
            <a:avLst/>
          </a:prstGeom>
          <a:noFill/>
        </p:spPr>
        <p:txBody>
          <a:bodyPr wrap="none" rtlCol="0">
            <a:spAutoFit/>
          </a:bodyPr>
          <a:lstStyle/>
          <a:p>
            <a:pPr algn="just"/>
            <a:r>
              <a:rPr lang="en-IN" sz="2000" dirty="0">
                <a:latin typeface="Times New Roman" panose="02020603050405020304" pitchFamily="18" charset="0"/>
                <a:cs typeface="Times New Roman" panose="02020603050405020304" pitchFamily="18" charset="0"/>
              </a:rPr>
              <a:t>The matching process is done by using the following equations:</a:t>
            </a:r>
          </a:p>
        </p:txBody>
      </p:sp>
      <p:pic>
        <p:nvPicPr>
          <p:cNvPr id="14" name="Picture 13">
            <a:extLst>
              <a:ext uri="{FF2B5EF4-FFF2-40B4-BE49-F238E27FC236}">
                <a16:creationId xmlns:a16="http://schemas.microsoft.com/office/drawing/2014/main" id="{38EB6F53-DFDD-98E2-80AF-6770D09961AE}"/>
              </a:ext>
            </a:extLst>
          </p:cNvPr>
          <p:cNvPicPr>
            <a:picLocks noChangeAspect="1"/>
          </p:cNvPicPr>
          <p:nvPr/>
        </p:nvPicPr>
        <p:blipFill>
          <a:blip r:embed="rId7"/>
          <a:stretch>
            <a:fillRect/>
          </a:stretch>
        </p:blipFill>
        <p:spPr>
          <a:xfrm>
            <a:off x="3419474" y="3162672"/>
            <a:ext cx="4124325" cy="1021005"/>
          </a:xfrm>
          <a:prstGeom prst="rect">
            <a:avLst/>
          </a:prstGeom>
        </p:spPr>
      </p:pic>
      <p:sp>
        <p:nvSpPr>
          <p:cNvPr id="15" name="TextBox 14">
            <a:extLst>
              <a:ext uri="{FF2B5EF4-FFF2-40B4-BE49-F238E27FC236}">
                <a16:creationId xmlns:a16="http://schemas.microsoft.com/office/drawing/2014/main" id="{58D2EF06-8290-0306-0F89-BF597B812FC6}"/>
              </a:ext>
            </a:extLst>
          </p:cNvPr>
          <p:cNvSpPr txBox="1"/>
          <p:nvPr/>
        </p:nvSpPr>
        <p:spPr>
          <a:xfrm>
            <a:off x="537761" y="4223884"/>
            <a:ext cx="11039712" cy="400110"/>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ED(</a:t>
            </a:r>
            <a:r>
              <a:rPr lang="en-IN" sz="2000" dirty="0" err="1">
                <a:latin typeface="Times New Roman" panose="02020603050405020304" pitchFamily="18" charset="0"/>
                <a:cs typeface="Times New Roman" panose="02020603050405020304" pitchFamily="18" charset="0"/>
              </a:rPr>
              <a:t>CfT</a:t>
            </a:r>
            <a:r>
              <a:rPr lang="en-IN" sz="2000" dirty="0">
                <a:latin typeface="Times New Roman" panose="02020603050405020304" pitchFamily="18" charset="0"/>
                <a:cs typeface="Times New Roman" panose="02020603050405020304" pitchFamily="18" charset="0"/>
              </a:rPr>
              <a:t> , Cf ∗T) is computed as follows:  where </a:t>
            </a:r>
            <a:r>
              <a:rPr lang="en-US" sz="2000" dirty="0">
                <a:latin typeface="Times New Roman" panose="02020603050405020304" pitchFamily="18" charset="0"/>
                <a:cs typeface="Times New Roman" panose="02020603050405020304" pitchFamily="18" charset="0"/>
              </a:rPr>
              <a:t>g = </a:t>
            </a:r>
            <a:r>
              <a:rPr lang="en-US" sz="2000" dirty="0" err="1">
                <a:latin typeface="Times New Roman" panose="02020603050405020304" pitchFamily="18" charset="0"/>
                <a:cs typeface="Times New Roman" panose="02020603050405020304" pitchFamily="18" charset="0"/>
              </a:rPr>
              <a:t>CfT</a:t>
            </a:r>
            <a:r>
              <a:rPr lang="en-US" sz="2000" dirty="0">
                <a:latin typeface="Times New Roman" panose="02020603050405020304" pitchFamily="18" charset="0"/>
                <a:cs typeface="Times New Roman" panose="02020603050405020304" pitchFamily="18" charset="0"/>
              </a:rPr>
              <a:t> − Cf ∗T and Y transpose of a real vector/matrix.</a:t>
            </a:r>
            <a:endParaRPr lang="en-IN" sz="20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22F3B6BA-ACDF-8A60-DBAA-7452EDF2EC22}"/>
              </a:ext>
            </a:extLst>
          </p:cNvPr>
          <p:cNvPicPr>
            <a:picLocks noChangeAspect="1"/>
          </p:cNvPicPr>
          <p:nvPr/>
        </p:nvPicPr>
        <p:blipFill>
          <a:blip r:embed="rId8"/>
          <a:stretch>
            <a:fillRect/>
          </a:stretch>
        </p:blipFill>
        <p:spPr>
          <a:xfrm>
            <a:off x="3434713" y="4743246"/>
            <a:ext cx="5009515" cy="878863"/>
          </a:xfrm>
          <a:prstGeom prst="rect">
            <a:avLst/>
          </a:prstGeom>
        </p:spPr>
      </p:pic>
      <p:pic>
        <p:nvPicPr>
          <p:cNvPr id="7" name="Picture 6">
            <a:extLst>
              <a:ext uri="{FF2B5EF4-FFF2-40B4-BE49-F238E27FC236}">
                <a16:creationId xmlns:a16="http://schemas.microsoft.com/office/drawing/2014/main" id="{5852F7AC-F1E7-A377-9D06-C2CBBFA3AAB0}"/>
              </a:ext>
            </a:extLst>
          </p:cNvPr>
          <p:cNvPicPr>
            <a:picLocks noChangeAspect="1"/>
          </p:cNvPicPr>
          <p:nvPr/>
        </p:nvPicPr>
        <p:blipFill>
          <a:blip r:embed="rId9"/>
          <a:stretch>
            <a:fillRect/>
          </a:stretch>
        </p:blipFill>
        <p:spPr>
          <a:xfrm>
            <a:off x="2960099" y="1364336"/>
            <a:ext cx="5833072" cy="4465171"/>
          </a:xfrm>
          <a:prstGeom prst="rect">
            <a:avLst/>
          </a:prstGeom>
        </p:spPr>
      </p:pic>
    </p:spTree>
    <p:extLst>
      <p:ext uri="{BB962C8B-B14F-4D97-AF65-F5344CB8AC3E}">
        <p14:creationId xmlns:p14="http://schemas.microsoft.com/office/powerpoint/2010/main" val="3086223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2DE80CD-7F20-1B02-7371-E93129687BAE}"/>
              </a:ext>
            </a:extLst>
          </p:cNvPr>
          <p:cNvSpPr txBox="1"/>
          <p:nvPr/>
        </p:nvSpPr>
        <p:spPr>
          <a:xfrm>
            <a:off x="3419475" y="0"/>
            <a:ext cx="5353050" cy="939800"/>
          </a:xfrm>
          <a:prstGeom prst="rect">
            <a:avLst/>
          </a:prstGeom>
        </p:spPr>
        <p:txBody>
          <a:bodyPr lIns="0" tIns="12700" rIns="0" bIns="0">
            <a:spAutoFit/>
          </a:bodyPr>
          <a:lstStyle/>
          <a:p>
            <a:pPr algn="ctr" eaLnBrk="1" fontAlgn="auto" hangingPunct="1">
              <a:lnSpc>
                <a:spcPts val="2800"/>
              </a:lnSpc>
              <a:spcBef>
                <a:spcPts val="100"/>
              </a:spcBef>
              <a:spcAft>
                <a:spcPts val="0"/>
              </a:spcAft>
              <a:defRPr/>
            </a:pPr>
            <a:r>
              <a:rPr sz="2400" b="1" spc="-10" dirty="0">
                <a:solidFill>
                  <a:srgbClr val="FFFFFF"/>
                </a:solidFill>
                <a:latin typeface="Times New Roman"/>
                <a:cs typeface="Times New Roman"/>
              </a:rPr>
              <a:t>Bangalore</a:t>
            </a:r>
            <a:r>
              <a:rPr sz="2400" b="1" spc="-20" dirty="0">
                <a:solidFill>
                  <a:srgbClr val="FFFFFF"/>
                </a:solidFill>
                <a:latin typeface="Times New Roman"/>
                <a:cs typeface="Times New Roman"/>
              </a:rPr>
              <a:t> </a:t>
            </a:r>
            <a:r>
              <a:rPr sz="2400" b="1" dirty="0">
                <a:solidFill>
                  <a:srgbClr val="FFFFFF"/>
                </a:solidFill>
                <a:latin typeface="Times New Roman"/>
                <a:cs typeface="Times New Roman"/>
              </a:rPr>
              <a:t>Institute</a:t>
            </a:r>
            <a:r>
              <a:rPr sz="2400" b="1" spc="-10" dirty="0">
                <a:solidFill>
                  <a:srgbClr val="FFFFFF"/>
                </a:solidFill>
                <a:latin typeface="Times New Roman"/>
                <a:cs typeface="Times New Roman"/>
              </a:rPr>
              <a:t> </a:t>
            </a:r>
            <a:r>
              <a:rPr sz="2400" b="1" spc="-5" dirty="0">
                <a:solidFill>
                  <a:srgbClr val="FFFFFF"/>
                </a:solidFill>
                <a:latin typeface="Times New Roman"/>
                <a:cs typeface="Times New Roman"/>
              </a:rPr>
              <a:t>of</a:t>
            </a:r>
            <a:r>
              <a:rPr sz="2400" b="1" spc="-55" dirty="0">
                <a:solidFill>
                  <a:srgbClr val="FFFFFF"/>
                </a:solidFill>
                <a:latin typeface="Times New Roman"/>
                <a:cs typeface="Times New Roman"/>
              </a:rPr>
              <a:t> </a:t>
            </a:r>
            <a:r>
              <a:rPr sz="2400" b="1" spc="-25" dirty="0">
                <a:solidFill>
                  <a:srgbClr val="FFFFFF"/>
                </a:solidFill>
                <a:latin typeface="Times New Roman"/>
                <a:cs typeface="Times New Roman"/>
              </a:rPr>
              <a:t>Technology</a:t>
            </a:r>
            <a:endParaRPr sz="2400" dirty="0">
              <a:latin typeface="Times New Roman"/>
              <a:cs typeface="Times New Roman"/>
            </a:endParaRPr>
          </a:p>
          <a:p>
            <a:pPr marL="949325" eaLnBrk="1" fontAlgn="auto" hangingPunct="1">
              <a:lnSpc>
                <a:spcPts val="1680"/>
              </a:lnSpc>
              <a:spcBef>
                <a:spcPts val="0"/>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dirty="0">
              <a:latin typeface="Times New Roman"/>
              <a:cs typeface="Times New Roman"/>
            </a:endParaRPr>
          </a:p>
          <a:p>
            <a:pPr algn="ctr"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dirty="0">
              <a:latin typeface="Times New Roman"/>
              <a:cs typeface="Times New Roman"/>
            </a:endParaRPr>
          </a:p>
        </p:txBody>
      </p:sp>
      <p:grpSp>
        <p:nvGrpSpPr>
          <p:cNvPr id="4099" name="object 3">
            <a:extLst>
              <a:ext uri="{FF2B5EF4-FFF2-40B4-BE49-F238E27FC236}">
                <a16:creationId xmlns:a16="http://schemas.microsoft.com/office/drawing/2014/main" id="{BA6DE8C9-D107-64C7-FFA8-69F692C3158A}"/>
              </a:ext>
            </a:extLst>
          </p:cNvPr>
          <p:cNvGrpSpPr>
            <a:grpSpLocks/>
          </p:cNvGrpSpPr>
          <p:nvPr/>
        </p:nvGrpSpPr>
        <p:grpSpPr bwMode="auto">
          <a:xfrm>
            <a:off x="203200" y="0"/>
            <a:ext cx="11891963" cy="1193800"/>
            <a:chOff x="203200" y="0"/>
            <a:chExt cx="11892280" cy="1193165"/>
          </a:xfrm>
        </p:grpSpPr>
        <p:pic>
          <p:nvPicPr>
            <p:cNvPr id="4103" name="object 4">
              <a:extLst>
                <a:ext uri="{FF2B5EF4-FFF2-40B4-BE49-F238E27FC236}">
                  <a16:creationId xmlns:a16="http://schemas.microsoft.com/office/drawing/2014/main" id="{A9031D78-529A-78DA-445E-FAEDF83E1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object 5">
              <a:extLst>
                <a:ext uri="{FF2B5EF4-FFF2-40B4-BE49-F238E27FC236}">
                  <a16:creationId xmlns:a16="http://schemas.microsoft.com/office/drawing/2014/main" id="{3E8C1A80-A83B-E015-0156-DCF73C959D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a:extLst>
              <a:ext uri="{FF2B5EF4-FFF2-40B4-BE49-F238E27FC236}">
                <a16:creationId xmlns:a16="http://schemas.microsoft.com/office/drawing/2014/main" id="{4C945383-6F31-54FA-A927-A6FC95364120}"/>
              </a:ext>
            </a:extLst>
          </p:cNvPr>
          <p:cNvSpPr txBox="1"/>
          <p:nvPr/>
        </p:nvSpPr>
        <p:spPr>
          <a:xfrm>
            <a:off x="762000" y="1156603"/>
            <a:ext cx="6932613" cy="677108"/>
          </a:xfrm>
          <a:prstGeom prst="rect">
            <a:avLst/>
          </a:prstGeom>
          <a:noFill/>
        </p:spPr>
        <p:txBody>
          <a:bodyPr>
            <a:spAutoFit/>
          </a:bodyPr>
          <a:lstStyle/>
          <a:p>
            <a:pPr eaLnBrk="1" fontAlgn="auto" hangingPunct="1">
              <a:spcBef>
                <a:spcPts val="0"/>
              </a:spcBef>
              <a:spcAft>
                <a:spcPts val="0"/>
              </a:spcAft>
              <a:defRPr/>
            </a:pPr>
            <a:r>
              <a:rPr lang="en-US" altLang="en-US" sz="3800" b="1" kern="0" dirty="0">
                <a:latin typeface="Times New Roman" panose="02020603050405020304" pitchFamily="18" charset="0"/>
                <a:cs typeface="Times New Roman" panose="02020603050405020304" pitchFamily="18" charset="0"/>
                <a:sym typeface="Times New Roman" panose="02020603050405020304" pitchFamily="18" charset="0"/>
              </a:rPr>
              <a:t>Agenda</a:t>
            </a:r>
            <a:endParaRPr lang="en-IN" sz="3800" dirty="0">
              <a:latin typeface="+mn-lt"/>
            </a:endParaRPr>
          </a:p>
        </p:txBody>
      </p:sp>
      <p:sp>
        <p:nvSpPr>
          <p:cNvPr id="4101" name="Slide Number Placeholder 2">
            <a:extLst>
              <a:ext uri="{FF2B5EF4-FFF2-40B4-BE49-F238E27FC236}">
                <a16:creationId xmlns:a16="http://schemas.microsoft.com/office/drawing/2014/main" id="{70E797D1-43E8-099E-84AD-548696D3C7D8}"/>
              </a:ext>
            </a:extLst>
          </p:cNvPr>
          <p:cNvSpPr>
            <a:spLocks noGrp="1" noChangeArrowheads="1"/>
          </p:cNvSpPr>
          <p:nvPr>
            <p:ph type="sldNum" sz="quarter" idx="12"/>
          </p:nvPr>
        </p:nvSpPr>
        <p:spPr bwMode="auto">
          <a:xfrm>
            <a:off x="8772525" y="6248400"/>
            <a:ext cx="2803525" cy="36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58A0A1D-3C49-4950-8A1D-5FB5D0B0A341}" type="slidenum">
              <a:rPr lang="en-US" altLang="en-US" sz="2400" smtClean="0">
                <a:solidFill>
                  <a:schemeClr val="bg1"/>
                </a:solidFill>
                <a:latin typeface="Times New Roman" panose="02020603050405020304" pitchFamily="18" charset="0"/>
                <a:cs typeface="Times New Roman" panose="02020603050405020304" pitchFamily="18" charset="0"/>
              </a:rPr>
              <a:pPr/>
              <a:t>2</a:t>
            </a:fld>
            <a:endParaRPr lang="en-US" altLang="en-US" sz="2400">
              <a:solidFill>
                <a:schemeClr val="bg1"/>
              </a:solidFill>
              <a:latin typeface="Times New Roman" panose="02020603050405020304" pitchFamily="18" charset="0"/>
              <a:cs typeface="Times New Roman" panose="02020603050405020304" pitchFamily="18" charset="0"/>
            </a:endParaRPr>
          </a:p>
        </p:txBody>
      </p:sp>
      <p:sp>
        <p:nvSpPr>
          <p:cNvPr id="4102" name="TextBox 6">
            <a:extLst>
              <a:ext uri="{FF2B5EF4-FFF2-40B4-BE49-F238E27FC236}">
                <a16:creationId xmlns:a16="http://schemas.microsoft.com/office/drawing/2014/main" id="{FF8C421A-84DE-4A3E-9F55-C754F928D2E5}"/>
              </a:ext>
            </a:extLst>
          </p:cNvPr>
          <p:cNvSpPr txBox="1">
            <a:spLocks noChangeArrowheads="1"/>
          </p:cNvSpPr>
          <p:nvPr/>
        </p:nvSpPr>
        <p:spPr bwMode="auto">
          <a:xfrm>
            <a:off x="762000" y="1908669"/>
            <a:ext cx="6096000" cy="39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sz="2000" dirty="0">
                <a:solidFill>
                  <a:srgbClr val="000000"/>
                </a:solidFill>
                <a:latin typeface="Times New Roman" panose="02020603050405020304" pitchFamily="18" charset="0"/>
              </a:rPr>
              <a:t>Introduction</a:t>
            </a:r>
            <a:endParaRPr lang="en-US" altLang="en-US" sz="2000" dirty="0">
              <a:solidFill>
                <a:srgbClr val="00B050"/>
              </a:solidFill>
              <a:latin typeface="Arial" panose="020B0604020202020204" pitchFamily="34" charset="0"/>
            </a:endParaRPr>
          </a:p>
          <a:p>
            <a:pPr algn="just">
              <a:spcBef>
                <a:spcPts val="700"/>
              </a:spcBef>
            </a:pPr>
            <a:r>
              <a:rPr lang="en-US" altLang="en-US" sz="2000" dirty="0">
                <a:solidFill>
                  <a:srgbClr val="000000"/>
                </a:solidFill>
                <a:latin typeface="Times New Roman" panose="02020603050405020304" pitchFamily="18" charset="0"/>
              </a:rPr>
              <a:t>Literature Survey</a:t>
            </a:r>
          </a:p>
          <a:p>
            <a:pPr algn="just">
              <a:spcBef>
                <a:spcPts val="700"/>
              </a:spcBef>
            </a:pPr>
            <a:r>
              <a:rPr lang="en-US" altLang="en-US" sz="2000" dirty="0">
                <a:solidFill>
                  <a:srgbClr val="000000"/>
                </a:solidFill>
                <a:latin typeface="Times New Roman" panose="02020603050405020304" pitchFamily="18" charset="0"/>
              </a:rPr>
              <a:t>Problem Statement</a:t>
            </a:r>
            <a:endParaRPr lang="en-US" altLang="en-US" sz="2000" dirty="0">
              <a:solidFill>
                <a:srgbClr val="00B050"/>
              </a:solidFill>
              <a:latin typeface="Arial" panose="020B0604020202020204" pitchFamily="34" charset="0"/>
            </a:endParaRPr>
          </a:p>
          <a:p>
            <a:pPr algn="just">
              <a:spcBef>
                <a:spcPts val="700"/>
              </a:spcBef>
            </a:pPr>
            <a:r>
              <a:rPr lang="en-US" altLang="en-US" sz="2000" dirty="0">
                <a:solidFill>
                  <a:srgbClr val="000000"/>
                </a:solidFill>
                <a:latin typeface="Times New Roman" panose="02020603050405020304" pitchFamily="18" charset="0"/>
              </a:rPr>
              <a:t>Proposed System</a:t>
            </a:r>
          </a:p>
          <a:p>
            <a:pPr algn="just">
              <a:spcBef>
                <a:spcPts val="700"/>
              </a:spcBef>
            </a:pPr>
            <a:r>
              <a:rPr lang="en-US" altLang="en-US" sz="2000" dirty="0">
                <a:solidFill>
                  <a:srgbClr val="000000"/>
                </a:solidFill>
                <a:latin typeface="Times New Roman" panose="02020603050405020304" pitchFamily="18" charset="0"/>
              </a:rPr>
              <a:t>Architecture</a:t>
            </a:r>
          </a:p>
          <a:p>
            <a:pPr algn="just">
              <a:spcBef>
                <a:spcPts val="700"/>
              </a:spcBef>
            </a:pPr>
            <a:r>
              <a:rPr lang="en-US" altLang="en-US" sz="2000" dirty="0">
                <a:solidFill>
                  <a:srgbClr val="000000"/>
                </a:solidFill>
                <a:latin typeface="Times New Roman" panose="02020603050405020304" pitchFamily="18" charset="0"/>
              </a:rPr>
              <a:t>Methodology/Algorithm</a:t>
            </a:r>
          </a:p>
          <a:p>
            <a:pPr algn="just">
              <a:spcBef>
                <a:spcPts val="700"/>
              </a:spcBef>
            </a:pPr>
            <a:r>
              <a:rPr lang="en-US" altLang="en-US" sz="2000" dirty="0">
                <a:solidFill>
                  <a:srgbClr val="000000"/>
                </a:solidFill>
                <a:latin typeface="Times New Roman" panose="02020603050405020304" pitchFamily="18" charset="0"/>
              </a:rPr>
              <a:t>Results</a:t>
            </a:r>
            <a:endParaRPr lang="en-US" altLang="en-US" sz="2000" dirty="0">
              <a:solidFill>
                <a:srgbClr val="00B050"/>
              </a:solidFill>
              <a:latin typeface="Arial" panose="020B0604020202020204" pitchFamily="34" charset="0"/>
            </a:endParaRPr>
          </a:p>
          <a:p>
            <a:pPr algn="just">
              <a:spcBef>
                <a:spcPts val="700"/>
              </a:spcBef>
            </a:pPr>
            <a:r>
              <a:rPr lang="en-US" altLang="en-US" sz="2000" dirty="0">
                <a:solidFill>
                  <a:srgbClr val="000000"/>
                </a:solidFill>
                <a:latin typeface="Times New Roman" panose="02020603050405020304" pitchFamily="18" charset="0"/>
              </a:rPr>
              <a:t>Application</a:t>
            </a:r>
          </a:p>
          <a:p>
            <a:pPr algn="just">
              <a:spcBef>
                <a:spcPts val="700"/>
              </a:spcBef>
            </a:pPr>
            <a:r>
              <a:rPr lang="en-US" altLang="en-US" sz="2000" dirty="0">
                <a:solidFill>
                  <a:srgbClr val="000000"/>
                </a:solidFill>
                <a:latin typeface="Times New Roman" panose="02020603050405020304" pitchFamily="18" charset="0"/>
              </a:rPr>
              <a:t>Conclusion</a:t>
            </a:r>
            <a:endParaRPr lang="en-US" altLang="en-US" sz="2000" dirty="0">
              <a:solidFill>
                <a:srgbClr val="00B050"/>
              </a:solidFill>
              <a:latin typeface="Arial" panose="020B0604020202020204" pitchFamily="34" charset="0"/>
            </a:endParaRPr>
          </a:p>
          <a:p>
            <a:pPr algn="just">
              <a:spcBef>
                <a:spcPts val="700"/>
              </a:spcBef>
            </a:pPr>
            <a:r>
              <a:rPr lang="en-US" altLang="en-US" sz="2000" dirty="0">
                <a:solidFill>
                  <a:srgbClr val="000000"/>
                </a:solidFill>
                <a:latin typeface="Times New Roman" panose="02020603050405020304" pitchFamily="18" charset="0"/>
              </a:rPr>
              <a:t>References</a:t>
            </a:r>
            <a:endParaRPr lang="en-US" altLang="en-US" sz="2000" dirty="0">
              <a:solidFill>
                <a:srgbClr val="00B050"/>
              </a:solidFill>
              <a:latin typeface="Arial" panose="020B0604020202020204" pitchFamily="34" charset="0"/>
            </a:endParaRPr>
          </a:p>
        </p:txBody>
      </p:sp>
      <p:pic>
        <p:nvPicPr>
          <p:cNvPr id="3" name="Picture 2">
            <a:extLst>
              <a:ext uri="{FF2B5EF4-FFF2-40B4-BE49-F238E27FC236}">
                <a16:creationId xmlns:a16="http://schemas.microsoft.com/office/drawing/2014/main" id="{858F022A-E19D-F563-E1BC-CCDEB1996780}"/>
              </a:ext>
            </a:extLst>
          </p:cNvPr>
          <p:cNvPicPr>
            <a:picLocks noChangeAspect="1"/>
          </p:cNvPicPr>
          <p:nvPr/>
        </p:nvPicPr>
        <p:blipFill>
          <a:blip r:embed="rId4"/>
          <a:stretch>
            <a:fillRect/>
          </a:stretch>
        </p:blipFill>
        <p:spPr>
          <a:xfrm>
            <a:off x="9467169" y="6038278"/>
            <a:ext cx="1186073" cy="83496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AA277-C5B1-D07D-4879-FA3F8D8CFD4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C20C38C-9D5E-5DCC-7622-EF7FC19C0173}"/>
              </a:ext>
            </a:extLst>
          </p:cNvPr>
          <p:cNvSpPr txBox="1">
            <a:spLocks noGrp="1"/>
          </p:cNvSpPr>
          <p:nvPr>
            <p:ph type="title"/>
          </p:nvPr>
        </p:nvSpPr>
        <p:spPr/>
        <p:txBody>
          <a:bodyPr tIns="12700" rtlCol="0"/>
          <a:lstStyle/>
          <a:p>
            <a:pPr marL="12700" algn="just"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26A68D5A-B9B4-F247-3662-315366D96E82}"/>
              </a:ext>
            </a:extLst>
          </p:cNvPr>
          <p:cNvSpPr txBox="1"/>
          <p:nvPr/>
        </p:nvSpPr>
        <p:spPr>
          <a:xfrm>
            <a:off x="3419475" y="334963"/>
            <a:ext cx="5353050" cy="593725"/>
          </a:xfrm>
          <a:prstGeom prst="rect">
            <a:avLst/>
          </a:prstGeom>
        </p:spPr>
        <p:txBody>
          <a:bodyPr lIns="0" tIns="12065" rIns="0" bIns="0">
            <a:spAutoFit/>
          </a:bodyPr>
          <a:lstStyle/>
          <a:p>
            <a:pPr marL="949325" algn="just"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algn="just"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61444" name="object 4">
            <a:extLst>
              <a:ext uri="{FF2B5EF4-FFF2-40B4-BE49-F238E27FC236}">
                <a16:creationId xmlns:a16="http://schemas.microsoft.com/office/drawing/2014/main" id="{B8EBDB95-26D8-BEE4-0857-3D794BA248EA}"/>
              </a:ext>
            </a:extLst>
          </p:cNvPr>
          <p:cNvGrpSpPr>
            <a:grpSpLocks/>
          </p:cNvGrpSpPr>
          <p:nvPr/>
        </p:nvGrpSpPr>
        <p:grpSpPr bwMode="auto">
          <a:xfrm>
            <a:off x="203200" y="0"/>
            <a:ext cx="11891963" cy="1193800"/>
            <a:chOff x="203200" y="0"/>
            <a:chExt cx="11892280" cy="1193165"/>
          </a:xfrm>
        </p:grpSpPr>
        <p:pic>
          <p:nvPicPr>
            <p:cNvPr id="61447" name="object 5">
              <a:extLst>
                <a:ext uri="{FF2B5EF4-FFF2-40B4-BE49-F238E27FC236}">
                  <a16:creationId xmlns:a16="http://schemas.microsoft.com/office/drawing/2014/main" id="{556F571B-E876-634D-2AD7-0DCA09F4B0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object 6">
              <a:extLst>
                <a:ext uri="{FF2B5EF4-FFF2-40B4-BE49-F238E27FC236}">
                  <a16:creationId xmlns:a16="http://schemas.microsoft.com/office/drawing/2014/main" id="{4CE43ED1-CF8B-21C6-3776-91A970A8C2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46" name="Slide Number Placeholder 3">
            <a:extLst>
              <a:ext uri="{FF2B5EF4-FFF2-40B4-BE49-F238E27FC236}">
                <a16:creationId xmlns:a16="http://schemas.microsoft.com/office/drawing/2014/main" id="{279E9B6F-5ED8-10C1-D090-CEA51D05FC53}"/>
              </a:ext>
            </a:extLst>
          </p:cNvPr>
          <p:cNvSpPr>
            <a:spLocks noGrp="1" noChangeArrowheads="1"/>
          </p:cNvSpPr>
          <p:nvPr>
            <p:ph type="sldNum" sz="quarter" idx="12"/>
          </p:nvPr>
        </p:nvSpPr>
        <p:spPr bwMode="auto">
          <a:xfrm>
            <a:off x="8789988" y="6294438"/>
            <a:ext cx="2803525"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792AE53-B204-41AB-9D9A-71F9EB1AD0DA}" type="slidenum">
              <a:rPr lang="en-US" altLang="en-US" sz="2400" smtClean="0">
                <a:solidFill>
                  <a:schemeClr val="bg1"/>
                </a:solidFill>
                <a:latin typeface="Times New Roman" panose="02020603050405020304" pitchFamily="18" charset="0"/>
                <a:cs typeface="Times New Roman" panose="02020603050405020304" pitchFamily="18" charset="0"/>
              </a:rPr>
              <a:pPr/>
              <a:t>20</a:t>
            </a:fld>
            <a:endParaRPr lang="en-US" altLang="en-US">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40C8A96-52C8-95ED-4EC4-5E26FB29442A}"/>
              </a:ext>
            </a:extLst>
          </p:cNvPr>
          <p:cNvPicPr>
            <a:picLocks noChangeAspect="1"/>
          </p:cNvPicPr>
          <p:nvPr/>
        </p:nvPicPr>
        <p:blipFill>
          <a:blip r:embed="rId5"/>
          <a:stretch>
            <a:fillRect/>
          </a:stretch>
        </p:blipFill>
        <p:spPr>
          <a:xfrm>
            <a:off x="9467169" y="6038278"/>
            <a:ext cx="1186073" cy="834961"/>
          </a:xfrm>
          <a:prstGeom prst="rect">
            <a:avLst/>
          </a:prstGeom>
        </p:spPr>
      </p:pic>
      <p:sp>
        <p:nvSpPr>
          <p:cNvPr id="6" name="TextBox 5">
            <a:extLst>
              <a:ext uri="{FF2B5EF4-FFF2-40B4-BE49-F238E27FC236}">
                <a16:creationId xmlns:a16="http://schemas.microsoft.com/office/drawing/2014/main" id="{CB0BC952-6391-E24C-D47C-CEC03E0BA709}"/>
              </a:ext>
            </a:extLst>
          </p:cNvPr>
          <p:cNvSpPr txBox="1"/>
          <p:nvPr/>
        </p:nvSpPr>
        <p:spPr>
          <a:xfrm>
            <a:off x="441160" y="1364337"/>
            <a:ext cx="11136313" cy="1692771"/>
          </a:xfrm>
          <a:prstGeom prst="rect">
            <a:avLst/>
          </a:prstGeom>
          <a:noFill/>
        </p:spPr>
        <p:txBody>
          <a:bodyPr wrap="square" rtlCol="0">
            <a:spAutoFit/>
          </a:bodyPr>
          <a:lstStyle/>
          <a:p>
            <a:pPr algn="just"/>
            <a:r>
              <a:rPr lang="en-IN" sz="2400" b="1" dirty="0">
                <a:latin typeface="Times New Roman" panose="02020603050405020304" pitchFamily="18" charset="0"/>
                <a:cs typeface="Times New Roman" panose="02020603050405020304" pitchFamily="18" charset="0"/>
              </a:rPr>
              <a:t>2. Vehicle Registration on BBC</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When a vehicle joins for the first time, it registers with a TA. Biometric data of vehicle user is sent to the TA, which then returns a pair of keys.</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next time driver uses the vehicle, real identity is obtained from MVD and sent to TA. The TA verifies the existence and generates the certificate that includes a pair of keys according to vehicle ID.</a:t>
            </a:r>
          </a:p>
        </p:txBody>
      </p:sp>
      <p:pic>
        <p:nvPicPr>
          <p:cNvPr id="10" name="Picture 9">
            <a:extLst>
              <a:ext uri="{FF2B5EF4-FFF2-40B4-BE49-F238E27FC236}">
                <a16:creationId xmlns:a16="http://schemas.microsoft.com/office/drawing/2014/main" id="{9D240356-49BB-60A9-5592-8B6BCC654825}"/>
              </a:ext>
            </a:extLst>
          </p:cNvPr>
          <p:cNvPicPr>
            <a:picLocks noChangeAspect="1"/>
          </p:cNvPicPr>
          <p:nvPr/>
        </p:nvPicPr>
        <p:blipFill>
          <a:blip r:embed="rId6"/>
          <a:stretch>
            <a:fillRect/>
          </a:stretch>
        </p:blipFill>
        <p:spPr>
          <a:xfrm>
            <a:off x="602778" y="3800893"/>
            <a:ext cx="6570020" cy="2137552"/>
          </a:xfrm>
          <a:prstGeom prst="rect">
            <a:avLst/>
          </a:prstGeom>
        </p:spPr>
      </p:pic>
      <p:sp>
        <p:nvSpPr>
          <p:cNvPr id="11" name="TextBox 10">
            <a:extLst>
              <a:ext uri="{FF2B5EF4-FFF2-40B4-BE49-F238E27FC236}">
                <a16:creationId xmlns:a16="http://schemas.microsoft.com/office/drawing/2014/main" id="{4D5E7AC1-EFB5-7FD8-66A9-8EAA7E012E74}"/>
              </a:ext>
            </a:extLst>
          </p:cNvPr>
          <p:cNvSpPr txBox="1"/>
          <p:nvPr/>
        </p:nvSpPr>
        <p:spPr>
          <a:xfrm>
            <a:off x="602778" y="3156056"/>
            <a:ext cx="5561779" cy="461665"/>
          </a:xfrm>
          <a:prstGeom prst="rect">
            <a:avLst/>
          </a:prstGeom>
          <a:noFill/>
        </p:spPr>
        <p:txBody>
          <a:bodyPr wrap="none" rtlCol="0">
            <a:spAutoFit/>
          </a:bodyPr>
          <a:lstStyle/>
          <a:p>
            <a:pPr algn="just"/>
            <a:r>
              <a:rPr lang="en-IN" sz="2400" b="1" dirty="0">
                <a:latin typeface="Times New Roman" panose="02020603050405020304" pitchFamily="18" charset="0"/>
                <a:cs typeface="Times New Roman" panose="02020603050405020304" pitchFamily="18" charset="0"/>
              </a:rPr>
              <a:t>Algorithm 1 </a:t>
            </a:r>
            <a:r>
              <a:rPr lang="en-IN" sz="2400" dirty="0">
                <a:latin typeface="Times New Roman" panose="02020603050405020304" pitchFamily="18" charset="0"/>
                <a:cs typeface="Times New Roman" panose="02020603050405020304" pitchFamily="18" charset="0"/>
              </a:rPr>
              <a:t>Vehicle Registration Process</a:t>
            </a:r>
          </a:p>
        </p:txBody>
      </p:sp>
    </p:spTree>
    <p:extLst>
      <p:ext uri="{BB962C8B-B14F-4D97-AF65-F5344CB8AC3E}">
        <p14:creationId xmlns:p14="http://schemas.microsoft.com/office/powerpoint/2010/main" val="4111058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EBAA6-6D58-D5B6-072C-8C7C418CFD9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A2D7D6D-BDF8-0C55-2C84-6F8ECA212B93}"/>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0D2AFA38-556D-C5C1-F6ED-991CE70A3C82}"/>
              </a:ext>
            </a:extLst>
          </p:cNvPr>
          <p:cNvSpPr txBox="1"/>
          <p:nvPr/>
        </p:nvSpPr>
        <p:spPr>
          <a:xfrm>
            <a:off x="3419475" y="334963"/>
            <a:ext cx="5353050" cy="593725"/>
          </a:xfrm>
          <a:prstGeom prst="rect">
            <a:avLst/>
          </a:prstGeom>
        </p:spPr>
        <p:txBody>
          <a:bodyPr lIns="0" tIns="12065" rIns="0" bIns="0">
            <a:spAutoFit/>
          </a:bodyPr>
          <a:lstStyle/>
          <a:p>
            <a:pPr marL="949325"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61444" name="object 4">
            <a:extLst>
              <a:ext uri="{FF2B5EF4-FFF2-40B4-BE49-F238E27FC236}">
                <a16:creationId xmlns:a16="http://schemas.microsoft.com/office/drawing/2014/main" id="{E56FA357-3A4F-CB08-67FA-D82C37277DE5}"/>
              </a:ext>
            </a:extLst>
          </p:cNvPr>
          <p:cNvGrpSpPr>
            <a:grpSpLocks/>
          </p:cNvGrpSpPr>
          <p:nvPr/>
        </p:nvGrpSpPr>
        <p:grpSpPr bwMode="auto">
          <a:xfrm>
            <a:off x="203200" y="0"/>
            <a:ext cx="11891963" cy="1193800"/>
            <a:chOff x="203200" y="0"/>
            <a:chExt cx="11892280" cy="1193165"/>
          </a:xfrm>
        </p:grpSpPr>
        <p:pic>
          <p:nvPicPr>
            <p:cNvPr id="61447" name="object 5">
              <a:extLst>
                <a:ext uri="{FF2B5EF4-FFF2-40B4-BE49-F238E27FC236}">
                  <a16:creationId xmlns:a16="http://schemas.microsoft.com/office/drawing/2014/main" id="{3897CCDD-4868-74C4-2840-CC74F0892D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object 6">
              <a:extLst>
                <a:ext uri="{FF2B5EF4-FFF2-40B4-BE49-F238E27FC236}">
                  <a16:creationId xmlns:a16="http://schemas.microsoft.com/office/drawing/2014/main" id="{91292F6C-E5A1-C390-D6F1-53F0E8F276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46" name="Slide Number Placeholder 3">
            <a:extLst>
              <a:ext uri="{FF2B5EF4-FFF2-40B4-BE49-F238E27FC236}">
                <a16:creationId xmlns:a16="http://schemas.microsoft.com/office/drawing/2014/main" id="{4B23E690-0D5B-C4DF-9A43-4F1C4230803D}"/>
              </a:ext>
            </a:extLst>
          </p:cNvPr>
          <p:cNvSpPr>
            <a:spLocks noGrp="1" noChangeArrowheads="1"/>
          </p:cNvSpPr>
          <p:nvPr>
            <p:ph type="sldNum" sz="quarter" idx="12"/>
          </p:nvPr>
        </p:nvSpPr>
        <p:spPr bwMode="auto">
          <a:xfrm>
            <a:off x="8789988" y="6294438"/>
            <a:ext cx="2803525"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792AE53-B204-41AB-9D9A-71F9EB1AD0DA}" type="slidenum">
              <a:rPr lang="en-US" altLang="en-US" sz="2400" smtClean="0">
                <a:solidFill>
                  <a:schemeClr val="bg1"/>
                </a:solidFill>
                <a:latin typeface="Times New Roman" panose="02020603050405020304" pitchFamily="18" charset="0"/>
                <a:cs typeface="Times New Roman" panose="02020603050405020304" pitchFamily="18" charset="0"/>
              </a:rPr>
              <a:pPr/>
              <a:t>21</a:t>
            </a:fld>
            <a:endParaRPr lang="en-US" altLang="en-US">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D374D11-10EA-C01D-4A9F-D17F5F4362FE}"/>
              </a:ext>
            </a:extLst>
          </p:cNvPr>
          <p:cNvPicPr>
            <a:picLocks noChangeAspect="1"/>
          </p:cNvPicPr>
          <p:nvPr/>
        </p:nvPicPr>
        <p:blipFill>
          <a:blip r:embed="rId5"/>
          <a:stretch>
            <a:fillRect/>
          </a:stretch>
        </p:blipFill>
        <p:spPr>
          <a:xfrm>
            <a:off x="9467169" y="6038278"/>
            <a:ext cx="1186073" cy="834961"/>
          </a:xfrm>
          <a:prstGeom prst="rect">
            <a:avLst/>
          </a:prstGeom>
        </p:spPr>
      </p:pic>
      <p:pic>
        <p:nvPicPr>
          <p:cNvPr id="7" name="Picture 6">
            <a:extLst>
              <a:ext uri="{FF2B5EF4-FFF2-40B4-BE49-F238E27FC236}">
                <a16:creationId xmlns:a16="http://schemas.microsoft.com/office/drawing/2014/main" id="{CD2B71C1-6973-F4E2-33B5-308E4ECBCC45}"/>
              </a:ext>
            </a:extLst>
          </p:cNvPr>
          <p:cNvPicPr>
            <a:picLocks noChangeAspect="1"/>
          </p:cNvPicPr>
          <p:nvPr/>
        </p:nvPicPr>
        <p:blipFill>
          <a:blip r:embed="rId6"/>
          <a:stretch>
            <a:fillRect/>
          </a:stretch>
        </p:blipFill>
        <p:spPr>
          <a:xfrm>
            <a:off x="893680" y="1508888"/>
            <a:ext cx="6380697" cy="4333556"/>
          </a:xfrm>
          <a:prstGeom prst="rect">
            <a:avLst/>
          </a:prstGeom>
        </p:spPr>
      </p:pic>
    </p:spTree>
    <p:extLst>
      <p:ext uri="{BB962C8B-B14F-4D97-AF65-F5344CB8AC3E}">
        <p14:creationId xmlns:p14="http://schemas.microsoft.com/office/powerpoint/2010/main" val="4202140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3A714-8AA1-FF13-535D-CDDB0265EB2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E3D278F-F7B5-C7C5-A94B-6AFD0C164951}"/>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5D959C90-E0E3-3845-8E82-F2EA88D2CBA5}"/>
              </a:ext>
            </a:extLst>
          </p:cNvPr>
          <p:cNvSpPr txBox="1"/>
          <p:nvPr/>
        </p:nvSpPr>
        <p:spPr>
          <a:xfrm>
            <a:off x="3419475" y="334963"/>
            <a:ext cx="5353050" cy="593725"/>
          </a:xfrm>
          <a:prstGeom prst="rect">
            <a:avLst/>
          </a:prstGeom>
        </p:spPr>
        <p:txBody>
          <a:bodyPr lIns="0" tIns="12065" rIns="0" bIns="0">
            <a:spAutoFit/>
          </a:bodyPr>
          <a:lstStyle/>
          <a:p>
            <a:pPr marL="949325"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61444" name="object 4">
            <a:extLst>
              <a:ext uri="{FF2B5EF4-FFF2-40B4-BE49-F238E27FC236}">
                <a16:creationId xmlns:a16="http://schemas.microsoft.com/office/drawing/2014/main" id="{9E02AFE4-78CD-18F1-41A0-7E3946CD5EEC}"/>
              </a:ext>
            </a:extLst>
          </p:cNvPr>
          <p:cNvGrpSpPr>
            <a:grpSpLocks/>
          </p:cNvGrpSpPr>
          <p:nvPr/>
        </p:nvGrpSpPr>
        <p:grpSpPr bwMode="auto">
          <a:xfrm>
            <a:off x="203200" y="0"/>
            <a:ext cx="11891963" cy="1193800"/>
            <a:chOff x="203200" y="0"/>
            <a:chExt cx="11892280" cy="1193165"/>
          </a:xfrm>
        </p:grpSpPr>
        <p:pic>
          <p:nvPicPr>
            <p:cNvPr id="61447" name="object 5">
              <a:extLst>
                <a:ext uri="{FF2B5EF4-FFF2-40B4-BE49-F238E27FC236}">
                  <a16:creationId xmlns:a16="http://schemas.microsoft.com/office/drawing/2014/main" id="{49817BF7-2C26-073E-79FC-397C569B8C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object 6">
              <a:extLst>
                <a:ext uri="{FF2B5EF4-FFF2-40B4-BE49-F238E27FC236}">
                  <a16:creationId xmlns:a16="http://schemas.microsoft.com/office/drawing/2014/main" id="{8C4269EE-0A53-EA13-E068-A284720B62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46" name="Slide Number Placeholder 3">
            <a:extLst>
              <a:ext uri="{FF2B5EF4-FFF2-40B4-BE49-F238E27FC236}">
                <a16:creationId xmlns:a16="http://schemas.microsoft.com/office/drawing/2014/main" id="{457EE945-188F-83F5-C5CF-A88655AEA94A}"/>
              </a:ext>
            </a:extLst>
          </p:cNvPr>
          <p:cNvSpPr>
            <a:spLocks noGrp="1" noChangeArrowheads="1"/>
          </p:cNvSpPr>
          <p:nvPr>
            <p:ph type="sldNum" sz="quarter" idx="12"/>
          </p:nvPr>
        </p:nvSpPr>
        <p:spPr bwMode="auto">
          <a:xfrm>
            <a:off x="8789988" y="6294438"/>
            <a:ext cx="2803525"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792AE53-B204-41AB-9D9A-71F9EB1AD0DA}" type="slidenum">
              <a:rPr lang="en-US" altLang="en-US" sz="2400" smtClean="0">
                <a:solidFill>
                  <a:schemeClr val="bg1"/>
                </a:solidFill>
                <a:latin typeface="Times New Roman" panose="02020603050405020304" pitchFamily="18" charset="0"/>
                <a:cs typeface="Times New Roman" panose="02020603050405020304" pitchFamily="18" charset="0"/>
              </a:rPr>
              <a:pPr/>
              <a:t>22</a:t>
            </a:fld>
            <a:endParaRPr lang="en-US" altLang="en-US">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88F6817-CD57-4881-706B-DD5D9AD6B6AB}"/>
              </a:ext>
            </a:extLst>
          </p:cNvPr>
          <p:cNvPicPr>
            <a:picLocks noChangeAspect="1"/>
          </p:cNvPicPr>
          <p:nvPr/>
        </p:nvPicPr>
        <p:blipFill>
          <a:blip r:embed="rId5"/>
          <a:stretch>
            <a:fillRect/>
          </a:stretch>
        </p:blipFill>
        <p:spPr>
          <a:xfrm>
            <a:off x="9467169" y="6038278"/>
            <a:ext cx="1186073" cy="834961"/>
          </a:xfrm>
          <a:prstGeom prst="rect">
            <a:avLst/>
          </a:prstGeom>
        </p:spPr>
      </p:pic>
      <p:sp>
        <p:nvSpPr>
          <p:cNvPr id="5" name="TextBox 4">
            <a:extLst>
              <a:ext uri="{FF2B5EF4-FFF2-40B4-BE49-F238E27FC236}">
                <a16:creationId xmlns:a16="http://schemas.microsoft.com/office/drawing/2014/main" id="{1FD61098-A383-FFF1-A724-BF1BD71CCE76}"/>
              </a:ext>
            </a:extLst>
          </p:cNvPr>
          <p:cNvSpPr txBox="1"/>
          <p:nvPr/>
        </p:nvSpPr>
        <p:spPr>
          <a:xfrm>
            <a:off x="203200" y="1055915"/>
            <a:ext cx="11785600" cy="4924425"/>
          </a:xfrm>
          <a:prstGeom prst="rect">
            <a:avLst/>
          </a:prstGeom>
          <a:noFill/>
        </p:spPr>
        <p:txBody>
          <a:bodyPr wrap="square" rtlCol="0">
            <a:spAutoFit/>
          </a:bodyPr>
          <a:lstStyle/>
          <a:p>
            <a:pPr algn="just"/>
            <a:r>
              <a:rPr lang="en-IN" sz="2400" b="1" dirty="0">
                <a:latin typeface="Times New Roman" panose="02020603050405020304" pitchFamily="18" charset="0"/>
                <a:cs typeface="Times New Roman" panose="02020603050405020304" pitchFamily="18" charset="0"/>
              </a:rPr>
              <a:t>3. Join Blockchain</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Once registered, the vehicle can join the blockchain, and get a copy of it. Vehicles can also append to the blockchain. The blockchain saves important historical data of vehicles along with safety messages.</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Any vehicle that experiences a critical even, such as an accident, will broadcast the safety messages to neighbouring vehicles.</a:t>
            </a:r>
          </a:p>
          <a:p>
            <a:pPr marL="342900" indent="-342900" algn="just">
              <a:buFont typeface="Arial" panose="020B0604020202020204" pitchFamily="34" charset="0"/>
              <a:buChar char="•"/>
            </a:pPr>
            <a:endParaRPr lang="en-IN" sz="11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4. Message Reception</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Vehicle is VANET will continuously receive message from the network. Based on the message type and priority, appropriate action will be taken.</a:t>
            </a:r>
          </a:p>
          <a:p>
            <a:pPr algn="just"/>
            <a:endParaRPr lang="en-IN" sz="11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5. Message Broadcast</a:t>
            </a: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All vehicles broadcast beacon messages to any proximate RSUs and vehicles. The message will be encrypted using the vehicle’s private key. The message may consist of details such as </a:t>
            </a:r>
            <a:r>
              <a:rPr lang="en-IN" sz="2000" dirty="0" err="1">
                <a:latin typeface="Times New Roman" panose="02020603050405020304" pitchFamily="18" charset="0"/>
                <a:cs typeface="Times New Roman" panose="02020603050405020304" pitchFamily="18" charset="0"/>
              </a:rPr>
              <a:t>eventID</a:t>
            </a:r>
            <a:r>
              <a:rPr lang="en-IN" sz="2000" dirty="0">
                <a:latin typeface="Times New Roman" panose="02020603050405020304" pitchFamily="18" charset="0"/>
                <a:cs typeface="Times New Roman" panose="02020603050405020304" pitchFamily="18" charset="0"/>
              </a:rPr>
              <a:t>,  type, timestamp and location.</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receiving vehicle checks for freshness using the verification process. It compares the timestamp, reputation rate of the sender, verifies the message, and decrypts it using the sender’s public key.</a:t>
            </a:r>
          </a:p>
        </p:txBody>
      </p:sp>
    </p:spTree>
    <p:extLst>
      <p:ext uri="{BB962C8B-B14F-4D97-AF65-F5344CB8AC3E}">
        <p14:creationId xmlns:p14="http://schemas.microsoft.com/office/powerpoint/2010/main" val="1317748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CEE69-D4DF-B0D5-2795-3A5E19C1186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2DB5966-008A-A397-6E94-BE6B22F050BA}"/>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76091EBF-C674-E521-4686-1C66100D1783}"/>
              </a:ext>
            </a:extLst>
          </p:cNvPr>
          <p:cNvSpPr txBox="1"/>
          <p:nvPr/>
        </p:nvSpPr>
        <p:spPr>
          <a:xfrm>
            <a:off x="3419475" y="334963"/>
            <a:ext cx="5353050" cy="593725"/>
          </a:xfrm>
          <a:prstGeom prst="rect">
            <a:avLst/>
          </a:prstGeom>
        </p:spPr>
        <p:txBody>
          <a:bodyPr lIns="0" tIns="12065" rIns="0" bIns="0">
            <a:spAutoFit/>
          </a:bodyPr>
          <a:lstStyle/>
          <a:p>
            <a:pPr marL="949325"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61444" name="object 4">
            <a:extLst>
              <a:ext uri="{FF2B5EF4-FFF2-40B4-BE49-F238E27FC236}">
                <a16:creationId xmlns:a16="http://schemas.microsoft.com/office/drawing/2014/main" id="{50637735-43FA-4118-92F4-F9E32EA672B5}"/>
              </a:ext>
            </a:extLst>
          </p:cNvPr>
          <p:cNvGrpSpPr>
            <a:grpSpLocks/>
          </p:cNvGrpSpPr>
          <p:nvPr/>
        </p:nvGrpSpPr>
        <p:grpSpPr bwMode="auto">
          <a:xfrm>
            <a:off x="203200" y="0"/>
            <a:ext cx="11891963" cy="1193800"/>
            <a:chOff x="203200" y="0"/>
            <a:chExt cx="11892280" cy="1193165"/>
          </a:xfrm>
        </p:grpSpPr>
        <p:pic>
          <p:nvPicPr>
            <p:cNvPr id="61447" name="object 5">
              <a:extLst>
                <a:ext uri="{FF2B5EF4-FFF2-40B4-BE49-F238E27FC236}">
                  <a16:creationId xmlns:a16="http://schemas.microsoft.com/office/drawing/2014/main" id="{8FF15EE5-8974-FD00-82A0-A434FAED22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object 6">
              <a:extLst>
                <a:ext uri="{FF2B5EF4-FFF2-40B4-BE49-F238E27FC236}">
                  <a16:creationId xmlns:a16="http://schemas.microsoft.com/office/drawing/2014/main" id="{6417282C-FF1F-7E07-788B-9F80BF1189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46" name="Slide Number Placeholder 3">
            <a:extLst>
              <a:ext uri="{FF2B5EF4-FFF2-40B4-BE49-F238E27FC236}">
                <a16:creationId xmlns:a16="http://schemas.microsoft.com/office/drawing/2014/main" id="{E02380C2-6CEE-0384-E2BF-2365EF9C687A}"/>
              </a:ext>
            </a:extLst>
          </p:cNvPr>
          <p:cNvSpPr>
            <a:spLocks noGrp="1" noChangeArrowheads="1"/>
          </p:cNvSpPr>
          <p:nvPr>
            <p:ph type="sldNum" sz="quarter" idx="12"/>
          </p:nvPr>
        </p:nvSpPr>
        <p:spPr bwMode="auto">
          <a:xfrm>
            <a:off x="8789988" y="6294438"/>
            <a:ext cx="2803525"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792AE53-B204-41AB-9D9A-71F9EB1AD0DA}" type="slidenum">
              <a:rPr lang="en-US" altLang="en-US" sz="2400" smtClean="0">
                <a:solidFill>
                  <a:schemeClr val="bg1"/>
                </a:solidFill>
                <a:latin typeface="Times New Roman" panose="02020603050405020304" pitchFamily="18" charset="0"/>
                <a:cs typeface="Times New Roman" panose="02020603050405020304" pitchFamily="18" charset="0"/>
              </a:rPr>
              <a:pPr/>
              <a:t>23</a:t>
            </a:fld>
            <a:endParaRPr lang="en-US" altLang="en-US">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AAC6523-2076-1572-974B-45EC5B346840}"/>
              </a:ext>
            </a:extLst>
          </p:cNvPr>
          <p:cNvPicPr>
            <a:picLocks noChangeAspect="1"/>
          </p:cNvPicPr>
          <p:nvPr/>
        </p:nvPicPr>
        <p:blipFill>
          <a:blip r:embed="rId5"/>
          <a:stretch>
            <a:fillRect/>
          </a:stretch>
        </p:blipFill>
        <p:spPr>
          <a:xfrm>
            <a:off x="9467169" y="6038278"/>
            <a:ext cx="1186073" cy="834961"/>
          </a:xfrm>
          <a:prstGeom prst="rect">
            <a:avLst/>
          </a:prstGeom>
        </p:spPr>
      </p:pic>
      <p:pic>
        <p:nvPicPr>
          <p:cNvPr id="8" name="Picture 7">
            <a:extLst>
              <a:ext uri="{FF2B5EF4-FFF2-40B4-BE49-F238E27FC236}">
                <a16:creationId xmlns:a16="http://schemas.microsoft.com/office/drawing/2014/main" id="{EF2315ED-9413-02FB-86A2-D947973BA74A}"/>
              </a:ext>
            </a:extLst>
          </p:cNvPr>
          <p:cNvPicPr>
            <a:picLocks noChangeAspect="1"/>
          </p:cNvPicPr>
          <p:nvPr/>
        </p:nvPicPr>
        <p:blipFill>
          <a:blip r:embed="rId6"/>
          <a:stretch>
            <a:fillRect/>
          </a:stretch>
        </p:blipFill>
        <p:spPr>
          <a:xfrm>
            <a:off x="293840" y="1676398"/>
            <a:ext cx="4109599" cy="4301040"/>
          </a:xfrm>
          <a:prstGeom prst="rect">
            <a:avLst/>
          </a:prstGeom>
        </p:spPr>
      </p:pic>
      <p:pic>
        <p:nvPicPr>
          <p:cNvPr id="7" name="Picture 6">
            <a:extLst>
              <a:ext uri="{FF2B5EF4-FFF2-40B4-BE49-F238E27FC236}">
                <a16:creationId xmlns:a16="http://schemas.microsoft.com/office/drawing/2014/main" id="{99AC9426-01C8-75D3-1E14-9D2CAC9FC997}"/>
              </a:ext>
            </a:extLst>
          </p:cNvPr>
          <p:cNvPicPr>
            <a:picLocks noChangeAspect="1"/>
          </p:cNvPicPr>
          <p:nvPr/>
        </p:nvPicPr>
        <p:blipFill>
          <a:blip r:embed="rId7"/>
          <a:stretch>
            <a:fillRect/>
          </a:stretch>
        </p:blipFill>
        <p:spPr>
          <a:xfrm>
            <a:off x="5903948" y="1676399"/>
            <a:ext cx="5772079" cy="4301039"/>
          </a:xfrm>
          <a:prstGeom prst="rect">
            <a:avLst/>
          </a:prstGeom>
        </p:spPr>
      </p:pic>
      <p:sp>
        <p:nvSpPr>
          <p:cNvPr id="5" name="TextBox 4">
            <a:extLst>
              <a:ext uri="{FF2B5EF4-FFF2-40B4-BE49-F238E27FC236}">
                <a16:creationId xmlns:a16="http://schemas.microsoft.com/office/drawing/2014/main" id="{9CD3CD6E-D806-1BC2-EBF1-9595C1DC7BB9}"/>
              </a:ext>
            </a:extLst>
          </p:cNvPr>
          <p:cNvSpPr txBox="1"/>
          <p:nvPr/>
        </p:nvSpPr>
        <p:spPr>
          <a:xfrm>
            <a:off x="389466" y="1149548"/>
            <a:ext cx="4781630"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Algorithm 2 </a:t>
            </a:r>
            <a:r>
              <a:rPr lang="en-IN" sz="2400" dirty="0">
                <a:latin typeface="Times New Roman" panose="02020603050405020304" pitchFamily="18" charset="0"/>
                <a:cs typeface="Times New Roman" panose="02020603050405020304" pitchFamily="18" charset="0"/>
              </a:rPr>
              <a:t>Vehicle Joining Process</a:t>
            </a:r>
          </a:p>
        </p:txBody>
      </p:sp>
      <p:sp>
        <p:nvSpPr>
          <p:cNvPr id="6" name="TextBox 5">
            <a:extLst>
              <a:ext uri="{FF2B5EF4-FFF2-40B4-BE49-F238E27FC236}">
                <a16:creationId xmlns:a16="http://schemas.microsoft.com/office/drawing/2014/main" id="{3CFE81BF-9C7C-E13A-7C5D-85C0074F3A7F}"/>
              </a:ext>
            </a:extLst>
          </p:cNvPr>
          <p:cNvSpPr txBox="1"/>
          <p:nvPr/>
        </p:nvSpPr>
        <p:spPr>
          <a:xfrm>
            <a:off x="5903948" y="1153894"/>
            <a:ext cx="4475905"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Algorithm 3 </a:t>
            </a:r>
            <a:r>
              <a:rPr lang="en-IN" sz="2400" dirty="0">
                <a:latin typeface="Times New Roman" panose="02020603050405020304" pitchFamily="18" charset="0"/>
                <a:cs typeface="Times New Roman" panose="02020603050405020304" pitchFamily="18" charset="0"/>
              </a:rPr>
              <a:t>Get Message Process</a:t>
            </a:r>
          </a:p>
        </p:txBody>
      </p:sp>
    </p:spTree>
    <p:extLst>
      <p:ext uri="{BB962C8B-B14F-4D97-AF65-F5344CB8AC3E}">
        <p14:creationId xmlns:p14="http://schemas.microsoft.com/office/powerpoint/2010/main" val="420675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DFC11-D627-ACA5-4475-6AECE6DE49A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3C3BB57-7027-66A4-B540-96F28F37D3DB}"/>
              </a:ext>
            </a:extLst>
          </p:cNvPr>
          <p:cNvSpPr txBox="1">
            <a:spLocks noGrp="1"/>
          </p:cNvSpPr>
          <p:nvPr>
            <p:ph type="title"/>
          </p:nvPr>
        </p:nvSpPr>
        <p:spPr/>
        <p:txBody>
          <a:bodyPr tIns="12700" rtlCol="0"/>
          <a:lstStyle/>
          <a:p>
            <a:pPr marL="12700" algn="just"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5D25ACF1-53B2-0750-0598-56B533E8C9D1}"/>
              </a:ext>
            </a:extLst>
          </p:cNvPr>
          <p:cNvSpPr txBox="1"/>
          <p:nvPr/>
        </p:nvSpPr>
        <p:spPr>
          <a:xfrm>
            <a:off x="3419475" y="334963"/>
            <a:ext cx="5353050" cy="593725"/>
          </a:xfrm>
          <a:prstGeom prst="rect">
            <a:avLst/>
          </a:prstGeom>
        </p:spPr>
        <p:txBody>
          <a:bodyPr lIns="0" tIns="12065" rIns="0" bIns="0">
            <a:spAutoFit/>
          </a:bodyPr>
          <a:lstStyle/>
          <a:p>
            <a:pPr marL="949325" algn="just"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algn="just"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61444" name="object 4">
            <a:extLst>
              <a:ext uri="{FF2B5EF4-FFF2-40B4-BE49-F238E27FC236}">
                <a16:creationId xmlns:a16="http://schemas.microsoft.com/office/drawing/2014/main" id="{A79356FD-2124-350F-A3FE-9928C965131F}"/>
              </a:ext>
            </a:extLst>
          </p:cNvPr>
          <p:cNvGrpSpPr>
            <a:grpSpLocks/>
          </p:cNvGrpSpPr>
          <p:nvPr/>
        </p:nvGrpSpPr>
        <p:grpSpPr bwMode="auto">
          <a:xfrm>
            <a:off x="203200" y="0"/>
            <a:ext cx="11891963" cy="1193800"/>
            <a:chOff x="203200" y="0"/>
            <a:chExt cx="11892280" cy="1193165"/>
          </a:xfrm>
        </p:grpSpPr>
        <p:pic>
          <p:nvPicPr>
            <p:cNvPr id="61447" name="object 5">
              <a:extLst>
                <a:ext uri="{FF2B5EF4-FFF2-40B4-BE49-F238E27FC236}">
                  <a16:creationId xmlns:a16="http://schemas.microsoft.com/office/drawing/2014/main" id="{050E87E4-5A32-E785-A981-B435EDB6C0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object 6">
              <a:extLst>
                <a:ext uri="{FF2B5EF4-FFF2-40B4-BE49-F238E27FC236}">
                  <a16:creationId xmlns:a16="http://schemas.microsoft.com/office/drawing/2014/main" id="{A5E356B9-FECA-CC39-331B-CF7189E9BE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46" name="Slide Number Placeholder 3">
            <a:extLst>
              <a:ext uri="{FF2B5EF4-FFF2-40B4-BE49-F238E27FC236}">
                <a16:creationId xmlns:a16="http://schemas.microsoft.com/office/drawing/2014/main" id="{E870A762-BC96-6FB6-F3EB-CBAF2850B14F}"/>
              </a:ext>
            </a:extLst>
          </p:cNvPr>
          <p:cNvSpPr>
            <a:spLocks noGrp="1" noChangeArrowheads="1"/>
          </p:cNvSpPr>
          <p:nvPr>
            <p:ph type="sldNum" sz="quarter" idx="12"/>
          </p:nvPr>
        </p:nvSpPr>
        <p:spPr bwMode="auto">
          <a:xfrm>
            <a:off x="8789988" y="6294438"/>
            <a:ext cx="2803525"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fld id="{C792AE53-B204-41AB-9D9A-71F9EB1AD0DA}" type="slidenum">
              <a:rPr lang="en-US" altLang="en-US" sz="2400" smtClean="0">
                <a:solidFill>
                  <a:schemeClr val="bg1"/>
                </a:solidFill>
                <a:latin typeface="Times New Roman" panose="02020603050405020304" pitchFamily="18" charset="0"/>
                <a:cs typeface="Times New Roman" panose="02020603050405020304" pitchFamily="18" charset="0"/>
              </a:rPr>
              <a:pPr algn="just"/>
              <a:t>24</a:t>
            </a:fld>
            <a:endParaRPr lang="en-US" altLang="en-US">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4652138-50E8-178A-6441-A17D9219A117}"/>
              </a:ext>
            </a:extLst>
          </p:cNvPr>
          <p:cNvPicPr>
            <a:picLocks noChangeAspect="1"/>
          </p:cNvPicPr>
          <p:nvPr/>
        </p:nvPicPr>
        <p:blipFill>
          <a:blip r:embed="rId5"/>
          <a:stretch>
            <a:fillRect/>
          </a:stretch>
        </p:blipFill>
        <p:spPr>
          <a:xfrm>
            <a:off x="9467169" y="6038278"/>
            <a:ext cx="1186073" cy="834961"/>
          </a:xfrm>
          <a:prstGeom prst="rect">
            <a:avLst/>
          </a:prstGeom>
        </p:spPr>
      </p:pic>
      <p:pic>
        <p:nvPicPr>
          <p:cNvPr id="12" name="Picture 11">
            <a:extLst>
              <a:ext uri="{FF2B5EF4-FFF2-40B4-BE49-F238E27FC236}">
                <a16:creationId xmlns:a16="http://schemas.microsoft.com/office/drawing/2014/main" id="{BF916B1E-4DC8-CCCF-342D-C7902F2ADB04}"/>
              </a:ext>
            </a:extLst>
          </p:cNvPr>
          <p:cNvPicPr>
            <a:picLocks noChangeAspect="1"/>
          </p:cNvPicPr>
          <p:nvPr/>
        </p:nvPicPr>
        <p:blipFill>
          <a:blip r:embed="rId6"/>
          <a:stretch>
            <a:fillRect/>
          </a:stretch>
        </p:blipFill>
        <p:spPr>
          <a:xfrm>
            <a:off x="304799" y="1902706"/>
            <a:ext cx="4904143" cy="1193292"/>
          </a:xfrm>
          <a:prstGeom prst="rect">
            <a:avLst/>
          </a:prstGeom>
        </p:spPr>
      </p:pic>
      <p:pic>
        <p:nvPicPr>
          <p:cNvPr id="6" name="Picture 5">
            <a:extLst>
              <a:ext uri="{FF2B5EF4-FFF2-40B4-BE49-F238E27FC236}">
                <a16:creationId xmlns:a16="http://schemas.microsoft.com/office/drawing/2014/main" id="{3DC92ADE-17A2-9AFB-22AA-24B6FA658D2B}"/>
              </a:ext>
            </a:extLst>
          </p:cNvPr>
          <p:cNvPicPr>
            <a:picLocks noChangeAspect="1"/>
          </p:cNvPicPr>
          <p:nvPr/>
        </p:nvPicPr>
        <p:blipFill>
          <a:blip r:embed="rId7"/>
          <a:stretch>
            <a:fillRect/>
          </a:stretch>
        </p:blipFill>
        <p:spPr>
          <a:xfrm>
            <a:off x="6625825" y="1831874"/>
            <a:ext cx="4184270" cy="2054326"/>
          </a:xfrm>
          <a:prstGeom prst="rect">
            <a:avLst/>
          </a:prstGeom>
        </p:spPr>
      </p:pic>
      <p:sp>
        <p:nvSpPr>
          <p:cNvPr id="5" name="TextBox 4">
            <a:extLst>
              <a:ext uri="{FF2B5EF4-FFF2-40B4-BE49-F238E27FC236}">
                <a16:creationId xmlns:a16="http://schemas.microsoft.com/office/drawing/2014/main" id="{EF1AEB70-2110-9293-F35E-04A84BD2D91B}"/>
              </a:ext>
            </a:extLst>
          </p:cNvPr>
          <p:cNvSpPr txBox="1"/>
          <p:nvPr/>
        </p:nvSpPr>
        <p:spPr>
          <a:xfrm>
            <a:off x="304800" y="1210308"/>
            <a:ext cx="5261377" cy="461665"/>
          </a:xfrm>
          <a:prstGeom prst="rect">
            <a:avLst/>
          </a:prstGeom>
          <a:noFill/>
        </p:spPr>
        <p:txBody>
          <a:bodyPr wrap="none" rtlCol="0">
            <a:spAutoFit/>
          </a:bodyPr>
          <a:lstStyle/>
          <a:p>
            <a:pPr algn="just"/>
            <a:r>
              <a:rPr lang="en-IN" sz="2400" b="1" dirty="0">
                <a:latin typeface="Times New Roman" panose="02020603050405020304" pitchFamily="18" charset="0"/>
                <a:cs typeface="Times New Roman" panose="02020603050405020304" pitchFamily="18" charset="0"/>
              </a:rPr>
              <a:t>Algorithm 4 </a:t>
            </a:r>
            <a:r>
              <a:rPr lang="en-IN" sz="2400" dirty="0">
                <a:latin typeface="Times New Roman" panose="02020603050405020304" pitchFamily="18" charset="0"/>
                <a:cs typeface="Times New Roman" panose="02020603050405020304" pitchFamily="18" charset="0"/>
              </a:rPr>
              <a:t>Broadcast Message Process</a:t>
            </a:r>
          </a:p>
        </p:txBody>
      </p:sp>
      <p:sp>
        <p:nvSpPr>
          <p:cNvPr id="7" name="TextBox 6">
            <a:extLst>
              <a:ext uri="{FF2B5EF4-FFF2-40B4-BE49-F238E27FC236}">
                <a16:creationId xmlns:a16="http://schemas.microsoft.com/office/drawing/2014/main" id="{C90DBB59-E570-E424-6174-ABE0FE0D5B25}"/>
              </a:ext>
            </a:extLst>
          </p:cNvPr>
          <p:cNvSpPr txBox="1"/>
          <p:nvPr/>
        </p:nvSpPr>
        <p:spPr>
          <a:xfrm>
            <a:off x="6625825" y="1210307"/>
            <a:ext cx="3782959" cy="461665"/>
          </a:xfrm>
          <a:prstGeom prst="rect">
            <a:avLst/>
          </a:prstGeom>
          <a:noFill/>
        </p:spPr>
        <p:txBody>
          <a:bodyPr wrap="none" rtlCol="0">
            <a:spAutoFit/>
          </a:bodyPr>
          <a:lstStyle/>
          <a:p>
            <a:pPr algn="just"/>
            <a:r>
              <a:rPr lang="en-IN" sz="2400" b="1" dirty="0">
                <a:latin typeface="Times New Roman" panose="02020603050405020304" pitchFamily="18" charset="0"/>
                <a:cs typeface="Times New Roman" panose="02020603050405020304" pitchFamily="18" charset="0"/>
              </a:rPr>
              <a:t>Algorithm 5 </a:t>
            </a:r>
            <a:r>
              <a:rPr lang="en-IN" sz="2400" dirty="0">
                <a:latin typeface="Times New Roman" panose="02020603050405020304" pitchFamily="18" charset="0"/>
                <a:cs typeface="Times New Roman" panose="02020603050405020304" pitchFamily="18" charset="0"/>
              </a:rPr>
              <a:t>Verify Message</a:t>
            </a:r>
          </a:p>
        </p:txBody>
      </p:sp>
      <p:sp>
        <p:nvSpPr>
          <p:cNvPr id="8" name="TextBox 7">
            <a:extLst>
              <a:ext uri="{FF2B5EF4-FFF2-40B4-BE49-F238E27FC236}">
                <a16:creationId xmlns:a16="http://schemas.microsoft.com/office/drawing/2014/main" id="{115E888D-E68C-1D91-9843-D3AA4D81506D}"/>
              </a:ext>
            </a:extLst>
          </p:cNvPr>
          <p:cNvSpPr txBox="1"/>
          <p:nvPr/>
        </p:nvSpPr>
        <p:spPr>
          <a:xfrm>
            <a:off x="203200" y="3886200"/>
            <a:ext cx="11618832" cy="2062103"/>
          </a:xfrm>
          <a:prstGeom prst="rect">
            <a:avLst/>
          </a:prstGeom>
          <a:noFill/>
        </p:spPr>
        <p:txBody>
          <a:bodyPr wrap="square" rtlCol="0">
            <a:spAutoFit/>
          </a:bodyPr>
          <a:lstStyle/>
          <a:p>
            <a:pPr algn="just"/>
            <a:r>
              <a:rPr lang="en-IN" sz="2400" b="1" dirty="0">
                <a:latin typeface="Times New Roman" panose="02020603050405020304" pitchFamily="18" charset="0"/>
                <a:cs typeface="Times New Roman" panose="02020603050405020304" pitchFamily="18" charset="0"/>
              </a:rPr>
              <a:t>6. Update Blockchain</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message generated from the vehicle is added to blockchain in the form of transaction. Adding all messages leads to communication overhead, hence we only add safety messages that are validated.</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7. De-Registration Process</a:t>
            </a:r>
          </a:p>
          <a:p>
            <a:pPr marL="457200" indent="-4572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de-registration process is invoked by the registering authority or it may be invoked by the vehicle.</a:t>
            </a:r>
          </a:p>
        </p:txBody>
      </p:sp>
    </p:spTree>
    <p:extLst>
      <p:ext uri="{BB962C8B-B14F-4D97-AF65-F5344CB8AC3E}">
        <p14:creationId xmlns:p14="http://schemas.microsoft.com/office/powerpoint/2010/main" val="2103375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F3B0A-760C-8824-1320-E4A88D4CD7A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414AA88-9F52-C7DA-3EAD-A6C3D0B3F15C}"/>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ACA2C778-A697-D358-C937-B6D0FB45A0B4}"/>
              </a:ext>
            </a:extLst>
          </p:cNvPr>
          <p:cNvSpPr txBox="1"/>
          <p:nvPr/>
        </p:nvSpPr>
        <p:spPr>
          <a:xfrm>
            <a:off x="3419475" y="334963"/>
            <a:ext cx="5353050" cy="593725"/>
          </a:xfrm>
          <a:prstGeom prst="rect">
            <a:avLst/>
          </a:prstGeom>
        </p:spPr>
        <p:txBody>
          <a:bodyPr lIns="0" tIns="12065" rIns="0" bIns="0">
            <a:spAutoFit/>
          </a:bodyPr>
          <a:lstStyle/>
          <a:p>
            <a:pPr marL="949325"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61444" name="object 4">
            <a:extLst>
              <a:ext uri="{FF2B5EF4-FFF2-40B4-BE49-F238E27FC236}">
                <a16:creationId xmlns:a16="http://schemas.microsoft.com/office/drawing/2014/main" id="{505F7CCC-A7AC-D4BF-BABE-C1159DB2D90F}"/>
              </a:ext>
            </a:extLst>
          </p:cNvPr>
          <p:cNvGrpSpPr>
            <a:grpSpLocks/>
          </p:cNvGrpSpPr>
          <p:nvPr/>
        </p:nvGrpSpPr>
        <p:grpSpPr bwMode="auto">
          <a:xfrm>
            <a:off x="203200" y="0"/>
            <a:ext cx="11891963" cy="1193800"/>
            <a:chOff x="203200" y="0"/>
            <a:chExt cx="11892280" cy="1193165"/>
          </a:xfrm>
        </p:grpSpPr>
        <p:pic>
          <p:nvPicPr>
            <p:cNvPr id="61447" name="object 5">
              <a:extLst>
                <a:ext uri="{FF2B5EF4-FFF2-40B4-BE49-F238E27FC236}">
                  <a16:creationId xmlns:a16="http://schemas.microsoft.com/office/drawing/2014/main" id="{BA2F1519-ACE5-DEF8-4620-0D5536A43A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object 6">
              <a:extLst>
                <a:ext uri="{FF2B5EF4-FFF2-40B4-BE49-F238E27FC236}">
                  <a16:creationId xmlns:a16="http://schemas.microsoft.com/office/drawing/2014/main" id="{B36FAACE-82D6-C4F3-3CD7-69CC246099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46" name="Slide Number Placeholder 3">
            <a:extLst>
              <a:ext uri="{FF2B5EF4-FFF2-40B4-BE49-F238E27FC236}">
                <a16:creationId xmlns:a16="http://schemas.microsoft.com/office/drawing/2014/main" id="{F9D4FBBD-2DEE-921F-4BB1-E7990CC2BD03}"/>
              </a:ext>
            </a:extLst>
          </p:cNvPr>
          <p:cNvSpPr>
            <a:spLocks noGrp="1" noChangeArrowheads="1"/>
          </p:cNvSpPr>
          <p:nvPr>
            <p:ph type="sldNum" sz="quarter" idx="12"/>
          </p:nvPr>
        </p:nvSpPr>
        <p:spPr bwMode="auto">
          <a:xfrm>
            <a:off x="8789988" y="6294438"/>
            <a:ext cx="2803525"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792AE53-B204-41AB-9D9A-71F9EB1AD0DA}" type="slidenum">
              <a:rPr lang="en-US" altLang="en-US" sz="2400" smtClean="0">
                <a:solidFill>
                  <a:schemeClr val="bg1"/>
                </a:solidFill>
                <a:latin typeface="Times New Roman" panose="02020603050405020304" pitchFamily="18" charset="0"/>
                <a:cs typeface="Times New Roman" panose="02020603050405020304" pitchFamily="18" charset="0"/>
              </a:rPr>
              <a:pPr/>
              <a:t>25</a:t>
            </a:fld>
            <a:endParaRPr lang="en-US" altLang="en-US">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5A8B952-9C44-6A46-32D8-41D38E1DD6DE}"/>
              </a:ext>
            </a:extLst>
          </p:cNvPr>
          <p:cNvPicPr>
            <a:picLocks noChangeAspect="1"/>
          </p:cNvPicPr>
          <p:nvPr/>
        </p:nvPicPr>
        <p:blipFill>
          <a:blip r:embed="rId5"/>
          <a:stretch>
            <a:fillRect/>
          </a:stretch>
        </p:blipFill>
        <p:spPr>
          <a:xfrm>
            <a:off x="9467169" y="6038278"/>
            <a:ext cx="1186073" cy="834961"/>
          </a:xfrm>
          <a:prstGeom prst="rect">
            <a:avLst/>
          </a:prstGeom>
        </p:spPr>
      </p:pic>
      <p:sp>
        <p:nvSpPr>
          <p:cNvPr id="5" name="TextBox 4">
            <a:extLst>
              <a:ext uri="{FF2B5EF4-FFF2-40B4-BE49-F238E27FC236}">
                <a16:creationId xmlns:a16="http://schemas.microsoft.com/office/drawing/2014/main" id="{145F10D5-2D36-0B64-1CE9-F9D0079C83AE}"/>
              </a:ext>
            </a:extLst>
          </p:cNvPr>
          <p:cNvSpPr txBox="1"/>
          <p:nvPr/>
        </p:nvSpPr>
        <p:spPr>
          <a:xfrm>
            <a:off x="304800" y="1210308"/>
            <a:ext cx="5311711"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Algorithm 6 </a:t>
            </a:r>
            <a:r>
              <a:rPr lang="en-IN" sz="2400" dirty="0">
                <a:latin typeface="Times New Roman" panose="02020603050405020304" pitchFamily="18" charset="0"/>
                <a:cs typeface="Times New Roman" panose="02020603050405020304" pitchFamily="18" charset="0"/>
              </a:rPr>
              <a:t>Blockchain Append Process</a:t>
            </a:r>
          </a:p>
        </p:txBody>
      </p:sp>
      <p:sp>
        <p:nvSpPr>
          <p:cNvPr id="7" name="TextBox 6">
            <a:extLst>
              <a:ext uri="{FF2B5EF4-FFF2-40B4-BE49-F238E27FC236}">
                <a16:creationId xmlns:a16="http://schemas.microsoft.com/office/drawing/2014/main" id="{C5F62EC0-B20C-211C-2DC6-27205B82FFE2}"/>
              </a:ext>
            </a:extLst>
          </p:cNvPr>
          <p:cNvSpPr txBox="1"/>
          <p:nvPr/>
        </p:nvSpPr>
        <p:spPr>
          <a:xfrm>
            <a:off x="6149188" y="1193292"/>
            <a:ext cx="5839612"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Algorithm 7 </a:t>
            </a:r>
            <a:r>
              <a:rPr lang="en-IN" sz="2400" dirty="0">
                <a:latin typeface="Times New Roman" panose="02020603050405020304" pitchFamily="18" charset="0"/>
                <a:cs typeface="Times New Roman" panose="02020603050405020304" pitchFamily="18" charset="0"/>
              </a:rPr>
              <a:t>Vehicle De-Registration Process</a:t>
            </a:r>
          </a:p>
        </p:txBody>
      </p:sp>
      <p:pic>
        <p:nvPicPr>
          <p:cNvPr id="10" name="Picture 9">
            <a:extLst>
              <a:ext uri="{FF2B5EF4-FFF2-40B4-BE49-F238E27FC236}">
                <a16:creationId xmlns:a16="http://schemas.microsoft.com/office/drawing/2014/main" id="{A15B51F7-F022-4A80-F0D3-BA723CE748BA}"/>
              </a:ext>
            </a:extLst>
          </p:cNvPr>
          <p:cNvPicPr>
            <a:picLocks noChangeAspect="1"/>
          </p:cNvPicPr>
          <p:nvPr/>
        </p:nvPicPr>
        <p:blipFill>
          <a:blip r:embed="rId6"/>
          <a:stretch>
            <a:fillRect/>
          </a:stretch>
        </p:blipFill>
        <p:spPr>
          <a:xfrm>
            <a:off x="268368" y="1651638"/>
            <a:ext cx="4708595" cy="4386640"/>
          </a:xfrm>
          <a:prstGeom prst="rect">
            <a:avLst/>
          </a:prstGeom>
        </p:spPr>
      </p:pic>
      <p:pic>
        <p:nvPicPr>
          <p:cNvPr id="13" name="Picture 12">
            <a:extLst>
              <a:ext uri="{FF2B5EF4-FFF2-40B4-BE49-F238E27FC236}">
                <a16:creationId xmlns:a16="http://schemas.microsoft.com/office/drawing/2014/main" id="{645976BF-4D99-1981-5C90-D6885CDE7EB1}"/>
              </a:ext>
            </a:extLst>
          </p:cNvPr>
          <p:cNvPicPr>
            <a:picLocks noChangeAspect="1"/>
          </p:cNvPicPr>
          <p:nvPr/>
        </p:nvPicPr>
        <p:blipFill>
          <a:blip r:embed="rId7"/>
          <a:stretch>
            <a:fillRect/>
          </a:stretch>
        </p:blipFill>
        <p:spPr>
          <a:xfrm>
            <a:off x="6149187" y="1919561"/>
            <a:ext cx="5903175" cy="2271439"/>
          </a:xfrm>
          <a:prstGeom prst="rect">
            <a:avLst/>
          </a:prstGeom>
        </p:spPr>
      </p:pic>
    </p:spTree>
    <p:extLst>
      <p:ext uri="{BB962C8B-B14F-4D97-AF65-F5344CB8AC3E}">
        <p14:creationId xmlns:p14="http://schemas.microsoft.com/office/powerpoint/2010/main" val="1411205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C0FB2-0CA7-AA7B-701B-9EC97C36AB6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3BBF000-0110-1F8E-5C6B-A4D9E10A75D4}"/>
              </a:ext>
            </a:extLst>
          </p:cNvPr>
          <p:cNvSpPr txBox="1">
            <a:spLocks noGrp="1"/>
          </p:cNvSpPr>
          <p:nvPr>
            <p:ph type="title"/>
          </p:nvPr>
        </p:nvSpPr>
        <p:spPr/>
        <p:txBody>
          <a:bodyPr tIns="12700" rtlCol="0"/>
          <a:lstStyle/>
          <a:p>
            <a:pPr marL="12700" algn="just"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70F7B10E-0434-7B0C-9B58-23B0CCE0D76C}"/>
              </a:ext>
            </a:extLst>
          </p:cNvPr>
          <p:cNvSpPr txBox="1"/>
          <p:nvPr/>
        </p:nvSpPr>
        <p:spPr>
          <a:xfrm>
            <a:off x="3419475" y="334963"/>
            <a:ext cx="5353050" cy="593725"/>
          </a:xfrm>
          <a:prstGeom prst="rect">
            <a:avLst/>
          </a:prstGeom>
        </p:spPr>
        <p:txBody>
          <a:bodyPr lIns="0" tIns="12065" rIns="0" bIns="0">
            <a:spAutoFit/>
          </a:bodyPr>
          <a:lstStyle/>
          <a:p>
            <a:pPr marL="949325" algn="just"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algn="just"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61444" name="object 4">
            <a:extLst>
              <a:ext uri="{FF2B5EF4-FFF2-40B4-BE49-F238E27FC236}">
                <a16:creationId xmlns:a16="http://schemas.microsoft.com/office/drawing/2014/main" id="{B108A5D6-8635-B198-D795-273106928A49}"/>
              </a:ext>
            </a:extLst>
          </p:cNvPr>
          <p:cNvGrpSpPr>
            <a:grpSpLocks/>
          </p:cNvGrpSpPr>
          <p:nvPr/>
        </p:nvGrpSpPr>
        <p:grpSpPr bwMode="auto">
          <a:xfrm>
            <a:off x="203200" y="0"/>
            <a:ext cx="11891963" cy="1193800"/>
            <a:chOff x="203200" y="0"/>
            <a:chExt cx="11892280" cy="1193165"/>
          </a:xfrm>
        </p:grpSpPr>
        <p:pic>
          <p:nvPicPr>
            <p:cNvPr id="61447" name="object 5">
              <a:extLst>
                <a:ext uri="{FF2B5EF4-FFF2-40B4-BE49-F238E27FC236}">
                  <a16:creationId xmlns:a16="http://schemas.microsoft.com/office/drawing/2014/main" id="{709B9949-053E-3A4E-FBC7-D1F5F2528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object 6">
              <a:extLst>
                <a:ext uri="{FF2B5EF4-FFF2-40B4-BE49-F238E27FC236}">
                  <a16:creationId xmlns:a16="http://schemas.microsoft.com/office/drawing/2014/main" id="{4C3945E6-1012-2F2E-B5E3-91DF3D3F75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Google Shape;155;p6">
            <a:extLst>
              <a:ext uri="{FF2B5EF4-FFF2-40B4-BE49-F238E27FC236}">
                <a16:creationId xmlns:a16="http://schemas.microsoft.com/office/drawing/2014/main" id="{436B236C-3336-E13D-4C84-5E953538B768}"/>
              </a:ext>
            </a:extLst>
          </p:cNvPr>
          <p:cNvSpPr txBox="1">
            <a:spLocks/>
          </p:cNvSpPr>
          <p:nvPr/>
        </p:nvSpPr>
        <p:spPr bwMode="auto">
          <a:xfrm>
            <a:off x="457200" y="1072253"/>
            <a:ext cx="10515600" cy="644079"/>
          </a:xfrm>
          <a:prstGeom prst="rect">
            <a:avLst/>
          </a:prstGeom>
          <a:noFill/>
          <a:ln>
            <a:noFill/>
          </a:ln>
        </p:spPr>
        <p:txBody>
          <a:bodyPr spcFirstLastPara="1" lIns="91425" tIns="45700" rIns="91425" bIns="45700" anchor="ctr"/>
          <a:lstStyle>
            <a:defPPr marR="0" lvl="0" algn="l" rtl="0">
              <a:lnSpc>
                <a:spcPct val="100000"/>
              </a:lnSpc>
              <a:spcBef>
                <a:spcPts val="0"/>
              </a:spcBef>
              <a:spcAft>
                <a:spcPts val="0"/>
              </a:spcAft>
            </a:defPPr>
            <a:lvl1pPr lvl="0" algn="l" rtl="0" eaLnBrk="0" fontAlgn="base" hangingPunct="0">
              <a:lnSpc>
                <a:spcPct val="100000"/>
              </a:lnSpc>
              <a:spcBef>
                <a:spcPts val="0"/>
              </a:spcBef>
              <a:spcAft>
                <a:spcPts val="0"/>
              </a:spcAft>
              <a:buClr>
                <a:srgbClr val="464646"/>
              </a:buClr>
              <a:buSzPts val="4100"/>
              <a:buFont typeface="Lucida Sans"/>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ctr" eaLnBrk="1" hangingPunct="1">
              <a:spcBef>
                <a:spcPct val="0"/>
              </a:spcBef>
              <a:spcAft>
                <a:spcPct val="0"/>
              </a:spcAft>
              <a:defRPr/>
            </a:pPr>
            <a:r>
              <a:rPr lang="en-US" sz="3800" b="1" dirty="0">
                <a:latin typeface="Times New Roman" panose="02020603050405020304" pitchFamily="18" charset="0"/>
                <a:cs typeface="Times New Roman" panose="02020603050405020304" pitchFamily="18" charset="0"/>
              </a:rPr>
              <a:t>RESULTS</a:t>
            </a:r>
          </a:p>
        </p:txBody>
      </p:sp>
      <p:sp>
        <p:nvSpPr>
          <p:cNvPr id="61446" name="Slide Number Placeholder 3">
            <a:extLst>
              <a:ext uri="{FF2B5EF4-FFF2-40B4-BE49-F238E27FC236}">
                <a16:creationId xmlns:a16="http://schemas.microsoft.com/office/drawing/2014/main" id="{95DD5610-A529-A1F6-026D-B4487502159C}"/>
              </a:ext>
            </a:extLst>
          </p:cNvPr>
          <p:cNvSpPr>
            <a:spLocks noGrp="1" noChangeArrowheads="1"/>
          </p:cNvSpPr>
          <p:nvPr>
            <p:ph type="sldNum" sz="quarter" idx="12"/>
          </p:nvPr>
        </p:nvSpPr>
        <p:spPr bwMode="auto">
          <a:xfrm>
            <a:off x="8789988" y="6294438"/>
            <a:ext cx="2803525"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792AE53-B204-41AB-9D9A-71F9EB1AD0DA}" type="slidenum">
              <a:rPr lang="en-US" altLang="en-US" sz="2400" smtClean="0">
                <a:solidFill>
                  <a:schemeClr val="bg1"/>
                </a:solidFill>
                <a:latin typeface="Times New Roman" panose="02020603050405020304" pitchFamily="18" charset="0"/>
                <a:cs typeface="Times New Roman" panose="02020603050405020304" pitchFamily="18" charset="0"/>
              </a:rPr>
              <a:pPr/>
              <a:t>26</a:t>
            </a:fld>
            <a:endParaRPr lang="en-US" altLang="en-US"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562957C-60E3-28FB-2425-1D1E2A87DA5E}"/>
              </a:ext>
            </a:extLst>
          </p:cNvPr>
          <p:cNvPicPr>
            <a:picLocks noChangeAspect="1"/>
          </p:cNvPicPr>
          <p:nvPr/>
        </p:nvPicPr>
        <p:blipFill>
          <a:blip r:embed="rId4"/>
          <a:stretch>
            <a:fillRect/>
          </a:stretch>
        </p:blipFill>
        <p:spPr>
          <a:xfrm>
            <a:off x="9467169" y="6038278"/>
            <a:ext cx="1186073" cy="834961"/>
          </a:xfrm>
          <a:prstGeom prst="rect">
            <a:avLst/>
          </a:prstGeom>
        </p:spPr>
      </p:pic>
      <p:sp>
        <p:nvSpPr>
          <p:cNvPr id="5" name="TextBox 4">
            <a:extLst>
              <a:ext uri="{FF2B5EF4-FFF2-40B4-BE49-F238E27FC236}">
                <a16:creationId xmlns:a16="http://schemas.microsoft.com/office/drawing/2014/main" id="{1E140696-603B-2ECA-4DA2-3C7AEF313318}"/>
              </a:ext>
            </a:extLst>
          </p:cNvPr>
          <p:cNvSpPr txBox="1"/>
          <p:nvPr/>
        </p:nvSpPr>
        <p:spPr>
          <a:xfrm>
            <a:off x="199600" y="1700828"/>
            <a:ext cx="11789626" cy="2554545"/>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effectiveness of the proposed system is analysed with respect to the presence and absence of DoS.</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 comparative analysis is also done with existing algorithm such as ASC, LAKAP, BC-VANET and it was found to be superior in terms of packet delivery, packet loss and computational cost.</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vehicle is assumed to use V2V and V2I model for communication for the simulation.</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All the vehicles have OBUs, sensors and GPS device.</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model assumes multiple RSU and some of them are also play the role of malicious systems.</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simulation has been performed using </a:t>
            </a:r>
            <a:r>
              <a:rPr lang="en-IN" sz="2000" dirty="0" err="1">
                <a:latin typeface="Times New Roman" panose="02020603050405020304" pitchFamily="18" charset="0"/>
                <a:cs typeface="Times New Roman" panose="02020603050405020304" pitchFamily="18" charset="0"/>
              </a:rPr>
              <a:t>OMNet</a:t>
            </a:r>
            <a:r>
              <a:rPr lang="en-IN" sz="2000" dirty="0">
                <a:latin typeface="Times New Roman" panose="02020603050405020304" pitchFamily="18" charset="0"/>
                <a:cs typeface="Times New Roman" panose="02020603050405020304" pitchFamily="18" charset="0"/>
              </a:rPr>
              <a:t>++, Veins and SUMO to demonstrate the correctness of the proposed model using IEEE 802.11p/1609.4 protocols. </a:t>
            </a:r>
          </a:p>
        </p:txBody>
      </p:sp>
      <p:sp>
        <p:nvSpPr>
          <p:cNvPr id="13" name="TextBox 12">
            <a:extLst>
              <a:ext uri="{FF2B5EF4-FFF2-40B4-BE49-F238E27FC236}">
                <a16:creationId xmlns:a16="http://schemas.microsoft.com/office/drawing/2014/main" id="{D8984E93-CBD3-09EC-15D1-92AF38179C6C}"/>
              </a:ext>
            </a:extLst>
          </p:cNvPr>
          <p:cNvSpPr txBox="1"/>
          <p:nvPr/>
        </p:nvSpPr>
        <p:spPr>
          <a:xfrm>
            <a:off x="457200" y="4246727"/>
            <a:ext cx="3877985" cy="584775"/>
          </a:xfrm>
          <a:prstGeom prst="rect">
            <a:avLst/>
          </a:prstGeom>
          <a:noFill/>
        </p:spPr>
        <p:txBody>
          <a:bodyPr wrap="none" rtlCol="0">
            <a:spAutoFit/>
          </a:bodyPr>
          <a:lstStyle/>
          <a:p>
            <a:pPr algn="just"/>
            <a:r>
              <a:rPr lang="en-IN" sz="3200" b="1" dirty="0">
                <a:latin typeface="Times New Roman" panose="02020603050405020304" pitchFamily="18" charset="0"/>
                <a:cs typeface="Times New Roman" panose="02020603050405020304" pitchFamily="18" charset="0"/>
              </a:rPr>
              <a:t>Packet Delivery Rate</a:t>
            </a:r>
          </a:p>
        </p:txBody>
      </p:sp>
      <p:sp>
        <p:nvSpPr>
          <p:cNvPr id="14" name="TextBox 13">
            <a:extLst>
              <a:ext uri="{FF2B5EF4-FFF2-40B4-BE49-F238E27FC236}">
                <a16:creationId xmlns:a16="http://schemas.microsoft.com/office/drawing/2014/main" id="{834275C7-425E-50D6-B1BD-5FA843D1D728}"/>
              </a:ext>
            </a:extLst>
          </p:cNvPr>
          <p:cNvSpPr txBox="1"/>
          <p:nvPr/>
        </p:nvSpPr>
        <p:spPr>
          <a:xfrm>
            <a:off x="199600" y="4838917"/>
            <a:ext cx="10988906" cy="400110"/>
          </a:xfrm>
          <a:prstGeom prst="rect">
            <a:avLst/>
          </a:prstGeom>
          <a:noFill/>
        </p:spPr>
        <p:txBody>
          <a:bodyPr wrap="none" rtlCol="0">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Packet delivery rate refers to the proportion between the total packet sent and received in the network.</a:t>
            </a:r>
          </a:p>
        </p:txBody>
      </p:sp>
      <p:pic>
        <p:nvPicPr>
          <p:cNvPr id="16" name="Picture 15">
            <a:extLst>
              <a:ext uri="{FF2B5EF4-FFF2-40B4-BE49-F238E27FC236}">
                <a16:creationId xmlns:a16="http://schemas.microsoft.com/office/drawing/2014/main" id="{CC03225F-CCE2-3A41-4CD2-52C1154F7CA7}"/>
              </a:ext>
            </a:extLst>
          </p:cNvPr>
          <p:cNvPicPr>
            <a:picLocks noChangeAspect="1"/>
          </p:cNvPicPr>
          <p:nvPr/>
        </p:nvPicPr>
        <p:blipFill>
          <a:blip r:embed="rId5"/>
          <a:stretch>
            <a:fillRect/>
          </a:stretch>
        </p:blipFill>
        <p:spPr>
          <a:xfrm>
            <a:off x="5085498" y="5267928"/>
            <a:ext cx="1565549" cy="770350"/>
          </a:xfrm>
          <a:prstGeom prst="rect">
            <a:avLst/>
          </a:prstGeom>
        </p:spPr>
      </p:pic>
    </p:spTree>
    <p:extLst>
      <p:ext uri="{BB962C8B-B14F-4D97-AF65-F5344CB8AC3E}">
        <p14:creationId xmlns:p14="http://schemas.microsoft.com/office/powerpoint/2010/main" val="1248102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A3F3DF-C4C2-3310-72FE-C63DB85F143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C5D1476-023D-4A29-D5EE-35638AF8510F}"/>
              </a:ext>
            </a:extLst>
          </p:cNvPr>
          <p:cNvSpPr txBox="1">
            <a:spLocks noGrp="1"/>
          </p:cNvSpPr>
          <p:nvPr>
            <p:ph type="title"/>
          </p:nvPr>
        </p:nvSpPr>
        <p:spPr/>
        <p:txBody>
          <a:bodyPr tIns="12700" rtlCol="0"/>
          <a:lstStyle/>
          <a:p>
            <a:pPr marL="12700" algn="just"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9F636674-227C-2932-83E6-31D8510254FD}"/>
              </a:ext>
            </a:extLst>
          </p:cNvPr>
          <p:cNvSpPr txBox="1"/>
          <p:nvPr/>
        </p:nvSpPr>
        <p:spPr>
          <a:xfrm>
            <a:off x="3419475" y="334963"/>
            <a:ext cx="5353050" cy="593725"/>
          </a:xfrm>
          <a:prstGeom prst="rect">
            <a:avLst/>
          </a:prstGeom>
        </p:spPr>
        <p:txBody>
          <a:bodyPr lIns="0" tIns="12065" rIns="0" bIns="0">
            <a:spAutoFit/>
          </a:bodyPr>
          <a:lstStyle/>
          <a:p>
            <a:pPr marL="949325" algn="just"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algn="just"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61444" name="object 4">
            <a:extLst>
              <a:ext uri="{FF2B5EF4-FFF2-40B4-BE49-F238E27FC236}">
                <a16:creationId xmlns:a16="http://schemas.microsoft.com/office/drawing/2014/main" id="{9EA7DFC7-0CF0-AAE9-095A-BF7B38164C55}"/>
              </a:ext>
            </a:extLst>
          </p:cNvPr>
          <p:cNvGrpSpPr>
            <a:grpSpLocks/>
          </p:cNvGrpSpPr>
          <p:nvPr/>
        </p:nvGrpSpPr>
        <p:grpSpPr bwMode="auto">
          <a:xfrm>
            <a:off x="203200" y="0"/>
            <a:ext cx="11891963" cy="1193800"/>
            <a:chOff x="203200" y="0"/>
            <a:chExt cx="11892280" cy="1193165"/>
          </a:xfrm>
        </p:grpSpPr>
        <p:pic>
          <p:nvPicPr>
            <p:cNvPr id="61447" name="object 5">
              <a:extLst>
                <a:ext uri="{FF2B5EF4-FFF2-40B4-BE49-F238E27FC236}">
                  <a16:creationId xmlns:a16="http://schemas.microsoft.com/office/drawing/2014/main" id="{87E6CB02-1451-DB57-EBD8-55C77342F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object 6">
              <a:extLst>
                <a:ext uri="{FF2B5EF4-FFF2-40B4-BE49-F238E27FC236}">
                  <a16:creationId xmlns:a16="http://schemas.microsoft.com/office/drawing/2014/main" id="{8B357C46-1FE7-A3D0-685C-31CC15472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46" name="Slide Number Placeholder 3">
            <a:extLst>
              <a:ext uri="{FF2B5EF4-FFF2-40B4-BE49-F238E27FC236}">
                <a16:creationId xmlns:a16="http://schemas.microsoft.com/office/drawing/2014/main" id="{D8B45BE7-30A9-CAB0-1EFC-3B02BAEC1D7D}"/>
              </a:ext>
            </a:extLst>
          </p:cNvPr>
          <p:cNvSpPr>
            <a:spLocks noGrp="1" noChangeArrowheads="1"/>
          </p:cNvSpPr>
          <p:nvPr>
            <p:ph type="sldNum" sz="quarter" idx="12"/>
          </p:nvPr>
        </p:nvSpPr>
        <p:spPr bwMode="auto">
          <a:xfrm>
            <a:off x="8789988" y="6294438"/>
            <a:ext cx="2803525"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792AE53-B204-41AB-9D9A-71F9EB1AD0DA}" type="slidenum">
              <a:rPr lang="en-US" altLang="en-US" sz="2400" smtClean="0">
                <a:solidFill>
                  <a:schemeClr val="bg1"/>
                </a:solidFill>
                <a:latin typeface="Times New Roman" panose="02020603050405020304" pitchFamily="18" charset="0"/>
                <a:cs typeface="Times New Roman" panose="02020603050405020304" pitchFamily="18" charset="0"/>
              </a:rPr>
              <a:pPr/>
              <a:t>27</a:t>
            </a:fld>
            <a:endParaRPr lang="en-US" altLang="en-US"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3D69BEA-4E5E-AAF5-4002-D15562752604}"/>
              </a:ext>
            </a:extLst>
          </p:cNvPr>
          <p:cNvPicPr>
            <a:picLocks noChangeAspect="1"/>
          </p:cNvPicPr>
          <p:nvPr/>
        </p:nvPicPr>
        <p:blipFill>
          <a:blip r:embed="rId4"/>
          <a:stretch>
            <a:fillRect/>
          </a:stretch>
        </p:blipFill>
        <p:spPr>
          <a:xfrm>
            <a:off x="9467169" y="6038278"/>
            <a:ext cx="1186073" cy="834961"/>
          </a:xfrm>
          <a:prstGeom prst="rect">
            <a:avLst/>
          </a:prstGeom>
        </p:spPr>
      </p:pic>
      <p:pic>
        <p:nvPicPr>
          <p:cNvPr id="7" name="Picture 6">
            <a:extLst>
              <a:ext uri="{FF2B5EF4-FFF2-40B4-BE49-F238E27FC236}">
                <a16:creationId xmlns:a16="http://schemas.microsoft.com/office/drawing/2014/main" id="{A58C369E-2ACA-E78E-CDF7-7A3929710778}"/>
              </a:ext>
            </a:extLst>
          </p:cNvPr>
          <p:cNvPicPr>
            <a:picLocks noChangeAspect="1"/>
          </p:cNvPicPr>
          <p:nvPr/>
        </p:nvPicPr>
        <p:blipFill>
          <a:blip r:embed="rId5"/>
          <a:stretch>
            <a:fillRect/>
          </a:stretch>
        </p:blipFill>
        <p:spPr>
          <a:xfrm>
            <a:off x="135919" y="1193292"/>
            <a:ext cx="6303674" cy="2790615"/>
          </a:xfrm>
          <a:prstGeom prst="rect">
            <a:avLst/>
          </a:prstGeom>
        </p:spPr>
      </p:pic>
      <p:pic>
        <p:nvPicPr>
          <p:cNvPr id="10" name="Picture 9">
            <a:extLst>
              <a:ext uri="{FF2B5EF4-FFF2-40B4-BE49-F238E27FC236}">
                <a16:creationId xmlns:a16="http://schemas.microsoft.com/office/drawing/2014/main" id="{62B7810C-963E-DFFA-F29A-4F770B349635}"/>
              </a:ext>
            </a:extLst>
          </p:cNvPr>
          <p:cNvPicPr>
            <a:picLocks noChangeAspect="1"/>
          </p:cNvPicPr>
          <p:nvPr/>
        </p:nvPicPr>
        <p:blipFill>
          <a:blip r:embed="rId6"/>
          <a:stretch>
            <a:fillRect/>
          </a:stretch>
        </p:blipFill>
        <p:spPr>
          <a:xfrm>
            <a:off x="6663009" y="1220604"/>
            <a:ext cx="3947642" cy="2735990"/>
          </a:xfrm>
          <a:prstGeom prst="rect">
            <a:avLst/>
          </a:prstGeom>
        </p:spPr>
      </p:pic>
      <p:sp>
        <p:nvSpPr>
          <p:cNvPr id="11" name="TextBox 10">
            <a:extLst>
              <a:ext uri="{FF2B5EF4-FFF2-40B4-BE49-F238E27FC236}">
                <a16:creationId xmlns:a16="http://schemas.microsoft.com/office/drawing/2014/main" id="{51E6C022-CBF4-6018-A4D8-517936FF9470}"/>
              </a:ext>
            </a:extLst>
          </p:cNvPr>
          <p:cNvSpPr txBox="1"/>
          <p:nvPr/>
        </p:nvSpPr>
        <p:spPr>
          <a:xfrm>
            <a:off x="605055" y="3935672"/>
            <a:ext cx="5334922" cy="461665"/>
          </a:xfrm>
          <a:prstGeom prst="rect">
            <a:avLst/>
          </a:prstGeom>
          <a:noFill/>
        </p:spPr>
        <p:txBody>
          <a:bodyPr wrap="none" rtlCol="0">
            <a:spAutoFit/>
          </a:bodyPr>
          <a:lstStyle/>
          <a:p>
            <a:pPr algn="just"/>
            <a:r>
              <a:rPr lang="en-IN" sz="2400" b="1" dirty="0">
                <a:latin typeface="Times New Roman" panose="02020603050405020304" pitchFamily="18" charset="0"/>
                <a:cs typeface="Times New Roman" panose="02020603050405020304" pitchFamily="18" charset="0"/>
              </a:rPr>
              <a:t>Table 1. </a:t>
            </a:r>
            <a:r>
              <a:rPr lang="en-IN" sz="2400" dirty="0">
                <a:latin typeface="Times New Roman" panose="02020603050405020304" pitchFamily="18" charset="0"/>
                <a:cs typeface="Times New Roman" panose="02020603050405020304" pitchFamily="18" charset="0"/>
              </a:rPr>
              <a:t> OMNET simulation parameters.</a:t>
            </a:r>
          </a:p>
        </p:txBody>
      </p:sp>
      <p:sp>
        <p:nvSpPr>
          <p:cNvPr id="12" name="TextBox 11">
            <a:extLst>
              <a:ext uri="{FF2B5EF4-FFF2-40B4-BE49-F238E27FC236}">
                <a16:creationId xmlns:a16="http://schemas.microsoft.com/office/drawing/2014/main" id="{2B6B1997-FFA6-F000-1CE3-A1EDA8B3D863}"/>
              </a:ext>
            </a:extLst>
          </p:cNvPr>
          <p:cNvSpPr txBox="1"/>
          <p:nvPr/>
        </p:nvSpPr>
        <p:spPr>
          <a:xfrm>
            <a:off x="6404351" y="3946262"/>
            <a:ext cx="5059975" cy="461665"/>
          </a:xfrm>
          <a:prstGeom prst="rect">
            <a:avLst/>
          </a:prstGeom>
          <a:noFill/>
        </p:spPr>
        <p:txBody>
          <a:bodyPr wrap="none" rtlCol="0">
            <a:spAutoFit/>
          </a:bodyPr>
          <a:lstStyle/>
          <a:p>
            <a:pPr algn="just"/>
            <a:r>
              <a:rPr lang="en-IN" sz="2400" b="1" dirty="0">
                <a:latin typeface="Times New Roman" panose="02020603050405020304" pitchFamily="18" charset="0"/>
                <a:cs typeface="Times New Roman" panose="02020603050405020304" pitchFamily="18" charset="0"/>
              </a:rPr>
              <a:t>Table 2. </a:t>
            </a:r>
            <a:r>
              <a:rPr lang="en-IN" sz="2400" dirty="0">
                <a:latin typeface="Times New Roman" panose="02020603050405020304" pitchFamily="18" charset="0"/>
                <a:cs typeface="Times New Roman" panose="02020603050405020304" pitchFamily="18" charset="0"/>
              </a:rPr>
              <a:t>SUMO simulation parameters.</a:t>
            </a:r>
          </a:p>
        </p:txBody>
      </p:sp>
      <p:sp>
        <p:nvSpPr>
          <p:cNvPr id="17" name="TextBox 16">
            <a:extLst>
              <a:ext uri="{FF2B5EF4-FFF2-40B4-BE49-F238E27FC236}">
                <a16:creationId xmlns:a16="http://schemas.microsoft.com/office/drawing/2014/main" id="{00C3C659-3B6C-F9F0-4B13-71B4A00B78AE}"/>
              </a:ext>
            </a:extLst>
          </p:cNvPr>
          <p:cNvSpPr txBox="1"/>
          <p:nvPr/>
        </p:nvSpPr>
        <p:spPr>
          <a:xfrm>
            <a:off x="105439" y="4601661"/>
            <a:ext cx="11789626" cy="1323439"/>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Figure 3 shows the impacts of PDR in the absence of an attacker in the network. Proposed system has PDR of 0.99. The average PDR of proposed model is 0.97 with 20 vehicles in the network.</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Similarly in Figure 4 packet loss is lower when there are fewer vehicles in the network, and slightly increases when the number of vehicles increase.</a:t>
            </a:r>
          </a:p>
        </p:txBody>
      </p:sp>
    </p:spTree>
    <p:extLst>
      <p:ext uri="{BB962C8B-B14F-4D97-AF65-F5344CB8AC3E}">
        <p14:creationId xmlns:p14="http://schemas.microsoft.com/office/powerpoint/2010/main" val="3166621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2ED80-718B-9501-769D-9BBCD84F2C3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C4AFF13-6D72-761B-DED6-94C44939D6F3}"/>
              </a:ext>
            </a:extLst>
          </p:cNvPr>
          <p:cNvSpPr txBox="1">
            <a:spLocks noGrp="1"/>
          </p:cNvSpPr>
          <p:nvPr>
            <p:ph type="title"/>
          </p:nvPr>
        </p:nvSpPr>
        <p:spPr/>
        <p:txBody>
          <a:bodyPr tIns="12700" rtlCol="0"/>
          <a:lstStyle/>
          <a:p>
            <a:pPr marL="12700" algn="just"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397AD019-07A4-E936-EB09-01F99A9DA0DA}"/>
              </a:ext>
            </a:extLst>
          </p:cNvPr>
          <p:cNvSpPr txBox="1"/>
          <p:nvPr/>
        </p:nvSpPr>
        <p:spPr>
          <a:xfrm>
            <a:off x="3419475" y="334963"/>
            <a:ext cx="5353050" cy="593725"/>
          </a:xfrm>
          <a:prstGeom prst="rect">
            <a:avLst/>
          </a:prstGeom>
        </p:spPr>
        <p:txBody>
          <a:bodyPr lIns="0" tIns="12065" rIns="0" bIns="0">
            <a:spAutoFit/>
          </a:bodyPr>
          <a:lstStyle/>
          <a:p>
            <a:pPr marL="949325" algn="just"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algn="just"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61444" name="object 4">
            <a:extLst>
              <a:ext uri="{FF2B5EF4-FFF2-40B4-BE49-F238E27FC236}">
                <a16:creationId xmlns:a16="http://schemas.microsoft.com/office/drawing/2014/main" id="{B66E6F3F-F8BB-6D2B-B791-A07080BB4625}"/>
              </a:ext>
            </a:extLst>
          </p:cNvPr>
          <p:cNvGrpSpPr>
            <a:grpSpLocks/>
          </p:cNvGrpSpPr>
          <p:nvPr/>
        </p:nvGrpSpPr>
        <p:grpSpPr bwMode="auto">
          <a:xfrm>
            <a:off x="203200" y="0"/>
            <a:ext cx="11891963" cy="1193800"/>
            <a:chOff x="203200" y="0"/>
            <a:chExt cx="11892280" cy="1193165"/>
          </a:xfrm>
        </p:grpSpPr>
        <p:pic>
          <p:nvPicPr>
            <p:cNvPr id="61447" name="object 5">
              <a:extLst>
                <a:ext uri="{FF2B5EF4-FFF2-40B4-BE49-F238E27FC236}">
                  <a16:creationId xmlns:a16="http://schemas.microsoft.com/office/drawing/2014/main" id="{D3D0BD19-55CD-0090-434F-C8A1676993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object 6">
              <a:extLst>
                <a:ext uri="{FF2B5EF4-FFF2-40B4-BE49-F238E27FC236}">
                  <a16:creationId xmlns:a16="http://schemas.microsoft.com/office/drawing/2014/main" id="{1C042E60-1B58-1967-2C6E-E00CDABF9D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46" name="Slide Number Placeholder 3">
            <a:extLst>
              <a:ext uri="{FF2B5EF4-FFF2-40B4-BE49-F238E27FC236}">
                <a16:creationId xmlns:a16="http://schemas.microsoft.com/office/drawing/2014/main" id="{863DF833-1964-0EF9-078F-A3AF80AB5DF1}"/>
              </a:ext>
            </a:extLst>
          </p:cNvPr>
          <p:cNvSpPr>
            <a:spLocks noGrp="1" noChangeArrowheads="1"/>
          </p:cNvSpPr>
          <p:nvPr>
            <p:ph type="sldNum" sz="quarter" idx="12"/>
          </p:nvPr>
        </p:nvSpPr>
        <p:spPr bwMode="auto">
          <a:xfrm>
            <a:off x="8789988" y="6294438"/>
            <a:ext cx="2803525"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792AE53-B204-41AB-9D9A-71F9EB1AD0DA}" type="slidenum">
              <a:rPr lang="en-US" altLang="en-US" sz="2400" smtClean="0">
                <a:solidFill>
                  <a:schemeClr val="bg1"/>
                </a:solidFill>
                <a:latin typeface="Times New Roman" panose="02020603050405020304" pitchFamily="18" charset="0"/>
                <a:cs typeface="Times New Roman" panose="02020603050405020304" pitchFamily="18" charset="0"/>
              </a:rPr>
              <a:pPr/>
              <a:t>28</a:t>
            </a:fld>
            <a:endParaRPr lang="en-US" altLang="en-US"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89E1588-B6D0-CF85-BE1F-977F7A5BA837}"/>
              </a:ext>
            </a:extLst>
          </p:cNvPr>
          <p:cNvPicPr>
            <a:picLocks noChangeAspect="1"/>
          </p:cNvPicPr>
          <p:nvPr/>
        </p:nvPicPr>
        <p:blipFill>
          <a:blip r:embed="rId4"/>
          <a:stretch>
            <a:fillRect/>
          </a:stretch>
        </p:blipFill>
        <p:spPr>
          <a:xfrm>
            <a:off x="9467169" y="6038278"/>
            <a:ext cx="1186073" cy="834961"/>
          </a:xfrm>
          <a:prstGeom prst="rect">
            <a:avLst/>
          </a:prstGeom>
        </p:spPr>
      </p:pic>
      <p:pic>
        <p:nvPicPr>
          <p:cNvPr id="7" name="Picture 6">
            <a:extLst>
              <a:ext uri="{FF2B5EF4-FFF2-40B4-BE49-F238E27FC236}">
                <a16:creationId xmlns:a16="http://schemas.microsoft.com/office/drawing/2014/main" id="{74C1E34D-522B-78D8-9324-CF3BEB282FF6}"/>
              </a:ext>
            </a:extLst>
          </p:cNvPr>
          <p:cNvPicPr>
            <a:picLocks noChangeAspect="1"/>
          </p:cNvPicPr>
          <p:nvPr/>
        </p:nvPicPr>
        <p:blipFill>
          <a:blip r:embed="rId5"/>
          <a:stretch>
            <a:fillRect/>
          </a:stretch>
        </p:blipFill>
        <p:spPr>
          <a:xfrm>
            <a:off x="203200" y="2381480"/>
            <a:ext cx="4818836" cy="3208751"/>
          </a:xfrm>
          <a:prstGeom prst="rect">
            <a:avLst/>
          </a:prstGeom>
        </p:spPr>
      </p:pic>
      <p:pic>
        <p:nvPicPr>
          <p:cNvPr id="10" name="Picture 9">
            <a:extLst>
              <a:ext uri="{FF2B5EF4-FFF2-40B4-BE49-F238E27FC236}">
                <a16:creationId xmlns:a16="http://schemas.microsoft.com/office/drawing/2014/main" id="{816CCC52-4CED-3F9A-3290-1C72D63BF999}"/>
              </a:ext>
            </a:extLst>
          </p:cNvPr>
          <p:cNvPicPr>
            <a:picLocks noChangeAspect="1"/>
          </p:cNvPicPr>
          <p:nvPr/>
        </p:nvPicPr>
        <p:blipFill>
          <a:blip r:embed="rId6"/>
          <a:stretch>
            <a:fillRect/>
          </a:stretch>
        </p:blipFill>
        <p:spPr>
          <a:xfrm>
            <a:off x="6311248" y="2196625"/>
            <a:ext cx="5032473" cy="3370372"/>
          </a:xfrm>
          <a:prstGeom prst="rect">
            <a:avLst/>
          </a:prstGeom>
        </p:spPr>
      </p:pic>
      <p:sp>
        <p:nvSpPr>
          <p:cNvPr id="11" name="TextBox 10">
            <a:extLst>
              <a:ext uri="{FF2B5EF4-FFF2-40B4-BE49-F238E27FC236}">
                <a16:creationId xmlns:a16="http://schemas.microsoft.com/office/drawing/2014/main" id="{F740D6CA-E7CB-689F-F41B-274C95F7DF14}"/>
              </a:ext>
            </a:extLst>
          </p:cNvPr>
          <p:cNvSpPr txBox="1"/>
          <p:nvPr/>
        </p:nvSpPr>
        <p:spPr>
          <a:xfrm>
            <a:off x="1143000" y="5638168"/>
            <a:ext cx="3716082" cy="400110"/>
          </a:xfrm>
          <a:prstGeom prst="rect">
            <a:avLst/>
          </a:prstGeom>
          <a:noFill/>
        </p:spPr>
        <p:txBody>
          <a:bodyPr wrap="none" rtlCol="0">
            <a:spAutoFit/>
          </a:bodyPr>
          <a:lstStyle/>
          <a:p>
            <a:pPr algn="just"/>
            <a:r>
              <a:rPr lang="en-IN" sz="2000" dirty="0">
                <a:latin typeface="Times New Roman" panose="02020603050405020304" pitchFamily="18" charset="0"/>
                <a:cs typeface="Times New Roman" panose="02020603050405020304" pitchFamily="18" charset="0"/>
              </a:rPr>
              <a:t>Figure 3. PDR without DoS attack</a:t>
            </a:r>
          </a:p>
        </p:txBody>
      </p:sp>
      <p:sp>
        <p:nvSpPr>
          <p:cNvPr id="12" name="TextBox 11">
            <a:extLst>
              <a:ext uri="{FF2B5EF4-FFF2-40B4-BE49-F238E27FC236}">
                <a16:creationId xmlns:a16="http://schemas.microsoft.com/office/drawing/2014/main" id="{4A3575EB-41D9-06F4-4A39-277CE4F5B03D}"/>
              </a:ext>
            </a:extLst>
          </p:cNvPr>
          <p:cNvSpPr txBox="1"/>
          <p:nvPr/>
        </p:nvSpPr>
        <p:spPr>
          <a:xfrm>
            <a:off x="7028952" y="5623102"/>
            <a:ext cx="4360489" cy="400110"/>
          </a:xfrm>
          <a:prstGeom prst="rect">
            <a:avLst/>
          </a:prstGeom>
          <a:noFill/>
        </p:spPr>
        <p:txBody>
          <a:bodyPr wrap="none" rtlCol="0">
            <a:spAutoFit/>
          </a:bodyPr>
          <a:lstStyle/>
          <a:p>
            <a:pPr algn="just"/>
            <a:r>
              <a:rPr lang="en-IN" sz="2000" dirty="0">
                <a:latin typeface="Times New Roman" panose="02020603050405020304" pitchFamily="18" charset="0"/>
                <a:cs typeface="Times New Roman" panose="02020603050405020304" pitchFamily="18" charset="0"/>
              </a:rPr>
              <a:t>Figure 4. Packet loss without DoS attack</a:t>
            </a:r>
          </a:p>
        </p:txBody>
      </p:sp>
      <p:sp>
        <p:nvSpPr>
          <p:cNvPr id="14" name="TextBox 13">
            <a:extLst>
              <a:ext uri="{FF2B5EF4-FFF2-40B4-BE49-F238E27FC236}">
                <a16:creationId xmlns:a16="http://schemas.microsoft.com/office/drawing/2014/main" id="{9A413BE4-E191-D201-9E26-C829B0A9C903}"/>
              </a:ext>
            </a:extLst>
          </p:cNvPr>
          <p:cNvSpPr txBox="1"/>
          <p:nvPr/>
        </p:nvSpPr>
        <p:spPr>
          <a:xfrm>
            <a:off x="412750" y="1105383"/>
            <a:ext cx="11363325" cy="1323439"/>
          </a:xfrm>
          <a:prstGeom prst="rect">
            <a:avLst/>
          </a:prstGeom>
          <a:noFill/>
        </p:spPr>
        <p:txBody>
          <a:bodyPr wrap="square">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Figure 5 shows the effect on PDR when there is an attacker in the network. The proposed system has high PDR of 0.96, while, BC-VANET, ASC and LAKAP have PDRs of 0.94, 0.75, and 0.70 respectively.</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drops to 0.92 as the number of vehicles in the network increases. The proposed model has also the lowest packet loss rate.</a:t>
            </a:r>
          </a:p>
        </p:txBody>
      </p:sp>
    </p:spTree>
    <p:extLst>
      <p:ext uri="{BB962C8B-B14F-4D97-AF65-F5344CB8AC3E}">
        <p14:creationId xmlns:p14="http://schemas.microsoft.com/office/powerpoint/2010/main" val="1529187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35D1E-8FF8-56FA-7578-FE3D013E2DF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71F2831-967D-DD86-EC13-BA78E5366252}"/>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D7B803B7-7DC8-5D9A-05BA-64878926DF32}"/>
              </a:ext>
            </a:extLst>
          </p:cNvPr>
          <p:cNvSpPr txBox="1"/>
          <p:nvPr/>
        </p:nvSpPr>
        <p:spPr>
          <a:xfrm>
            <a:off x="3419475" y="334963"/>
            <a:ext cx="5353050" cy="593725"/>
          </a:xfrm>
          <a:prstGeom prst="rect">
            <a:avLst/>
          </a:prstGeom>
        </p:spPr>
        <p:txBody>
          <a:bodyPr lIns="0" tIns="12065" rIns="0" bIns="0">
            <a:spAutoFit/>
          </a:bodyPr>
          <a:lstStyle/>
          <a:p>
            <a:pPr marL="949325"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61444" name="object 4">
            <a:extLst>
              <a:ext uri="{FF2B5EF4-FFF2-40B4-BE49-F238E27FC236}">
                <a16:creationId xmlns:a16="http://schemas.microsoft.com/office/drawing/2014/main" id="{8881C795-F354-9DEC-8410-168783F3F4BA}"/>
              </a:ext>
            </a:extLst>
          </p:cNvPr>
          <p:cNvGrpSpPr>
            <a:grpSpLocks/>
          </p:cNvGrpSpPr>
          <p:nvPr/>
        </p:nvGrpSpPr>
        <p:grpSpPr bwMode="auto">
          <a:xfrm>
            <a:off x="203200" y="0"/>
            <a:ext cx="11891963" cy="1193800"/>
            <a:chOff x="203200" y="0"/>
            <a:chExt cx="11892280" cy="1193165"/>
          </a:xfrm>
        </p:grpSpPr>
        <p:pic>
          <p:nvPicPr>
            <p:cNvPr id="61447" name="object 5">
              <a:extLst>
                <a:ext uri="{FF2B5EF4-FFF2-40B4-BE49-F238E27FC236}">
                  <a16:creationId xmlns:a16="http://schemas.microsoft.com/office/drawing/2014/main" id="{5DDC9CA6-F5BD-3299-65C9-371C602D0D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object 6">
              <a:extLst>
                <a:ext uri="{FF2B5EF4-FFF2-40B4-BE49-F238E27FC236}">
                  <a16:creationId xmlns:a16="http://schemas.microsoft.com/office/drawing/2014/main" id="{565E8103-0C21-DFD9-2203-CD858C1E7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46" name="Slide Number Placeholder 3">
            <a:extLst>
              <a:ext uri="{FF2B5EF4-FFF2-40B4-BE49-F238E27FC236}">
                <a16:creationId xmlns:a16="http://schemas.microsoft.com/office/drawing/2014/main" id="{2E1112F2-0150-44BC-C67B-F2665437BD21}"/>
              </a:ext>
            </a:extLst>
          </p:cNvPr>
          <p:cNvSpPr>
            <a:spLocks noGrp="1" noChangeArrowheads="1"/>
          </p:cNvSpPr>
          <p:nvPr>
            <p:ph type="sldNum" sz="quarter" idx="12"/>
          </p:nvPr>
        </p:nvSpPr>
        <p:spPr bwMode="auto">
          <a:xfrm>
            <a:off x="8789988" y="6294438"/>
            <a:ext cx="2803525"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792AE53-B204-41AB-9D9A-71F9EB1AD0DA}" type="slidenum">
              <a:rPr lang="en-US" altLang="en-US" sz="2400" smtClean="0">
                <a:solidFill>
                  <a:schemeClr val="bg1"/>
                </a:solidFill>
                <a:latin typeface="Times New Roman" panose="02020603050405020304" pitchFamily="18" charset="0"/>
                <a:cs typeface="Times New Roman" panose="02020603050405020304" pitchFamily="18" charset="0"/>
              </a:rPr>
              <a:pPr/>
              <a:t>29</a:t>
            </a:fld>
            <a:endParaRPr lang="en-US" altLang="en-US">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42CE6B2-6DC2-D7A4-DD60-E289C8E7DD62}"/>
              </a:ext>
            </a:extLst>
          </p:cNvPr>
          <p:cNvPicPr>
            <a:picLocks noChangeAspect="1"/>
          </p:cNvPicPr>
          <p:nvPr/>
        </p:nvPicPr>
        <p:blipFill>
          <a:blip r:embed="rId4"/>
          <a:stretch>
            <a:fillRect/>
          </a:stretch>
        </p:blipFill>
        <p:spPr>
          <a:xfrm>
            <a:off x="9467169" y="6038278"/>
            <a:ext cx="1186073" cy="834961"/>
          </a:xfrm>
          <a:prstGeom prst="rect">
            <a:avLst/>
          </a:prstGeom>
        </p:spPr>
      </p:pic>
      <p:pic>
        <p:nvPicPr>
          <p:cNvPr id="7" name="Picture 6">
            <a:extLst>
              <a:ext uri="{FF2B5EF4-FFF2-40B4-BE49-F238E27FC236}">
                <a16:creationId xmlns:a16="http://schemas.microsoft.com/office/drawing/2014/main" id="{DD817061-E182-040D-860A-09EA21A44FD6}"/>
              </a:ext>
            </a:extLst>
          </p:cNvPr>
          <p:cNvPicPr>
            <a:picLocks noChangeAspect="1"/>
          </p:cNvPicPr>
          <p:nvPr/>
        </p:nvPicPr>
        <p:blipFill>
          <a:blip r:embed="rId5"/>
          <a:stretch>
            <a:fillRect/>
          </a:stretch>
        </p:blipFill>
        <p:spPr>
          <a:xfrm>
            <a:off x="0" y="1633702"/>
            <a:ext cx="5712671" cy="3621075"/>
          </a:xfrm>
          <a:prstGeom prst="rect">
            <a:avLst/>
          </a:prstGeom>
        </p:spPr>
      </p:pic>
      <p:sp>
        <p:nvSpPr>
          <p:cNvPr id="11" name="TextBox 10">
            <a:extLst>
              <a:ext uri="{FF2B5EF4-FFF2-40B4-BE49-F238E27FC236}">
                <a16:creationId xmlns:a16="http://schemas.microsoft.com/office/drawing/2014/main" id="{AFA53B44-942D-ED90-FADB-9D812B2A9CAB}"/>
              </a:ext>
            </a:extLst>
          </p:cNvPr>
          <p:cNvSpPr txBox="1"/>
          <p:nvPr/>
        </p:nvSpPr>
        <p:spPr>
          <a:xfrm>
            <a:off x="1481009" y="5569786"/>
            <a:ext cx="3517310" cy="400110"/>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Figure 4. PDR with DoS attack</a:t>
            </a:r>
          </a:p>
        </p:txBody>
      </p:sp>
      <p:sp>
        <p:nvSpPr>
          <p:cNvPr id="12" name="TextBox 11">
            <a:extLst>
              <a:ext uri="{FF2B5EF4-FFF2-40B4-BE49-F238E27FC236}">
                <a16:creationId xmlns:a16="http://schemas.microsoft.com/office/drawing/2014/main" id="{CA354DBE-DD22-FB6E-3048-93103206058D}"/>
              </a:ext>
            </a:extLst>
          </p:cNvPr>
          <p:cNvSpPr txBox="1"/>
          <p:nvPr/>
        </p:nvSpPr>
        <p:spPr>
          <a:xfrm>
            <a:off x="7332918" y="5566193"/>
            <a:ext cx="4033476" cy="400110"/>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Figure 5. Packet loss with DoS attack</a:t>
            </a:r>
          </a:p>
        </p:txBody>
      </p:sp>
      <p:pic>
        <p:nvPicPr>
          <p:cNvPr id="15" name="Picture 14">
            <a:extLst>
              <a:ext uri="{FF2B5EF4-FFF2-40B4-BE49-F238E27FC236}">
                <a16:creationId xmlns:a16="http://schemas.microsoft.com/office/drawing/2014/main" id="{1547BBAB-7A38-AD4A-3F17-45BCE6E74BFB}"/>
              </a:ext>
            </a:extLst>
          </p:cNvPr>
          <p:cNvPicPr>
            <a:picLocks noChangeAspect="1"/>
          </p:cNvPicPr>
          <p:nvPr/>
        </p:nvPicPr>
        <p:blipFill>
          <a:blip r:embed="rId6"/>
          <a:stretch>
            <a:fillRect/>
          </a:stretch>
        </p:blipFill>
        <p:spPr>
          <a:xfrm>
            <a:off x="6156423" y="1618462"/>
            <a:ext cx="5712671" cy="3738727"/>
          </a:xfrm>
          <a:prstGeom prst="rect">
            <a:avLst/>
          </a:prstGeom>
        </p:spPr>
      </p:pic>
    </p:spTree>
    <p:extLst>
      <p:ext uri="{BB962C8B-B14F-4D97-AF65-F5344CB8AC3E}">
        <p14:creationId xmlns:p14="http://schemas.microsoft.com/office/powerpoint/2010/main" val="1915247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4338A1F-3C1F-8EC4-1F88-1666289227E5}"/>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24308A0E-7C1C-5552-77BB-55BC9BC07824}"/>
              </a:ext>
            </a:extLst>
          </p:cNvPr>
          <p:cNvSpPr txBox="1"/>
          <p:nvPr/>
        </p:nvSpPr>
        <p:spPr>
          <a:xfrm>
            <a:off x="3419475" y="334963"/>
            <a:ext cx="5353050" cy="593725"/>
          </a:xfrm>
          <a:prstGeom prst="rect">
            <a:avLst/>
          </a:prstGeom>
        </p:spPr>
        <p:txBody>
          <a:bodyPr lIns="0" tIns="12065" rIns="0" bIns="0">
            <a:spAutoFit/>
          </a:bodyPr>
          <a:lstStyle/>
          <a:p>
            <a:pPr marL="949325"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5124" name="object 4">
            <a:extLst>
              <a:ext uri="{FF2B5EF4-FFF2-40B4-BE49-F238E27FC236}">
                <a16:creationId xmlns:a16="http://schemas.microsoft.com/office/drawing/2014/main" id="{6BBF0F8E-17E5-A6CB-F109-845EDD382A81}"/>
              </a:ext>
            </a:extLst>
          </p:cNvPr>
          <p:cNvGrpSpPr>
            <a:grpSpLocks/>
          </p:cNvGrpSpPr>
          <p:nvPr/>
        </p:nvGrpSpPr>
        <p:grpSpPr bwMode="auto">
          <a:xfrm>
            <a:off x="203200" y="0"/>
            <a:ext cx="11891963" cy="1193800"/>
            <a:chOff x="203200" y="0"/>
            <a:chExt cx="11892280" cy="1193165"/>
          </a:xfrm>
        </p:grpSpPr>
        <p:pic>
          <p:nvPicPr>
            <p:cNvPr id="5128" name="object 5">
              <a:extLst>
                <a:ext uri="{FF2B5EF4-FFF2-40B4-BE49-F238E27FC236}">
                  <a16:creationId xmlns:a16="http://schemas.microsoft.com/office/drawing/2014/main" id="{EBD1C8B7-197B-1C87-6204-65BF411927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object 6">
              <a:extLst>
                <a:ext uri="{FF2B5EF4-FFF2-40B4-BE49-F238E27FC236}">
                  <a16:creationId xmlns:a16="http://schemas.microsoft.com/office/drawing/2014/main" id="{2491A916-32F0-ADA2-4189-4773D41156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Google Shape;130;p3">
            <a:extLst>
              <a:ext uri="{FF2B5EF4-FFF2-40B4-BE49-F238E27FC236}">
                <a16:creationId xmlns:a16="http://schemas.microsoft.com/office/drawing/2014/main" id="{431B86E4-4118-6283-95F2-930F8871C1AA}"/>
              </a:ext>
            </a:extLst>
          </p:cNvPr>
          <p:cNvSpPr txBox="1">
            <a:spLocks/>
          </p:cNvSpPr>
          <p:nvPr/>
        </p:nvSpPr>
        <p:spPr bwMode="auto">
          <a:xfrm>
            <a:off x="457200" y="1177925"/>
            <a:ext cx="11277600" cy="641350"/>
          </a:xfrm>
          <a:prstGeom prst="rect">
            <a:avLst/>
          </a:prstGeom>
          <a:noFill/>
          <a:ln>
            <a:noFill/>
          </a:ln>
        </p:spPr>
        <p:txBody>
          <a:bodyPr spcFirstLastPara="1" lIns="91425" tIns="45700" rIns="91425" bIns="45700" anchor="ctr"/>
          <a:lstStyle>
            <a:defPPr marR="0" lvl="0" algn="l" rtl="0">
              <a:lnSpc>
                <a:spcPct val="100000"/>
              </a:lnSpc>
              <a:spcBef>
                <a:spcPts val="0"/>
              </a:spcBef>
              <a:spcAft>
                <a:spcPts val="0"/>
              </a:spcAft>
            </a:defPPr>
            <a:lvl1pPr lvl="0" algn="l" rtl="0" eaLnBrk="0" fontAlgn="base" hangingPunct="0">
              <a:lnSpc>
                <a:spcPct val="100000"/>
              </a:lnSpc>
              <a:spcBef>
                <a:spcPts val="0"/>
              </a:spcBef>
              <a:spcAft>
                <a:spcPts val="0"/>
              </a:spcAft>
              <a:buClr>
                <a:srgbClr val="464646"/>
              </a:buClr>
              <a:buSzPts val="4100"/>
              <a:buFont typeface="Lucida Sans"/>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ctr" eaLnBrk="1" hangingPunct="1">
              <a:spcBef>
                <a:spcPct val="0"/>
              </a:spcBef>
              <a:spcAft>
                <a:spcPct val="0"/>
              </a:spcAft>
              <a:buClr>
                <a:srgbClr val="4E67C8"/>
              </a:buClr>
              <a:buSzPts val="3600"/>
              <a:buFont typeface="Times New Roman" panose="02020603050405020304" pitchFamily="18" charset="0"/>
              <a:buNone/>
              <a:defRPr/>
            </a:pPr>
            <a:br>
              <a:rPr lang="en-US" altLang="en-US" sz="2800" b="1" kern="0" dirty="0">
                <a:solidFill>
                  <a:srgbClr val="4E67C8"/>
                </a:solidFill>
                <a:latin typeface="Times New Roman" panose="02020603050405020304" pitchFamily="18" charset="0"/>
                <a:cs typeface="Times New Roman" panose="02020603050405020304" pitchFamily="18" charset="0"/>
                <a:sym typeface="Times New Roman" panose="02020603050405020304" pitchFamily="18" charset="0"/>
              </a:rPr>
            </a:br>
            <a:r>
              <a:rPr lang="en-US" altLang="en-US" sz="3800" b="1" kern="0" dirty="0">
                <a:solidFill>
                  <a:schemeClr val="tx1"/>
                </a:solidFill>
                <a:latin typeface="Times New Roman" panose="02020603050405020304" pitchFamily="18" charset="0"/>
                <a:cs typeface="Times New Roman" panose="02020603050405020304" pitchFamily="18" charset="0"/>
                <a:sym typeface="Times New Roman" panose="02020603050405020304" pitchFamily="18" charset="0"/>
              </a:rPr>
              <a:t>INTRODUCTION</a:t>
            </a:r>
            <a:br>
              <a:rPr lang="en-US" altLang="en-US" sz="2800" b="1" kern="0" dirty="0">
                <a:solidFill>
                  <a:schemeClr val="tx1"/>
                </a:solidFill>
                <a:latin typeface="Times New Roman" panose="02020603050405020304" pitchFamily="18" charset="0"/>
                <a:cs typeface="Times New Roman" panose="02020603050405020304" pitchFamily="18" charset="0"/>
                <a:sym typeface="Times New Roman" panose="02020603050405020304" pitchFamily="18" charset="0"/>
              </a:rPr>
            </a:br>
            <a:endParaRPr lang="en-US" altLang="en-US" sz="2800" b="1" kern="0" dirty="0">
              <a:solidFill>
                <a:schemeClr val="tx1"/>
              </a:solidFill>
              <a:latin typeface="Lucida Sans" panose="020B0602030504020204" pitchFamily="34" charset="0"/>
              <a:cs typeface="Arial" panose="020B0604020202020204" pitchFamily="34" charset="0"/>
              <a:sym typeface="Lucida Sans" panose="020B0602030504020204" pitchFamily="34" charset="0"/>
            </a:endParaRPr>
          </a:p>
        </p:txBody>
      </p:sp>
      <p:sp>
        <p:nvSpPr>
          <p:cNvPr id="5126" name="Google Shape;129;p3">
            <a:extLst>
              <a:ext uri="{FF2B5EF4-FFF2-40B4-BE49-F238E27FC236}">
                <a16:creationId xmlns:a16="http://schemas.microsoft.com/office/drawing/2014/main" id="{E5E1AC0C-1B69-386F-0D2D-B133917EBAA6}"/>
              </a:ext>
            </a:extLst>
          </p:cNvPr>
          <p:cNvSpPr txBox="1">
            <a:spLocks noChangeArrowheads="1"/>
          </p:cNvSpPr>
          <p:nvPr/>
        </p:nvSpPr>
        <p:spPr bwMode="auto">
          <a:xfrm>
            <a:off x="457200" y="1819275"/>
            <a:ext cx="11277600" cy="391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marL="342900" indent="-342900">
              <a:spcBef>
                <a:spcPct val="20000"/>
              </a:spcBef>
              <a:defRPr>
                <a:solidFill>
                  <a:schemeClr val="tx1"/>
                </a:solidFill>
                <a:latin typeface="Calibri" panose="020F0502020204030204" pitchFamily="34" charset="0"/>
              </a:defRPr>
            </a:lvl1pPr>
            <a:lvl2pPr marL="914400" indent="-374650">
              <a:spcBef>
                <a:spcPct val="20000"/>
              </a:spcBef>
              <a:defRPr>
                <a:solidFill>
                  <a:schemeClr val="tx1"/>
                </a:solidFill>
                <a:latin typeface="Calibri" panose="020F0502020204030204" pitchFamily="34" charset="0"/>
              </a:defRPr>
            </a:lvl2pPr>
            <a:lvl3pPr marL="1371600" indent="-361950">
              <a:spcBef>
                <a:spcPct val="20000"/>
              </a:spcBef>
              <a:defRPr>
                <a:solidFill>
                  <a:schemeClr val="tx1"/>
                </a:solidFill>
                <a:latin typeface="Calibri" panose="020F0502020204030204" pitchFamily="34" charset="0"/>
              </a:defRPr>
            </a:lvl3pPr>
            <a:lvl4pPr marL="1828800" indent="-349250">
              <a:spcBef>
                <a:spcPct val="20000"/>
              </a:spcBef>
              <a:defRPr>
                <a:solidFill>
                  <a:schemeClr val="tx1"/>
                </a:solidFill>
                <a:latin typeface="Calibri" panose="020F0502020204030204" pitchFamily="34" charset="0"/>
              </a:defRPr>
            </a:lvl4pPr>
            <a:lvl5pPr marL="2286000" indent="-342900">
              <a:spcBef>
                <a:spcPct val="20000"/>
              </a:spcBef>
              <a:defRPr>
                <a:solidFill>
                  <a:schemeClr val="tx1"/>
                </a:solidFill>
                <a:latin typeface="Calibri" panose="020F0502020204030204" pitchFamily="34" charset="0"/>
              </a:defRPr>
            </a:lvl5pPr>
            <a:lvl6pPr marL="2743200" indent="-342900" eaLnBrk="0" fontAlgn="base" hangingPunct="0">
              <a:spcBef>
                <a:spcPct val="20000"/>
              </a:spcBef>
              <a:spcAft>
                <a:spcPct val="0"/>
              </a:spcAft>
              <a:defRPr>
                <a:solidFill>
                  <a:schemeClr val="tx1"/>
                </a:solidFill>
                <a:latin typeface="Calibri" panose="020F0502020204030204" pitchFamily="34" charset="0"/>
              </a:defRPr>
            </a:lvl6pPr>
            <a:lvl7pPr marL="3200400" indent="-342900" eaLnBrk="0" fontAlgn="base" hangingPunct="0">
              <a:spcBef>
                <a:spcPct val="20000"/>
              </a:spcBef>
              <a:spcAft>
                <a:spcPct val="0"/>
              </a:spcAft>
              <a:defRPr>
                <a:solidFill>
                  <a:schemeClr val="tx1"/>
                </a:solidFill>
                <a:latin typeface="Calibri" panose="020F0502020204030204" pitchFamily="34" charset="0"/>
              </a:defRPr>
            </a:lvl7pPr>
            <a:lvl8pPr marL="3657600" indent="-342900" eaLnBrk="0" fontAlgn="base" hangingPunct="0">
              <a:spcBef>
                <a:spcPct val="20000"/>
              </a:spcBef>
              <a:spcAft>
                <a:spcPct val="0"/>
              </a:spcAft>
              <a:defRPr>
                <a:solidFill>
                  <a:schemeClr val="tx1"/>
                </a:solidFill>
                <a:latin typeface="Calibri" panose="020F0502020204030204" pitchFamily="34" charset="0"/>
              </a:defRPr>
            </a:lvl8pPr>
            <a:lvl9pPr marL="4114800" indent="-342900" eaLnBrk="0" fontAlgn="base" hangingPunct="0">
              <a:spcBef>
                <a:spcPct val="20000"/>
              </a:spcBef>
              <a:spcAft>
                <a:spcPct val="0"/>
              </a:spcAft>
              <a:defRPr>
                <a:solidFill>
                  <a:schemeClr val="tx1"/>
                </a:solidFill>
                <a:latin typeface="Calibri" panose="020F0502020204030204" pitchFamily="34" charset="0"/>
              </a:defRPr>
            </a:lvl9pPr>
          </a:lstStyle>
          <a:p>
            <a:pPr algn="just" eaLnBrk="1" hangingPunct="1">
              <a:lnSpc>
                <a:spcPct val="150000"/>
              </a:lnSpc>
              <a:spcBef>
                <a:spcPct val="0"/>
              </a:spcBef>
              <a:buClr>
                <a:schemeClr val="tx1"/>
              </a:buClr>
              <a:buSzPts val="1800"/>
              <a:buFontTx/>
              <a:buChar char="•"/>
            </a:pPr>
            <a:r>
              <a:rPr lang="en-US" altLang="en-US" sz="2000" dirty="0">
                <a:latin typeface="Times New Roman" panose="02020603050405020304" pitchFamily="18" charset="0"/>
                <a:cs typeface="Times New Roman" panose="02020603050405020304" pitchFamily="18" charset="0"/>
                <a:sym typeface="Times New Roman" panose="02020603050405020304" pitchFamily="18" charset="0"/>
              </a:rPr>
              <a:t>Vehicular Ad-hoc Network (VANET) is one of the core structure of intelligent vehicles. </a:t>
            </a:r>
          </a:p>
          <a:p>
            <a:pPr algn="just" eaLnBrk="1" hangingPunct="1">
              <a:lnSpc>
                <a:spcPct val="150000"/>
              </a:lnSpc>
              <a:spcBef>
                <a:spcPct val="0"/>
              </a:spcBef>
              <a:buClr>
                <a:schemeClr val="tx1"/>
              </a:buClr>
              <a:buSzPts val="1800"/>
              <a:buFontTx/>
              <a:buChar char="•"/>
            </a:pPr>
            <a:r>
              <a:rPr lang="en-US" altLang="en-US" sz="2000" dirty="0">
                <a:latin typeface="Times New Roman" panose="02020603050405020304" pitchFamily="18" charset="0"/>
                <a:cs typeface="Times New Roman" panose="02020603050405020304" pitchFamily="18" charset="0"/>
                <a:sym typeface="Times New Roman" panose="02020603050405020304" pitchFamily="18" charset="0"/>
              </a:rPr>
              <a:t>VANET is an IoT system that enables wireless communication among vehicles, facilitating real-time data exchange between two vehicles (V2V) and between vehicles and infrastructure (V2I).</a:t>
            </a:r>
          </a:p>
          <a:p>
            <a:pPr algn="just" eaLnBrk="1" hangingPunct="1">
              <a:lnSpc>
                <a:spcPct val="150000"/>
              </a:lnSpc>
              <a:spcBef>
                <a:spcPct val="0"/>
              </a:spcBef>
              <a:buClr>
                <a:schemeClr val="tx1"/>
              </a:buClr>
              <a:buSzPts val="1800"/>
              <a:buFontTx/>
              <a:buChar char="•"/>
            </a:pPr>
            <a:r>
              <a:rPr lang="en-US" altLang="en-US" sz="2000" dirty="0">
                <a:latin typeface="Times New Roman" panose="02020603050405020304" pitchFamily="18" charset="0"/>
                <a:cs typeface="Times New Roman" panose="02020603050405020304" pitchFamily="18" charset="0"/>
                <a:sym typeface="Times New Roman" panose="02020603050405020304" pitchFamily="18" charset="0"/>
              </a:rPr>
              <a:t>It enhances road safety and decreases traffic congestion.</a:t>
            </a:r>
          </a:p>
          <a:p>
            <a:pPr algn="just" eaLnBrk="1" hangingPunct="1">
              <a:lnSpc>
                <a:spcPct val="150000"/>
              </a:lnSpc>
              <a:spcBef>
                <a:spcPct val="0"/>
              </a:spcBef>
              <a:buClr>
                <a:schemeClr val="tx1"/>
              </a:buClr>
              <a:buSzPts val="1800"/>
              <a:buFontTx/>
              <a:buChar char="•"/>
            </a:pPr>
            <a:r>
              <a:rPr lang="en-US" altLang="en-US" sz="2000" dirty="0">
                <a:latin typeface="Times New Roman" panose="02020603050405020304" pitchFamily="18" charset="0"/>
                <a:cs typeface="Times New Roman" panose="02020603050405020304" pitchFamily="18" charset="0"/>
                <a:sym typeface="Times New Roman" panose="02020603050405020304" pitchFamily="18" charset="0"/>
              </a:rPr>
              <a:t>The use of blockchain in VANET offers decentralized data storage, hence enhancing security and privacy.</a:t>
            </a:r>
          </a:p>
          <a:p>
            <a:pPr algn="just" eaLnBrk="1" hangingPunct="1">
              <a:lnSpc>
                <a:spcPct val="150000"/>
              </a:lnSpc>
              <a:spcBef>
                <a:spcPct val="0"/>
              </a:spcBef>
              <a:buClr>
                <a:schemeClr val="tx1"/>
              </a:buClr>
              <a:buSzPts val="1800"/>
              <a:buFontTx/>
              <a:buChar char="•"/>
            </a:pPr>
            <a:r>
              <a:rPr lang="en-US" altLang="en-US" sz="2000" dirty="0">
                <a:latin typeface="Times New Roman" panose="02020603050405020304" pitchFamily="18" charset="0"/>
                <a:cs typeface="Times New Roman" panose="02020603050405020304" pitchFamily="18" charset="0"/>
                <a:sym typeface="Times New Roman" panose="02020603050405020304" pitchFamily="18" charset="0"/>
              </a:rPr>
              <a:t>A Biometrics Blockchain framework is presented to secure the data that is shared among vehicles in VANET. Statuary data is also retained in a trusted system.</a:t>
            </a:r>
          </a:p>
          <a:p>
            <a:pPr algn="just" eaLnBrk="1" hangingPunct="1">
              <a:lnSpc>
                <a:spcPct val="150000"/>
              </a:lnSpc>
              <a:spcBef>
                <a:spcPct val="0"/>
              </a:spcBef>
              <a:buClr>
                <a:schemeClr val="tx1"/>
              </a:buClr>
              <a:buSzPts val="1800"/>
              <a:buFontTx/>
              <a:buChar char="•"/>
            </a:pPr>
            <a:r>
              <a:rPr lang="en-US" altLang="en-US" sz="2000" dirty="0">
                <a:latin typeface="Times New Roman" panose="02020603050405020304" pitchFamily="18" charset="0"/>
                <a:cs typeface="Times New Roman" panose="02020603050405020304" pitchFamily="18" charset="0"/>
                <a:sym typeface="Times New Roman" panose="02020603050405020304" pitchFamily="18" charset="0"/>
              </a:rPr>
              <a:t>The advantage of biometric is used to keep a record of genuine identity of the message sender and helps establish a trust between vehicles in VANET.</a:t>
            </a:r>
          </a:p>
          <a:p>
            <a:pPr algn="just" eaLnBrk="1" hangingPunct="1">
              <a:spcBef>
                <a:spcPct val="0"/>
              </a:spcBef>
              <a:buClr>
                <a:srgbClr val="2DA2BF"/>
              </a:buClr>
              <a:buSzPts val="1800"/>
              <a:buFont typeface="Noto Sans Symbols"/>
              <a:buNone/>
            </a:pPr>
            <a:endParaRPr lang="en-US" altLang="en-US" sz="2400" dirty="0">
              <a:latin typeface="Lucida Sans" panose="020B0602030504020204" pitchFamily="34" charset="0"/>
              <a:cs typeface="Lucida Sans" panose="020B0602030504020204" pitchFamily="34" charset="0"/>
              <a:sym typeface="Lucida Sans" panose="020B0602030504020204" pitchFamily="34" charset="0"/>
            </a:endParaRPr>
          </a:p>
          <a:p>
            <a:pPr algn="just" eaLnBrk="1" hangingPunct="1">
              <a:spcBef>
                <a:spcPts val="738"/>
              </a:spcBef>
              <a:buClr>
                <a:srgbClr val="2DA2BF"/>
              </a:buClr>
              <a:buSzPts val="2200"/>
              <a:buFont typeface="Noto Sans Symbols"/>
              <a:buNone/>
            </a:pPr>
            <a:endParaRPr lang="en-US" altLang="en-US" sz="32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spcBef>
                <a:spcPts val="700"/>
              </a:spcBef>
              <a:buClr>
                <a:srgbClr val="2DA2BF"/>
              </a:buClr>
              <a:buSzPts val="1800"/>
              <a:buFont typeface="Noto Sans Symbols"/>
              <a:buNone/>
            </a:pPr>
            <a:endParaRPr lang="en-US" altLang="en-US" sz="2700" dirty="0">
              <a:solidFill>
                <a:srgbClr val="000000"/>
              </a:solidFill>
              <a:latin typeface="Lucida Sans" panose="020B0602030504020204" pitchFamily="34" charset="0"/>
              <a:cs typeface="Lucida Sans" panose="020B0602030504020204" pitchFamily="34" charset="0"/>
              <a:sym typeface="Lucida Sans" panose="020B0602030504020204" pitchFamily="34" charset="0"/>
            </a:endParaRPr>
          </a:p>
        </p:txBody>
      </p:sp>
      <p:sp>
        <p:nvSpPr>
          <p:cNvPr id="5127" name="Slide Number Placeholder 3">
            <a:extLst>
              <a:ext uri="{FF2B5EF4-FFF2-40B4-BE49-F238E27FC236}">
                <a16:creationId xmlns:a16="http://schemas.microsoft.com/office/drawing/2014/main" id="{78FE9D0E-75CD-0ED0-C158-A3B2B71CFA9B}"/>
              </a:ext>
            </a:extLst>
          </p:cNvPr>
          <p:cNvSpPr>
            <a:spLocks noGrp="1" noChangeArrowheads="1"/>
          </p:cNvSpPr>
          <p:nvPr>
            <p:ph type="sldNum" sz="quarter" idx="12"/>
          </p:nvPr>
        </p:nvSpPr>
        <p:spPr bwMode="auto">
          <a:xfrm>
            <a:off x="8783638" y="6248400"/>
            <a:ext cx="2803525" cy="36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4B9956E-1AE4-4AF1-8408-8591233A3E7E}" type="slidenum">
              <a:rPr lang="en-US" altLang="en-US" sz="2400" smtClean="0">
                <a:solidFill>
                  <a:schemeClr val="bg1"/>
                </a:solidFill>
                <a:latin typeface="Times New Roman" panose="02020603050405020304" pitchFamily="18" charset="0"/>
                <a:cs typeface="Times New Roman" panose="02020603050405020304" pitchFamily="18" charset="0"/>
              </a:rPr>
              <a:pPr/>
              <a:t>3</a:t>
            </a:fld>
            <a:endParaRPr lang="en-US" altLang="en-US">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81289CA-0520-FF05-B33D-655CE8CA252E}"/>
              </a:ext>
            </a:extLst>
          </p:cNvPr>
          <p:cNvPicPr>
            <a:picLocks noChangeAspect="1"/>
          </p:cNvPicPr>
          <p:nvPr/>
        </p:nvPicPr>
        <p:blipFill>
          <a:blip r:embed="rId5"/>
          <a:stretch>
            <a:fillRect/>
          </a:stretch>
        </p:blipFill>
        <p:spPr>
          <a:xfrm>
            <a:off x="9467169" y="6038278"/>
            <a:ext cx="1186073" cy="83496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9567E-67D2-39E1-C97B-9DF1BB4E9AC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E181839-226E-0381-AF1D-55E3330675BC}"/>
              </a:ext>
            </a:extLst>
          </p:cNvPr>
          <p:cNvSpPr txBox="1">
            <a:spLocks noGrp="1"/>
          </p:cNvSpPr>
          <p:nvPr>
            <p:ph type="title"/>
          </p:nvPr>
        </p:nvSpPr>
        <p:spPr/>
        <p:txBody>
          <a:bodyPr tIns="12700" rtlCol="0"/>
          <a:lstStyle/>
          <a:p>
            <a:pPr marL="12700" algn="just"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977A57F0-C065-EC81-8C59-048A11030B02}"/>
              </a:ext>
            </a:extLst>
          </p:cNvPr>
          <p:cNvSpPr txBox="1"/>
          <p:nvPr/>
        </p:nvSpPr>
        <p:spPr>
          <a:xfrm>
            <a:off x="3419475" y="334963"/>
            <a:ext cx="5353050" cy="593725"/>
          </a:xfrm>
          <a:prstGeom prst="rect">
            <a:avLst/>
          </a:prstGeom>
        </p:spPr>
        <p:txBody>
          <a:bodyPr lIns="0" tIns="12065" rIns="0" bIns="0">
            <a:spAutoFit/>
          </a:bodyPr>
          <a:lstStyle/>
          <a:p>
            <a:pPr marL="949325" algn="just"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algn="just"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61444" name="object 4">
            <a:extLst>
              <a:ext uri="{FF2B5EF4-FFF2-40B4-BE49-F238E27FC236}">
                <a16:creationId xmlns:a16="http://schemas.microsoft.com/office/drawing/2014/main" id="{0F7E4980-B156-05F0-2CBC-42072A2A5CD2}"/>
              </a:ext>
            </a:extLst>
          </p:cNvPr>
          <p:cNvGrpSpPr>
            <a:grpSpLocks/>
          </p:cNvGrpSpPr>
          <p:nvPr/>
        </p:nvGrpSpPr>
        <p:grpSpPr bwMode="auto">
          <a:xfrm>
            <a:off x="203200" y="0"/>
            <a:ext cx="11891963" cy="1193800"/>
            <a:chOff x="203200" y="0"/>
            <a:chExt cx="11892280" cy="1193165"/>
          </a:xfrm>
        </p:grpSpPr>
        <p:pic>
          <p:nvPicPr>
            <p:cNvPr id="61447" name="object 5">
              <a:extLst>
                <a:ext uri="{FF2B5EF4-FFF2-40B4-BE49-F238E27FC236}">
                  <a16:creationId xmlns:a16="http://schemas.microsoft.com/office/drawing/2014/main" id="{2B0BA0F0-4278-E001-8C49-71C6195E6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object 6">
              <a:extLst>
                <a:ext uri="{FF2B5EF4-FFF2-40B4-BE49-F238E27FC236}">
                  <a16:creationId xmlns:a16="http://schemas.microsoft.com/office/drawing/2014/main" id="{3AFFAF70-BCDC-F56C-294C-F1AADC03B5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46" name="Slide Number Placeholder 3">
            <a:extLst>
              <a:ext uri="{FF2B5EF4-FFF2-40B4-BE49-F238E27FC236}">
                <a16:creationId xmlns:a16="http://schemas.microsoft.com/office/drawing/2014/main" id="{42E68EF3-1924-B086-161D-D509828F8442}"/>
              </a:ext>
            </a:extLst>
          </p:cNvPr>
          <p:cNvSpPr>
            <a:spLocks noGrp="1" noChangeArrowheads="1"/>
          </p:cNvSpPr>
          <p:nvPr>
            <p:ph type="sldNum" sz="quarter" idx="12"/>
          </p:nvPr>
        </p:nvSpPr>
        <p:spPr bwMode="auto">
          <a:xfrm>
            <a:off x="8789988" y="6294438"/>
            <a:ext cx="2803525"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792AE53-B204-41AB-9D9A-71F9EB1AD0DA}" type="slidenum">
              <a:rPr lang="en-US" altLang="en-US" sz="2400" smtClean="0">
                <a:solidFill>
                  <a:schemeClr val="bg1"/>
                </a:solidFill>
                <a:latin typeface="Times New Roman" panose="02020603050405020304" pitchFamily="18" charset="0"/>
                <a:cs typeface="Times New Roman" panose="02020603050405020304" pitchFamily="18" charset="0"/>
              </a:rPr>
              <a:pPr/>
              <a:t>30</a:t>
            </a:fld>
            <a:endParaRPr lang="en-US" altLang="en-US"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937FCDD-40C7-A2A3-38CB-E6FD75342B0E}"/>
              </a:ext>
            </a:extLst>
          </p:cNvPr>
          <p:cNvPicPr>
            <a:picLocks noChangeAspect="1"/>
          </p:cNvPicPr>
          <p:nvPr/>
        </p:nvPicPr>
        <p:blipFill>
          <a:blip r:embed="rId4"/>
          <a:stretch>
            <a:fillRect/>
          </a:stretch>
        </p:blipFill>
        <p:spPr>
          <a:xfrm>
            <a:off x="9467169" y="6038278"/>
            <a:ext cx="1186073" cy="834961"/>
          </a:xfrm>
          <a:prstGeom prst="rect">
            <a:avLst/>
          </a:prstGeom>
        </p:spPr>
      </p:pic>
      <p:sp>
        <p:nvSpPr>
          <p:cNvPr id="5" name="TextBox 4">
            <a:extLst>
              <a:ext uri="{FF2B5EF4-FFF2-40B4-BE49-F238E27FC236}">
                <a16:creationId xmlns:a16="http://schemas.microsoft.com/office/drawing/2014/main" id="{36A29F4B-3862-1A40-7F20-2E5FD53CD216}"/>
              </a:ext>
            </a:extLst>
          </p:cNvPr>
          <p:cNvSpPr txBox="1"/>
          <p:nvPr/>
        </p:nvSpPr>
        <p:spPr>
          <a:xfrm>
            <a:off x="199600" y="1131291"/>
            <a:ext cx="11789626" cy="70788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Similarly, the packet loss while it has an attacker as can be seen in figure 6 when the number of vehicles were less than the packet loss was low and slightly increased when the number of vehicles increases.</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64359F5-20FE-33F3-EC22-BE8E65599B27}"/>
              </a:ext>
            </a:extLst>
          </p:cNvPr>
          <p:cNvSpPr txBox="1"/>
          <p:nvPr/>
        </p:nvSpPr>
        <p:spPr>
          <a:xfrm>
            <a:off x="199600" y="1839177"/>
            <a:ext cx="3727302" cy="584775"/>
          </a:xfrm>
          <a:prstGeom prst="rect">
            <a:avLst/>
          </a:prstGeom>
          <a:noFill/>
        </p:spPr>
        <p:txBody>
          <a:bodyPr wrap="none" rtlCol="0">
            <a:spAutoFit/>
          </a:bodyPr>
          <a:lstStyle/>
          <a:p>
            <a:pPr algn="just"/>
            <a:r>
              <a:rPr lang="en-IN" sz="3200" b="1" dirty="0">
                <a:latin typeface="Times New Roman" panose="02020603050405020304" pitchFamily="18" charset="0"/>
                <a:cs typeface="Times New Roman" panose="02020603050405020304" pitchFamily="18" charset="0"/>
              </a:rPr>
              <a:t>Computational Cost</a:t>
            </a:r>
          </a:p>
        </p:txBody>
      </p:sp>
      <p:sp>
        <p:nvSpPr>
          <p:cNvPr id="8" name="TextBox 7">
            <a:extLst>
              <a:ext uri="{FF2B5EF4-FFF2-40B4-BE49-F238E27FC236}">
                <a16:creationId xmlns:a16="http://schemas.microsoft.com/office/drawing/2014/main" id="{5E0CDD7E-F4A0-61D8-F3FB-4693E5F9D78C}"/>
              </a:ext>
            </a:extLst>
          </p:cNvPr>
          <p:cNvSpPr txBox="1"/>
          <p:nvPr/>
        </p:nvSpPr>
        <p:spPr>
          <a:xfrm>
            <a:off x="199600" y="2438062"/>
            <a:ext cx="11789626" cy="1015663"/>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Figure 7 shows that the proposed model has less computational cost of 0.1ms while other systems have 0.12, 2.8 and 4.0.</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As number of vehicles increase from 20 to 100 time increases from 0.1ms to 0.3 </a:t>
            </a:r>
            <a:r>
              <a:rPr lang="en-IN" sz="2000" dirty="0" err="1">
                <a:latin typeface="Times New Roman" panose="02020603050405020304" pitchFamily="18" charset="0"/>
                <a:cs typeface="Times New Roman" panose="02020603050405020304" pitchFamily="18" charset="0"/>
              </a:rPr>
              <a:t>ms</a:t>
            </a:r>
            <a:r>
              <a:rPr lang="en-IN" sz="2000"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A1CC76E7-8B8D-2EED-F8E2-25958B244191}"/>
              </a:ext>
            </a:extLst>
          </p:cNvPr>
          <p:cNvSpPr txBox="1"/>
          <p:nvPr/>
        </p:nvSpPr>
        <p:spPr>
          <a:xfrm>
            <a:off x="199600" y="3390504"/>
            <a:ext cx="3206134" cy="584775"/>
          </a:xfrm>
          <a:prstGeom prst="rect">
            <a:avLst/>
          </a:prstGeom>
          <a:noFill/>
        </p:spPr>
        <p:txBody>
          <a:bodyPr wrap="none" rtlCol="0">
            <a:spAutoFit/>
          </a:bodyPr>
          <a:lstStyle/>
          <a:p>
            <a:pPr algn="just"/>
            <a:r>
              <a:rPr lang="en-IN" sz="3200" b="1" dirty="0">
                <a:latin typeface="Times New Roman" panose="02020603050405020304" pitchFamily="18" charset="0"/>
                <a:cs typeface="Times New Roman" panose="02020603050405020304" pitchFamily="18" charset="0"/>
              </a:rPr>
              <a:t>Security Analysis</a:t>
            </a:r>
          </a:p>
        </p:txBody>
      </p:sp>
      <p:sp>
        <p:nvSpPr>
          <p:cNvPr id="13" name="TextBox 12">
            <a:extLst>
              <a:ext uri="{FF2B5EF4-FFF2-40B4-BE49-F238E27FC236}">
                <a16:creationId xmlns:a16="http://schemas.microsoft.com/office/drawing/2014/main" id="{8291104B-143A-49BF-90F6-9220FC3B633B}"/>
              </a:ext>
            </a:extLst>
          </p:cNvPr>
          <p:cNvSpPr txBox="1"/>
          <p:nvPr/>
        </p:nvSpPr>
        <p:spPr>
          <a:xfrm>
            <a:off x="199600" y="4335529"/>
            <a:ext cx="11789626" cy="1323439"/>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Registration of vehicle ensures secure use of public and private keys. The keys are stored in the OBU which is tamper proof. The data is sent to network by signing with private key of the vehicle.</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length of the RSA signature key is 1024 bit long,</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3163A38-C233-20FB-EC3E-F439BCDE40E3}"/>
              </a:ext>
            </a:extLst>
          </p:cNvPr>
          <p:cNvSpPr txBox="1"/>
          <p:nvPr/>
        </p:nvSpPr>
        <p:spPr>
          <a:xfrm>
            <a:off x="184360" y="3924572"/>
            <a:ext cx="3101362" cy="461665"/>
          </a:xfrm>
          <a:prstGeom prst="rect">
            <a:avLst/>
          </a:prstGeom>
          <a:noFill/>
        </p:spPr>
        <p:txBody>
          <a:bodyPr wrap="none" rtlCol="0">
            <a:spAutoFit/>
          </a:bodyPr>
          <a:lstStyle/>
          <a:p>
            <a:pPr algn="just"/>
            <a:r>
              <a:rPr lang="en-IN" sz="2400" b="1" dirty="0">
                <a:latin typeface="Times New Roman" panose="02020603050405020304" pitchFamily="18" charset="0"/>
                <a:cs typeface="Times New Roman" panose="02020603050405020304" pitchFamily="18" charset="0"/>
              </a:rPr>
              <a:t>1) Secure Registration</a:t>
            </a:r>
          </a:p>
        </p:txBody>
      </p:sp>
      <p:pic>
        <p:nvPicPr>
          <p:cNvPr id="16" name="Picture 15">
            <a:extLst>
              <a:ext uri="{FF2B5EF4-FFF2-40B4-BE49-F238E27FC236}">
                <a16:creationId xmlns:a16="http://schemas.microsoft.com/office/drawing/2014/main" id="{3386B3B1-8867-0513-2AE7-5FE6E68ACD28}"/>
              </a:ext>
            </a:extLst>
          </p:cNvPr>
          <p:cNvPicPr>
            <a:picLocks noChangeAspect="1"/>
          </p:cNvPicPr>
          <p:nvPr/>
        </p:nvPicPr>
        <p:blipFill>
          <a:blip r:embed="rId5"/>
          <a:stretch>
            <a:fillRect/>
          </a:stretch>
        </p:blipFill>
        <p:spPr>
          <a:xfrm>
            <a:off x="3207935" y="5458033"/>
            <a:ext cx="4646612" cy="401869"/>
          </a:xfrm>
          <a:prstGeom prst="rect">
            <a:avLst/>
          </a:prstGeom>
        </p:spPr>
      </p:pic>
    </p:spTree>
    <p:extLst>
      <p:ext uri="{BB962C8B-B14F-4D97-AF65-F5344CB8AC3E}">
        <p14:creationId xmlns:p14="http://schemas.microsoft.com/office/powerpoint/2010/main" val="3989741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77589-A4AA-06D9-6A71-AD82E87AABE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A2328A5-BAC4-DAA2-A632-96FA692A6607}"/>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BABC25C9-6E47-1628-A1BA-43C40AC7D6F5}"/>
              </a:ext>
            </a:extLst>
          </p:cNvPr>
          <p:cNvSpPr txBox="1"/>
          <p:nvPr/>
        </p:nvSpPr>
        <p:spPr>
          <a:xfrm>
            <a:off x="3419475" y="334963"/>
            <a:ext cx="5353050" cy="593725"/>
          </a:xfrm>
          <a:prstGeom prst="rect">
            <a:avLst/>
          </a:prstGeom>
        </p:spPr>
        <p:txBody>
          <a:bodyPr lIns="0" tIns="12065" rIns="0" bIns="0">
            <a:spAutoFit/>
          </a:bodyPr>
          <a:lstStyle/>
          <a:p>
            <a:pPr marL="949325"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61444" name="object 4">
            <a:extLst>
              <a:ext uri="{FF2B5EF4-FFF2-40B4-BE49-F238E27FC236}">
                <a16:creationId xmlns:a16="http://schemas.microsoft.com/office/drawing/2014/main" id="{5D9181EA-3240-035A-4ADE-0790ED21EDE6}"/>
              </a:ext>
            </a:extLst>
          </p:cNvPr>
          <p:cNvGrpSpPr>
            <a:grpSpLocks/>
          </p:cNvGrpSpPr>
          <p:nvPr/>
        </p:nvGrpSpPr>
        <p:grpSpPr bwMode="auto">
          <a:xfrm>
            <a:off x="203200" y="0"/>
            <a:ext cx="11891963" cy="1193800"/>
            <a:chOff x="203200" y="0"/>
            <a:chExt cx="11892280" cy="1193165"/>
          </a:xfrm>
        </p:grpSpPr>
        <p:pic>
          <p:nvPicPr>
            <p:cNvPr id="61447" name="object 5">
              <a:extLst>
                <a:ext uri="{FF2B5EF4-FFF2-40B4-BE49-F238E27FC236}">
                  <a16:creationId xmlns:a16="http://schemas.microsoft.com/office/drawing/2014/main" id="{73B70621-66FD-CCCA-C395-83F772D29D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object 6">
              <a:extLst>
                <a:ext uri="{FF2B5EF4-FFF2-40B4-BE49-F238E27FC236}">
                  <a16:creationId xmlns:a16="http://schemas.microsoft.com/office/drawing/2014/main" id="{301D6B3E-908A-A675-36E7-2ECC999642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46" name="Slide Number Placeholder 3">
            <a:extLst>
              <a:ext uri="{FF2B5EF4-FFF2-40B4-BE49-F238E27FC236}">
                <a16:creationId xmlns:a16="http://schemas.microsoft.com/office/drawing/2014/main" id="{646E671F-D7AA-F7BF-C05F-C25A3DA2AE08}"/>
              </a:ext>
            </a:extLst>
          </p:cNvPr>
          <p:cNvSpPr>
            <a:spLocks noGrp="1" noChangeArrowheads="1"/>
          </p:cNvSpPr>
          <p:nvPr>
            <p:ph type="sldNum" sz="quarter" idx="12"/>
          </p:nvPr>
        </p:nvSpPr>
        <p:spPr bwMode="auto">
          <a:xfrm>
            <a:off x="8789988" y="6294438"/>
            <a:ext cx="2803525"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792AE53-B204-41AB-9D9A-71F9EB1AD0DA}" type="slidenum">
              <a:rPr lang="en-US" altLang="en-US" sz="2400" smtClean="0">
                <a:solidFill>
                  <a:schemeClr val="bg1"/>
                </a:solidFill>
                <a:latin typeface="Times New Roman" panose="02020603050405020304" pitchFamily="18" charset="0"/>
                <a:cs typeface="Times New Roman" panose="02020603050405020304" pitchFamily="18" charset="0"/>
              </a:rPr>
              <a:pPr/>
              <a:t>31</a:t>
            </a:fld>
            <a:endParaRPr lang="en-US" altLang="en-US">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2A3251E-B55C-76A5-642B-5CED4B003C7C}"/>
              </a:ext>
            </a:extLst>
          </p:cNvPr>
          <p:cNvPicPr>
            <a:picLocks noChangeAspect="1"/>
          </p:cNvPicPr>
          <p:nvPr/>
        </p:nvPicPr>
        <p:blipFill>
          <a:blip r:embed="rId4"/>
          <a:stretch>
            <a:fillRect/>
          </a:stretch>
        </p:blipFill>
        <p:spPr>
          <a:xfrm>
            <a:off x="9467169" y="6038278"/>
            <a:ext cx="1186073" cy="834961"/>
          </a:xfrm>
          <a:prstGeom prst="rect">
            <a:avLst/>
          </a:prstGeom>
        </p:spPr>
      </p:pic>
      <p:sp>
        <p:nvSpPr>
          <p:cNvPr id="13" name="TextBox 12">
            <a:extLst>
              <a:ext uri="{FF2B5EF4-FFF2-40B4-BE49-F238E27FC236}">
                <a16:creationId xmlns:a16="http://schemas.microsoft.com/office/drawing/2014/main" id="{F3883194-5C98-9BAF-28D2-CF209F75E6AC}"/>
              </a:ext>
            </a:extLst>
          </p:cNvPr>
          <p:cNvSpPr txBox="1"/>
          <p:nvPr/>
        </p:nvSpPr>
        <p:spPr>
          <a:xfrm>
            <a:off x="3477601" y="5223232"/>
            <a:ext cx="5532284" cy="400110"/>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Figure 6. Computational cost of the proposed model</a:t>
            </a:r>
          </a:p>
        </p:txBody>
      </p:sp>
      <p:pic>
        <p:nvPicPr>
          <p:cNvPr id="6" name="Picture 5">
            <a:extLst>
              <a:ext uri="{FF2B5EF4-FFF2-40B4-BE49-F238E27FC236}">
                <a16:creationId xmlns:a16="http://schemas.microsoft.com/office/drawing/2014/main" id="{A5A1FBEF-EC7D-2E21-837D-F36B6262115F}"/>
              </a:ext>
            </a:extLst>
          </p:cNvPr>
          <p:cNvPicPr>
            <a:picLocks noChangeAspect="1"/>
          </p:cNvPicPr>
          <p:nvPr/>
        </p:nvPicPr>
        <p:blipFill>
          <a:blip r:embed="rId5"/>
          <a:stretch>
            <a:fillRect/>
          </a:stretch>
        </p:blipFill>
        <p:spPr>
          <a:xfrm>
            <a:off x="3310373" y="1365720"/>
            <a:ext cx="5479615" cy="3827032"/>
          </a:xfrm>
          <a:prstGeom prst="rect">
            <a:avLst/>
          </a:prstGeom>
        </p:spPr>
      </p:pic>
    </p:spTree>
    <p:extLst>
      <p:ext uri="{BB962C8B-B14F-4D97-AF65-F5344CB8AC3E}">
        <p14:creationId xmlns:p14="http://schemas.microsoft.com/office/powerpoint/2010/main" val="4010551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1F6D2D-F2A1-C38A-F09A-9CFE6E7D412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6981ED5-6A27-595A-66A3-26D5CEC26C86}"/>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38A2D3E2-BC4A-D06E-C35D-E7B0C5F76FBF}"/>
              </a:ext>
            </a:extLst>
          </p:cNvPr>
          <p:cNvSpPr txBox="1"/>
          <p:nvPr/>
        </p:nvSpPr>
        <p:spPr>
          <a:xfrm>
            <a:off x="3419475" y="334963"/>
            <a:ext cx="5353050" cy="593725"/>
          </a:xfrm>
          <a:prstGeom prst="rect">
            <a:avLst/>
          </a:prstGeom>
        </p:spPr>
        <p:txBody>
          <a:bodyPr lIns="0" tIns="12065" rIns="0" bIns="0">
            <a:spAutoFit/>
          </a:bodyPr>
          <a:lstStyle/>
          <a:p>
            <a:pPr marL="949325"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61444" name="object 4">
            <a:extLst>
              <a:ext uri="{FF2B5EF4-FFF2-40B4-BE49-F238E27FC236}">
                <a16:creationId xmlns:a16="http://schemas.microsoft.com/office/drawing/2014/main" id="{C12EF690-D55E-6210-59D9-217823AE8579}"/>
              </a:ext>
            </a:extLst>
          </p:cNvPr>
          <p:cNvGrpSpPr>
            <a:grpSpLocks/>
          </p:cNvGrpSpPr>
          <p:nvPr/>
        </p:nvGrpSpPr>
        <p:grpSpPr bwMode="auto">
          <a:xfrm>
            <a:off x="203200" y="0"/>
            <a:ext cx="11891963" cy="1193800"/>
            <a:chOff x="203200" y="0"/>
            <a:chExt cx="11892280" cy="1193165"/>
          </a:xfrm>
        </p:grpSpPr>
        <p:pic>
          <p:nvPicPr>
            <p:cNvPr id="61447" name="object 5">
              <a:extLst>
                <a:ext uri="{FF2B5EF4-FFF2-40B4-BE49-F238E27FC236}">
                  <a16:creationId xmlns:a16="http://schemas.microsoft.com/office/drawing/2014/main" id="{FAC308E5-4FD5-B948-DC4C-9990C52693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object 6">
              <a:extLst>
                <a:ext uri="{FF2B5EF4-FFF2-40B4-BE49-F238E27FC236}">
                  <a16:creationId xmlns:a16="http://schemas.microsoft.com/office/drawing/2014/main" id="{ECEEBD78-C529-ABD1-24A0-866BBD3A21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46" name="Slide Number Placeholder 3">
            <a:extLst>
              <a:ext uri="{FF2B5EF4-FFF2-40B4-BE49-F238E27FC236}">
                <a16:creationId xmlns:a16="http://schemas.microsoft.com/office/drawing/2014/main" id="{DAE3E694-012C-A00B-0333-6DED85A06201}"/>
              </a:ext>
            </a:extLst>
          </p:cNvPr>
          <p:cNvSpPr>
            <a:spLocks noGrp="1" noChangeArrowheads="1"/>
          </p:cNvSpPr>
          <p:nvPr>
            <p:ph type="sldNum" sz="quarter" idx="12"/>
          </p:nvPr>
        </p:nvSpPr>
        <p:spPr bwMode="auto">
          <a:xfrm>
            <a:off x="8789988" y="6294438"/>
            <a:ext cx="2803525"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792AE53-B204-41AB-9D9A-71F9EB1AD0DA}" type="slidenum">
              <a:rPr lang="en-US" altLang="en-US" sz="2400" smtClean="0">
                <a:solidFill>
                  <a:schemeClr val="bg1"/>
                </a:solidFill>
                <a:latin typeface="Times New Roman" panose="02020603050405020304" pitchFamily="18" charset="0"/>
                <a:cs typeface="Times New Roman" panose="02020603050405020304" pitchFamily="18" charset="0"/>
              </a:rPr>
              <a:pPr/>
              <a:t>32</a:t>
            </a:fld>
            <a:endParaRPr lang="en-US" altLang="en-US">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2DAE3E8-BF38-885B-3E84-20BB7B69EA8C}"/>
              </a:ext>
            </a:extLst>
          </p:cNvPr>
          <p:cNvPicPr>
            <a:picLocks noChangeAspect="1"/>
          </p:cNvPicPr>
          <p:nvPr/>
        </p:nvPicPr>
        <p:blipFill>
          <a:blip r:embed="rId4"/>
          <a:stretch>
            <a:fillRect/>
          </a:stretch>
        </p:blipFill>
        <p:spPr>
          <a:xfrm>
            <a:off x="9467169" y="6038278"/>
            <a:ext cx="1186073" cy="834961"/>
          </a:xfrm>
          <a:prstGeom prst="rect">
            <a:avLst/>
          </a:prstGeom>
        </p:spPr>
      </p:pic>
      <p:sp>
        <p:nvSpPr>
          <p:cNvPr id="5" name="TextBox 4">
            <a:extLst>
              <a:ext uri="{FF2B5EF4-FFF2-40B4-BE49-F238E27FC236}">
                <a16:creationId xmlns:a16="http://schemas.microsoft.com/office/drawing/2014/main" id="{A0A843E3-D8A7-D81E-7D68-47329CE8F32B}"/>
              </a:ext>
            </a:extLst>
          </p:cNvPr>
          <p:cNvSpPr txBox="1"/>
          <p:nvPr/>
        </p:nvSpPr>
        <p:spPr>
          <a:xfrm>
            <a:off x="189548" y="1539368"/>
            <a:ext cx="11789626" cy="2246769"/>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Cost of authentication can be denoted as </a:t>
            </a:r>
            <a:r>
              <a:rPr lang="en-IN" sz="2000" i="1" dirty="0">
                <a:latin typeface="Times New Roman" panose="02020603050405020304" pitchFamily="18" charset="0"/>
                <a:cs typeface="Times New Roman" panose="02020603050405020304" pitchFamily="18" charset="0"/>
              </a:rPr>
              <a:t>Ta</a:t>
            </a:r>
            <a:r>
              <a:rPr lang="en-IN" sz="2000" dirty="0">
                <a:latin typeface="Times New Roman" panose="02020603050405020304" pitchFamily="18" charset="0"/>
                <a:cs typeface="Times New Roman" panose="02020603050405020304" pitchFamily="18" charset="0"/>
              </a:rPr>
              <a:t> which has </a:t>
            </a:r>
            <a:r>
              <a:rPr lang="en-IN" sz="2000" i="1" dirty="0">
                <a:latin typeface="Times New Roman" panose="02020603050405020304" pitchFamily="18" charset="0"/>
                <a:cs typeface="Times New Roman" panose="02020603050405020304" pitchFamily="18" charset="0"/>
              </a:rPr>
              <a:t>H</a:t>
            </a:r>
            <a:r>
              <a:rPr lang="en-IN" sz="2000" dirty="0">
                <a:latin typeface="Times New Roman" panose="02020603050405020304" pitchFamily="18" charset="0"/>
                <a:cs typeface="Times New Roman" panose="02020603050405020304" pitchFamily="18" charset="0"/>
              </a:rPr>
              <a:t> as hash function.</a:t>
            </a:r>
          </a:p>
          <a:p>
            <a:pPr marL="342900" indent="-342900" algn="just">
              <a:buFont typeface="Arial" panose="020B0604020202020204" pitchFamily="34" charset="0"/>
              <a:buChar char="•"/>
            </a:pPr>
            <a:r>
              <a:rPr lang="en-IN" sz="2000" i="1" dirty="0" err="1">
                <a:latin typeface="Times New Roman" panose="02020603050405020304" pitchFamily="18" charset="0"/>
                <a:cs typeface="Times New Roman" panose="02020603050405020304" pitchFamily="18" charset="0"/>
              </a:rPr>
              <a:t>Ec</a:t>
            </a:r>
            <a:r>
              <a:rPr lang="en-IN" sz="2000" dirty="0">
                <a:latin typeface="Times New Roman" panose="02020603050405020304" pitchFamily="18" charset="0"/>
                <a:cs typeface="Times New Roman" panose="02020603050405020304" pitchFamily="18" charset="0"/>
              </a:rPr>
              <a:t> represents the encryption cost and </a:t>
            </a:r>
            <a:r>
              <a:rPr lang="en-IN" sz="2000" i="1" dirty="0" err="1">
                <a:latin typeface="Times New Roman" panose="02020603050405020304" pitchFamily="18" charset="0"/>
                <a:cs typeface="Times New Roman" panose="02020603050405020304" pitchFamily="18" charset="0"/>
              </a:rPr>
              <a:t>Thash</a:t>
            </a:r>
            <a:r>
              <a:rPr lang="en-IN" sz="2000" dirty="0">
                <a:latin typeface="Times New Roman" panose="02020603050405020304" pitchFamily="18" charset="0"/>
                <a:cs typeface="Times New Roman" panose="02020603050405020304" pitchFamily="18" charset="0"/>
              </a:rPr>
              <a:t> can be evaluated using the hash function. The vehicle authentication process takes 2T</a:t>
            </a:r>
            <a:r>
              <a:rPr lang="en-IN" sz="2000" i="1" dirty="0">
                <a:latin typeface="Times New Roman" panose="02020603050405020304" pitchFamily="18" charset="0"/>
                <a:cs typeface="Times New Roman" panose="02020603050405020304" pitchFamily="18" charset="0"/>
              </a:rPr>
              <a:t>hash</a:t>
            </a:r>
            <a:r>
              <a:rPr lang="en-IN" sz="2000" dirty="0">
                <a:latin typeface="Times New Roman" panose="02020603050405020304" pitchFamily="18" charset="0"/>
                <a:cs typeface="Times New Roman" panose="02020603050405020304" pitchFamily="18" charset="0"/>
              </a:rPr>
              <a:t> and further time of is taken </a:t>
            </a:r>
            <a:r>
              <a:rPr lang="en-IN" sz="2000" i="1" dirty="0">
                <a:latin typeface="Times New Roman" panose="02020603050405020304" pitchFamily="18" charset="0"/>
                <a:cs typeface="Times New Roman" panose="02020603050405020304" pitchFamily="18" charset="0"/>
              </a:rPr>
              <a:t>td</a:t>
            </a:r>
            <a:r>
              <a:rPr lang="en-IN" sz="2000" dirty="0">
                <a:latin typeface="Times New Roman" panose="02020603050405020304" pitchFamily="18" charset="0"/>
                <a:cs typeface="Times New Roman" panose="02020603050405020304" pitchFamily="18" charset="0"/>
              </a:rPr>
              <a:t> to compare hash </a:t>
            </a:r>
            <a:r>
              <a:rPr lang="en-IN" sz="2000" i="1" dirty="0">
                <a:latin typeface="Times New Roman" panose="02020603050405020304" pitchFamily="18" charset="0"/>
                <a:cs typeface="Times New Roman" panose="02020603050405020304" pitchFamily="18" charset="0"/>
              </a:rPr>
              <a:t>H1 </a:t>
            </a:r>
            <a:r>
              <a:rPr lang="en-IN" sz="2000" dirty="0">
                <a:latin typeface="Times New Roman" panose="02020603050405020304" pitchFamily="18" charset="0"/>
                <a:cs typeface="Times New Roman" panose="02020603050405020304" pitchFamily="18" charset="0"/>
              </a:rPr>
              <a:t>and </a:t>
            </a:r>
            <a:r>
              <a:rPr lang="en-IN" sz="2000" i="1" dirty="0">
                <a:latin typeface="Times New Roman" panose="02020603050405020304" pitchFamily="18" charset="0"/>
                <a:cs typeface="Times New Roman" panose="02020603050405020304" pitchFamily="18" charset="0"/>
              </a:rPr>
              <a:t>H2</a:t>
            </a:r>
            <a:r>
              <a:rPr lang="en-IN" sz="20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cost involved in vehicle authentication for hashing will be 2H while the encryption cost can be derived by adding the hash cost as 1H + E. The TA cost may be derived by combining the decryption and verification cost. The total cost is expressed in equation</a:t>
            </a:r>
            <a:endParaRPr lang="en-IN" sz="2000"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rPr>
              <a:t>2H + E + D</a:t>
            </a:r>
          </a:p>
        </p:txBody>
      </p:sp>
      <p:sp>
        <p:nvSpPr>
          <p:cNvPr id="7" name="TextBox 6">
            <a:extLst>
              <a:ext uri="{FF2B5EF4-FFF2-40B4-BE49-F238E27FC236}">
                <a16:creationId xmlns:a16="http://schemas.microsoft.com/office/drawing/2014/main" id="{5AF3A096-E76E-29C5-A67F-6A96CC6AC864}"/>
              </a:ext>
            </a:extLst>
          </p:cNvPr>
          <p:cNvSpPr txBox="1"/>
          <p:nvPr/>
        </p:nvSpPr>
        <p:spPr>
          <a:xfrm>
            <a:off x="203200" y="1135663"/>
            <a:ext cx="2390398" cy="461665"/>
          </a:xfrm>
          <a:prstGeom prst="rect">
            <a:avLst/>
          </a:prstGeom>
          <a:noFill/>
        </p:spPr>
        <p:txBody>
          <a:bodyPr wrap="none" rtlCol="0">
            <a:spAutoFit/>
          </a:bodyPr>
          <a:lstStyle/>
          <a:p>
            <a:pPr algn="just"/>
            <a:r>
              <a:rPr lang="en-IN" sz="2400" b="1" dirty="0">
                <a:latin typeface="Times New Roman" panose="02020603050405020304" pitchFamily="18" charset="0"/>
                <a:cs typeface="Times New Roman" panose="02020603050405020304" pitchFamily="18" charset="0"/>
              </a:rPr>
              <a:t>2) Data Integrity</a:t>
            </a:r>
          </a:p>
        </p:txBody>
      </p:sp>
      <p:sp>
        <p:nvSpPr>
          <p:cNvPr id="8" name="TextBox 7">
            <a:extLst>
              <a:ext uri="{FF2B5EF4-FFF2-40B4-BE49-F238E27FC236}">
                <a16:creationId xmlns:a16="http://schemas.microsoft.com/office/drawing/2014/main" id="{40449F3A-44D5-4F2C-84A9-0FCDD470E125}"/>
              </a:ext>
            </a:extLst>
          </p:cNvPr>
          <p:cNvSpPr txBox="1"/>
          <p:nvPr/>
        </p:nvSpPr>
        <p:spPr>
          <a:xfrm>
            <a:off x="183933" y="3695352"/>
            <a:ext cx="5496698" cy="461665"/>
          </a:xfrm>
          <a:prstGeom prst="rect">
            <a:avLst/>
          </a:prstGeom>
          <a:noFill/>
        </p:spPr>
        <p:txBody>
          <a:bodyPr wrap="none" rtlCol="0">
            <a:spAutoFit/>
          </a:bodyPr>
          <a:lstStyle/>
          <a:p>
            <a:pPr algn="just"/>
            <a:r>
              <a:rPr lang="en-IN" sz="2400" b="1" dirty="0">
                <a:latin typeface="Times New Roman" panose="02020603050405020304" pitchFamily="18" charset="0"/>
                <a:cs typeface="Times New Roman" panose="02020603050405020304" pitchFamily="18" charset="0"/>
              </a:rPr>
              <a:t>3) Privacy Preservation and Traceability</a:t>
            </a:r>
          </a:p>
        </p:txBody>
      </p:sp>
      <p:sp>
        <p:nvSpPr>
          <p:cNvPr id="9" name="TextBox 8">
            <a:extLst>
              <a:ext uri="{FF2B5EF4-FFF2-40B4-BE49-F238E27FC236}">
                <a16:creationId xmlns:a16="http://schemas.microsoft.com/office/drawing/2014/main" id="{7DACC06C-CDCA-8C19-437B-5089A805B07C}"/>
              </a:ext>
            </a:extLst>
          </p:cNvPr>
          <p:cNvSpPr txBox="1"/>
          <p:nvPr/>
        </p:nvSpPr>
        <p:spPr>
          <a:xfrm>
            <a:off x="183933" y="4137699"/>
            <a:ext cx="11789626"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Vehicle identity should not be revealed to anyone. Without detection by the RSU or drivers, the messages should be completely invisible. This is achieved by creating a unique id using biometrics and taking the hash.</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Hence, every vehicle has a unique 512-bit pseudo identity. Real identity can be found by MVD and TD by looking at database stored in blockchain.</a:t>
            </a:r>
            <a:endParaRPr lang="en-IN" sz="2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73052252-57A6-84DC-6FB6-4F0FD15DE58B}"/>
              </a:ext>
            </a:extLst>
          </p:cNvPr>
          <p:cNvPicPr>
            <a:picLocks noChangeAspect="1"/>
          </p:cNvPicPr>
          <p:nvPr/>
        </p:nvPicPr>
        <p:blipFill>
          <a:blip r:embed="rId5"/>
          <a:stretch>
            <a:fillRect/>
          </a:stretch>
        </p:blipFill>
        <p:spPr>
          <a:xfrm>
            <a:off x="4492585" y="5445166"/>
            <a:ext cx="3206830" cy="505581"/>
          </a:xfrm>
          <a:prstGeom prst="rect">
            <a:avLst/>
          </a:prstGeom>
        </p:spPr>
      </p:pic>
    </p:spTree>
    <p:extLst>
      <p:ext uri="{BB962C8B-B14F-4D97-AF65-F5344CB8AC3E}">
        <p14:creationId xmlns:p14="http://schemas.microsoft.com/office/powerpoint/2010/main" val="995504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2FC42AA-8AB2-1AE3-D312-88E6E38BE2BD}"/>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39E4ADA3-88C5-BE7D-3672-573776F1FF1F}"/>
              </a:ext>
            </a:extLst>
          </p:cNvPr>
          <p:cNvSpPr txBox="1"/>
          <p:nvPr/>
        </p:nvSpPr>
        <p:spPr>
          <a:xfrm>
            <a:off x="3419475" y="334963"/>
            <a:ext cx="5353050" cy="593725"/>
          </a:xfrm>
          <a:prstGeom prst="rect">
            <a:avLst/>
          </a:prstGeom>
        </p:spPr>
        <p:txBody>
          <a:bodyPr lIns="0" tIns="12065" rIns="0" bIns="0">
            <a:spAutoFit/>
          </a:bodyPr>
          <a:lstStyle/>
          <a:p>
            <a:pPr marL="949325"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62468" name="object 4">
            <a:extLst>
              <a:ext uri="{FF2B5EF4-FFF2-40B4-BE49-F238E27FC236}">
                <a16:creationId xmlns:a16="http://schemas.microsoft.com/office/drawing/2014/main" id="{E08F18C1-421A-0288-EDCD-C8F34F3D9394}"/>
              </a:ext>
            </a:extLst>
          </p:cNvPr>
          <p:cNvGrpSpPr>
            <a:grpSpLocks/>
          </p:cNvGrpSpPr>
          <p:nvPr/>
        </p:nvGrpSpPr>
        <p:grpSpPr bwMode="auto">
          <a:xfrm>
            <a:off x="203200" y="0"/>
            <a:ext cx="11891963" cy="1193800"/>
            <a:chOff x="203200" y="0"/>
            <a:chExt cx="11892280" cy="1193165"/>
          </a:xfrm>
        </p:grpSpPr>
        <p:pic>
          <p:nvPicPr>
            <p:cNvPr id="62472" name="object 5">
              <a:extLst>
                <a:ext uri="{FF2B5EF4-FFF2-40B4-BE49-F238E27FC236}">
                  <a16:creationId xmlns:a16="http://schemas.microsoft.com/office/drawing/2014/main" id="{3C17AE76-7EA4-7998-EC4E-981F17911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3" name="object 6">
              <a:extLst>
                <a:ext uri="{FF2B5EF4-FFF2-40B4-BE49-F238E27FC236}">
                  <a16:creationId xmlns:a16="http://schemas.microsoft.com/office/drawing/2014/main" id="{D61CEA6B-2035-E8B4-ED1F-AEA99D2FD1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Google Shape;195;p10">
            <a:extLst>
              <a:ext uri="{FF2B5EF4-FFF2-40B4-BE49-F238E27FC236}">
                <a16:creationId xmlns:a16="http://schemas.microsoft.com/office/drawing/2014/main" id="{C5F0683F-5B01-F880-4731-5A5438A97110}"/>
              </a:ext>
            </a:extLst>
          </p:cNvPr>
          <p:cNvSpPr txBox="1">
            <a:spLocks/>
          </p:cNvSpPr>
          <p:nvPr/>
        </p:nvSpPr>
        <p:spPr bwMode="auto">
          <a:xfrm>
            <a:off x="203200" y="1193800"/>
            <a:ext cx="11785600" cy="595313"/>
          </a:xfrm>
          <a:prstGeom prst="rect">
            <a:avLst/>
          </a:prstGeom>
          <a:noFill/>
          <a:ln>
            <a:noFill/>
          </a:ln>
        </p:spPr>
        <p:txBody>
          <a:bodyPr spcFirstLastPara="1" lIns="91425" tIns="45700" rIns="91425" bIns="45700" anchor="ctr"/>
          <a:lstStyle>
            <a:defPPr marR="0" lvl="0" algn="l" rtl="0">
              <a:lnSpc>
                <a:spcPct val="100000"/>
              </a:lnSpc>
              <a:spcBef>
                <a:spcPts val="0"/>
              </a:spcBef>
              <a:spcAft>
                <a:spcPts val="0"/>
              </a:spcAft>
            </a:defPPr>
            <a:lvl1pPr lvl="0" algn="l" rtl="0" eaLnBrk="0" fontAlgn="base" hangingPunct="0">
              <a:lnSpc>
                <a:spcPct val="100000"/>
              </a:lnSpc>
              <a:spcBef>
                <a:spcPts val="0"/>
              </a:spcBef>
              <a:spcAft>
                <a:spcPts val="0"/>
              </a:spcAft>
              <a:buClr>
                <a:srgbClr val="464646"/>
              </a:buClr>
              <a:buSzPts val="4100"/>
              <a:buFont typeface="Lucida Sans"/>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ctr" eaLnBrk="1" hangingPunct="1">
              <a:spcBef>
                <a:spcPct val="0"/>
              </a:spcBef>
              <a:spcAft>
                <a:spcPct val="0"/>
              </a:spcAft>
              <a:buClr>
                <a:srgbClr val="4E67C8"/>
              </a:buClr>
              <a:buSzPts val="3600"/>
              <a:buFont typeface="Times New Roman" panose="02020603050405020304" pitchFamily="18" charset="0"/>
              <a:buNone/>
              <a:defRPr/>
            </a:pPr>
            <a:r>
              <a:rPr lang="en-US" altLang="en-US" sz="2800" b="1" kern="0" dirty="0">
                <a:solidFill>
                  <a:schemeClr val="tx1"/>
                </a:solidFill>
                <a:latin typeface="Times New Roman" panose="02020603050405020304" pitchFamily="18" charset="0"/>
                <a:cs typeface="Times New Roman" panose="02020603050405020304" pitchFamily="18" charset="0"/>
                <a:sym typeface="Times New Roman" panose="02020603050405020304" pitchFamily="18" charset="0"/>
              </a:rPr>
              <a:t>APPLICATIONS</a:t>
            </a:r>
            <a:endParaRPr lang="en-US" altLang="en-US" sz="2800" b="1" kern="0" dirty="0">
              <a:solidFill>
                <a:schemeClr val="tx1"/>
              </a:solidFill>
              <a:latin typeface="Lucida Sans" panose="020B0602030504020204" pitchFamily="34" charset="0"/>
              <a:cs typeface="Arial" panose="020B0604020202020204" pitchFamily="34" charset="0"/>
              <a:sym typeface="Lucida Sans" panose="020B0602030504020204" pitchFamily="34" charset="0"/>
            </a:endParaRPr>
          </a:p>
        </p:txBody>
      </p:sp>
      <p:sp>
        <p:nvSpPr>
          <p:cNvPr id="62470" name="Google Shape;202;p11">
            <a:extLst>
              <a:ext uri="{FF2B5EF4-FFF2-40B4-BE49-F238E27FC236}">
                <a16:creationId xmlns:a16="http://schemas.microsoft.com/office/drawing/2014/main" id="{6B997514-F2ED-43F6-435C-F320BBE3D27D}"/>
              </a:ext>
            </a:extLst>
          </p:cNvPr>
          <p:cNvSpPr txBox="1">
            <a:spLocks noChangeArrowheads="1"/>
          </p:cNvSpPr>
          <p:nvPr/>
        </p:nvSpPr>
        <p:spPr bwMode="auto">
          <a:xfrm>
            <a:off x="203200" y="1774825"/>
            <a:ext cx="11785600" cy="424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marL="111125">
              <a:spcBef>
                <a:spcPct val="20000"/>
              </a:spcBef>
              <a:defRPr>
                <a:solidFill>
                  <a:schemeClr val="tx1"/>
                </a:solidFill>
                <a:latin typeface="Calibri" panose="020F0502020204030204" pitchFamily="34" charset="0"/>
              </a:defRPr>
            </a:lvl1pPr>
            <a:lvl2pPr marL="914400" indent="-374650">
              <a:spcBef>
                <a:spcPct val="20000"/>
              </a:spcBef>
              <a:defRPr>
                <a:solidFill>
                  <a:schemeClr val="tx1"/>
                </a:solidFill>
                <a:latin typeface="Calibri" panose="020F0502020204030204" pitchFamily="34" charset="0"/>
              </a:defRPr>
            </a:lvl2pPr>
            <a:lvl3pPr marL="1371600" indent="-361950">
              <a:spcBef>
                <a:spcPct val="20000"/>
              </a:spcBef>
              <a:defRPr>
                <a:solidFill>
                  <a:schemeClr val="tx1"/>
                </a:solidFill>
                <a:latin typeface="Calibri" panose="020F0502020204030204" pitchFamily="34" charset="0"/>
              </a:defRPr>
            </a:lvl3pPr>
            <a:lvl4pPr marL="1828800" indent="-349250">
              <a:spcBef>
                <a:spcPct val="20000"/>
              </a:spcBef>
              <a:defRPr>
                <a:solidFill>
                  <a:schemeClr val="tx1"/>
                </a:solidFill>
                <a:latin typeface="Calibri" panose="020F0502020204030204" pitchFamily="34" charset="0"/>
              </a:defRPr>
            </a:lvl4pPr>
            <a:lvl5pPr marL="2286000" indent="-342900">
              <a:spcBef>
                <a:spcPct val="20000"/>
              </a:spcBef>
              <a:defRPr>
                <a:solidFill>
                  <a:schemeClr val="tx1"/>
                </a:solidFill>
                <a:latin typeface="Calibri" panose="020F0502020204030204" pitchFamily="34" charset="0"/>
              </a:defRPr>
            </a:lvl5pPr>
            <a:lvl6pPr marL="2743200" indent="-342900" eaLnBrk="0" fontAlgn="base" hangingPunct="0">
              <a:spcBef>
                <a:spcPct val="20000"/>
              </a:spcBef>
              <a:spcAft>
                <a:spcPct val="0"/>
              </a:spcAft>
              <a:defRPr>
                <a:solidFill>
                  <a:schemeClr val="tx1"/>
                </a:solidFill>
                <a:latin typeface="Calibri" panose="020F0502020204030204" pitchFamily="34" charset="0"/>
              </a:defRPr>
            </a:lvl6pPr>
            <a:lvl7pPr marL="3200400" indent="-342900" eaLnBrk="0" fontAlgn="base" hangingPunct="0">
              <a:spcBef>
                <a:spcPct val="20000"/>
              </a:spcBef>
              <a:spcAft>
                <a:spcPct val="0"/>
              </a:spcAft>
              <a:defRPr>
                <a:solidFill>
                  <a:schemeClr val="tx1"/>
                </a:solidFill>
                <a:latin typeface="Calibri" panose="020F0502020204030204" pitchFamily="34" charset="0"/>
              </a:defRPr>
            </a:lvl7pPr>
            <a:lvl8pPr marL="3657600" indent="-342900" eaLnBrk="0" fontAlgn="base" hangingPunct="0">
              <a:spcBef>
                <a:spcPct val="20000"/>
              </a:spcBef>
              <a:spcAft>
                <a:spcPct val="0"/>
              </a:spcAft>
              <a:defRPr>
                <a:solidFill>
                  <a:schemeClr val="tx1"/>
                </a:solidFill>
                <a:latin typeface="Calibri" panose="020F0502020204030204" pitchFamily="34" charset="0"/>
              </a:defRPr>
            </a:lvl8pPr>
            <a:lvl9pPr marL="4114800" indent="-342900" eaLnBrk="0" fontAlgn="base" hangingPunct="0">
              <a:spcBef>
                <a:spcPct val="20000"/>
              </a:spcBef>
              <a:spcAft>
                <a:spcPct val="0"/>
              </a:spcAft>
              <a:defRPr>
                <a:solidFill>
                  <a:schemeClr val="tx1"/>
                </a:solidFill>
                <a:latin typeface="Calibri" panose="020F0502020204030204" pitchFamily="34" charset="0"/>
              </a:defRPr>
            </a:lvl9pPr>
          </a:lstStyle>
          <a:p>
            <a:pPr algn="just">
              <a:spcBef>
                <a:spcPts val="400"/>
              </a:spcBef>
              <a:spcAft>
                <a:spcPts val="225"/>
              </a:spcAft>
              <a:buClr>
                <a:srgbClr val="000000"/>
              </a:buClr>
              <a:buSzPts val="1800"/>
            </a:pPr>
            <a:r>
              <a:rPr lang="en-US" altLang="en-US" sz="2000" dirty="0">
                <a:solidFill>
                  <a:srgbClr val="000000"/>
                </a:solidFill>
                <a:latin typeface="Times New Roman" panose="02020603050405020304" pitchFamily="18" charset="0"/>
                <a:ea typeface="Calibri" panose="020F0502020204030204" pitchFamily="34" charset="0"/>
                <a:cs typeface="Tunga" panose="020B0502040204020203" pitchFamily="34" charset="0"/>
                <a:sym typeface="Arial" panose="020B0604020202020204" pitchFamily="34" charset="0"/>
              </a:rPr>
              <a:t>1. </a:t>
            </a:r>
            <a:r>
              <a:rPr lang="en-US" altLang="en-US" sz="2000" b="1" dirty="0">
                <a:solidFill>
                  <a:srgbClr val="000000"/>
                </a:solidFill>
                <a:latin typeface="Times New Roman" panose="02020603050405020304" pitchFamily="18" charset="0"/>
                <a:ea typeface="Calibri" panose="020F0502020204030204" pitchFamily="34" charset="0"/>
                <a:cs typeface="Tunga" panose="020B0502040204020203" pitchFamily="34" charset="0"/>
                <a:sym typeface="Arial" panose="020B0604020202020204" pitchFamily="34" charset="0"/>
              </a:rPr>
              <a:t>Intelligent Transportation Systems (ITS): </a:t>
            </a:r>
            <a:r>
              <a:rPr lang="en-US" altLang="en-US" sz="2000" dirty="0">
                <a:solidFill>
                  <a:srgbClr val="000000"/>
                </a:solidFill>
                <a:latin typeface="Times New Roman" panose="02020603050405020304" pitchFamily="18" charset="0"/>
                <a:ea typeface="Calibri" panose="020F0502020204030204" pitchFamily="34" charset="0"/>
                <a:cs typeface="Tunga" panose="020B0502040204020203" pitchFamily="34" charset="0"/>
                <a:sym typeface="Arial" panose="020B0604020202020204" pitchFamily="34" charset="0"/>
              </a:rPr>
              <a:t>One of the primary applications of the BBC is in Intelligent Transportation Systems. The system's ability to ensure the integrity and security of data exchanged among vehicles allows for real-time traffic monitoring, congestion management, and efficient route planning.  </a:t>
            </a:r>
            <a:endParaRPr lang="en-IN" altLang="en-US" sz="2000" dirty="0">
              <a:solidFill>
                <a:srgbClr val="000000"/>
              </a:solidFill>
              <a:ea typeface="Calibri" panose="020F0502020204030204" pitchFamily="34" charset="0"/>
              <a:cs typeface="Tunga" panose="020B0502040204020203" pitchFamily="34" charset="0"/>
              <a:sym typeface="Arial" panose="020B0604020202020204" pitchFamily="34" charset="0"/>
            </a:endParaRPr>
          </a:p>
          <a:p>
            <a:pPr algn="just">
              <a:spcBef>
                <a:spcPts val="400"/>
              </a:spcBef>
              <a:spcAft>
                <a:spcPts val="225"/>
              </a:spcAft>
              <a:buClr>
                <a:srgbClr val="000000"/>
              </a:buClr>
              <a:buSzPts val="1800"/>
            </a:pPr>
            <a:r>
              <a:rPr lang="en-US" altLang="en-US" sz="2000" dirty="0">
                <a:solidFill>
                  <a:srgbClr val="000000"/>
                </a:solidFill>
                <a:latin typeface="Times New Roman" panose="02020603050405020304" pitchFamily="18" charset="0"/>
                <a:ea typeface="Calibri" panose="020F0502020204030204" pitchFamily="34" charset="0"/>
                <a:cs typeface="Tunga" panose="020B0502040204020203" pitchFamily="34" charset="0"/>
                <a:sym typeface="Arial" panose="020B0604020202020204" pitchFamily="34" charset="0"/>
              </a:rPr>
              <a:t>2. </a:t>
            </a:r>
            <a:r>
              <a:rPr lang="en-US" altLang="en-US" sz="2000" b="1" dirty="0">
                <a:solidFill>
                  <a:srgbClr val="000000"/>
                </a:solidFill>
                <a:latin typeface="Times New Roman" panose="02020603050405020304" pitchFamily="18" charset="0"/>
                <a:ea typeface="Calibri" panose="020F0502020204030204" pitchFamily="34" charset="0"/>
                <a:cs typeface="Tunga" panose="020B0502040204020203" pitchFamily="34" charset="0"/>
                <a:sym typeface="Arial" panose="020B0604020202020204" pitchFamily="34" charset="0"/>
              </a:rPr>
              <a:t>Accident and Hazard Reporting: </a:t>
            </a:r>
            <a:r>
              <a:rPr lang="en-US" altLang="en-US" sz="2000" dirty="0">
                <a:solidFill>
                  <a:srgbClr val="000000"/>
                </a:solidFill>
                <a:latin typeface="Times New Roman" panose="02020603050405020304" pitchFamily="18" charset="0"/>
                <a:ea typeface="Calibri" panose="020F0502020204030204" pitchFamily="34" charset="0"/>
                <a:cs typeface="Tunga" panose="020B0502040204020203" pitchFamily="34" charset="0"/>
                <a:sym typeface="Arial" panose="020B0604020202020204" pitchFamily="34" charset="0"/>
              </a:rPr>
              <a:t>In VANETs, real-time safety is of paramount importance. The BBC provides the means for vehicles to broadcast safety event messages in the event of accidents, hazards, or other critical incidents. </a:t>
            </a:r>
          </a:p>
          <a:p>
            <a:pPr algn="just">
              <a:spcBef>
                <a:spcPts val="400"/>
              </a:spcBef>
              <a:spcAft>
                <a:spcPts val="225"/>
              </a:spcAft>
              <a:buClr>
                <a:srgbClr val="000000"/>
              </a:buClr>
              <a:buSzPts val="1800"/>
            </a:pPr>
            <a:r>
              <a:rPr lang="en-US" altLang="en-US" sz="2000" dirty="0">
                <a:solidFill>
                  <a:srgbClr val="000000"/>
                </a:solidFill>
                <a:latin typeface="Times New Roman" panose="02020603050405020304" pitchFamily="18" charset="0"/>
                <a:ea typeface="Calibri" panose="020F0502020204030204" pitchFamily="34" charset="0"/>
                <a:cs typeface="Tunga" panose="020B0502040204020203" pitchFamily="34" charset="0"/>
                <a:sym typeface="Arial" panose="020B0604020202020204" pitchFamily="34" charset="0"/>
              </a:rPr>
              <a:t>3. </a:t>
            </a:r>
            <a:r>
              <a:rPr lang="en-US" altLang="en-US" sz="2000" b="1" dirty="0">
                <a:solidFill>
                  <a:srgbClr val="000000"/>
                </a:solidFill>
                <a:latin typeface="Times New Roman" panose="02020603050405020304" pitchFamily="18" charset="0"/>
                <a:ea typeface="Calibri" panose="020F0502020204030204" pitchFamily="34" charset="0"/>
                <a:cs typeface="Tunga" panose="020B0502040204020203" pitchFamily="34" charset="0"/>
                <a:sym typeface="Arial" panose="020B0604020202020204" pitchFamily="34" charset="0"/>
              </a:rPr>
              <a:t>Vehicle Insurance and Risk Assessment: </a:t>
            </a:r>
            <a:r>
              <a:rPr lang="en-US" altLang="en-US" sz="2000" dirty="0">
                <a:solidFill>
                  <a:srgbClr val="000000"/>
                </a:solidFill>
                <a:latin typeface="Times New Roman" panose="02020603050405020304" pitchFamily="18" charset="0"/>
                <a:ea typeface="Calibri" panose="020F0502020204030204" pitchFamily="34" charset="0"/>
                <a:cs typeface="Tunga" panose="020B0502040204020203" pitchFamily="34" charset="0"/>
                <a:sym typeface="Arial" panose="020B0604020202020204" pitchFamily="34" charset="0"/>
              </a:rPr>
              <a:t>Insurance companies can utilize the BBC to access accurate and tamper-proof data for risk assessment. By considering individual driving </a:t>
            </a:r>
            <a:r>
              <a:rPr lang="en-US" altLang="en-US" sz="2000" dirty="0" err="1">
                <a:solidFill>
                  <a:srgbClr val="000000"/>
                </a:solidFill>
                <a:latin typeface="Times New Roman" panose="02020603050405020304" pitchFamily="18" charset="0"/>
                <a:ea typeface="Calibri" panose="020F0502020204030204" pitchFamily="34" charset="0"/>
                <a:cs typeface="Tunga" panose="020B0502040204020203" pitchFamily="34" charset="0"/>
                <a:sym typeface="Arial" panose="020B0604020202020204" pitchFamily="34" charset="0"/>
              </a:rPr>
              <a:t>behaviour</a:t>
            </a:r>
            <a:r>
              <a:rPr lang="en-US" altLang="en-US" sz="2000" dirty="0">
                <a:solidFill>
                  <a:srgbClr val="000000"/>
                </a:solidFill>
                <a:latin typeface="Times New Roman" panose="02020603050405020304" pitchFamily="18" charset="0"/>
                <a:ea typeface="Calibri" panose="020F0502020204030204" pitchFamily="34" charset="0"/>
                <a:cs typeface="Tunga" panose="020B0502040204020203" pitchFamily="34" charset="0"/>
                <a:sym typeface="Arial" panose="020B0604020202020204" pitchFamily="34" charset="0"/>
              </a:rPr>
              <a:t> and environmental factors, insurers can provide more personalized policies. </a:t>
            </a:r>
          </a:p>
          <a:p>
            <a:pPr algn="just">
              <a:spcBef>
                <a:spcPts val="400"/>
              </a:spcBef>
              <a:spcAft>
                <a:spcPts val="225"/>
              </a:spcAft>
              <a:buClr>
                <a:srgbClr val="000000"/>
              </a:buClr>
              <a:buSzPts val="1800"/>
            </a:pPr>
            <a:r>
              <a:rPr lang="en-US" altLang="en-US" sz="2000" dirty="0">
                <a:solidFill>
                  <a:srgbClr val="000000"/>
                </a:solidFill>
                <a:latin typeface="Times New Roman" panose="02020603050405020304" pitchFamily="18" charset="0"/>
                <a:ea typeface="Calibri" panose="020F0502020204030204" pitchFamily="34" charset="0"/>
                <a:cs typeface="Tunga" panose="020B0502040204020203" pitchFamily="34" charset="0"/>
                <a:sym typeface="Arial" panose="020B0604020202020204" pitchFamily="34" charset="0"/>
              </a:rPr>
              <a:t>4. </a:t>
            </a:r>
            <a:r>
              <a:rPr lang="en-US" altLang="en-US" sz="2000" b="1" dirty="0">
                <a:solidFill>
                  <a:srgbClr val="000000"/>
                </a:solidFill>
                <a:latin typeface="Times New Roman" panose="02020603050405020304" pitchFamily="18" charset="0"/>
                <a:ea typeface="Calibri" panose="020F0502020204030204" pitchFamily="34" charset="0"/>
                <a:cs typeface="Tunga" panose="020B0502040204020203" pitchFamily="34" charset="0"/>
                <a:sym typeface="Arial" panose="020B0604020202020204" pitchFamily="34" charset="0"/>
              </a:rPr>
              <a:t>Traffic Regulation and Enforcement: </a:t>
            </a:r>
            <a:r>
              <a:rPr lang="en-US" altLang="en-US" sz="2000" dirty="0">
                <a:solidFill>
                  <a:srgbClr val="000000"/>
                </a:solidFill>
                <a:latin typeface="Times New Roman" panose="02020603050405020304" pitchFamily="18" charset="0"/>
                <a:ea typeface="Calibri" panose="020F0502020204030204" pitchFamily="34" charset="0"/>
                <a:cs typeface="Tunga" panose="020B0502040204020203" pitchFamily="34" charset="0"/>
                <a:sym typeface="Arial" panose="020B0604020202020204" pitchFamily="34" charset="0"/>
              </a:rPr>
              <a:t>Law enforcement agencies can leverage the BBC to monitor traffic, enforce regulations, and identify traffic violations. The system can automatically generate alerts or citations based on real-time data, reducing the burden on human law enforcement officers and promoting compliance with traffic laws.</a:t>
            </a:r>
          </a:p>
          <a:p>
            <a:pPr algn="just">
              <a:spcBef>
                <a:spcPts val="400"/>
              </a:spcBef>
              <a:spcAft>
                <a:spcPts val="225"/>
              </a:spcAft>
              <a:buClr>
                <a:srgbClr val="000000"/>
              </a:buClr>
              <a:buSzPts val="1800"/>
            </a:pPr>
            <a:endParaRPr lang="en-IN" altLang="en-US" sz="2000" dirty="0">
              <a:solidFill>
                <a:srgbClr val="000000"/>
              </a:solidFill>
              <a:ea typeface="Calibri" panose="020F0502020204030204" pitchFamily="34" charset="0"/>
              <a:cs typeface="Tunga" panose="020B0502040204020203" pitchFamily="34" charset="0"/>
              <a:sym typeface="Arial" panose="020B0604020202020204" pitchFamily="34" charset="0"/>
            </a:endParaRPr>
          </a:p>
          <a:p>
            <a:pPr eaLnBrk="1" hangingPunct="1">
              <a:spcBef>
                <a:spcPct val="0"/>
              </a:spcBef>
              <a:buClr>
                <a:srgbClr val="2DA2BF"/>
              </a:buClr>
              <a:buSzPts val="1800"/>
              <a:buFont typeface="Noto Sans Symbols"/>
              <a:buNone/>
            </a:pPr>
            <a:endParaRPr lang="en-US" altLang="en-US" sz="2700" dirty="0">
              <a:solidFill>
                <a:srgbClr val="000000"/>
              </a:solidFill>
              <a:latin typeface="Lucida Sans" panose="020B0602030504020204" pitchFamily="34" charset="0"/>
              <a:ea typeface="Calibri" panose="020F0502020204030204" pitchFamily="34" charset="0"/>
              <a:cs typeface="Arial" panose="020B0604020202020204" pitchFamily="34" charset="0"/>
              <a:sym typeface="Lucida Sans" panose="020B0602030504020204" pitchFamily="34" charset="0"/>
            </a:endParaRPr>
          </a:p>
        </p:txBody>
      </p:sp>
      <p:sp>
        <p:nvSpPr>
          <p:cNvPr id="62471" name="Slide Number Placeholder 3">
            <a:extLst>
              <a:ext uri="{FF2B5EF4-FFF2-40B4-BE49-F238E27FC236}">
                <a16:creationId xmlns:a16="http://schemas.microsoft.com/office/drawing/2014/main" id="{D8E30AB7-11B0-3ABA-4462-E9B3D408894F}"/>
              </a:ext>
            </a:extLst>
          </p:cNvPr>
          <p:cNvSpPr>
            <a:spLocks noGrp="1" noChangeArrowheads="1"/>
          </p:cNvSpPr>
          <p:nvPr>
            <p:ph type="sldNum" sz="quarter" idx="12"/>
          </p:nvPr>
        </p:nvSpPr>
        <p:spPr bwMode="auto">
          <a:xfrm>
            <a:off x="8794750" y="6230938"/>
            <a:ext cx="2803525" cy="369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A026BA1-A83C-440C-A6C3-ED4BD338EEF0}" type="slidenum">
              <a:rPr lang="en-US" altLang="en-US" sz="2400" smtClean="0">
                <a:solidFill>
                  <a:schemeClr val="bg1"/>
                </a:solidFill>
                <a:latin typeface="Times New Roman" panose="02020603050405020304" pitchFamily="18" charset="0"/>
                <a:cs typeface="Times New Roman" panose="02020603050405020304" pitchFamily="18" charset="0"/>
              </a:rPr>
              <a:pPr/>
              <a:t>33</a:t>
            </a:fld>
            <a:endParaRPr lang="en-US" alt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7283CFE-0DD3-9754-E2D5-CD05C1508A3C}"/>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BE929BAE-D9A0-BF29-B7A6-5111D0FBA83B}"/>
              </a:ext>
            </a:extLst>
          </p:cNvPr>
          <p:cNvSpPr txBox="1"/>
          <p:nvPr/>
        </p:nvSpPr>
        <p:spPr>
          <a:xfrm>
            <a:off x="3419475" y="334963"/>
            <a:ext cx="5353050" cy="593725"/>
          </a:xfrm>
          <a:prstGeom prst="rect">
            <a:avLst/>
          </a:prstGeom>
        </p:spPr>
        <p:txBody>
          <a:bodyPr lIns="0" tIns="12065" rIns="0" bIns="0">
            <a:spAutoFit/>
          </a:bodyPr>
          <a:lstStyle/>
          <a:p>
            <a:pPr marL="949325"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64516" name="object 4">
            <a:extLst>
              <a:ext uri="{FF2B5EF4-FFF2-40B4-BE49-F238E27FC236}">
                <a16:creationId xmlns:a16="http://schemas.microsoft.com/office/drawing/2014/main" id="{CE0B7738-F206-66CE-4218-61A61357D2CE}"/>
              </a:ext>
            </a:extLst>
          </p:cNvPr>
          <p:cNvGrpSpPr>
            <a:grpSpLocks/>
          </p:cNvGrpSpPr>
          <p:nvPr/>
        </p:nvGrpSpPr>
        <p:grpSpPr bwMode="auto">
          <a:xfrm>
            <a:off x="203200" y="0"/>
            <a:ext cx="11891963" cy="1193800"/>
            <a:chOff x="203200" y="0"/>
            <a:chExt cx="11892280" cy="1193165"/>
          </a:xfrm>
        </p:grpSpPr>
        <p:pic>
          <p:nvPicPr>
            <p:cNvPr id="64519" name="object 5">
              <a:extLst>
                <a:ext uri="{FF2B5EF4-FFF2-40B4-BE49-F238E27FC236}">
                  <a16:creationId xmlns:a16="http://schemas.microsoft.com/office/drawing/2014/main" id="{F027E505-B8B3-584E-5138-08292F3AA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0" name="object 6">
              <a:extLst>
                <a:ext uri="{FF2B5EF4-FFF2-40B4-BE49-F238E27FC236}">
                  <a16:creationId xmlns:a16="http://schemas.microsoft.com/office/drawing/2014/main" id="{7FF74AFF-39AC-7DEE-37DA-000331D8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517" name="Google Shape;202;p11">
            <a:extLst>
              <a:ext uri="{FF2B5EF4-FFF2-40B4-BE49-F238E27FC236}">
                <a16:creationId xmlns:a16="http://schemas.microsoft.com/office/drawing/2014/main" id="{DD0907C1-8966-AD5C-92A4-468F39745F3C}"/>
              </a:ext>
            </a:extLst>
          </p:cNvPr>
          <p:cNvSpPr txBox="1">
            <a:spLocks noChangeArrowheads="1"/>
          </p:cNvSpPr>
          <p:nvPr/>
        </p:nvSpPr>
        <p:spPr bwMode="auto">
          <a:xfrm>
            <a:off x="214313" y="1254125"/>
            <a:ext cx="11760200" cy="484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marL="111125">
              <a:spcBef>
                <a:spcPct val="20000"/>
              </a:spcBef>
              <a:defRPr>
                <a:solidFill>
                  <a:schemeClr val="tx1"/>
                </a:solidFill>
                <a:latin typeface="Calibri" panose="020F0502020204030204" pitchFamily="34" charset="0"/>
              </a:defRPr>
            </a:lvl1pPr>
            <a:lvl2pPr marL="914400" indent="-374650">
              <a:spcBef>
                <a:spcPct val="20000"/>
              </a:spcBef>
              <a:defRPr>
                <a:solidFill>
                  <a:schemeClr val="tx1"/>
                </a:solidFill>
                <a:latin typeface="Calibri" panose="020F0502020204030204" pitchFamily="34" charset="0"/>
              </a:defRPr>
            </a:lvl2pPr>
            <a:lvl3pPr marL="1371600" indent="-361950">
              <a:spcBef>
                <a:spcPct val="20000"/>
              </a:spcBef>
              <a:defRPr>
                <a:solidFill>
                  <a:schemeClr val="tx1"/>
                </a:solidFill>
                <a:latin typeface="Calibri" panose="020F0502020204030204" pitchFamily="34" charset="0"/>
              </a:defRPr>
            </a:lvl3pPr>
            <a:lvl4pPr marL="1828800" indent="-349250">
              <a:spcBef>
                <a:spcPct val="20000"/>
              </a:spcBef>
              <a:defRPr>
                <a:solidFill>
                  <a:schemeClr val="tx1"/>
                </a:solidFill>
                <a:latin typeface="Calibri" panose="020F0502020204030204" pitchFamily="34" charset="0"/>
              </a:defRPr>
            </a:lvl4pPr>
            <a:lvl5pPr marL="2286000" indent="-342900">
              <a:spcBef>
                <a:spcPct val="20000"/>
              </a:spcBef>
              <a:defRPr>
                <a:solidFill>
                  <a:schemeClr val="tx1"/>
                </a:solidFill>
                <a:latin typeface="Calibri" panose="020F0502020204030204" pitchFamily="34" charset="0"/>
              </a:defRPr>
            </a:lvl5pPr>
            <a:lvl6pPr marL="2743200" indent="-342900" eaLnBrk="0" fontAlgn="base" hangingPunct="0">
              <a:spcBef>
                <a:spcPct val="20000"/>
              </a:spcBef>
              <a:spcAft>
                <a:spcPct val="0"/>
              </a:spcAft>
              <a:defRPr>
                <a:solidFill>
                  <a:schemeClr val="tx1"/>
                </a:solidFill>
                <a:latin typeface="Calibri" panose="020F0502020204030204" pitchFamily="34" charset="0"/>
              </a:defRPr>
            </a:lvl6pPr>
            <a:lvl7pPr marL="3200400" indent="-342900" eaLnBrk="0" fontAlgn="base" hangingPunct="0">
              <a:spcBef>
                <a:spcPct val="20000"/>
              </a:spcBef>
              <a:spcAft>
                <a:spcPct val="0"/>
              </a:spcAft>
              <a:defRPr>
                <a:solidFill>
                  <a:schemeClr val="tx1"/>
                </a:solidFill>
                <a:latin typeface="Calibri" panose="020F0502020204030204" pitchFamily="34" charset="0"/>
              </a:defRPr>
            </a:lvl7pPr>
            <a:lvl8pPr marL="3657600" indent="-342900" eaLnBrk="0" fontAlgn="base" hangingPunct="0">
              <a:spcBef>
                <a:spcPct val="20000"/>
              </a:spcBef>
              <a:spcAft>
                <a:spcPct val="0"/>
              </a:spcAft>
              <a:defRPr>
                <a:solidFill>
                  <a:schemeClr val="tx1"/>
                </a:solidFill>
                <a:latin typeface="Calibri" panose="020F0502020204030204" pitchFamily="34" charset="0"/>
              </a:defRPr>
            </a:lvl8pPr>
            <a:lvl9pPr marL="4114800" indent="-342900" eaLnBrk="0" fontAlgn="base" hangingPunct="0">
              <a:spcBef>
                <a:spcPct val="20000"/>
              </a:spcBef>
              <a:spcAft>
                <a:spcPct val="0"/>
              </a:spcAft>
              <a:defRPr>
                <a:solidFill>
                  <a:schemeClr val="tx1"/>
                </a:solidFill>
                <a:latin typeface="Calibri" panose="020F0502020204030204" pitchFamily="34" charset="0"/>
              </a:defRPr>
            </a:lvl9pPr>
          </a:lstStyle>
          <a:p>
            <a:pPr algn="just">
              <a:spcBef>
                <a:spcPts val="400"/>
              </a:spcBef>
              <a:spcAft>
                <a:spcPts val="225"/>
              </a:spcAft>
              <a:buClr>
                <a:srgbClr val="000000"/>
              </a:buClr>
              <a:buSzPts val="1800"/>
            </a:pPr>
            <a:r>
              <a:rPr lang="en-US" altLang="en-US" sz="2000" dirty="0">
                <a:solidFill>
                  <a:srgbClr val="000000"/>
                </a:solidFill>
                <a:latin typeface="Times New Roman" panose="02020603050405020304" pitchFamily="18" charset="0"/>
                <a:ea typeface="Calibri" panose="020F0502020204030204" pitchFamily="34" charset="0"/>
                <a:cs typeface="Tunga" panose="020B0502040204020203" pitchFamily="34" charset="0"/>
                <a:sym typeface="Arial" panose="020B0604020202020204" pitchFamily="34" charset="0"/>
              </a:rPr>
              <a:t>5. </a:t>
            </a:r>
            <a:r>
              <a:rPr lang="en-US" altLang="en-US" sz="2000" b="1" dirty="0">
                <a:solidFill>
                  <a:srgbClr val="000000"/>
                </a:solidFill>
                <a:latin typeface="Times New Roman" panose="02020603050405020304" pitchFamily="18" charset="0"/>
                <a:ea typeface="Calibri" panose="020F0502020204030204" pitchFamily="34" charset="0"/>
                <a:cs typeface="Tunga" panose="020B0502040204020203" pitchFamily="34" charset="0"/>
                <a:sym typeface="Arial" panose="020B0604020202020204" pitchFamily="34" charset="0"/>
              </a:rPr>
              <a:t>Vehicle Tax and Toll Collection: </a:t>
            </a:r>
            <a:r>
              <a:rPr lang="en-US" altLang="en-US" sz="2000" dirty="0">
                <a:solidFill>
                  <a:srgbClr val="000000"/>
                </a:solidFill>
                <a:latin typeface="Times New Roman" panose="02020603050405020304" pitchFamily="18" charset="0"/>
                <a:ea typeface="Calibri" panose="020F0502020204030204" pitchFamily="34" charset="0"/>
                <a:cs typeface="Tunga" panose="020B0502040204020203" pitchFamily="34" charset="0"/>
                <a:sym typeface="Arial" panose="020B0604020202020204" pitchFamily="34" charset="0"/>
              </a:rPr>
              <a:t>Governments can use the framework for efficient vehicle tax collection and toll management. By securely tracking vehicle movements, the BBC enables automated billing, reducing congestion at toll booths and enhancing the overall user experience.</a:t>
            </a:r>
            <a:endParaRPr lang="en-IN" altLang="en-US" sz="2000" dirty="0">
              <a:solidFill>
                <a:srgbClr val="000000"/>
              </a:solidFill>
              <a:ea typeface="Calibri" panose="020F0502020204030204" pitchFamily="34" charset="0"/>
              <a:cs typeface="Tunga" panose="020B0502040204020203" pitchFamily="34" charset="0"/>
              <a:sym typeface="Arial" panose="020B0604020202020204" pitchFamily="34" charset="0"/>
            </a:endParaRPr>
          </a:p>
          <a:p>
            <a:pPr algn="just">
              <a:spcBef>
                <a:spcPts val="200"/>
              </a:spcBef>
              <a:buClr>
                <a:srgbClr val="000000"/>
              </a:buClr>
              <a:buSzPts val="1800"/>
            </a:pPr>
            <a:r>
              <a:rPr lang="en-US" altLang="en-US" sz="2000" b="1" dirty="0">
                <a:solidFill>
                  <a:srgbClr val="243F60"/>
                </a:solidFill>
                <a:latin typeface="Times New Roman" panose="02020603050405020304" pitchFamily="18" charset="0"/>
                <a:ea typeface="Times New Roman" panose="02020603050405020304" pitchFamily="18" charset="0"/>
                <a:cs typeface="Tunga" panose="020B0502040204020203" pitchFamily="34" charset="0"/>
                <a:sym typeface="Arial" panose="020B0604020202020204" pitchFamily="34" charset="0"/>
              </a:rPr>
              <a:t>6. </a:t>
            </a:r>
            <a:r>
              <a:rPr lang="en-US" altLang="en-US" sz="2000" b="1" dirty="0">
                <a:latin typeface="Times New Roman" panose="02020603050405020304" pitchFamily="18" charset="0"/>
                <a:ea typeface="Times New Roman" panose="02020603050405020304" pitchFamily="18" charset="0"/>
                <a:cs typeface="Tunga" panose="020B0502040204020203" pitchFamily="34" charset="0"/>
                <a:sym typeface="Arial" panose="020B0604020202020204" pitchFamily="34" charset="0"/>
              </a:rPr>
              <a:t>Privacy-Preserving Services: </a:t>
            </a:r>
            <a:r>
              <a:rPr lang="en-US" altLang="en-US" sz="2000" dirty="0">
                <a:latin typeface="Times New Roman" panose="02020603050405020304" pitchFamily="18" charset="0"/>
                <a:ea typeface="Times New Roman" panose="02020603050405020304" pitchFamily="18" charset="0"/>
                <a:cs typeface="Tunga" panose="020B0502040204020203" pitchFamily="34" charset="0"/>
                <a:sym typeface="Arial" panose="020B0604020202020204" pitchFamily="34" charset="0"/>
              </a:rPr>
              <a:t>Beyond the immediate applications, the BBC safeguards user privacy. By anonymizing user identities while still providing traceability when needed, it balances privacy protection with security, making it suitable for a wide range of services where privacy is a concern, such as location-based services and user behavior analysis.</a:t>
            </a:r>
            <a:endParaRPr lang="en-IN" altLang="en-US" sz="2000" dirty="0">
              <a:latin typeface="Cambria" panose="02040503050406030204" pitchFamily="18" charset="0"/>
              <a:ea typeface="Times New Roman" panose="02020603050405020304" pitchFamily="18" charset="0"/>
              <a:cs typeface="Tunga" panose="020B0502040204020203" pitchFamily="34" charset="0"/>
              <a:sym typeface="Arial" panose="020B0604020202020204" pitchFamily="34" charset="0"/>
            </a:endParaRPr>
          </a:p>
          <a:p>
            <a:pPr algn="just">
              <a:spcBef>
                <a:spcPts val="400"/>
              </a:spcBef>
              <a:spcAft>
                <a:spcPts val="225"/>
              </a:spcAft>
              <a:buClr>
                <a:srgbClr val="000000"/>
              </a:buClr>
              <a:buSzPts val="1800"/>
            </a:pPr>
            <a:endParaRPr lang="en-IN" altLang="en-US" sz="2400" dirty="0">
              <a:solidFill>
                <a:srgbClr val="000000"/>
              </a:solidFill>
              <a:ea typeface="Calibri" panose="020F0502020204030204" pitchFamily="34" charset="0"/>
              <a:cs typeface="Tunga" panose="020B0502040204020203" pitchFamily="34" charset="0"/>
              <a:sym typeface="Arial" panose="020B0604020202020204" pitchFamily="34" charset="0"/>
            </a:endParaRPr>
          </a:p>
          <a:p>
            <a:pPr eaLnBrk="1" hangingPunct="1">
              <a:spcBef>
                <a:spcPct val="0"/>
              </a:spcBef>
              <a:buClr>
                <a:srgbClr val="2DA2BF"/>
              </a:buClr>
              <a:buSzPts val="1800"/>
              <a:buFont typeface="Noto Sans Symbols"/>
              <a:buNone/>
            </a:pPr>
            <a:endParaRPr lang="en-US" altLang="en-US" sz="2700" dirty="0">
              <a:solidFill>
                <a:srgbClr val="000000"/>
              </a:solidFill>
              <a:latin typeface="Lucida Sans" panose="020B0602030504020204" pitchFamily="34" charset="0"/>
              <a:cs typeface="Arial" panose="020B0604020202020204" pitchFamily="34" charset="0"/>
              <a:sym typeface="Lucida Sans" panose="020B0602030504020204" pitchFamily="34" charset="0"/>
            </a:endParaRPr>
          </a:p>
        </p:txBody>
      </p:sp>
      <p:sp>
        <p:nvSpPr>
          <p:cNvPr id="64518" name="Slide Number Placeholder 3">
            <a:extLst>
              <a:ext uri="{FF2B5EF4-FFF2-40B4-BE49-F238E27FC236}">
                <a16:creationId xmlns:a16="http://schemas.microsoft.com/office/drawing/2014/main" id="{03492E59-590B-44CC-0FAD-445CDFF5B4F2}"/>
              </a:ext>
            </a:extLst>
          </p:cNvPr>
          <p:cNvSpPr>
            <a:spLocks noGrp="1" noChangeArrowheads="1"/>
          </p:cNvSpPr>
          <p:nvPr>
            <p:ph type="sldNum" sz="quarter" idx="12"/>
          </p:nvPr>
        </p:nvSpPr>
        <p:spPr bwMode="auto">
          <a:xfrm>
            <a:off x="8780463" y="6284913"/>
            <a:ext cx="2803525" cy="369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A278FCA-9CAE-4C3E-A4F2-2A085A3A2A5E}" type="slidenum">
              <a:rPr lang="en-US" altLang="en-US" sz="2400" smtClean="0">
                <a:solidFill>
                  <a:schemeClr val="bg1"/>
                </a:solidFill>
                <a:latin typeface="Times New Roman" panose="02020603050405020304" pitchFamily="18" charset="0"/>
                <a:cs typeface="Times New Roman" panose="02020603050405020304" pitchFamily="18" charset="0"/>
              </a:rPr>
              <a:pPr/>
              <a:t>34</a:t>
            </a:fld>
            <a:endParaRPr lang="en-US" alt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6351973-A1BA-EC6E-8EEE-28FF36486DC2}"/>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97921BCC-96D8-31D7-4448-38E8284BBDEB}"/>
              </a:ext>
            </a:extLst>
          </p:cNvPr>
          <p:cNvSpPr txBox="1"/>
          <p:nvPr/>
        </p:nvSpPr>
        <p:spPr>
          <a:xfrm>
            <a:off x="3419475" y="334963"/>
            <a:ext cx="5353050" cy="593725"/>
          </a:xfrm>
          <a:prstGeom prst="rect">
            <a:avLst/>
          </a:prstGeom>
        </p:spPr>
        <p:txBody>
          <a:bodyPr lIns="0" tIns="12065" rIns="0" bIns="0">
            <a:spAutoFit/>
          </a:bodyPr>
          <a:lstStyle/>
          <a:p>
            <a:pPr marL="949325"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65540" name="object 4">
            <a:extLst>
              <a:ext uri="{FF2B5EF4-FFF2-40B4-BE49-F238E27FC236}">
                <a16:creationId xmlns:a16="http://schemas.microsoft.com/office/drawing/2014/main" id="{E6F07FCD-41C3-FDC7-6095-BD2B4A6E0B92}"/>
              </a:ext>
            </a:extLst>
          </p:cNvPr>
          <p:cNvGrpSpPr>
            <a:grpSpLocks/>
          </p:cNvGrpSpPr>
          <p:nvPr/>
        </p:nvGrpSpPr>
        <p:grpSpPr bwMode="auto">
          <a:xfrm>
            <a:off x="203200" y="0"/>
            <a:ext cx="11891963" cy="1193800"/>
            <a:chOff x="203200" y="0"/>
            <a:chExt cx="11892280" cy="1193165"/>
          </a:xfrm>
        </p:grpSpPr>
        <p:pic>
          <p:nvPicPr>
            <p:cNvPr id="65544" name="object 5">
              <a:extLst>
                <a:ext uri="{FF2B5EF4-FFF2-40B4-BE49-F238E27FC236}">
                  <a16:creationId xmlns:a16="http://schemas.microsoft.com/office/drawing/2014/main" id="{C1A5165F-6BDD-B4D9-5687-E6D8CE724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object 6">
              <a:extLst>
                <a:ext uri="{FF2B5EF4-FFF2-40B4-BE49-F238E27FC236}">
                  <a16:creationId xmlns:a16="http://schemas.microsoft.com/office/drawing/2014/main" id="{435C1B79-F837-A46A-B450-9589A0D858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Google Shape;195;p10">
            <a:extLst>
              <a:ext uri="{FF2B5EF4-FFF2-40B4-BE49-F238E27FC236}">
                <a16:creationId xmlns:a16="http://schemas.microsoft.com/office/drawing/2014/main" id="{4EA97798-A9CC-38B7-C982-EA843908E997}"/>
              </a:ext>
            </a:extLst>
          </p:cNvPr>
          <p:cNvSpPr txBox="1">
            <a:spLocks/>
          </p:cNvSpPr>
          <p:nvPr/>
        </p:nvSpPr>
        <p:spPr bwMode="auto">
          <a:xfrm>
            <a:off x="836613" y="1209675"/>
            <a:ext cx="10515600" cy="595313"/>
          </a:xfrm>
          <a:prstGeom prst="rect">
            <a:avLst/>
          </a:prstGeom>
          <a:noFill/>
          <a:ln>
            <a:noFill/>
          </a:ln>
        </p:spPr>
        <p:txBody>
          <a:bodyPr spcFirstLastPara="1" lIns="91425" tIns="45700" rIns="91425" bIns="45700" anchor="ctr"/>
          <a:lstStyle>
            <a:defPPr marR="0" lvl="0" algn="l" rtl="0">
              <a:lnSpc>
                <a:spcPct val="100000"/>
              </a:lnSpc>
              <a:spcBef>
                <a:spcPts val="0"/>
              </a:spcBef>
              <a:spcAft>
                <a:spcPts val="0"/>
              </a:spcAft>
            </a:defPPr>
            <a:lvl1pPr lvl="0" algn="l" rtl="0" eaLnBrk="0" fontAlgn="base" hangingPunct="0">
              <a:lnSpc>
                <a:spcPct val="100000"/>
              </a:lnSpc>
              <a:spcBef>
                <a:spcPts val="0"/>
              </a:spcBef>
              <a:spcAft>
                <a:spcPts val="0"/>
              </a:spcAft>
              <a:buClr>
                <a:srgbClr val="464646"/>
              </a:buClr>
              <a:buSzPts val="4100"/>
              <a:buFont typeface="Lucida Sans"/>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ctr" eaLnBrk="1" hangingPunct="1">
              <a:spcBef>
                <a:spcPct val="0"/>
              </a:spcBef>
              <a:spcAft>
                <a:spcPct val="0"/>
              </a:spcAft>
              <a:buClr>
                <a:srgbClr val="4E67C8"/>
              </a:buClr>
              <a:buSzPts val="3600"/>
              <a:buFont typeface="Times New Roman" panose="02020603050405020304" pitchFamily="18" charset="0"/>
              <a:buNone/>
              <a:defRPr/>
            </a:pPr>
            <a:r>
              <a:rPr lang="en-US" altLang="en-US" sz="3800" b="1" dirty="0">
                <a:solidFill>
                  <a:schemeClr val="tx1"/>
                </a:solidFill>
                <a:latin typeface="Times New Roman" panose="02020603050405020304" pitchFamily="18" charset="0"/>
                <a:cs typeface="Times New Roman" panose="02020603050405020304" pitchFamily="18" charset="0"/>
                <a:sym typeface="Times New Roman" panose="02020603050405020304" pitchFamily="18" charset="0"/>
              </a:rPr>
              <a:t>CONCLUSION</a:t>
            </a:r>
            <a:endParaRPr lang="en-US" altLang="en-US" sz="3800" b="1" kern="0" dirty="0">
              <a:solidFill>
                <a:schemeClr val="tx1"/>
              </a:solidFill>
              <a:latin typeface="Lucida Sans" panose="020B0602030504020204" pitchFamily="34" charset="0"/>
              <a:cs typeface="Arial" panose="020B0604020202020204" pitchFamily="34" charset="0"/>
              <a:sym typeface="Lucida Sans" panose="020B0602030504020204" pitchFamily="34" charset="0"/>
            </a:endParaRPr>
          </a:p>
        </p:txBody>
      </p:sp>
      <p:sp>
        <p:nvSpPr>
          <p:cNvPr id="7" name="Google Shape;202;p11">
            <a:extLst>
              <a:ext uri="{FF2B5EF4-FFF2-40B4-BE49-F238E27FC236}">
                <a16:creationId xmlns:a16="http://schemas.microsoft.com/office/drawing/2014/main" id="{1CF34BC9-FF21-EE7F-5123-D71DDB9E13F1}"/>
              </a:ext>
            </a:extLst>
          </p:cNvPr>
          <p:cNvSpPr txBox="1">
            <a:spLocks/>
          </p:cNvSpPr>
          <p:nvPr/>
        </p:nvSpPr>
        <p:spPr bwMode="auto">
          <a:xfrm>
            <a:off x="203200" y="1949329"/>
            <a:ext cx="11714162" cy="4110037"/>
          </a:xfrm>
          <a:prstGeom prst="rect">
            <a:avLst/>
          </a:prstGeom>
          <a:noFill/>
          <a:ln>
            <a:noFill/>
          </a:ln>
        </p:spPr>
        <p:txBody>
          <a:bodyPr lIns="91425" tIns="45700" rIns="91425" bIns="45700"/>
          <a:lstStyle>
            <a:lvl1pPr marL="365125" indent="-255588">
              <a:spcBef>
                <a:spcPct val="20000"/>
              </a:spcBef>
              <a:defRPr>
                <a:solidFill>
                  <a:schemeClr val="tx1"/>
                </a:solidFill>
                <a:latin typeface="Calibri" panose="020F0502020204030204" pitchFamily="34" charset="0"/>
              </a:defRPr>
            </a:lvl1pPr>
            <a:lvl2pPr marL="914400" indent="-374650">
              <a:spcBef>
                <a:spcPct val="20000"/>
              </a:spcBef>
              <a:defRPr>
                <a:solidFill>
                  <a:schemeClr val="tx1"/>
                </a:solidFill>
                <a:latin typeface="Calibri" panose="020F0502020204030204" pitchFamily="34" charset="0"/>
              </a:defRPr>
            </a:lvl2pPr>
            <a:lvl3pPr marL="1371600" indent="-361950">
              <a:spcBef>
                <a:spcPct val="20000"/>
              </a:spcBef>
              <a:defRPr>
                <a:solidFill>
                  <a:schemeClr val="tx1"/>
                </a:solidFill>
                <a:latin typeface="Calibri" panose="020F0502020204030204" pitchFamily="34" charset="0"/>
              </a:defRPr>
            </a:lvl3pPr>
            <a:lvl4pPr marL="1828800" indent="-349250">
              <a:spcBef>
                <a:spcPct val="20000"/>
              </a:spcBef>
              <a:defRPr>
                <a:solidFill>
                  <a:schemeClr val="tx1"/>
                </a:solidFill>
                <a:latin typeface="Calibri" panose="020F0502020204030204" pitchFamily="34" charset="0"/>
              </a:defRPr>
            </a:lvl4pPr>
            <a:lvl5pPr marL="2286000" indent="-342900">
              <a:spcBef>
                <a:spcPct val="20000"/>
              </a:spcBef>
              <a:defRPr>
                <a:solidFill>
                  <a:schemeClr val="tx1"/>
                </a:solidFill>
                <a:latin typeface="Calibri" panose="020F0502020204030204" pitchFamily="34" charset="0"/>
              </a:defRPr>
            </a:lvl5pPr>
            <a:lvl6pPr marL="2743200" indent="-342900" eaLnBrk="0" fontAlgn="base" hangingPunct="0">
              <a:spcBef>
                <a:spcPct val="20000"/>
              </a:spcBef>
              <a:spcAft>
                <a:spcPct val="0"/>
              </a:spcAft>
              <a:defRPr>
                <a:solidFill>
                  <a:schemeClr val="tx1"/>
                </a:solidFill>
                <a:latin typeface="Calibri" panose="020F0502020204030204" pitchFamily="34" charset="0"/>
              </a:defRPr>
            </a:lvl6pPr>
            <a:lvl7pPr marL="3200400" indent="-342900" eaLnBrk="0" fontAlgn="base" hangingPunct="0">
              <a:spcBef>
                <a:spcPct val="20000"/>
              </a:spcBef>
              <a:spcAft>
                <a:spcPct val="0"/>
              </a:spcAft>
              <a:defRPr>
                <a:solidFill>
                  <a:schemeClr val="tx1"/>
                </a:solidFill>
                <a:latin typeface="Calibri" panose="020F0502020204030204" pitchFamily="34" charset="0"/>
              </a:defRPr>
            </a:lvl7pPr>
            <a:lvl8pPr marL="3657600" indent="-342900" eaLnBrk="0" fontAlgn="base" hangingPunct="0">
              <a:spcBef>
                <a:spcPct val="20000"/>
              </a:spcBef>
              <a:spcAft>
                <a:spcPct val="0"/>
              </a:spcAft>
              <a:defRPr>
                <a:solidFill>
                  <a:schemeClr val="tx1"/>
                </a:solidFill>
                <a:latin typeface="Calibri" panose="020F0502020204030204" pitchFamily="34" charset="0"/>
              </a:defRPr>
            </a:lvl8pPr>
            <a:lvl9pPr marL="4114800" indent="-342900" eaLnBrk="0" fontAlgn="base" hangingPunct="0">
              <a:spcBef>
                <a:spcPct val="20000"/>
              </a:spcBef>
              <a:spcAft>
                <a:spcPct val="0"/>
              </a:spcAft>
              <a:defRPr>
                <a:solidFill>
                  <a:schemeClr val="tx1"/>
                </a:solidFill>
                <a:latin typeface="Calibri" panose="020F0502020204030204" pitchFamily="34" charset="0"/>
              </a:defRPr>
            </a:lvl9pPr>
          </a:lstStyle>
          <a:p>
            <a:pPr marL="452437" indent="-342900" algn="just" eaLnBrk="1" hangingPunct="1">
              <a:spcBef>
                <a:spcPct val="0"/>
              </a:spcBef>
              <a:buSzPts val="1100"/>
              <a:buFont typeface="Arial" panose="020B0604020202020204" pitchFamily="34" charset="0"/>
              <a:buChar char="•"/>
              <a:defRPr/>
            </a:pPr>
            <a:r>
              <a:rPr lang="en-US" altLang="en-US" sz="200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Lucida Sans" panose="020B0602030504020204" pitchFamily="34" charset="0"/>
              </a:rPr>
              <a:t>BBC framework can protect the security of messages within VANET in real-world scenarios.</a:t>
            </a:r>
          </a:p>
          <a:p>
            <a:pPr marL="452437" indent="-342900" algn="just" eaLnBrk="1" hangingPunct="1">
              <a:spcBef>
                <a:spcPct val="0"/>
              </a:spcBef>
              <a:buSzPts val="1100"/>
              <a:buFont typeface="Arial" panose="020B0604020202020204" pitchFamily="34" charset="0"/>
              <a:buChar char="•"/>
              <a:defRPr/>
            </a:pPr>
            <a:r>
              <a:rPr lang="en-US" altLang="en-US" sz="200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Lucida Sans" panose="020B0602030504020204" pitchFamily="34" charset="0"/>
              </a:rPr>
              <a:t>The proposed framework provides security and trustworthiness of the communication between vehicles, and also keep anonymity without exposing the original identity of authorized users. </a:t>
            </a:r>
          </a:p>
          <a:p>
            <a:pPr marL="452437" indent="-342900" algn="just" eaLnBrk="1" hangingPunct="1">
              <a:spcBef>
                <a:spcPct val="0"/>
              </a:spcBef>
              <a:buSzPts val="1100"/>
              <a:buFont typeface="Arial" panose="020B0604020202020204" pitchFamily="34" charset="0"/>
              <a:buChar char="•"/>
              <a:defRPr/>
            </a:pPr>
            <a:r>
              <a:rPr lang="en-US" altLang="en-US" sz="200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Lucida Sans" panose="020B0602030504020204" pitchFamily="34" charset="0"/>
              </a:rPr>
              <a:t>Additionally, biometric is combined with blockchain technology to provide reliable transmission of data, keep track of data being exchanged and identify the responsible vehicle in the case of false messages. </a:t>
            </a:r>
          </a:p>
          <a:p>
            <a:pPr marL="452437" indent="-342900" algn="just" eaLnBrk="1" hangingPunct="1">
              <a:spcBef>
                <a:spcPct val="0"/>
              </a:spcBef>
              <a:buSzPts val="1100"/>
              <a:buFont typeface="Arial" panose="020B0604020202020204" pitchFamily="34" charset="0"/>
              <a:buChar char="•"/>
              <a:defRPr/>
            </a:pPr>
            <a:r>
              <a:rPr lang="en-US" altLang="en-US" sz="200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Lucida Sans" panose="020B0602030504020204" pitchFamily="34" charset="0"/>
              </a:rPr>
              <a:t>The simulation under the OMNET++, veins and SUMO is carried out to demonstrate the viability of the proposed framework. </a:t>
            </a:r>
          </a:p>
          <a:p>
            <a:pPr marL="452437" indent="-342900" algn="just" eaLnBrk="1" hangingPunct="1">
              <a:spcBef>
                <a:spcPct val="0"/>
              </a:spcBef>
              <a:buSzPts val="1100"/>
              <a:buFont typeface="Arial" panose="020B0604020202020204" pitchFamily="34" charset="0"/>
              <a:buChar char="•"/>
              <a:defRPr/>
            </a:pPr>
            <a:r>
              <a:rPr lang="en-US" altLang="en-US" sz="200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Lucida Sans" panose="020B0602030504020204" pitchFamily="34" charset="0"/>
              </a:rPr>
              <a:t>The performance of the framework is evaluated in terms of packet delivery rate, packet loss rate and computational cost and proved to be superior in comparison with existing approaches.</a:t>
            </a:r>
          </a:p>
          <a:p>
            <a:pPr marL="452437" indent="-342900" algn="just" eaLnBrk="1" hangingPunct="1">
              <a:spcBef>
                <a:spcPct val="0"/>
              </a:spcBef>
              <a:buSzPts val="1100"/>
              <a:buFont typeface="Arial" panose="020B0604020202020204" pitchFamily="34" charset="0"/>
              <a:buChar char="•"/>
              <a:defRPr/>
            </a:pPr>
            <a:r>
              <a:rPr lang="en-US" altLang="en-US" sz="200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Lucida Sans" panose="020B0602030504020204" pitchFamily="34" charset="0"/>
              </a:rPr>
              <a:t> As a part of future work, the model will be extended for computing ranking and reputation of vehicles and drivers using machine learning techniques.</a:t>
            </a:r>
          </a:p>
        </p:txBody>
      </p:sp>
      <p:sp>
        <p:nvSpPr>
          <p:cNvPr id="65543" name="Slide Number Placeholder 3">
            <a:extLst>
              <a:ext uri="{FF2B5EF4-FFF2-40B4-BE49-F238E27FC236}">
                <a16:creationId xmlns:a16="http://schemas.microsoft.com/office/drawing/2014/main" id="{FDAB2A15-F5F6-BB4C-3D8C-104085AE59A9}"/>
              </a:ext>
            </a:extLst>
          </p:cNvPr>
          <p:cNvSpPr>
            <a:spLocks noGrp="1" noChangeArrowheads="1"/>
          </p:cNvSpPr>
          <p:nvPr>
            <p:ph type="sldNum" sz="quarter" idx="12"/>
          </p:nvPr>
        </p:nvSpPr>
        <p:spPr bwMode="auto">
          <a:xfrm>
            <a:off x="8772525" y="6284913"/>
            <a:ext cx="2803525"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1BB0CCD-40E2-44B9-AF00-5D0DBE332573}" type="slidenum">
              <a:rPr lang="en-US" altLang="en-US" sz="2400" smtClean="0">
                <a:solidFill>
                  <a:schemeClr val="bg1"/>
                </a:solidFill>
                <a:latin typeface="Times New Roman" panose="02020603050405020304" pitchFamily="18" charset="0"/>
                <a:cs typeface="Times New Roman" panose="02020603050405020304" pitchFamily="18" charset="0"/>
              </a:rPr>
              <a:pPr/>
              <a:t>35</a:t>
            </a:fld>
            <a:endParaRPr lang="en-US" alt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4F3EB-5F66-E6EF-D2DD-1FEE5813C90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45E0E8E-6302-60B5-DD4C-92EC09E51E88}"/>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594A99F0-B4BF-BDF8-9957-4E1A6DEF92CD}"/>
              </a:ext>
            </a:extLst>
          </p:cNvPr>
          <p:cNvSpPr txBox="1"/>
          <p:nvPr/>
        </p:nvSpPr>
        <p:spPr>
          <a:xfrm>
            <a:off x="3419475" y="334963"/>
            <a:ext cx="5353050" cy="593725"/>
          </a:xfrm>
          <a:prstGeom prst="rect">
            <a:avLst/>
          </a:prstGeom>
        </p:spPr>
        <p:txBody>
          <a:bodyPr lIns="0" tIns="12065" rIns="0" bIns="0">
            <a:spAutoFit/>
          </a:bodyPr>
          <a:lstStyle/>
          <a:p>
            <a:pPr marL="949325"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65540" name="object 4">
            <a:extLst>
              <a:ext uri="{FF2B5EF4-FFF2-40B4-BE49-F238E27FC236}">
                <a16:creationId xmlns:a16="http://schemas.microsoft.com/office/drawing/2014/main" id="{651331D9-E0C2-DD02-24AC-0A2289CD5DB5}"/>
              </a:ext>
            </a:extLst>
          </p:cNvPr>
          <p:cNvGrpSpPr>
            <a:grpSpLocks/>
          </p:cNvGrpSpPr>
          <p:nvPr/>
        </p:nvGrpSpPr>
        <p:grpSpPr bwMode="auto">
          <a:xfrm>
            <a:off x="203200" y="0"/>
            <a:ext cx="11891963" cy="1193800"/>
            <a:chOff x="203200" y="0"/>
            <a:chExt cx="11892280" cy="1193165"/>
          </a:xfrm>
        </p:grpSpPr>
        <p:pic>
          <p:nvPicPr>
            <p:cNvPr id="65544" name="object 5">
              <a:extLst>
                <a:ext uri="{FF2B5EF4-FFF2-40B4-BE49-F238E27FC236}">
                  <a16:creationId xmlns:a16="http://schemas.microsoft.com/office/drawing/2014/main" id="{909C8F9E-8CA1-D1AD-446F-7DDA30461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object 6">
              <a:extLst>
                <a:ext uri="{FF2B5EF4-FFF2-40B4-BE49-F238E27FC236}">
                  <a16:creationId xmlns:a16="http://schemas.microsoft.com/office/drawing/2014/main" id="{0A69C554-BBC6-F886-27C9-D69A655AE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Google Shape;195;p10">
            <a:extLst>
              <a:ext uri="{FF2B5EF4-FFF2-40B4-BE49-F238E27FC236}">
                <a16:creationId xmlns:a16="http://schemas.microsoft.com/office/drawing/2014/main" id="{B1DADABD-7D39-0CFF-3A91-E76041F44675}"/>
              </a:ext>
            </a:extLst>
          </p:cNvPr>
          <p:cNvSpPr txBox="1">
            <a:spLocks/>
          </p:cNvSpPr>
          <p:nvPr/>
        </p:nvSpPr>
        <p:spPr bwMode="auto">
          <a:xfrm>
            <a:off x="836613" y="1209675"/>
            <a:ext cx="10515600" cy="595313"/>
          </a:xfrm>
          <a:prstGeom prst="rect">
            <a:avLst/>
          </a:prstGeom>
          <a:noFill/>
          <a:ln>
            <a:noFill/>
          </a:ln>
        </p:spPr>
        <p:txBody>
          <a:bodyPr spcFirstLastPara="1" lIns="91425" tIns="45700" rIns="91425" bIns="45700" anchor="ctr"/>
          <a:lstStyle>
            <a:defPPr marR="0" lvl="0" algn="l" rtl="0">
              <a:lnSpc>
                <a:spcPct val="100000"/>
              </a:lnSpc>
              <a:spcBef>
                <a:spcPts val="0"/>
              </a:spcBef>
              <a:spcAft>
                <a:spcPts val="0"/>
              </a:spcAft>
            </a:defPPr>
            <a:lvl1pPr lvl="0" algn="l" rtl="0" eaLnBrk="0" fontAlgn="base" hangingPunct="0">
              <a:lnSpc>
                <a:spcPct val="100000"/>
              </a:lnSpc>
              <a:spcBef>
                <a:spcPts val="0"/>
              </a:spcBef>
              <a:spcAft>
                <a:spcPts val="0"/>
              </a:spcAft>
              <a:buClr>
                <a:srgbClr val="464646"/>
              </a:buClr>
              <a:buSzPts val="4100"/>
              <a:buFont typeface="Lucida Sans"/>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ctr" eaLnBrk="1" hangingPunct="1">
              <a:spcBef>
                <a:spcPct val="0"/>
              </a:spcBef>
              <a:spcAft>
                <a:spcPct val="0"/>
              </a:spcAft>
              <a:buClr>
                <a:srgbClr val="4E67C8"/>
              </a:buClr>
              <a:buSzPts val="3600"/>
              <a:buFont typeface="Times New Roman" panose="02020603050405020304" pitchFamily="18" charset="0"/>
              <a:buNone/>
              <a:defRPr/>
            </a:pPr>
            <a:r>
              <a:rPr lang="en-US" altLang="en-US" sz="3800" b="1" dirty="0">
                <a:solidFill>
                  <a:schemeClr val="tx1"/>
                </a:solidFill>
                <a:latin typeface="Times New Roman" panose="02020603050405020304" pitchFamily="18" charset="0"/>
                <a:cs typeface="Times New Roman" panose="02020603050405020304" pitchFamily="18" charset="0"/>
                <a:sym typeface="Times New Roman" panose="02020603050405020304" pitchFamily="18" charset="0"/>
              </a:rPr>
              <a:t>REFERENCES</a:t>
            </a:r>
            <a:endParaRPr lang="en-US" altLang="en-US" sz="3800" b="1" kern="0" dirty="0">
              <a:solidFill>
                <a:schemeClr val="tx1"/>
              </a:solidFill>
              <a:latin typeface="Lucida Sans" panose="020B0602030504020204" pitchFamily="34" charset="0"/>
              <a:cs typeface="Arial" panose="020B0604020202020204" pitchFamily="34" charset="0"/>
              <a:sym typeface="Lucida Sans" panose="020B0602030504020204" pitchFamily="34" charset="0"/>
            </a:endParaRPr>
          </a:p>
        </p:txBody>
      </p:sp>
      <p:sp>
        <p:nvSpPr>
          <p:cNvPr id="7" name="Google Shape;202;p11">
            <a:extLst>
              <a:ext uri="{FF2B5EF4-FFF2-40B4-BE49-F238E27FC236}">
                <a16:creationId xmlns:a16="http://schemas.microsoft.com/office/drawing/2014/main" id="{561D2C64-42DA-1AC6-FABE-0F5BC926DC9D}"/>
              </a:ext>
            </a:extLst>
          </p:cNvPr>
          <p:cNvSpPr txBox="1">
            <a:spLocks/>
          </p:cNvSpPr>
          <p:nvPr/>
        </p:nvSpPr>
        <p:spPr bwMode="auto">
          <a:xfrm>
            <a:off x="236538" y="1868488"/>
            <a:ext cx="11714162" cy="4110037"/>
          </a:xfrm>
          <a:prstGeom prst="rect">
            <a:avLst/>
          </a:prstGeom>
          <a:noFill/>
          <a:ln>
            <a:noFill/>
          </a:ln>
        </p:spPr>
        <p:txBody>
          <a:bodyPr lIns="91425" tIns="45700" rIns="91425" bIns="45700"/>
          <a:lstStyle>
            <a:lvl1pPr marL="365125" indent="-255588">
              <a:spcBef>
                <a:spcPct val="20000"/>
              </a:spcBef>
              <a:defRPr>
                <a:solidFill>
                  <a:schemeClr val="tx1"/>
                </a:solidFill>
                <a:latin typeface="Calibri" panose="020F0502020204030204" pitchFamily="34" charset="0"/>
              </a:defRPr>
            </a:lvl1pPr>
            <a:lvl2pPr marL="914400" indent="-374650">
              <a:spcBef>
                <a:spcPct val="20000"/>
              </a:spcBef>
              <a:defRPr>
                <a:solidFill>
                  <a:schemeClr val="tx1"/>
                </a:solidFill>
                <a:latin typeface="Calibri" panose="020F0502020204030204" pitchFamily="34" charset="0"/>
              </a:defRPr>
            </a:lvl2pPr>
            <a:lvl3pPr marL="1371600" indent="-361950">
              <a:spcBef>
                <a:spcPct val="20000"/>
              </a:spcBef>
              <a:defRPr>
                <a:solidFill>
                  <a:schemeClr val="tx1"/>
                </a:solidFill>
                <a:latin typeface="Calibri" panose="020F0502020204030204" pitchFamily="34" charset="0"/>
              </a:defRPr>
            </a:lvl3pPr>
            <a:lvl4pPr marL="1828800" indent="-349250">
              <a:spcBef>
                <a:spcPct val="20000"/>
              </a:spcBef>
              <a:defRPr>
                <a:solidFill>
                  <a:schemeClr val="tx1"/>
                </a:solidFill>
                <a:latin typeface="Calibri" panose="020F0502020204030204" pitchFamily="34" charset="0"/>
              </a:defRPr>
            </a:lvl4pPr>
            <a:lvl5pPr marL="2286000" indent="-342900">
              <a:spcBef>
                <a:spcPct val="20000"/>
              </a:spcBef>
              <a:defRPr>
                <a:solidFill>
                  <a:schemeClr val="tx1"/>
                </a:solidFill>
                <a:latin typeface="Calibri" panose="020F0502020204030204" pitchFamily="34" charset="0"/>
              </a:defRPr>
            </a:lvl5pPr>
            <a:lvl6pPr marL="2743200" indent="-342900" eaLnBrk="0" fontAlgn="base" hangingPunct="0">
              <a:spcBef>
                <a:spcPct val="20000"/>
              </a:spcBef>
              <a:spcAft>
                <a:spcPct val="0"/>
              </a:spcAft>
              <a:defRPr>
                <a:solidFill>
                  <a:schemeClr val="tx1"/>
                </a:solidFill>
                <a:latin typeface="Calibri" panose="020F0502020204030204" pitchFamily="34" charset="0"/>
              </a:defRPr>
            </a:lvl6pPr>
            <a:lvl7pPr marL="3200400" indent="-342900" eaLnBrk="0" fontAlgn="base" hangingPunct="0">
              <a:spcBef>
                <a:spcPct val="20000"/>
              </a:spcBef>
              <a:spcAft>
                <a:spcPct val="0"/>
              </a:spcAft>
              <a:defRPr>
                <a:solidFill>
                  <a:schemeClr val="tx1"/>
                </a:solidFill>
                <a:latin typeface="Calibri" panose="020F0502020204030204" pitchFamily="34" charset="0"/>
              </a:defRPr>
            </a:lvl7pPr>
            <a:lvl8pPr marL="3657600" indent="-342900" eaLnBrk="0" fontAlgn="base" hangingPunct="0">
              <a:spcBef>
                <a:spcPct val="20000"/>
              </a:spcBef>
              <a:spcAft>
                <a:spcPct val="0"/>
              </a:spcAft>
              <a:defRPr>
                <a:solidFill>
                  <a:schemeClr val="tx1"/>
                </a:solidFill>
                <a:latin typeface="Calibri" panose="020F0502020204030204" pitchFamily="34" charset="0"/>
              </a:defRPr>
            </a:lvl8pPr>
            <a:lvl9pPr marL="4114800" indent="-342900" eaLnBrk="0" fontAlgn="base" hangingPunct="0">
              <a:spcBef>
                <a:spcPct val="20000"/>
              </a:spcBef>
              <a:spcAft>
                <a:spcPct val="0"/>
              </a:spcAft>
              <a:defRPr>
                <a:solidFill>
                  <a:schemeClr val="tx1"/>
                </a:solidFill>
                <a:latin typeface="Calibri" panose="020F0502020204030204" pitchFamily="34" charset="0"/>
              </a:defRPr>
            </a:lvl9pPr>
          </a:lstStyle>
          <a:p>
            <a:pPr algn="just">
              <a:spcAft>
                <a:spcPts val="225"/>
              </a:spcAft>
              <a:defRPr/>
            </a:pPr>
            <a:r>
              <a:rPr lang="en-IN" sz="2000" dirty="0">
                <a:latin typeface="Times New Roman" panose="02020603050405020304" pitchFamily="18" charset="0"/>
                <a:cs typeface="Times New Roman" panose="02020603050405020304" pitchFamily="18" charset="0"/>
              </a:rPr>
              <a:t>[1] </a:t>
            </a:r>
            <a:r>
              <a:rPr lang="en-US" alt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Muneeb </a:t>
            </a:r>
            <a:r>
              <a:rPr lang="en-US" alt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Ul</a:t>
            </a:r>
            <a:r>
              <a:rPr lang="en-US" alt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Hassan, Mubashir Husain </a:t>
            </a:r>
            <a:r>
              <a:rPr lang="en-US" alt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Rehmani</a:t>
            </a:r>
            <a:r>
              <a:rPr lang="en-US" alt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a:t>
            </a:r>
            <a:r>
              <a:rPr lang="en-US" alt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Jinjun</a:t>
            </a:r>
            <a:r>
              <a:rPr lang="en-US" alt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Chen, “Privacy preservation in blockchain based IoT systems: Integration issues, prospects, challenges, and future research directions,” in </a:t>
            </a:r>
            <a:r>
              <a:rPr lang="en-US" altLang="en-US"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Future Generation Computer Systems</a:t>
            </a:r>
            <a:r>
              <a:rPr lang="en-US" alt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Volume 97, 2019, Pages 512-529.</a:t>
            </a:r>
            <a:endParaRPr lang="en-IN" sz="2000" dirty="0">
              <a:latin typeface="Times New Roman" panose="02020603050405020304" pitchFamily="18" charset="0"/>
              <a:cs typeface="Times New Roman" panose="02020603050405020304" pitchFamily="18" charset="0"/>
            </a:endParaRPr>
          </a:p>
          <a:p>
            <a:pPr algn="just" eaLnBrk="1" hangingPunct="1">
              <a:spcBef>
                <a:spcPct val="0"/>
              </a:spcBef>
              <a:buClr>
                <a:srgbClr val="2DA2BF"/>
              </a:buClr>
              <a:buSzPts val="1100"/>
              <a:defRPr/>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 </a:t>
            </a:r>
            <a:r>
              <a:rPr lang="en-US" altLang="en-US" sz="2000" dirty="0">
                <a:solidFill>
                  <a:srgbClr val="000000"/>
                </a:solidFill>
                <a:latin typeface="Times New Roman" panose="02020603050405020304" pitchFamily="18" charset="0"/>
                <a:ea typeface="Calibri" panose="020F0502020204030204" pitchFamily="34" charset="0"/>
                <a:cs typeface="Tunga" panose="020B0502040204020203" pitchFamily="34" charset="0"/>
              </a:rPr>
              <a:t>Z. Lu, Q. Wang, G. Qu, H. Zhang and Z. Liu, "A Blockchain-Based Privacy-Preserving Authentication Scheme for VANETs," in </a:t>
            </a:r>
            <a:r>
              <a:rPr lang="en-US" altLang="en-US" sz="2000" i="1" dirty="0">
                <a:solidFill>
                  <a:srgbClr val="000000"/>
                </a:solidFill>
                <a:latin typeface="Times New Roman" panose="02020603050405020304" pitchFamily="18" charset="0"/>
                <a:ea typeface="Calibri" panose="020F0502020204030204" pitchFamily="34" charset="0"/>
                <a:cs typeface="Tunga" panose="020B0502040204020203" pitchFamily="34" charset="0"/>
              </a:rPr>
              <a:t>IEEE Transactions on Very Large Scale Integration (VLSI) Systems</a:t>
            </a:r>
            <a:r>
              <a:rPr lang="en-US" altLang="en-US" sz="2000" dirty="0">
                <a:solidFill>
                  <a:srgbClr val="000000"/>
                </a:solidFill>
                <a:latin typeface="Times New Roman" panose="02020603050405020304" pitchFamily="18" charset="0"/>
                <a:ea typeface="Calibri" panose="020F0502020204030204" pitchFamily="34" charset="0"/>
                <a:cs typeface="Tunga" panose="020B0502040204020203" pitchFamily="34" charset="0"/>
              </a:rPr>
              <a:t>, vol. 27, no. 12, pp. 2792-2801, Dec. 2019.</a:t>
            </a:r>
            <a:endPar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spcBef>
                <a:spcPct val="0"/>
              </a:spcBef>
              <a:buClr>
                <a:srgbClr val="2DA2BF"/>
              </a:buClr>
              <a:buSzPts val="1100"/>
              <a:defRPr/>
            </a:pPr>
            <a:r>
              <a:rPr lang="en-US" sz="2000" dirty="0">
                <a:latin typeface="Times New Roman" panose="02020603050405020304" pitchFamily="18" charset="0"/>
                <a:ea typeface="Calibri" panose="020F0502020204030204" pitchFamily="34" charset="0"/>
                <a:cs typeface="Times New Roman" panose="02020603050405020304" pitchFamily="18" charset="0"/>
              </a:rPr>
              <a:t>[3] </a:t>
            </a:r>
            <a:r>
              <a:rPr lang="en-US" altLang="en-US" sz="2000" dirty="0">
                <a:solidFill>
                  <a:srgbClr val="000000"/>
                </a:solidFill>
                <a:latin typeface="Times New Roman" panose="02020603050405020304" pitchFamily="18" charset="0"/>
                <a:ea typeface="Calibri" panose="020F0502020204030204" pitchFamily="34" charset="0"/>
                <a:cs typeface="Tunga" panose="020B0502040204020203" pitchFamily="34" charset="0"/>
              </a:rPr>
              <a:t>D. Zheng, C. Jing, R. Guo, S. Gao and L. Wang, "A Traceable Blockchain-Based Access Authentication System With Privacy Preservation in VANETs," in </a:t>
            </a:r>
            <a:r>
              <a:rPr lang="en-US" altLang="en-US" sz="2000" i="1" dirty="0">
                <a:solidFill>
                  <a:srgbClr val="000000"/>
                </a:solidFill>
                <a:latin typeface="Times New Roman" panose="02020603050405020304" pitchFamily="18" charset="0"/>
                <a:ea typeface="Calibri" panose="020F0502020204030204" pitchFamily="34" charset="0"/>
                <a:cs typeface="Tunga" panose="020B0502040204020203" pitchFamily="34" charset="0"/>
              </a:rPr>
              <a:t>IEEE Access</a:t>
            </a:r>
            <a:r>
              <a:rPr lang="en-US" altLang="en-US" sz="2000" dirty="0">
                <a:solidFill>
                  <a:srgbClr val="000000"/>
                </a:solidFill>
                <a:latin typeface="Times New Roman" panose="02020603050405020304" pitchFamily="18" charset="0"/>
                <a:ea typeface="Calibri" panose="020F0502020204030204" pitchFamily="34" charset="0"/>
                <a:cs typeface="Tunga" panose="020B0502040204020203" pitchFamily="34" charset="0"/>
              </a:rPr>
              <a:t>, vol. 7, pp. 117716-117726, 2019.</a:t>
            </a:r>
          </a:p>
          <a:p>
            <a:pPr algn="just" eaLnBrk="1" hangingPunct="1">
              <a:spcBef>
                <a:spcPct val="0"/>
              </a:spcBef>
              <a:buClr>
                <a:srgbClr val="2DA2BF"/>
              </a:buClr>
              <a:buSzPts val="1100"/>
            </a:pPr>
            <a:r>
              <a:rPr lang="en-US" altLang="en-US" sz="2000" dirty="0">
                <a:solidFill>
                  <a:srgbClr val="000000"/>
                </a:solidFill>
                <a:latin typeface="Times New Roman" panose="02020603050405020304" pitchFamily="18" charset="0"/>
                <a:ea typeface="Calibri" panose="020F0502020204030204" pitchFamily="34" charset="0"/>
                <a:cs typeface="Tunga" panose="020B0502040204020203" pitchFamily="34" charset="0"/>
              </a:rPr>
              <a:t>[4] </a:t>
            </a:r>
            <a:r>
              <a:rPr lang="en-IN" altLang="en-US" sz="2000" dirty="0">
                <a:latin typeface="Times New Roman" panose="02020603050405020304" pitchFamily="18" charset="0"/>
                <a:ea typeface="Calibri" panose="020F0502020204030204" pitchFamily="34" charset="0"/>
                <a:cs typeface="Times New Roman" panose="02020603050405020304" pitchFamily="18" charset="0"/>
              </a:rPr>
              <a:t>Q. Feng, D. He, S. </a:t>
            </a:r>
            <a:r>
              <a:rPr lang="en-IN" altLang="en-US" sz="2000" dirty="0" err="1">
                <a:latin typeface="Times New Roman" panose="02020603050405020304" pitchFamily="18" charset="0"/>
                <a:ea typeface="Calibri" panose="020F0502020204030204" pitchFamily="34" charset="0"/>
                <a:cs typeface="Times New Roman" panose="02020603050405020304" pitchFamily="18" charset="0"/>
              </a:rPr>
              <a:t>Zeadally</a:t>
            </a:r>
            <a:r>
              <a:rPr lang="en-IN" altLang="en-US" sz="2000" dirty="0">
                <a:latin typeface="Times New Roman" panose="02020603050405020304" pitchFamily="18" charset="0"/>
                <a:ea typeface="Calibri" panose="020F0502020204030204" pitchFamily="34" charset="0"/>
                <a:cs typeface="Times New Roman" panose="02020603050405020304" pitchFamily="18" charset="0"/>
              </a:rPr>
              <a:t> and K. Liang, "BPAS: Blockchain-Assisted Privacy-Preserving Authentication System for Vehicular Ad Hoc Networks," in </a:t>
            </a:r>
            <a:r>
              <a:rPr lang="en-IN" altLang="en-US" sz="2000" i="1" dirty="0">
                <a:latin typeface="Times New Roman" panose="02020603050405020304" pitchFamily="18" charset="0"/>
                <a:ea typeface="Calibri" panose="020F0502020204030204" pitchFamily="34" charset="0"/>
                <a:cs typeface="Times New Roman" panose="02020603050405020304" pitchFamily="18" charset="0"/>
              </a:rPr>
              <a:t>IEEE Transactions on Industrial Informatics</a:t>
            </a:r>
            <a:r>
              <a:rPr lang="en-IN" altLang="en-US" sz="2000" dirty="0">
                <a:latin typeface="Times New Roman" panose="02020603050405020304" pitchFamily="18" charset="0"/>
                <a:ea typeface="Calibri" panose="020F0502020204030204" pitchFamily="34" charset="0"/>
                <a:cs typeface="Times New Roman" panose="02020603050405020304" pitchFamily="18" charset="0"/>
              </a:rPr>
              <a:t>, vol. 16, no. 6, pp. 4146-4155, June 2020.</a:t>
            </a:r>
          </a:p>
          <a:p>
            <a:pPr algn="just" eaLnBrk="1" hangingPunct="1">
              <a:spcBef>
                <a:spcPct val="0"/>
              </a:spcBef>
              <a:buClr>
                <a:srgbClr val="2DA2BF"/>
              </a:buClr>
              <a:buSzPts val="1100"/>
            </a:pPr>
            <a:r>
              <a:rPr lang="en-US" altLang="en-US" sz="2000" dirty="0">
                <a:solidFill>
                  <a:srgbClr val="000000"/>
                </a:solidFill>
                <a:latin typeface="Times New Roman" panose="02020603050405020304" pitchFamily="18" charset="0"/>
                <a:ea typeface="Calibri" panose="020F0502020204030204" pitchFamily="34" charset="0"/>
                <a:cs typeface="Tunga" panose="020B0502040204020203" pitchFamily="34" charset="0"/>
              </a:rPr>
              <a:t>[5] </a:t>
            </a:r>
            <a:r>
              <a:rPr lang="en-US" alt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Neyire</a:t>
            </a:r>
            <a:r>
              <a:rPr lang="en-US" alt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Deniz </a:t>
            </a:r>
            <a:r>
              <a:rPr lang="en-US" alt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Sarier</a:t>
            </a:r>
            <a:r>
              <a:rPr lang="en-US" alt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“Efficient biometric-based identity management on the Blockchain for smart industrial applications,” in </a:t>
            </a:r>
            <a:r>
              <a:rPr lang="en-US" altLang="en-US"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Pervasive and Mobile Computing</a:t>
            </a:r>
            <a:r>
              <a:rPr lang="en-US" alt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Volume 71, 2021.</a:t>
            </a:r>
            <a:endParaRPr lang="en-US" altLang="en-US" sz="2000" dirty="0">
              <a:solidFill>
                <a:srgbClr val="000000"/>
              </a:solidFill>
              <a:latin typeface="Times New Roman" panose="02020603050405020304" pitchFamily="18" charset="0"/>
              <a:ea typeface="Calibri" panose="020F0502020204030204" pitchFamily="34" charset="0"/>
              <a:cs typeface="Tunga" panose="020B0502040204020203" pitchFamily="34" charset="0"/>
            </a:endParaRPr>
          </a:p>
          <a:p>
            <a:pPr algn="just" eaLnBrk="1" hangingPunct="1">
              <a:spcBef>
                <a:spcPct val="0"/>
              </a:spcBef>
              <a:buClr>
                <a:srgbClr val="2DA2BF"/>
              </a:buClr>
              <a:buSzPts val="1100"/>
              <a:defRPr/>
            </a:pPr>
            <a:endParaRPr lang="en-US" altLang="en-US" sz="2000" dirty="0">
              <a:solidFill>
                <a:srgbClr val="000000"/>
              </a:solidFill>
              <a:latin typeface="Times New Roman" panose="02020603050405020304" pitchFamily="18" charset="0"/>
              <a:ea typeface="Calibri" panose="020F0502020204030204" pitchFamily="34" charset="0"/>
              <a:cs typeface="Tunga" panose="020B0502040204020203" pitchFamily="34" charset="0"/>
            </a:endParaRPr>
          </a:p>
          <a:p>
            <a:pPr algn="just" eaLnBrk="1" hangingPunct="1">
              <a:spcBef>
                <a:spcPct val="0"/>
              </a:spcBef>
              <a:buClr>
                <a:srgbClr val="2DA2BF"/>
              </a:buClr>
              <a:buSzPts val="1100"/>
              <a:defRPr/>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eaLnBrk="1" hangingPunct="1">
              <a:spcBef>
                <a:spcPct val="0"/>
              </a:spcBef>
              <a:buClr>
                <a:srgbClr val="2DA2BF"/>
              </a:buClr>
              <a:buSzPts val="1100"/>
              <a:defRPr/>
            </a:pPr>
            <a:endParaRPr lang="en-US" sz="2400" dirty="0">
              <a:solidFill>
                <a:srgbClr val="000000"/>
              </a:solidFill>
              <a:latin typeface="Times New Roman" panose="02020603050405020304" pitchFamily="18" charset="0"/>
              <a:ea typeface="Calibri" panose="020F0502020204030204" pitchFamily="34" charset="0"/>
              <a:cs typeface="Tunga" panose="020B0502040204020203" pitchFamily="34" charset="0"/>
            </a:endParaRPr>
          </a:p>
          <a:p>
            <a:pPr marL="457200" algn="just">
              <a:spcAft>
                <a:spcPts val="220"/>
              </a:spcAft>
              <a:defRPr/>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eaLnBrk="1" hangingPunct="1">
              <a:spcBef>
                <a:spcPct val="0"/>
              </a:spcBef>
              <a:buClr>
                <a:srgbClr val="2DA2BF"/>
              </a:buClr>
              <a:buSzPts val="1100"/>
              <a:defRPr/>
            </a:pPr>
            <a:endParaRPr lang="en-US" altLang="en-US" sz="2400" dirty="0">
              <a:solidFill>
                <a:srgbClr val="000000"/>
              </a:solidFill>
              <a:latin typeface="Lucida Sans" panose="020B0602030504020204" pitchFamily="34" charset="0"/>
              <a:ea typeface="Arial" panose="020B0604020202020204" pitchFamily="34" charset="0"/>
              <a:cs typeface="Times New Roman" panose="02020603050405020304" pitchFamily="18" charset="0"/>
              <a:sym typeface="Lucida Sans" panose="020B0602030504020204" pitchFamily="34" charset="0"/>
            </a:endParaRPr>
          </a:p>
        </p:txBody>
      </p:sp>
      <p:sp>
        <p:nvSpPr>
          <p:cNvPr id="65543" name="Slide Number Placeholder 3">
            <a:extLst>
              <a:ext uri="{FF2B5EF4-FFF2-40B4-BE49-F238E27FC236}">
                <a16:creationId xmlns:a16="http://schemas.microsoft.com/office/drawing/2014/main" id="{66BB9163-2B64-1AD0-20D2-89F55FD72A42}"/>
              </a:ext>
            </a:extLst>
          </p:cNvPr>
          <p:cNvSpPr>
            <a:spLocks noGrp="1" noChangeArrowheads="1"/>
          </p:cNvSpPr>
          <p:nvPr>
            <p:ph type="sldNum" sz="quarter" idx="12"/>
          </p:nvPr>
        </p:nvSpPr>
        <p:spPr bwMode="auto">
          <a:xfrm>
            <a:off x="8772525" y="6284913"/>
            <a:ext cx="2803525"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1BB0CCD-40E2-44B9-AF00-5D0DBE332573}" type="slidenum">
              <a:rPr lang="en-US" altLang="en-US" sz="2400" smtClean="0">
                <a:solidFill>
                  <a:schemeClr val="bg1"/>
                </a:solidFill>
                <a:latin typeface="Times New Roman" panose="02020603050405020304" pitchFamily="18" charset="0"/>
                <a:cs typeface="Times New Roman" panose="02020603050405020304" pitchFamily="18" charset="0"/>
              </a:rPr>
              <a:pPr/>
              <a:t>36</a:t>
            </a:fld>
            <a:endParaRPr lang="en-US" alt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6220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DFA5479-3165-3D3A-BE04-B2850C96858E}"/>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32B7EE48-44B2-05ED-EEA9-8718AC3955C2}"/>
              </a:ext>
            </a:extLst>
          </p:cNvPr>
          <p:cNvSpPr txBox="1"/>
          <p:nvPr/>
        </p:nvSpPr>
        <p:spPr>
          <a:xfrm>
            <a:off x="3419475" y="334963"/>
            <a:ext cx="5353050" cy="593725"/>
          </a:xfrm>
          <a:prstGeom prst="rect">
            <a:avLst/>
          </a:prstGeom>
        </p:spPr>
        <p:txBody>
          <a:bodyPr lIns="0" tIns="12065" rIns="0" bIns="0">
            <a:spAutoFit/>
          </a:bodyPr>
          <a:lstStyle/>
          <a:p>
            <a:pPr marL="949325"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66564" name="object 4">
            <a:extLst>
              <a:ext uri="{FF2B5EF4-FFF2-40B4-BE49-F238E27FC236}">
                <a16:creationId xmlns:a16="http://schemas.microsoft.com/office/drawing/2014/main" id="{1C69B5A2-3B0A-FC1F-C991-DE6DCB3C4FAE}"/>
              </a:ext>
            </a:extLst>
          </p:cNvPr>
          <p:cNvGrpSpPr>
            <a:grpSpLocks/>
          </p:cNvGrpSpPr>
          <p:nvPr/>
        </p:nvGrpSpPr>
        <p:grpSpPr bwMode="auto">
          <a:xfrm>
            <a:off x="203200" y="0"/>
            <a:ext cx="11891963" cy="1193800"/>
            <a:chOff x="203200" y="0"/>
            <a:chExt cx="11892280" cy="1193165"/>
          </a:xfrm>
        </p:grpSpPr>
        <p:pic>
          <p:nvPicPr>
            <p:cNvPr id="66567" name="object 5">
              <a:extLst>
                <a:ext uri="{FF2B5EF4-FFF2-40B4-BE49-F238E27FC236}">
                  <a16:creationId xmlns:a16="http://schemas.microsoft.com/office/drawing/2014/main" id="{DE9814E1-9239-00B3-3341-64211FD94F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8" name="object 6">
              <a:extLst>
                <a:ext uri="{FF2B5EF4-FFF2-40B4-BE49-F238E27FC236}">
                  <a16:creationId xmlns:a16="http://schemas.microsoft.com/office/drawing/2014/main" id="{9CA70090-E746-0BD5-8355-75DFC4FFA4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6565" name="Google Shape;202;p11">
            <a:extLst>
              <a:ext uri="{FF2B5EF4-FFF2-40B4-BE49-F238E27FC236}">
                <a16:creationId xmlns:a16="http://schemas.microsoft.com/office/drawing/2014/main" id="{D5287C15-6339-4F79-9617-573E83E04C88}"/>
              </a:ext>
            </a:extLst>
          </p:cNvPr>
          <p:cNvSpPr txBox="1">
            <a:spLocks noChangeArrowheads="1"/>
          </p:cNvSpPr>
          <p:nvPr/>
        </p:nvSpPr>
        <p:spPr bwMode="auto">
          <a:xfrm>
            <a:off x="203200" y="1411288"/>
            <a:ext cx="11760200"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marL="457200" indent="-255588">
              <a:spcBef>
                <a:spcPct val="20000"/>
              </a:spcBef>
              <a:defRPr>
                <a:solidFill>
                  <a:schemeClr val="tx1"/>
                </a:solidFill>
                <a:latin typeface="Calibri" panose="020F0502020204030204" pitchFamily="34" charset="0"/>
              </a:defRPr>
            </a:lvl1pPr>
            <a:lvl2pPr marL="914400" indent="-374650">
              <a:spcBef>
                <a:spcPct val="20000"/>
              </a:spcBef>
              <a:defRPr>
                <a:solidFill>
                  <a:schemeClr val="tx1"/>
                </a:solidFill>
                <a:latin typeface="Calibri" panose="020F0502020204030204" pitchFamily="34" charset="0"/>
              </a:defRPr>
            </a:lvl2pPr>
            <a:lvl3pPr marL="1371600" indent="-361950">
              <a:spcBef>
                <a:spcPct val="20000"/>
              </a:spcBef>
              <a:defRPr>
                <a:solidFill>
                  <a:schemeClr val="tx1"/>
                </a:solidFill>
                <a:latin typeface="Calibri" panose="020F0502020204030204" pitchFamily="34" charset="0"/>
              </a:defRPr>
            </a:lvl3pPr>
            <a:lvl4pPr marL="1828800" indent="-349250">
              <a:spcBef>
                <a:spcPct val="20000"/>
              </a:spcBef>
              <a:defRPr>
                <a:solidFill>
                  <a:schemeClr val="tx1"/>
                </a:solidFill>
                <a:latin typeface="Calibri" panose="020F0502020204030204" pitchFamily="34" charset="0"/>
              </a:defRPr>
            </a:lvl4pPr>
            <a:lvl5pPr marL="2286000" indent="-342900">
              <a:spcBef>
                <a:spcPct val="20000"/>
              </a:spcBef>
              <a:defRPr>
                <a:solidFill>
                  <a:schemeClr val="tx1"/>
                </a:solidFill>
                <a:latin typeface="Calibri" panose="020F0502020204030204" pitchFamily="34" charset="0"/>
              </a:defRPr>
            </a:lvl5pPr>
            <a:lvl6pPr marL="2743200" indent="-342900" eaLnBrk="0" fontAlgn="base" hangingPunct="0">
              <a:spcBef>
                <a:spcPct val="20000"/>
              </a:spcBef>
              <a:spcAft>
                <a:spcPct val="0"/>
              </a:spcAft>
              <a:defRPr>
                <a:solidFill>
                  <a:schemeClr val="tx1"/>
                </a:solidFill>
                <a:latin typeface="Calibri" panose="020F0502020204030204" pitchFamily="34" charset="0"/>
              </a:defRPr>
            </a:lvl6pPr>
            <a:lvl7pPr marL="3200400" indent="-342900" eaLnBrk="0" fontAlgn="base" hangingPunct="0">
              <a:spcBef>
                <a:spcPct val="20000"/>
              </a:spcBef>
              <a:spcAft>
                <a:spcPct val="0"/>
              </a:spcAft>
              <a:defRPr>
                <a:solidFill>
                  <a:schemeClr val="tx1"/>
                </a:solidFill>
                <a:latin typeface="Calibri" panose="020F0502020204030204" pitchFamily="34" charset="0"/>
              </a:defRPr>
            </a:lvl7pPr>
            <a:lvl8pPr marL="3657600" indent="-342900" eaLnBrk="0" fontAlgn="base" hangingPunct="0">
              <a:spcBef>
                <a:spcPct val="20000"/>
              </a:spcBef>
              <a:spcAft>
                <a:spcPct val="0"/>
              </a:spcAft>
              <a:defRPr>
                <a:solidFill>
                  <a:schemeClr val="tx1"/>
                </a:solidFill>
                <a:latin typeface="Calibri" panose="020F0502020204030204" pitchFamily="34" charset="0"/>
              </a:defRPr>
            </a:lvl8pPr>
            <a:lvl9pPr marL="4114800" indent="-342900" eaLnBrk="0" fontAlgn="base" hangingPunct="0">
              <a:spcBef>
                <a:spcPct val="20000"/>
              </a:spcBef>
              <a:spcAft>
                <a:spcPct val="0"/>
              </a:spcAft>
              <a:defRPr>
                <a:solidFill>
                  <a:schemeClr val="tx1"/>
                </a:solidFill>
                <a:latin typeface="Calibri" panose="020F0502020204030204" pitchFamily="34" charset="0"/>
              </a:defRPr>
            </a:lvl9pPr>
          </a:lstStyle>
          <a:p>
            <a:pPr algn="just">
              <a:spcAft>
                <a:spcPts val="225"/>
              </a:spcAft>
            </a:pPr>
            <a:r>
              <a:rPr lang="en-US" alt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[6] Youssef </a:t>
            </a:r>
            <a:r>
              <a:rPr lang="en-US" alt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Inedjaren</a:t>
            </a:r>
            <a:r>
              <a:rPr lang="en-US" alt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Mohamed </a:t>
            </a:r>
            <a:r>
              <a:rPr lang="en-US" alt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Maachaoui</a:t>
            </a:r>
            <a:r>
              <a:rPr lang="en-US" alt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Besma</a:t>
            </a:r>
            <a:r>
              <a:rPr lang="en-US" alt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Zeddini</a:t>
            </a:r>
            <a:r>
              <a:rPr lang="en-US" alt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Jean-Pierre </a:t>
            </a:r>
            <a:r>
              <a:rPr lang="en-US" alt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Barbot</a:t>
            </a:r>
            <a:r>
              <a:rPr lang="en-US" alt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“Blockchain-based distributed management system for trust in VANET,” in </a:t>
            </a:r>
            <a:r>
              <a:rPr lang="en-US" altLang="en-US"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Vehicular Communications</a:t>
            </a:r>
            <a:r>
              <a:rPr lang="en-US" alt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Volume 30, 2021.</a:t>
            </a:r>
            <a:endParaRPr lang="en-IN" alt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225"/>
              </a:spcAft>
            </a:pPr>
            <a:r>
              <a:rPr lang="en-US" altLang="en-US" sz="2000" dirty="0">
                <a:solidFill>
                  <a:srgbClr val="000000"/>
                </a:solidFill>
                <a:latin typeface="Times New Roman" panose="02020603050405020304" pitchFamily="18" charset="0"/>
                <a:ea typeface="Calibri" panose="020F0502020204030204" pitchFamily="34" charset="0"/>
                <a:cs typeface="Tunga" panose="020B0502040204020203" pitchFamily="34" charset="0"/>
              </a:rPr>
              <a:t>[7] Xia Feng, </a:t>
            </a:r>
            <a:r>
              <a:rPr lang="en-US" altLang="en-US" sz="2000" dirty="0" err="1">
                <a:solidFill>
                  <a:srgbClr val="000000"/>
                </a:solidFill>
                <a:latin typeface="Times New Roman" panose="02020603050405020304" pitchFamily="18" charset="0"/>
                <a:ea typeface="Calibri" panose="020F0502020204030204" pitchFamily="34" charset="0"/>
                <a:cs typeface="Tunga" panose="020B0502040204020203" pitchFamily="34" charset="0"/>
              </a:rPr>
              <a:t>Qichen</a:t>
            </a:r>
            <a:r>
              <a:rPr lang="en-US" altLang="en-US" sz="2000" dirty="0">
                <a:solidFill>
                  <a:srgbClr val="000000"/>
                </a:solidFill>
                <a:latin typeface="Times New Roman" panose="02020603050405020304" pitchFamily="18" charset="0"/>
                <a:ea typeface="Calibri" panose="020F0502020204030204" pitchFamily="34" charset="0"/>
                <a:cs typeface="Tunga" panose="020B0502040204020203" pitchFamily="34" charset="0"/>
              </a:rPr>
              <a:t> Shi, </a:t>
            </a:r>
            <a:r>
              <a:rPr lang="en-US" altLang="en-US" sz="2000" dirty="0" err="1">
                <a:solidFill>
                  <a:srgbClr val="000000"/>
                </a:solidFill>
                <a:latin typeface="Times New Roman" panose="02020603050405020304" pitchFamily="18" charset="0"/>
                <a:ea typeface="Calibri" panose="020F0502020204030204" pitchFamily="34" charset="0"/>
                <a:cs typeface="Tunga" panose="020B0502040204020203" pitchFamily="34" charset="0"/>
              </a:rPr>
              <a:t>Qingqing</a:t>
            </a:r>
            <a:r>
              <a:rPr lang="en-US" altLang="en-US" sz="2000" dirty="0">
                <a:solidFill>
                  <a:srgbClr val="000000"/>
                </a:solidFill>
                <a:latin typeface="Times New Roman" panose="02020603050405020304" pitchFamily="18" charset="0"/>
                <a:ea typeface="Calibri" panose="020F0502020204030204" pitchFamily="34" charset="0"/>
                <a:cs typeface="Tunga" panose="020B0502040204020203" pitchFamily="34" charset="0"/>
              </a:rPr>
              <a:t> Xie, and Lu Liu, “An Efficient Privacy-preserving Authentication Model based on blockchain for VANETs,” in </a:t>
            </a:r>
            <a:r>
              <a:rPr lang="en-US" altLang="en-US" sz="2000" i="1" dirty="0">
                <a:solidFill>
                  <a:srgbClr val="000000"/>
                </a:solidFill>
                <a:latin typeface="Times New Roman" panose="02020603050405020304" pitchFamily="18" charset="0"/>
                <a:ea typeface="Calibri" panose="020F0502020204030204" pitchFamily="34" charset="0"/>
                <a:cs typeface="Tunga" panose="020B0502040204020203" pitchFamily="34" charset="0"/>
              </a:rPr>
              <a:t>Journal of Systems Architecture</a:t>
            </a:r>
            <a:r>
              <a:rPr lang="en-US" altLang="en-US" sz="2000" dirty="0">
                <a:solidFill>
                  <a:srgbClr val="000000"/>
                </a:solidFill>
                <a:latin typeface="Times New Roman" panose="02020603050405020304" pitchFamily="18" charset="0"/>
                <a:ea typeface="Calibri" panose="020F0502020204030204" pitchFamily="34" charset="0"/>
                <a:cs typeface="Tunga" panose="020B0502040204020203" pitchFamily="34" charset="0"/>
              </a:rPr>
              <a:t>, Volume 117, 2021.</a:t>
            </a:r>
          </a:p>
          <a:p>
            <a:pPr marL="457200" algn="just">
              <a:spcAft>
                <a:spcPts val="220"/>
              </a:spcAft>
              <a:defRPr/>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[8] S. Son, J. Lee, Y. Park, Y. Park and A. K. Das, "Design of Blockchain-Based Lightweight V2I Handover Authentication Protocol for VANET," in </a:t>
            </a:r>
            <a:r>
              <a:rPr lang="en-US"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IEEE Transactions on Network Science and Engineering</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vol. 9, no. 3, pp. 1346-1358, 1 May-June 2022.</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spcBef>
                <a:spcPct val="0"/>
              </a:spcBef>
              <a:buClr>
                <a:srgbClr val="2DA2BF"/>
              </a:buClr>
              <a:buSzPts val="1100"/>
              <a:defRPr/>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[9] </a:t>
            </a:r>
            <a:r>
              <a:rPr lang="en-US" sz="2000" dirty="0">
                <a:latin typeface="Times New Roman" panose="02020603050405020304" pitchFamily="18" charset="0"/>
                <a:ea typeface="Calibri" panose="020F0502020204030204" pitchFamily="34" charset="0"/>
                <a:cs typeface="Times New Roman" panose="02020603050405020304" pitchFamily="18" charset="0"/>
              </a:rPr>
              <a:t>Kiran Bala, Ramakant Upadhyay b, Syed Rashid Anwar c, and Gajendra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Shrimal</a:t>
            </a:r>
            <a:r>
              <a:rPr lang="en-US" sz="2000" dirty="0">
                <a:latin typeface="Times New Roman" panose="02020603050405020304" pitchFamily="18" charset="0"/>
                <a:ea typeface="Calibri" panose="020F0502020204030204" pitchFamily="34" charset="0"/>
                <a:cs typeface="Times New Roman" panose="02020603050405020304" pitchFamily="18" charset="0"/>
              </a:rPr>
              <a:t>, “A blockchain-enabled, trust and location dependent - Privacy preserving system in VANET,” in </a:t>
            </a:r>
            <a:r>
              <a:rPr lang="en-US" sz="2000" i="1" dirty="0" err="1">
                <a:latin typeface="Times New Roman" panose="02020603050405020304" pitchFamily="18" charset="0"/>
                <a:ea typeface="Calibri" panose="020F0502020204030204" pitchFamily="34" charset="0"/>
                <a:cs typeface="Times New Roman" panose="02020603050405020304" pitchFamily="18" charset="0"/>
              </a:rPr>
              <a:t>Measurement:Sensors</a:t>
            </a:r>
            <a:r>
              <a:rPr lang="en-US" sz="2000" dirty="0">
                <a:latin typeface="Times New Roman" panose="02020603050405020304" pitchFamily="18" charset="0"/>
                <a:ea typeface="Calibri" panose="020F0502020204030204" pitchFamily="34" charset="0"/>
                <a:cs typeface="Times New Roman" panose="02020603050405020304" pitchFamily="18" charset="0"/>
              </a:rPr>
              <a:t>, vol. 30, 2023.</a:t>
            </a:r>
          </a:p>
        </p:txBody>
      </p:sp>
      <p:sp>
        <p:nvSpPr>
          <p:cNvPr id="66566" name="Slide Number Placeholder 3">
            <a:extLst>
              <a:ext uri="{FF2B5EF4-FFF2-40B4-BE49-F238E27FC236}">
                <a16:creationId xmlns:a16="http://schemas.microsoft.com/office/drawing/2014/main" id="{B021D8B7-2865-5518-F6E0-9D92EE08039C}"/>
              </a:ext>
            </a:extLst>
          </p:cNvPr>
          <p:cNvSpPr>
            <a:spLocks noGrp="1" noChangeArrowheads="1"/>
          </p:cNvSpPr>
          <p:nvPr>
            <p:ph type="sldNum" sz="quarter" idx="12"/>
          </p:nvPr>
        </p:nvSpPr>
        <p:spPr bwMode="auto">
          <a:xfrm>
            <a:off x="8758238" y="6292850"/>
            <a:ext cx="2803525" cy="36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FFC48BE-DBEB-4481-B6E2-33E978E48426}" type="slidenum">
              <a:rPr lang="en-US" altLang="en-US" sz="2400" smtClean="0">
                <a:solidFill>
                  <a:schemeClr val="bg1"/>
                </a:solidFill>
                <a:latin typeface="Times New Roman" panose="02020603050405020304" pitchFamily="18" charset="0"/>
                <a:cs typeface="Times New Roman" panose="02020603050405020304" pitchFamily="18" charset="0"/>
              </a:rPr>
              <a:pPr/>
              <a:t>37</a:t>
            </a:fld>
            <a:endParaRPr lang="en-US" alt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EB8747C-F633-8C39-C720-16E4258F6437}"/>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4FB6E287-EB25-1266-37CA-2254C7001367}"/>
              </a:ext>
            </a:extLst>
          </p:cNvPr>
          <p:cNvSpPr txBox="1"/>
          <p:nvPr/>
        </p:nvSpPr>
        <p:spPr>
          <a:xfrm>
            <a:off x="3419475" y="334963"/>
            <a:ext cx="5353050" cy="593725"/>
          </a:xfrm>
          <a:prstGeom prst="rect">
            <a:avLst/>
          </a:prstGeom>
        </p:spPr>
        <p:txBody>
          <a:bodyPr lIns="0" tIns="12065" rIns="0" bIns="0">
            <a:spAutoFit/>
          </a:bodyPr>
          <a:lstStyle/>
          <a:p>
            <a:pPr marL="949325"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69636" name="object 4">
            <a:extLst>
              <a:ext uri="{FF2B5EF4-FFF2-40B4-BE49-F238E27FC236}">
                <a16:creationId xmlns:a16="http://schemas.microsoft.com/office/drawing/2014/main" id="{A26FDB97-ABFD-CA5A-8ED9-2A2C3BC946C8}"/>
              </a:ext>
            </a:extLst>
          </p:cNvPr>
          <p:cNvGrpSpPr>
            <a:grpSpLocks/>
          </p:cNvGrpSpPr>
          <p:nvPr/>
        </p:nvGrpSpPr>
        <p:grpSpPr bwMode="auto">
          <a:xfrm>
            <a:off x="203200" y="0"/>
            <a:ext cx="11891963" cy="1193800"/>
            <a:chOff x="203200" y="0"/>
            <a:chExt cx="11892280" cy="1193165"/>
          </a:xfrm>
        </p:grpSpPr>
        <p:pic>
          <p:nvPicPr>
            <p:cNvPr id="69639" name="object 5">
              <a:extLst>
                <a:ext uri="{FF2B5EF4-FFF2-40B4-BE49-F238E27FC236}">
                  <a16:creationId xmlns:a16="http://schemas.microsoft.com/office/drawing/2014/main" id="{CC8A280A-4682-8B2C-07DD-E82A4E557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40" name="object 6">
              <a:extLst>
                <a:ext uri="{FF2B5EF4-FFF2-40B4-BE49-F238E27FC236}">
                  <a16:creationId xmlns:a16="http://schemas.microsoft.com/office/drawing/2014/main" id="{FB3045D9-CB0B-EC14-6723-D1B3B1E8D4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9637" name="Google Shape;202;p11">
            <a:extLst>
              <a:ext uri="{FF2B5EF4-FFF2-40B4-BE49-F238E27FC236}">
                <a16:creationId xmlns:a16="http://schemas.microsoft.com/office/drawing/2014/main" id="{1D1ACAC9-BC7E-07A5-77D7-E57892167B30}"/>
              </a:ext>
            </a:extLst>
          </p:cNvPr>
          <p:cNvSpPr txBox="1">
            <a:spLocks noChangeArrowheads="1"/>
          </p:cNvSpPr>
          <p:nvPr/>
        </p:nvSpPr>
        <p:spPr bwMode="auto">
          <a:xfrm>
            <a:off x="954088" y="1676400"/>
            <a:ext cx="10306050" cy="369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marL="365125" indent="-255588">
              <a:spcBef>
                <a:spcPct val="20000"/>
              </a:spcBef>
              <a:defRPr>
                <a:solidFill>
                  <a:schemeClr val="tx1"/>
                </a:solidFill>
                <a:latin typeface="Calibri" panose="020F0502020204030204" pitchFamily="34" charset="0"/>
              </a:defRPr>
            </a:lvl1pPr>
            <a:lvl2pPr marL="914400" indent="-374650">
              <a:spcBef>
                <a:spcPct val="20000"/>
              </a:spcBef>
              <a:defRPr>
                <a:solidFill>
                  <a:schemeClr val="tx1"/>
                </a:solidFill>
                <a:latin typeface="Calibri" panose="020F0502020204030204" pitchFamily="34" charset="0"/>
              </a:defRPr>
            </a:lvl2pPr>
            <a:lvl3pPr marL="1371600" indent="-361950">
              <a:spcBef>
                <a:spcPct val="20000"/>
              </a:spcBef>
              <a:defRPr>
                <a:solidFill>
                  <a:schemeClr val="tx1"/>
                </a:solidFill>
                <a:latin typeface="Calibri" panose="020F0502020204030204" pitchFamily="34" charset="0"/>
              </a:defRPr>
            </a:lvl3pPr>
            <a:lvl4pPr marL="1828800" indent="-349250">
              <a:spcBef>
                <a:spcPct val="20000"/>
              </a:spcBef>
              <a:defRPr>
                <a:solidFill>
                  <a:schemeClr val="tx1"/>
                </a:solidFill>
                <a:latin typeface="Calibri" panose="020F0502020204030204" pitchFamily="34" charset="0"/>
              </a:defRPr>
            </a:lvl4pPr>
            <a:lvl5pPr marL="2286000" indent="-342900">
              <a:spcBef>
                <a:spcPct val="20000"/>
              </a:spcBef>
              <a:defRPr>
                <a:solidFill>
                  <a:schemeClr val="tx1"/>
                </a:solidFill>
                <a:latin typeface="Calibri" panose="020F0502020204030204" pitchFamily="34" charset="0"/>
              </a:defRPr>
            </a:lvl5pPr>
            <a:lvl6pPr marL="2743200" indent="-342900" eaLnBrk="0" fontAlgn="base" hangingPunct="0">
              <a:spcBef>
                <a:spcPct val="20000"/>
              </a:spcBef>
              <a:spcAft>
                <a:spcPct val="0"/>
              </a:spcAft>
              <a:defRPr>
                <a:solidFill>
                  <a:schemeClr val="tx1"/>
                </a:solidFill>
                <a:latin typeface="Calibri" panose="020F0502020204030204" pitchFamily="34" charset="0"/>
              </a:defRPr>
            </a:lvl6pPr>
            <a:lvl7pPr marL="3200400" indent="-342900" eaLnBrk="0" fontAlgn="base" hangingPunct="0">
              <a:spcBef>
                <a:spcPct val="20000"/>
              </a:spcBef>
              <a:spcAft>
                <a:spcPct val="0"/>
              </a:spcAft>
              <a:defRPr>
                <a:solidFill>
                  <a:schemeClr val="tx1"/>
                </a:solidFill>
                <a:latin typeface="Calibri" panose="020F0502020204030204" pitchFamily="34" charset="0"/>
              </a:defRPr>
            </a:lvl7pPr>
            <a:lvl8pPr marL="3657600" indent="-342900" eaLnBrk="0" fontAlgn="base" hangingPunct="0">
              <a:spcBef>
                <a:spcPct val="20000"/>
              </a:spcBef>
              <a:spcAft>
                <a:spcPct val="0"/>
              </a:spcAft>
              <a:defRPr>
                <a:solidFill>
                  <a:schemeClr val="tx1"/>
                </a:solidFill>
                <a:latin typeface="Calibri" panose="020F0502020204030204" pitchFamily="34" charset="0"/>
              </a:defRPr>
            </a:lvl8pPr>
            <a:lvl9pPr marL="4114800" indent="-342900" eaLnBrk="0" fontAlgn="base" hangingPunct="0">
              <a:spcBef>
                <a:spcPct val="20000"/>
              </a:spcBef>
              <a:spcAft>
                <a:spcPct val="0"/>
              </a:spcAft>
              <a:defRPr>
                <a:solidFill>
                  <a:schemeClr val="tx1"/>
                </a:solidFill>
                <a:latin typeface="Calibri" panose="020F0502020204030204" pitchFamily="34" charset="0"/>
              </a:defRPr>
            </a:lvl9pPr>
          </a:lstStyle>
          <a:p>
            <a:pPr algn="ctr" eaLnBrk="1" hangingPunct="1">
              <a:spcBef>
                <a:spcPct val="0"/>
              </a:spcBef>
              <a:buClr>
                <a:srgbClr val="2DA2BF"/>
              </a:buClr>
              <a:buSzPts val="1100"/>
            </a:pPr>
            <a:endParaRPr lang="en-US" altLang="en-US" sz="2700">
              <a:solidFill>
                <a:srgbClr val="000000"/>
              </a:solidFill>
              <a:latin typeface="Lucida Sans" panose="020B0602030504020204" pitchFamily="34" charset="0"/>
              <a:cs typeface="Arial" panose="020B0604020202020204" pitchFamily="34" charset="0"/>
              <a:sym typeface="Lucida Sans" panose="020B0602030504020204" pitchFamily="34" charset="0"/>
            </a:endParaRPr>
          </a:p>
          <a:p>
            <a:pPr algn="ctr" eaLnBrk="1" hangingPunct="1">
              <a:spcBef>
                <a:spcPct val="0"/>
              </a:spcBef>
              <a:buClr>
                <a:srgbClr val="2DA2BF"/>
              </a:buClr>
              <a:buSzPts val="1100"/>
            </a:pPr>
            <a:endParaRPr lang="en-US" altLang="en-US" sz="2700">
              <a:solidFill>
                <a:srgbClr val="000000"/>
              </a:solidFill>
              <a:latin typeface="Lucida Sans" panose="020B0602030504020204" pitchFamily="34" charset="0"/>
              <a:cs typeface="Arial" panose="020B0604020202020204" pitchFamily="34" charset="0"/>
              <a:sym typeface="Lucida Sans" panose="020B0602030504020204" pitchFamily="34" charset="0"/>
            </a:endParaRPr>
          </a:p>
          <a:p>
            <a:pPr algn="ctr" eaLnBrk="1" hangingPunct="1">
              <a:spcBef>
                <a:spcPct val="0"/>
              </a:spcBef>
              <a:buClr>
                <a:srgbClr val="2DA2BF"/>
              </a:buClr>
              <a:buSzPts val="1100"/>
            </a:pPr>
            <a:endParaRPr lang="en-US" altLang="en-US" sz="2700">
              <a:solidFill>
                <a:srgbClr val="000000"/>
              </a:solidFill>
              <a:latin typeface="Lucida Sans" panose="020B0602030504020204" pitchFamily="34" charset="0"/>
              <a:cs typeface="Arial" panose="020B0604020202020204" pitchFamily="34" charset="0"/>
              <a:sym typeface="Lucida Sans" panose="020B0602030504020204" pitchFamily="34" charset="0"/>
            </a:endParaRPr>
          </a:p>
          <a:p>
            <a:pPr algn="ctr" eaLnBrk="1" hangingPunct="1">
              <a:spcBef>
                <a:spcPct val="0"/>
              </a:spcBef>
              <a:buClr>
                <a:srgbClr val="2DA2BF"/>
              </a:buClr>
              <a:buSzPts val="1100"/>
            </a:pPr>
            <a:r>
              <a:rPr lang="en-US" altLang="en-US" sz="4400" i="1">
                <a:solidFill>
                  <a:srgbClr val="FF0000"/>
                </a:solidFill>
                <a:latin typeface="Algerian" panose="04020705040A02060702" pitchFamily="82" charset="0"/>
                <a:cs typeface="Arial" panose="020B0604020202020204" pitchFamily="34" charset="0"/>
                <a:sym typeface="Lucida Sans" panose="020B0602030504020204" pitchFamily="34" charset="0"/>
              </a:rPr>
              <a:t>THANK YOU</a:t>
            </a:r>
          </a:p>
        </p:txBody>
      </p:sp>
      <p:sp>
        <p:nvSpPr>
          <p:cNvPr id="69638" name="Slide Number Placeholder 3">
            <a:extLst>
              <a:ext uri="{FF2B5EF4-FFF2-40B4-BE49-F238E27FC236}">
                <a16:creationId xmlns:a16="http://schemas.microsoft.com/office/drawing/2014/main" id="{D170B678-B8DC-32A3-4F90-3CC2F1E8D188}"/>
              </a:ext>
            </a:extLst>
          </p:cNvPr>
          <p:cNvSpPr>
            <a:spLocks noGrp="1" noChangeArrowheads="1"/>
          </p:cNvSpPr>
          <p:nvPr>
            <p:ph type="sldNum" sz="quarter" idx="12"/>
          </p:nvPr>
        </p:nvSpPr>
        <p:spPr bwMode="auto">
          <a:xfrm>
            <a:off x="8772525" y="6248400"/>
            <a:ext cx="2803525" cy="36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04D4D41-F7C6-48DB-8395-0DA9075B2717}" type="slidenum">
              <a:rPr lang="en-US" altLang="en-US" sz="2400" smtClean="0">
                <a:solidFill>
                  <a:schemeClr val="bg1"/>
                </a:solidFill>
                <a:latin typeface="Times New Roman" panose="02020603050405020304" pitchFamily="18" charset="0"/>
                <a:cs typeface="Times New Roman" panose="02020603050405020304" pitchFamily="18" charset="0"/>
              </a:rPr>
              <a:pPr/>
              <a:t>38</a:t>
            </a:fld>
            <a:endParaRPr lang="en-US" alt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E13181-60C9-CF66-C408-ED95B4DEF75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F4F97CA-BAA1-2FBD-247A-655C1173932E}"/>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8B4E415A-A5B0-D9E5-EFDF-FA2243C5B824}"/>
              </a:ext>
            </a:extLst>
          </p:cNvPr>
          <p:cNvSpPr txBox="1"/>
          <p:nvPr/>
        </p:nvSpPr>
        <p:spPr>
          <a:xfrm>
            <a:off x="3419475" y="334963"/>
            <a:ext cx="5353050" cy="593725"/>
          </a:xfrm>
          <a:prstGeom prst="rect">
            <a:avLst/>
          </a:prstGeom>
        </p:spPr>
        <p:txBody>
          <a:bodyPr lIns="0" tIns="12065" rIns="0" bIns="0">
            <a:spAutoFit/>
          </a:bodyPr>
          <a:lstStyle/>
          <a:p>
            <a:pPr marL="949325"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5124" name="object 4">
            <a:extLst>
              <a:ext uri="{FF2B5EF4-FFF2-40B4-BE49-F238E27FC236}">
                <a16:creationId xmlns:a16="http://schemas.microsoft.com/office/drawing/2014/main" id="{F253CAF1-0350-90EB-657D-4D1821AE4DD6}"/>
              </a:ext>
            </a:extLst>
          </p:cNvPr>
          <p:cNvGrpSpPr>
            <a:grpSpLocks/>
          </p:cNvGrpSpPr>
          <p:nvPr/>
        </p:nvGrpSpPr>
        <p:grpSpPr bwMode="auto">
          <a:xfrm>
            <a:off x="203200" y="0"/>
            <a:ext cx="11891963" cy="1193800"/>
            <a:chOff x="203200" y="0"/>
            <a:chExt cx="11892280" cy="1193165"/>
          </a:xfrm>
        </p:grpSpPr>
        <p:pic>
          <p:nvPicPr>
            <p:cNvPr id="5128" name="object 5">
              <a:extLst>
                <a:ext uri="{FF2B5EF4-FFF2-40B4-BE49-F238E27FC236}">
                  <a16:creationId xmlns:a16="http://schemas.microsoft.com/office/drawing/2014/main" id="{3509BB18-52C6-8C85-950E-5C49C5232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object 6">
              <a:extLst>
                <a:ext uri="{FF2B5EF4-FFF2-40B4-BE49-F238E27FC236}">
                  <a16:creationId xmlns:a16="http://schemas.microsoft.com/office/drawing/2014/main" id="{5F53DA93-1835-8573-011F-84D3ED761F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Google Shape;130;p3">
            <a:extLst>
              <a:ext uri="{FF2B5EF4-FFF2-40B4-BE49-F238E27FC236}">
                <a16:creationId xmlns:a16="http://schemas.microsoft.com/office/drawing/2014/main" id="{1D1BA273-035B-3C82-3CBF-0156EA33F13E}"/>
              </a:ext>
            </a:extLst>
          </p:cNvPr>
          <p:cNvSpPr txBox="1">
            <a:spLocks/>
          </p:cNvSpPr>
          <p:nvPr/>
        </p:nvSpPr>
        <p:spPr bwMode="auto">
          <a:xfrm>
            <a:off x="444500" y="1048628"/>
            <a:ext cx="11277600" cy="641350"/>
          </a:xfrm>
          <a:prstGeom prst="rect">
            <a:avLst/>
          </a:prstGeom>
          <a:noFill/>
          <a:ln>
            <a:noFill/>
          </a:ln>
        </p:spPr>
        <p:txBody>
          <a:bodyPr spcFirstLastPara="1" lIns="91425" tIns="45700" rIns="91425" bIns="45700" anchor="ctr"/>
          <a:lstStyle>
            <a:defPPr marR="0" lvl="0" algn="l" rtl="0">
              <a:lnSpc>
                <a:spcPct val="100000"/>
              </a:lnSpc>
              <a:spcBef>
                <a:spcPts val="0"/>
              </a:spcBef>
              <a:spcAft>
                <a:spcPts val="0"/>
              </a:spcAft>
            </a:defPPr>
            <a:lvl1pPr lvl="0" algn="l" rtl="0" eaLnBrk="0" fontAlgn="base" hangingPunct="0">
              <a:lnSpc>
                <a:spcPct val="100000"/>
              </a:lnSpc>
              <a:spcBef>
                <a:spcPts val="0"/>
              </a:spcBef>
              <a:spcAft>
                <a:spcPts val="0"/>
              </a:spcAft>
              <a:buClr>
                <a:srgbClr val="464646"/>
              </a:buClr>
              <a:buSzPts val="4100"/>
              <a:buFont typeface="Lucida Sans"/>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ctr" eaLnBrk="1" hangingPunct="1">
              <a:spcBef>
                <a:spcPct val="0"/>
              </a:spcBef>
              <a:spcAft>
                <a:spcPct val="0"/>
              </a:spcAft>
              <a:buClr>
                <a:srgbClr val="4E67C8"/>
              </a:buClr>
              <a:buSzPts val="3600"/>
              <a:buFont typeface="Times New Roman" panose="02020603050405020304" pitchFamily="18" charset="0"/>
              <a:buNone/>
              <a:defRPr/>
            </a:pPr>
            <a:br>
              <a:rPr lang="en-US" altLang="en-US" sz="2800" b="1" kern="0" dirty="0">
                <a:solidFill>
                  <a:srgbClr val="4E67C8"/>
                </a:solidFill>
                <a:latin typeface="Times New Roman" panose="02020603050405020304" pitchFamily="18" charset="0"/>
                <a:cs typeface="Times New Roman" panose="02020603050405020304" pitchFamily="18" charset="0"/>
                <a:sym typeface="Times New Roman" panose="02020603050405020304" pitchFamily="18" charset="0"/>
              </a:rPr>
            </a:br>
            <a:r>
              <a:rPr lang="en-US" altLang="en-US" sz="3800" b="1" kern="0" dirty="0">
                <a:solidFill>
                  <a:schemeClr val="tx1"/>
                </a:solidFill>
                <a:latin typeface="Times New Roman" panose="02020603050405020304" pitchFamily="18" charset="0"/>
                <a:cs typeface="Times New Roman" panose="02020603050405020304" pitchFamily="18" charset="0"/>
                <a:sym typeface="Times New Roman" panose="02020603050405020304" pitchFamily="18" charset="0"/>
              </a:rPr>
              <a:t>LITERATURE REVIEW</a:t>
            </a:r>
            <a:br>
              <a:rPr lang="en-US" altLang="en-US" sz="2800" b="1" kern="0" dirty="0">
                <a:solidFill>
                  <a:schemeClr val="tx1"/>
                </a:solidFill>
                <a:latin typeface="Times New Roman" panose="02020603050405020304" pitchFamily="18" charset="0"/>
                <a:cs typeface="Times New Roman" panose="02020603050405020304" pitchFamily="18" charset="0"/>
                <a:sym typeface="Times New Roman" panose="02020603050405020304" pitchFamily="18" charset="0"/>
              </a:rPr>
            </a:br>
            <a:endParaRPr lang="en-US" altLang="en-US" sz="2800" b="1" kern="0" dirty="0">
              <a:solidFill>
                <a:schemeClr val="tx1"/>
              </a:solidFill>
              <a:latin typeface="Lucida Sans" panose="020B0602030504020204" pitchFamily="34" charset="0"/>
              <a:cs typeface="Arial" panose="020B0604020202020204" pitchFamily="34" charset="0"/>
              <a:sym typeface="Lucida Sans" panose="020B0602030504020204" pitchFamily="34" charset="0"/>
            </a:endParaRPr>
          </a:p>
        </p:txBody>
      </p:sp>
      <p:sp>
        <p:nvSpPr>
          <p:cNvPr id="5127" name="Slide Number Placeholder 3">
            <a:extLst>
              <a:ext uri="{FF2B5EF4-FFF2-40B4-BE49-F238E27FC236}">
                <a16:creationId xmlns:a16="http://schemas.microsoft.com/office/drawing/2014/main" id="{E68C6516-D8FB-8A7D-5251-F90F68A82D63}"/>
              </a:ext>
            </a:extLst>
          </p:cNvPr>
          <p:cNvSpPr>
            <a:spLocks noGrp="1" noChangeArrowheads="1"/>
          </p:cNvSpPr>
          <p:nvPr>
            <p:ph type="sldNum" sz="quarter" idx="12"/>
          </p:nvPr>
        </p:nvSpPr>
        <p:spPr bwMode="auto">
          <a:xfrm>
            <a:off x="8783638" y="6248400"/>
            <a:ext cx="2803525" cy="36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4B9956E-1AE4-4AF1-8408-8591233A3E7E}" type="slidenum">
              <a:rPr lang="en-US" altLang="en-US" sz="2400" smtClean="0">
                <a:solidFill>
                  <a:schemeClr val="bg1"/>
                </a:solidFill>
                <a:latin typeface="Times New Roman" panose="02020603050405020304" pitchFamily="18" charset="0"/>
                <a:cs typeface="Times New Roman" panose="02020603050405020304" pitchFamily="18" charset="0"/>
              </a:rPr>
              <a:pPr/>
              <a:t>4</a:t>
            </a:fld>
            <a:endParaRPr lang="en-US" altLang="en-US">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6526822-7DA3-C954-4200-1C54E544F465}"/>
              </a:ext>
            </a:extLst>
          </p:cNvPr>
          <p:cNvPicPr>
            <a:picLocks noChangeAspect="1"/>
          </p:cNvPicPr>
          <p:nvPr/>
        </p:nvPicPr>
        <p:blipFill>
          <a:blip r:embed="rId5"/>
          <a:stretch>
            <a:fillRect/>
          </a:stretch>
        </p:blipFill>
        <p:spPr>
          <a:xfrm>
            <a:off x="9467169" y="6038278"/>
            <a:ext cx="1186073" cy="834961"/>
          </a:xfrm>
          <a:prstGeom prst="rect">
            <a:avLst/>
          </a:prstGeom>
        </p:spPr>
      </p:pic>
      <p:graphicFrame>
        <p:nvGraphicFramePr>
          <p:cNvPr id="6" name="Table 5">
            <a:extLst>
              <a:ext uri="{FF2B5EF4-FFF2-40B4-BE49-F238E27FC236}">
                <a16:creationId xmlns:a16="http://schemas.microsoft.com/office/drawing/2014/main" id="{B3EA7587-A80A-B0E6-513D-70FBEF9DA538}"/>
              </a:ext>
            </a:extLst>
          </p:cNvPr>
          <p:cNvGraphicFramePr>
            <a:graphicFrameLocks noGrp="1"/>
          </p:cNvGraphicFramePr>
          <p:nvPr>
            <p:extLst>
              <p:ext uri="{D42A27DB-BD31-4B8C-83A1-F6EECF244321}">
                <p14:modId xmlns:p14="http://schemas.microsoft.com/office/powerpoint/2010/main" val="885446396"/>
              </p:ext>
            </p:extLst>
          </p:nvPr>
        </p:nvGraphicFramePr>
        <p:xfrm>
          <a:off x="203200" y="1670543"/>
          <a:ext cx="11760200" cy="4383802"/>
        </p:xfrm>
        <a:graphic>
          <a:graphicData uri="http://schemas.openxmlformats.org/drawingml/2006/table">
            <a:tbl>
              <a:tblPr firstRow="1" bandRow="1">
                <a:tableStyleId>{073A0DAA-6AF3-43AB-8588-CEC1D06C72B9}</a:tableStyleId>
              </a:tblPr>
              <a:tblGrid>
                <a:gridCol w="787400">
                  <a:extLst>
                    <a:ext uri="{9D8B030D-6E8A-4147-A177-3AD203B41FA5}">
                      <a16:colId xmlns:a16="http://schemas.microsoft.com/office/drawing/2014/main" val="201000349"/>
                    </a:ext>
                  </a:extLst>
                </a:gridCol>
                <a:gridCol w="2438400">
                  <a:extLst>
                    <a:ext uri="{9D8B030D-6E8A-4147-A177-3AD203B41FA5}">
                      <a16:colId xmlns:a16="http://schemas.microsoft.com/office/drawing/2014/main" val="254748493"/>
                    </a:ext>
                  </a:extLst>
                </a:gridCol>
                <a:gridCol w="1676400">
                  <a:extLst>
                    <a:ext uri="{9D8B030D-6E8A-4147-A177-3AD203B41FA5}">
                      <a16:colId xmlns:a16="http://schemas.microsoft.com/office/drawing/2014/main" val="4032735819"/>
                    </a:ext>
                  </a:extLst>
                </a:gridCol>
                <a:gridCol w="1447800">
                  <a:extLst>
                    <a:ext uri="{9D8B030D-6E8A-4147-A177-3AD203B41FA5}">
                      <a16:colId xmlns:a16="http://schemas.microsoft.com/office/drawing/2014/main" val="3942826239"/>
                    </a:ext>
                  </a:extLst>
                </a:gridCol>
                <a:gridCol w="2971800">
                  <a:extLst>
                    <a:ext uri="{9D8B030D-6E8A-4147-A177-3AD203B41FA5}">
                      <a16:colId xmlns:a16="http://schemas.microsoft.com/office/drawing/2014/main" val="621690084"/>
                    </a:ext>
                  </a:extLst>
                </a:gridCol>
                <a:gridCol w="2438400">
                  <a:extLst>
                    <a:ext uri="{9D8B030D-6E8A-4147-A177-3AD203B41FA5}">
                      <a16:colId xmlns:a16="http://schemas.microsoft.com/office/drawing/2014/main" val="1247565527"/>
                    </a:ext>
                  </a:extLst>
                </a:gridCol>
              </a:tblGrid>
              <a:tr h="622820">
                <a:tc>
                  <a:txBody>
                    <a:bodyPr/>
                    <a:lstStyle/>
                    <a:p>
                      <a:pPr algn="ctr"/>
                      <a:r>
                        <a:rPr lang="en-US" sz="2000" dirty="0" err="1">
                          <a:latin typeface="Times New Roman" panose="02020603050405020304" pitchFamily="18" charset="0"/>
                          <a:cs typeface="Times New Roman" panose="02020603050405020304" pitchFamily="18" charset="0"/>
                        </a:rPr>
                        <a:t>Sl.No</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Title</a:t>
                      </a:r>
                      <a:endParaRPr lang="en-IN" sz="2000" dirty="0">
                        <a:latin typeface="Times New Roman" panose="02020603050405020304" pitchFamily="18" charset="0"/>
                        <a:cs typeface="Times New Roman" panose="02020603050405020304" pitchFamily="18" charset="0"/>
                      </a:endParaRPr>
                    </a:p>
                  </a:txBody>
                  <a:tcPr>
                    <a:lnB w="38100" cmpd="sng">
                      <a:noFill/>
                    </a:lnB>
                  </a:tcPr>
                </a:tc>
                <a:tc>
                  <a:txBody>
                    <a:bodyPr/>
                    <a:lstStyle/>
                    <a:p>
                      <a:pPr algn="ctr"/>
                      <a:r>
                        <a:rPr lang="en-US" sz="2000" dirty="0">
                          <a:latin typeface="Times New Roman" panose="02020603050405020304" pitchFamily="18" charset="0"/>
                          <a:cs typeface="Times New Roman" panose="02020603050405020304" pitchFamily="18" charset="0"/>
                        </a:rPr>
                        <a:t>Author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Year of Publication</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Adopted Technique/ Methodology</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Limitations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2952480"/>
                  </a:ext>
                </a:extLst>
              </a:tr>
              <a:tr h="1435194">
                <a:tc>
                  <a:txBody>
                    <a:bodyPr/>
                    <a:lstStyle/>
                    <a:p>
                      <a:pPr algn="just"/>
                      <a:r>
                        <a:rPr lang="en-US" sz="2000" dirty="0">
                          <a:latin typeface="Times New Roman" panose="02020603050405020304" pitchFamily="18" charset="0"/>
                          <a:cs typeface="Times New Roman" panose="02020603050405020304" pitchFamily="18" charset="0"/>
                        </a:rPr>
                        <a:t>1 </a:t>
                      </a:r>
                      <a:endParaRPr lang="en-IN" sz="2000" dirty="0">
                        <a:latin typeface="Times New Roman" panose="02020603050405020304" pitchFamily="18" charset="0"/>
                        <a:cs typeface="Times New Roman" panose="02020603050405020304" pitchFamily="18" charset="0"/>
                      </a:endParaRPr>
                    </a:p>
                  </a:txBody>
                  <a:tcPr>
                    <a:lnR w="12700" cmpd="sng">
                      <a:noFill/>
                    </a:lnR>
                    <a:solidFill>
                      <a:schemeClr val="accent5">
                        <a:lumMod val="20000"/>
                        <a:lumOff val="80000"/>
                      </a:schemeClr>
                    </a:solidFill>
                  </a:tcPr>
                </a:tc>
                <a:tc>
                  <a:txBody>
                    <a:bodyPr/>
                    <a:lstStyle/>
                    <a:p>
                      <a:pPr algn="just"/>
                      <a:r>
                        <a:rPr lang="en-US" altLang="en-US" sz="2000" b="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 Blockchain-Based, Privacy Preserving Authentication Scheme for VANET</a:t>
                      </a:r>
                      <a:endParaRPr lang="en-IN" sz="2000"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algn="just"/>
                      <a:r>
                        <a:rPr lang="en-US" altLang="en-US" sz="2000" dirty="0">
                          <a:solidFill>
                            <a:srgbClr val="000000"/>
                          </a:solidFill>
                          <a:latin typeface="Times New Roman" panose="02020603050405020304" pitchFamily="18" charset="0"/>
                          <a:ea typeface="Calibri" panose="020F0502020204030204" pitchFamily="34" charset="0"/>
                          <a:cs typeface="Tunga" panose="020B0502040204020203" pitchFamily="34" charset="0"/>
                        </a:rPr>
                        <a:t>Z. Lu, Q. Wang, G. Qu, H. Zhang and Z. Liu </a:t>
                      </a:r>
                      <a:endParaRPr lang="en-IN" sz="2000" dirty="0"/>
                    </a:p>
                  </a:txBody>
                  <a:tcPr>
                    <a:lnL w="12700" cmpd="sng">
                      <a:noFill/>
                    </a:lnL>
                    <a:solidFill>
                      <a:schemeClr val="accent5">
                        <a:lumMod val="20000"/>
                        <a:lumOff val="80000"/>
                      </a:schemeClr>
                    </a:solidFill>
                  </a:tcPr>
                </a:tc>
                <a:tc>
                  <a:txBody>
                    <a:bodyPr/>
                    <a:lstStyle/>
                    <a:p>
                      <a:pPr algn="ctr"/>
                      <a:r>
                        <a:rPr lang="en-US" altLang="en-US" sz="2000" i="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2019</a:t>
                      </a:r>
                      <a:endParaRPr lang="en-IN" sz="2000" i="0" dirty="0"/>
                    </a:p>
                  </a:txBody>
                  <a:tcPr>
                    <a:solidFill>
                      <a:schemeClr val="accent5">
                        <a:lumMod val="20000"/>
                        <a:lumOff val="80000"/>
                      </a:schemeClr>
                    </a:solidFill>
                  </a:tcPr>
                </a:tc>
                <a:tc>
                  <a:txBody>
                    <a:bodyPr/>
                    <a:lstStyle/>
                    <a:p>
                      <a:pPr algn="just"/>
                      <a:r>
                        <a:rPr lang="en-US" sz="2000" dirty="0">
                          <a:latin typeface="Times New Roman" panose="02020603050405020304" pitchFamily="18" charset="0"/>
                          <a:cs typeface="Times New Roman" panose="02020603050405020304" pitchFamily="18" charset="0"/>
                        </a:rPr>
                        <a:t>Law enforcing authority, Certificate authority to generate unique keys.</a:t>
                      </a:r>
                      <a:endParaRPr lang="en-IN" sz="2000" dirty="0">
                        <a:latin typeface="Times New Roman" panose="02020603050405020304" pitchFamily="18" charset="0"/>
                        <a:cs typeface="Times New Roman" panose="02020603050405020304" pitchFamily="18" charset="0"/>
                      </a:endParaRPr>
                    </a:p>
                  </a:txBody>
                  <a:tcPr>
                    <a:solidFill>
                      <a:schemeClr val="accent5">
                        <a:lumMod val="20000"/>
                        <a:lumOff val="80000"/>
                      </a:schemeClr>
                    </a:solidFill>
                  </a:tcPr>
                </a:tc>
                <a:tc>
                  <a:txBody>
                    <a:bodyPr/>
                    <a:lstStyle/>
                    <a:p>
                      <a:pPr algn="just"/>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With more vehicles, tracking and retrieving certificates becomes difficult.</a:t>
                      </a:r>
                      <a:endParaRPr lang="en-IN" sz="2000" dirty="0"/>
                    </a:p>
                  </a:txBody>
                  <a:tcPr>
                    <a:solidFill>
                      <a:schemeClr val="accent5">
                        <a:lumMod val="20000"/>
                        <a:lumOff val="80000"/>
                      </a:schemeClr>
                    </a:solidFill>
                  </a:tcPr>
                </a:tc>
                <a:extLst>
                  <a:ext uri="{0D108BD9-81ED-4DB2-BD59-A6C34878D82A}">
                    <a16:rowId xmlns:a16="http://schemas.microsoft.com/office/drawing/2014/main" val="1453747789"/>
                  </a:ext>
                </a:extLst>
              </a:tr>
              <a:tr h="2247568">
                <a:tc>
                  <a:txBody>
                    <a:bodyPr/>
                    <a:lstStyle/>
                    <a:p>
                      <a:pPr algn="just"/>
                      <a:r>
                        <a:rPr lang="en-US" sz="2000" dirty="0">
                          <a:latin typeface="Times New Roman" panose="02020603050405020304" pitchFamily="18" charset="0"/>
                          <a:cs typeface="Times New Roman" panose="02020603050405020304" pitchFamily="18" charset="0"/>
                        </a:rPr>
                        <a:t>2</a:t>
                      </a:r>
                      <a:endParaRPr lang="en-IN" sz="2000" dirty="0">
                        <a:latin typeface="Times New Roman" panose="02020603050405020304" pitchFamily="18" charset="0"/>
                        <a:cs typeface="Times New Roman" panose="02020603050405020304" pitchFamily="18" charset="0"/>
                      </a:endParaRPr>
                    </a:p>
                  </a:txBody>
                  <a:tcPr>
                    <a:solidFill>
                      <a:schemeClr val="accent5">
                        <a:lumMod val="20000"/>
                        <a:lumOff val="80000"/>
                      </a:schemeClr>
                    </a:solidFill>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altLang="en-US" sz="2000" b="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Privacy preservation in blockchain based IoT systems: Integration issues, prospects, challenges, and future research directions </a:t>
                      </a:r>
                      <a:endParaRPr lang="en-IN" sz="2000" b="0" dirty="0">
                        <a:latin typeface="Times New Roman" panose="02020603050405020304" pitchFamily="18" charset="0"/>
                        <a:cs typeface="Times New Roman" panose="02020603050405020304" pitchFamily="18" charset="0"/>
                      </a:endParaRPr>
                    </a:p>
                  </a:txBody>
                  <a:tcPr>
                    <a:lnT w="12700" cmpd="sng">
                      <a:noFill/>
                    </a:lnT>
                    <a:solidFill>
                      <a:schemeClr val="accent5">
                        <a:lumMod val="20000"/>
                        <a:lumOff val="80000"/>
                      </a:schemeClr>
                    </a:solidFill>
                  </a:tcPr>
                </a:tc>
                <a:tc>
                  <a:txBody>
                    <a:bodyPr/>
                    <a:lstStyle/>
                    <a:p>
                      <a:pPr algn="just"/>
                      <a:r>
                        <a:rPr lang="en-US" altLang="en-US" sz="2000" dirty="0">
                          <a:solidFill>
                            <a:srgbClr val="000000"/>
                          </a:solidFill>
                          <a:latin typeface="Times New Roman" panose="02020603050405020304" pitchFamily="18" charset="0"/>
                          <a:cs typeface="Calibri" panose="020F0502020204030204" pitchFamily="34" charset="0"/>
                        </a:rPr>
                        <a:t>Muneeb </a:t>
                      </a:r>
                      <a:r>
                        <a:rPr lang="en-US" altLang="en-US" sz="2000" dirty="0" err="1">
                          <a:solidFill>
                            <a:srgbClr val="000000"/>
                          </a:solidFill>
                          <a:latin typeface="Times New Roman" panose="02020603050405020304" pitchFamily="18" charset="0"/>
                          <a:cs typeface="Calibri" panose="020F0502020204030204" pitchFamily="34" charset="0"/>
                        </a:rPr>
                        <a:t>Ul</a:t>
                      </a:r>
                      <a:r>
                        <a:rPr lang="en-US" altLang="en-US" sz="2000" dirty="0">
                          <a:solidFill>
                            <a:srgbClr val="000000"/>
                          </a:solidFill>
                          <a:latin typeface="Times New Roman" panose="02020603050405020304" pitchFamily="18" charset="0"/>
                          <a:cs typeface="Calibri" panose="020F0502020204030204" pitchFamily="34" charset="0"/>
                        </a:rPr>
                        <a:t> Hassan, Mubashir Husain </a:t>
                      </a:r>
                      <a:r>
                        <a:rPr lang="en-US" altLang="en-US" sz="2000" dirty="0" err="1">
                          <a:solidFill>
                            <a:srgbClr val="000000"/>
                          </a:solidFill>
                          <a:latin typeface="Times New Roman" panose="02020603050405020304" pitchFamily="18" charset="0"/>
                          <a:cs typeface="Calibri" panose="020F0502020204030204" pitchFamily="34" charset="0"/>
                        </a:rPr>
                        <a:t>Rehmani</a:t>
                      </a:r>
                      <a:r>
                        <a:rPr lang="en-US" altLang="en-US" sz="2000" dirty="0">
                          <a:solidFill>
                            <a:srgbClr val="000000"/>
                          </a:solidFill>
                          <a:latin typeface="Times New Roman" panose="02020603050405020304" pitchFamily="18" charset="0"/>
                          <a:cs typeface="Calibri" panose="020F0502020204030204" pitchFamily="34" charset="0"/>
                        </a:rPr>
                        <a:t>, and </a:t>
                      </a:r>
                      <a:r>
                        <a:rPr lang="en-US" altLang="en-US" sz="2000" dirty="0" err="1">
                          <a:solidFill>
                            <a:srgbClr val="000000"/>
                          </a:solidFill>
                          <a:latin typeface="Times New Roman" panose="02020603050405020304" pitchFamily="18" charset="0"/>
                          <a:cs typeface="Calibri" panose="020F0502020204030204" pitchFamily="34" charset="0"/>
                        </a:rPr>
                        <a:t>Jinjun</a:t>
                      </a:r>
                      <a:r>
                        <a:rPr lang="en-US" altLang="en-US" sz="2000" dirty="0">
                          <a:solidFill>
                            <a:srgbClr val="000000"/>
                          </a:solidFill>
                          <a:latin typeface="Times New Roman" panose="02020603050405020304" pitchFamily="18" charset="0"/>
                          <a:cs typeface="Calibri" panose="020F0502020204030204" pitchFamily="34" charset="0"/>
                        </a:rPr>
                        <a:t> Chen</a:t>
                      </a:r>
                      <a:endParaRPr lang="en-IN" sz="2000" dirty="0">
                        <a:latin typeface="Times New Roman" panose="02020603050405020304" pitchFamily="18" charset="0"/>
                        <a:cs typeface="Times New Roman" panose="02020603050405020304" pitchFamily="18" charset="0"/>
                      </a:endParaRPr>
                    </a:p>
                  </a:txBody>
                  <a:tcPr>
                    <a:solidFill>
                      <a:schemeClr val="accent5">
                        <a:lumMod val="20000"/>
                        <a:lumOff val="80000"/>
                      </a:schemeClr>
                    </a:solidFill>
                  </a:tcPr>
                </a:tc>
                <a:tc>
                  <a:txBody>
                    <a:bodyPr/>
                    <a:lstStyle/>
                    <a:p>
                      <a:pPr algn="ctr"/>
                      <a:r>
                        <a:rPr lang="en-US" altLang="en-US" sz="2000" i="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2019</a:t>
                      </a:r>
                      <a:endParaRPr lang="en-IN" sz="2000" i="0" dirty="0">
                        <a:latin typeface="Times New Roman" panose="02020603050405020304" pitchFamily="18" charset="0"/>
                        <a:cs typeface="Times New Roman" panose="02020603050405020304" pitchFamily="18" charset="0"/>
                      </a:endParaRPr>
                    </a:p>
                  </a:txBody>
                  <a:tcPr>
                    <a:solidFill>
                      <a:schemeClr val="accent5">
                        <a:lumMod val="20000"/>
                        <a:lumOff val="80000"/>
                      </a:schemeClr>
                    </a:solidFill>
                  </a:tcPr>
                </a:tc>
                <a:tc>
                  <a:txBody>
                    <a:bodyPr/>
                    <a:lstStyle/>
                    <a:p>
                      <a:pPr algn="just"/>
                      <a:r>
                        <a:rPr lang="en-US" altLang="en-US" sz="2000" dirty="0">
                          <a:latin typeface="Times New Roman" panose="02020603050405020304" pitchFamily="18" charset="0"/>
                          <a:cs typeface="Times New Roman" panose="02020603050405020304" pitchFamily="18" charset="0"/>
                        </a:rPr>
                        <a:t>Anonymization, encryption, mixing, and differential privacy</a:t>
                      </a:r>
                      <a:endParaRPr lang="en-IN" sz="2000" dirty="0">
                        <a:latin typeface="Times New Roman" panose="02020603050405020304" pitchFamily="18" charset="0"/>
                        <a:cs typeface="Times New Roman" panose="02020603050405020304" pitchFamily="18" charset="0"/>
                      </a:endParaRPr>
                    </a:p>
                  </a:txBody>
                  <a:tcPr>
                    <a:solidFill>
                      <a:schemeClr val="accent5">
                        <a:lumMod val="20000"/>
                        <a:lumOff val="80000"/>
                      </a:schemeClr>
                    </a:solidFill>
                  </a:tcPr>
                </a:tc>
                <a:tc>
                  <a:txBody>
                    <a:bodyPr/>
                    <a:lstStyle/>
                    <a:p>
                      <a:pPr algn="just"/>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Encryption based privacy increases communication overhead.</a:t>
                      </a:r>
                    </a:p>
                    <a:p>
                      <a:pPr algn="just"/>
                      <a:r>
                        <a:rPr 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Susceptible to linking attack.</a:t>
                      </a:r>
                      <a:endParaRPr lang="en-IN" sz="2000" dirty="0">
                        <a:latin typeface="Times New Roman" panose="02020603050405020304" pitchFamily="18" charset="0"/>
                        <a:cs typeface="Times New Roman" panose="02020603050405020304" pitchFamily="18" charset="0"/>
                      </a:endParaRPr>
                    </a:p>
                  </a:txBody>
                  <a:tcPr>
                    <a:solidFill>
                      <a:schemeClr val="accent5">
                        <a:lumMod val="20000"/>
                        <a:lumOff val="80000"/>
                      </a:schemeClr>
                    </a:solidFill>
                  </a:tcPr>
                </a:tc>
                <a:extLst>
                  <a:ext uri="{0D108BD9-81ED-4DB2-BD59-A6C34878D82A}">
                    <a16:rowId xmlns:a16="http://schemas.microsoft.com/office/drawing/2014/main" val="982258891"/>
                  </a:ext>
                </a:extLst>
              </a:tr>
            </a:tbl>
          </a:graphicData>
        </a:graphic>
      </p:graphicFrame>
    </p:spTree>
    <p:extLst>
      <p:ext uri="{BB962C8B-B14F-4D97-AF65-F5344CB8AC3E}">
        <p14:creationId xmlns:p14="http://schemas.microsoft.com/office/powerpoint/2010/main" val="164399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6D30D-6F73-1FEC-AD96-A3E481D7486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71E98F4-B87F-86EC-A4BC-87A1D181A991}"/>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3FE8CC20-087B-C72B-95AB-7C7C17C69CC7}"/>
              </a:ext>
            </a:extLst>
          </p:cNvPr>
          <p:cNvSpPr txBox="1"/>
          <p:nvPr/>
        </p:nvSpPr>
        <p:spPr>
          <a:xfrm>
            <a:off x="3419475" y="334963"/>
            <a:ext cx="5353050" cy="593725"/>
          </a:xfrm>
          <a:prstGeom prst="rect">
            <a:avLst/>
          </a:prstGeom>
        </p:spPr>
        <p:txBody>
          <a:bodyPr lIns="0" tIns="12065" rIns="0" bIns="0">
            <a:spAutoFit/>
          </a:bodyPr>
          <a:lstStyle/>
          <a:p>
            <a:pPr marL="949325"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5124" name="object 4">
            <a:extLst>
              <a:ext uri="{FF2B5EF4-FFF2-40B4-BE49-F238E27FC236}">
                <a16:creationId xmlns:a16="http://schemas.microsoft.com/office/drawing/2014/main" id="{B973CE13-62F1-FB70-0DF5-297DE97D4248}"/>
              </a:ext>
            </a:extLst>
          </p:cNvPr>
          <p:cNvGrpSpPr>
            <a:grpSpLocks/>
          </p:cNvGrpSpPr>
          <p:nvPr/>
        </p:nvGrpSpPr>
        <p:grpSpPr bwMode="auto">
          <a:xfrm>
            <a:off x="203200" y="0"/>
            <a:ext cx="11891963" cy="1193800"/>
            <a:chOff x="203200" y="0"/>
            <a:chExt cx="11892280" cy="1193165"/>
          </a:xfrm>
        </p:grpSpPr>
        <p:pic>
          <p:nvPicPr>
            <p:cNvPr id="5128" name="object 5">
              <a:extLst>
                <a:ext uri="{FF2B5EF4-FFF2-40B4-BE49-F238E27FC236}">
                  <a16:creationId xmlns:a16="http://schemas.microsoft.com/office/drawing/2014/main" id="{8A995C22-4972-35F1-C10E-FC1D943E2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object 6">
              <a:extLst>
                <a:ext uri="{FF2B5EF4-FFF2-40B4-BE49-F238E27FC236}">
                  <a16:creationId xmlns:a16="http://schemas.microsoft.com/office/drawing/2014/main" id="{3FF6A7BF-71D8-29EB-9779-671586C61F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7" name="Slide Number Placeholder 3">
            <a:extLst>
              <a:ext uri="{FF2B5EF4-FFF2-40B4-BE49-F238E27FC236}">
                <a16:creationId xmlns:a16="http://schemas.microsoft.com/office/drawing/2014/main" id="{E05B5705-BCDE-0CAE-2AD4-169F7899E6D3}"/>
              </a:ext>
            </a:extLst>
          </p:cNvPr>
          <p:cNvSpPr>
            <a:spLocks noGrp="1" noChangeArrowheads="1"/>
          </p:cNvSpPr>
          <p:nvPr>
            <p:ph type="sldNum" sz="quarter" idx="12"/>
          </p:nvPr>
        </p:nvSpPr>
        <p:spPr bwMode="auto">
          <a:xfrm>
            <a:off x="8783638" y="6248400"/>
            <a:ext cx="2803525" cy="36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4B9956E-1AE4-4AF1-8408-8591233A3E7E}" type="slidenum">
              <a:rPr lang="en-US" altLang="en-US" sz="2400" smtClean="0">
                <a:solidFill>
                  <a:schemeClr val="bg1"/>
                </a:solidFill>
                <a:latin typeface="Times New Roman" panose="02020603050405020304" pitchFamily="18" charset="0"/>
                <a:cs typeface="Times New Roman" panose="02020603050405020304" pitchFamily="18" charset="0"/>
              </a:rPr>
              <a:pPr/>
              <a:t>5</a:t>
            </a:fld>
            <a:endParaRPr lang="en-US" altLang="en-US">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5828263-9798-5F4B-0431-96FD3619CAAC}"/>
              </a:ext>
            </a:extLst>
          </p:cNvPr>
          <p:cNvPicPr>
            <a:picLocks noChangeAspect="1"/>
          </p:cNvPicPr>
          <p:nvPr/>
        </p:nvPicPr>
        <p:blipFill>
          <a:blip r:embed="rId5"/>
          <a:stretch>
            <a:fillRect/>
          </a:stretch>
        </p:blipFill>
        <p:spPr>
          <a:xfrm>
            <a:off x="9467169" y="6038278"/>
            <a:ext cx="1186073" cy="834961"/>
          </a:xfrm>
          <a:prstGeom prst="rect">
            <a:avLst/>
          </a:prstGeom>
        </p:spPr>
      </p:pic>
      <p:graphicFrame>
        <p:nvGraphicFramePr>
          <p:cNvPr id="6" name="Table 5">
            <a:extLst>
              <a:ext uri="{FF2B5EF4-FFF2-40B4-BE49-F238E27FC236}">
                <a16:creationId xmlns:a16="http://schemas.microsoft.com/office/drawing/2014/main" id="{2B18D6A2-7BE3-2036-F35C-52307A913F8B}"/>
              </a:ext>
            </a:extLst>
          </p:cNvPr>
          <p:cNvGraphicFramePr>
            <a:graphicFrameLocks noGrp="1"/>
          </p:cNvGraphicFramePr>
          <p:nvPr>
            <p:extLst>
              <p:ext uri="{D42A27DB-BD31-4B8C-83A1-F6EECF244321}">
                <p14:modId xmlns:p14="http://schemas.microsoft.com/office/powerpoint/2010/main" val="2465774420"/>
              </p:ext>
            </p:extLst>
          </p:nvPr>
        </p:nvGraphicFramePr>
        <p:xfrm>
          <a:off x="214313" y="1155592"/>
          <a:ext cx="11760200" cy="4916820"/>
        </p:xfrm>
        <a:graphic>
          <a:graphicData uri="http://schemas.openxmlformats.org/drawingml/2006/table">
            <a:tbl>
              <a:tblPr firstRow="1" bandRow="1">
                <a:tableStyleId>{073A0DAA-6AF3-43AB-8588-CEC1D06C72B9}</a:tableStyleId>
              </a:tblPr>
              <a:tblGrid>
                <a:gridCol w="787400">
                  <a:extLst>
                    <a:ext uri="{9D8B030D-6E8A-4147-A177-3AD203B41FA5}">
                      <a16:colId xmlns:a16="http://schemas.microsoft.com/office/drawing/2014/main" val="201000349"/>
                    </a:ext>
                  </a:extLst>
                </a:gridCol>
                <a:gridCol w="2427287">
                  <a:extLst>
                    <a:ext uri="{9D8B030D-6E8A-4147-A177-3AD203B41FA5}">
                      <a16:colId xmlns:a16="http://schemas.microsoft.com/office/drawing/2014/main" val="254748493"/>
                    </a:ext>
                  </a:extLst>
                </a:gridCol>
                <a:gridCol w="1143000">
                  <a:extLst>
                    <a:ext uri="{9D8B030D-6E8A-4147-A177-3AD203B41FA5}">
                      <a16:colId xmlns:a16="http://schemas.microsoft.com/office/drawing/2014/main" val="4032735819"/>
                    </a:ext>
                  </a:extLst>
                </a:gridCol>
                <a:gridCol w="1447800">
                  <a:extLst>
                    <a:ext uri="{9D8B030D-6E8A-4147-A177-3AD203B41FA5}">
                      <a16:colId xmlns:a16="http://schemas.microsoft.com/office/drawing/2014/main" val="3942826239"/>
                    </a:ext>
                  </a:extLst>
                </a:gridCol>
                <a:gridCol w="3429000">
                  <a:extLst>
                    <a:ext uri="{9D8B030D-6E8A-4147-A177-3AD203B41FA5}">
                      <a16:colId xmlns:a16="http://schemas.microsoft.com/office/drawing/2014/main" val="621690084"/>
                    </a:ext>
                  </a:extLst>
                </a:gridCol>
                <a:gridCol w="2525713">
                  <a:extLst>
                    <a:ext uri="{9D8B030D-6E8A-4147-A177-3AD203B41FA5}">
                      <a16:colId xmlns:a16="http://schemas.microsoft.com/office/drawing/2014/main" val="1247565527"/>
                    </a:ext>
                  </a:extLst>
                </a:gridCol>
              </a:tblGrid>
              <a:tr h="753937">
                <a:tc>
                  <a:txBody>
                    <a:bodyPr/>
                    <a:lstStyle/>
                    <a:p>
                      <a:pPr algn="ctr"/>
                      <a:r>
                        <a:rPr lang="en-US" sz="2000" dirty="0" err="1">
                          <a:latin typeface="Times New Roman" panose="02020603050405020304" pitchFamily="18" charset="0"/>
                          <a:cs typeface="Times New Roman" panose="02020603050405020304" pitchFamily="18" charset="0"/>
                        </a:rPr>
                        <a:t>Sl.No</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Title</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Author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Year of Publication</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Adopted Technique/ Methodology</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Limitations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2952480"/>
                  </a:ext>
                </a:extLst>
              </a:tr>
              <a:tr h="2146077">
                <a:tc>
                  <a:txBody>
                    <a:bodyPr/>
                    <a:lstStyle/>
                    <a:p>
                      <a:pPr algn="just"/>
                      <a:r>
                        <a:rPr lang="en-US" sz="2000" dirty="0">
                          <a:latin typeface="Times New Roman" panose="02020603050405020304" pitchFamily="18" charset="0"/>
                          <a:cs typeface="Times New Roman" panose="02020603050405020304" pitchFamily="18" charset="0"/>
                        </a:rPr>
                        <a:t>3</a:t>
                      </a:r>
                      <a:endParaRPr lang="en-IN" sz="2000" dirty="0">
                        <a:latin typeface="Times New Roman" panose="02020603050405020304" pitchFamily="18" charset="0"/>
                        <a:cs typeface="Times New Roman" panose="02020603050405020304" pitchFamily="18" charset="0"/>
                      </a:endParaRPr>
                    </a:p>
                  </a:txBody>
                  <a:tcPr>
                    <a:solidFill>
                      <a:schemeClr val="accent5">
                        <a:lumMod val="20000"/>
                        <a:lumOff val="80000"/>
                      </a:schemeClr>
                    </a:solidFill>
                  </a:tcPr>
                </a:tc>
                <a:tc>
                  <a:txBody>
                    <a:bodyPr/>
                    <a:lstStyle/>
                    <a:p>
                      <a:pPr algn="just" eaLnBrk="1" hangingPunct="1">
                        <a:spcBef>
                          <a:spcPts val="400"/>
                        </a:spcBef>
                        <a:buClr>
                          <a:srgbClr val="2DA2BF"/>
                        </a:buClr>
                        <a:buSzPts val="1800"/>
                        <a:defRPr/>
                      </a:pPr>
                      <a:r>
                        <a:rPr lang="en-US" altLang="en-US" sz="2000" b="0" dirty="0">
                          <a:solidFill>
                            <a:srgbClr val="000000"/>
                          </a:solidFill>
                          <a:latin typeface="Times New Roman" panose="02020603050405020304" pitchFamily="18" charset="0"/>
                          <a:ea typeface="Calibri" panose="020F0502020204030204" pitchFamily="34" charset="0"/>
                          <a:cs typeface="Tunga" panose="020B0502040204020203" pitchFamily="34" charset="0"/>
                        </a:rPr>
                        <a:t>A Traceable Blockchain-Based Access Authentication System With Privacy Preservation in VANETs </a:t>
                      </a:r>
                    </a:p>
                  </a:txBody>
                  <a:tcPr>
                    <a:solidFill>
                      <a:schemeClr val="accent5">
                        <a:lumMod val="20000"/>
                        <a:lumOff val="80000"/>
                      </a:schemeClr>
                    </a:solidFill>
                  </a:tcPr>
                </a:tc>
                <a:tc>
                  <a:txBody>
                    <a:bodyPr/>
                    <a:lstStyle/>
                    <a:p>
                      <a:pPr algn="just" eaLnBrk="1" hangingPunct="1">
                        <a:spcBef>
                          <a:spcPts val="400"/>
                        </a:spcBef>
                        <a:buClr>
                          <a:srgbClr val="2DA2BF"/>
                        </a:buClr>
                        <a:buSzPts val="1800"/>
                        <a:defRPr/>
                      </a:pPr>
                      <a:r>
                        <a:rPr lang="en-US" altLang="en-US" sz="2000" dirty="0">
                          <a:solidFill>
                            <a:srgbClr val="000000"/>
                          </a:solidFill>
                          <a:latin typeface="Times New Roman" panose="02020603050405020304" pitchFamily="18" charset="0"/>
                          <a:ea typeface="Calibri" panose="020F0502020204030204" pitchFamily="34" charset="0"/>
                          <a:cs typeface="Tunga" panose="020B0502040204020203" pitchFamily="34" charset="0"/>
                        </a:rPr>
                        <a:t>D. Zheng, C. Jing, R. Guo, S. Gao and L. Wang </a:t>
                      </a:r>
                    </a:p>
                  </a:txBody>
                  <a:tcPr>
                    <a:solidFill>
                      <a:schemeClr val="accent5">
                        <a:lumMod val="20000"/>
                        <a:lumOff val="80000"/>
                      </a:schemeClr>
                    </a:solidFill>
                  </a:tcPr>
                </a:tc>
                <a:tc>
                  <a:txBody>
                    <a:bodyPr/>
                    <a:lstStyle/>
                    <a:p>
                      <a:pPr algn="ctr"/>
                      <a:r>
                        <a:rPr lang="en-US" altLang="en-US" sz="2000" i="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2019</a:t>
                      </a:r>
                      <a:endParaRPr lang="en-IN" sz="2000" i="0" dirty="0"/>
                    </a:p>
                  </a:txBody>
                  <a:tcPr>
                    <a:solidFill>
                      <a:schemeClr val="accent5">
                        <a:lumMod val="20000"/>
                        <a:lumOff val="80000"/>
                      </a:schemeClr>
                    </a:solidFill>
                  </a:tcPr>
                </a:tc>
                <a:tc>
                  <a:txBody>
                    <a:bodyPr/>
                    <a:lstStyle/>
                    <a:p>
                      <a:pPr algn="just"/>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 traceable and decentralized Internet of Vehicle system framework for communication among vehicles by employing a secure access authentication scheme </a:t>
                      </a:r>
                      <a:endParaRPr lang="en-IN" sz="2000" dirty="0">
                        <a:latin typeface="Times New Roman" panose="02020603050405020304" pitchFamily="18" charset="0"/>
                        <a:cs typeface="Times New Roman" panose="02020603050405020304" pitchFamily="18" charset="0"/>
                      </a:endParaRPr>
                    </a:p>
                  </a:txBody>
                  <a:tcPr>
                    <a:solidFill>
                      <a:schemeClr val="accent5">
                        <a:lumMod val="20000"/>
                        <a:lumOff val="80000"/>
                      </a:schemeClr>
                    </a:solidFill>
                  </a:tcPr>
                </a:tc>
                <a:tc>
                  <a:txBody>
                    <a:bodyPr/>
                    <a:lstStyle/>
                    <a:p>
                      <a:pPr algn="just"/>
                      <a:r>
                        <a:rPr lang="en-US" sz="2000" dirty="0">
                          <a:latin typeface="Times New Roman" panose="02020603050405020304" pitchFamily="18" charset="0"/>
                          <a:cs typeface="Times New Roman" panose="02020603050405020304" pitchFamily="18" charset="0"/>
                        </a:rPr>
                        <a:t>Privacy is protected by using pseudonym addresses that do not necessarily have link with actual identities. Pseudonymity doesn’t provide full protection</a:t>
                      </a:r>
                      <a:endParaRPr lang="en-IN" sz="2000" dirty="0"/>
                    </a:p>
                  </a:txBody>
                  <a:tcPr>
                    <a:solidFill>
                      <a:schemeClr val="accent5">
                        <a:lumMod val="20000"/>
                        <a:lumOff val="80000"/>
                      </a:schemeClr>
                    </a:solidFill>
                  </a:tcPr>
                </a:tc>
                <a:extLst>
                  <a:ext uri="{0D108BD9-81ED-4DB2-BD59-A6C34878D82A}">
                    <a16:rowId xmlns:a16="http://schemas.microsoft.com/office/drawing/2014/main" val="1453747789"/>
                  </a:ext>
                </a:extLst>
              </a:tr>
              <a:tr h="1937843">
                <a:tc>
                  <a:txBody>
                    <a:bodyPr/>
                    <a:lstStyle/>
                    <a:p>
                      <a:pPr algn="just"/>
                      <a:r>
                        <a:rPr lang="en-US" sz="2000" dirty="0">
                          <a:latin typeface="Times New Roman" panose="02020603050405020304" pitchFamily="18" charset="0"/>
                          <a:cs typeface="Times New Roman" panose="02020603050405020304" pitchFamily="18" charset="0"/>
                        </a:rPr>
                        <a:t>4</a:t>
                      </a:r>
                      <a:endParaRPr lang="en-IN" sz="2000" dirty="0">
                        <a:latin typeface="Times New Roman" panose="02020603050405020304" pitchFamily="18" charset="0"/>
                        <a:cs typeface="Times New Roman" panose="02020603050405020304" pitchFamily="18" charset="0"/>
                      </a:endParaRPr>
                    </a:p>
                  </a:txBody>
                  <a:tcPr>
                    <a:solidFill>
                      <a:schemeClr val="accent5">
                        <a:lumMod val="20000"/>
                        <a:lumOff val="80000"/>
                      </a:schemeClr>
                    </a:solidFill>
                  </a:tcPr>
                </a:tc>
                <a:tc>
                  <a:txBody>
                    <a:bodyPr/>
                    <a:lstStyle/>
                    <a:p>
                      <a:pPr algn="just" eaLnBrk="1" hangingPunct="1">
                        <a:spcBef>
                          <a:spcPts val="400"/>
                        </a:spcBef>
                        <a:buClr>
                          <a:srgbClr val="2DA2BF"/>
                        </a:buClr>
                        <a:buSzPts val="1800"/>
                        <a:defRPr/>
                      </a:pPr>
                      <a:r>
                        <a:rPr lang="en-US" altLang="en-US" sz="2000" b="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BPAS: Blockchain-Assisted Privacy-Preserving Authentication System for Vehicular Ad-Hoc Networks</a:t>
                      </a:r>
                    </a:p>
                  </a:txBody>
                  <a:tcPr>
                    <a:solidFill>
                      <a:schemeClr val="accent5">
                        <a:lumMod val="20000"/>
                        <a:lumOff val="80000"/>
                      </a:schemeClr>
                    </a:solidFill>
                  </a:tcPr>
                </a:tc>
                <a:tc>
                  <a:txBody>
                    <a:bodyPr/>
                    <a:lstStyle/>
                    <a:p>
                      <a:pPr algn="just" eaLnBrk="1" hangingPunct="1">
                        <a:spcBef>
                          <a:spcPts val="400"/>
                        </a:spcBef>
                        <a:buClr>
                          <a:srgbClr val="2DA2BF"/>
                        </a:buClr>
                        <a:buSzPts val="1800"/>
                        <a:defRPr/>
                      </a:pPr>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Q. Feng, D. He, S. </a:t>
                      </a:r>
                      <a:r>
                        <a:rPr lang="en-US" altLang="en-US" sz="2000" dirty="0" err="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Zeadally</a:t>
                      </a:r>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K. Liang</a:t>
                      </a:r>
                    </a:p>
                  </a:txBody>
                  <a:tcPr>
                    <a:solidFill>
                      <a:schemeClr val="accent5">
                        <a:lumMod val="20000"/>
                        <a:lumOff val="80000"/>
                      </a:schemeClr>
                    </a:solidFill>
                  </a:tcPr>
                </a:tc>
                <a:tc>
                  <a:txBody>
                    <a:bodyPr/>
                    <a:lstStyle/>
                    <a:p>
                      <a:pPr algn="ctr"/>
                      <a:r>
                        <a:rPr lang="en-US" altLang="en-US" sz="2000" i="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2020</a:t>
                      </a:r>
                      <a:endParaRPr lang="en-IN" sz="2000" i="0" dirty="0">
                        <a:latin typeface="Times New Roman" panose="02020603050405020304" pitchFamily="18" charset="0"/>
                        <a:cs typeface="Times New Roman" panose="02020603050405020304" pitchFamily="18" charset="0"/>
                      </a:endParaRPr>
                    </a:p>
                  </a:txBody>
                  <a:tcPr>
                    <a:solidFill>
                      <a:schemeClr val="accent5">
                        <a:lumMod val="20000"/>
                        <a:lumOff val="80000"/>
                      </a:schemeClr>
                    </a:solidFill>
                  </a:tcPr>
                </a:tc>
                <a:tc>
                  <a:txBody>
                    <a:bodyPr/>
                    <a:lstStyle/>
                    <a:p>
                      <a:pPr algn="just"/>
                      <a:r>
                        <a:rPr lang="en-US" altLang="en-US" sz="2000" dirty="0">
                          <a:latin typeface="Times New Roman" panose="02020603050405020304" pitchFamily="18" charset="0"/>
                          <a:cs typeface="Times New Roman" panose="02020603050405020304" pitchFamily="18" charset="0"/>
                        </a:rPr>
                        <a:t>Use of Fuzzy Extractor, Attribute Based Encryption (ABE), and Smart Contracts deployed on Blockchain, which satisfies security and privacy requirements of VANET.</a:t>
                      </a:r>
                    </a:p>
                  </a:txBody>
                  <a:tcPr>
                    <a:solidFill>
                      <a:schemeClr val="accent5">
                        <a:lumMod val="20000"/>
                        <a:lumOff val="80000"/>
                      </a:schemeClr>
                    </a:solidFill>
                  </a:tcPr>
                </a:tc>
                <a:tc>
                  <a:txBody>
                    <a:bodyPr/>
                    <a:lstStyle/>
                    <a:p>
                      <a:pPr algn="just"/>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Using</a:t>
                      </a:r>
                      <a:r>
                        <a:rPr lang="en-US" sz="2000" dirty="0">
                          <a:latin typeface="Times New Roman" panose="02020603050405020304" pitchFamily="18" charset="0"/>
                          <a:cs typeface="Times New Roman" panose="02020603050405020304" pitchFamily="18" charset="0"/>
                        </a:rPr>
                        <a:t> cryptographic operation on resource-constrained OBUs, may result in more computational overhead</a:t>
                      </a:r>
                      <a:endParaRPr lang="en-IN" sz="2000" dirty="0">
                        <a:latin typeface="Times New Roman" panose="02020603050405020304" pitchFamily="18" charset="0"/>
                        <a:cs typeface="Times New Roman" panose="02020603050405020304" pitchFamily="18" charset="0"/>
                      </a:endParaRPr>
                    </a:p>
                  </a:txBody>
                  <a:tcPr>
                    <a:solidFill>
                      <a:schemeClr val="accent5">
                        <a:lumMod val="20000"/>
                        <a:lumOff val="80000"/>
                      </a:schemeClr>
                    </a:solidFill>
                  </a:tcPr>
                </a:tc>
                <a:extLst>
                  <a:ext uri="{0D108BD9-81ED-4DB2-BD59-A6C34878D82A}">
                    <a16:rowId xmlns:a16="http://schemas.microsoft.com/office/drawing/2014/main" val="982258891"/>
                  </a:ext>
                </a:extLst>
              </a:tr>
            </a:tbl>
          </a:graphicData>
        </a:graphic>
      </p:graphicFrame>
    </p:spTree>
    <p:extLst>
      <p:ext uri="{BB962C8B-B14F-4D97-AF65-F5344CB8AC3E}">
        <p14:creationId xmlns:p14="http://schemas.microsoft.com/office/powerpoint/2010/main" val="2021917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65A1F-C41B-D89B-8772-842A1E997DC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9F4A0FC-E2CF-91E9-1741-0EDE33E656EA}"/>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62654DD9-26F6-B94B-CC1D-3D01ACC3AFD1}"/>
              </a:ext>
            </a:extLst>
          </p:cNvPr>
          <p:cNvSpPr txBox="1"/>
          <p:nvPr/>
        </p:nvSpPr>
        <p:spPr>
          <a:xfrm>
            <a:off x="3419475" y="334963"/>
            <a:ext cx="5353050" cy="593725"/>
          </a:xfrm>
          <a:prstGeom prst="rect">
            <a:avLst/>
          </a:prstGeom>
        </p:spPr>
        <p:txBody>
          <a:bodyPr lIns="0" tIns="12065" rIns="0" bIns="0">
            <a:spAutoFit/>
          </a:bodyPr>
          <a:lstStyle/>
          <a:p>
            <a:pPr marL="949325"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5124" name="object 4">
            <a:extLst>
              <a:ext uri="{FF2B5EF4-FFF2-40B4-BE49-F238E27FC236}">
                <a16:creationId xmlns:a16="http://schemas.microsoft.com/office/drawing/2014/main" id="{F2B5EE5E-6973-1FE5-DA5C-977CB7F4A7BB}"/>
              </a:ext>
            </a:extLst>
          </p:cNvPr>
          <p:cNvGrpSpPr>
            <a:grpSpLocks/>
          </p:cNvGrpSpPr>
          <p:nvPr/>
        </p:nvGrpSpPr>
        <p:grpSpPr bwMode="auto">
          <a:xfrm>
            <a:off x="203200" y="0"/>
            <a:ext cx="11891963" cy="1193800"/>
            <a:chOff x="203200" y="0"/>
            <a:chExt cx="11892280" cy="1193165"/>
          </a:xfrm>
        </p:grpSpPr>
        <p:pic>
          <p:nvPicPr>
            <p:cNvPr id="5128" name="object 5">
              <a:extLst>
                <a:ext uri="{FF2B5EF4-FFF2-40B4-BE49-F238E27FC236}">
                  <a16:creationId xmlns:a16="http://schemas.microsoft.com/office/drawing/2014/main" id="{9B98133A-ED18-BA6D-7E70-E3728C05CF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object 6">
              <a:extLst>
                <a:ext uri="{FF2B5EF4-FFF2-40B4-BE49-F238E27FC236}">
                  <a16:creationId xmlns:a16="http://schemas.microsoft.com/office/drawing/2014/main" id="{39B86691-A4BA-BD6A-6BF8-D13C62906B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7" name="Slide Number Placeholder 3">
            <a:extLst>
              <a:ext uri="{FF2B5EF4-FFF2-40B4-BE49-F238E27FC236}">
                <a16:creationId xmlns:a16="http://schemas.microsoft.com/office/drawing/2014/main" id="{8CB8B700-4947-3636-E4EE-A509FFC47E8B}"/>
              </a:ext>
            </a:extLst>
          </p:cNvPr>
          <p:cNvSpPr>
            <a:spLocks noGrp="1" noChangeArrowheads="1"/>
          </p:cNvSpPr>
          <p:nvPr>
            <p:ph type="sldNum" sz="quarter" idx="12"/>
          </p:nvPr>
        </p:nvSpPr>
        <p:spPr bwMode="auto">
          <a:xfrm>
            <a:off x="8783638" y="6248400"/>
            <a:ext cx="2803525" cy="36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4B9956E-1AE4-4AF1-8408-8591233A3E7E}" type="slidenum">
              <a:rPr lang="en-US" altLang="en-US" sz="2400" smtClean="0">
                <a:solidFill>
                  <a:schemeClr val="bg1"/>
                </a:solidFill>
                <a:latin typeface="Times New Roman" panose="02020603050405020304" pitchFamily="18" charset="0"/>
                <a:cs typeface="Times New Roman" panose="02020603050405020304" pitchFamily="18" charset="0"/>
              </a:rPr>
              <a:pPr/>
              <a:t>6</a:t>
            </a:fld>
            <a:endParaRPr lang="en-US" altLang="en-US">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D30C0F8-5020-BB72-4E72-563A9D19688D}"/>
              </a:ext>
            </a:extLst>
          </p:cNvPr>
          <p:cNvPicPr>
            <a:picLocks noChangeAspect="1"/>
          </p:cNvPicPr>
          <p:nvPr/>
        </p:nvPicPr>
        <p:blipFill>
          <a:blip r:embed="rId5"/>
          <a:stretch>
            <a:fillRect/>
          </a:stretch>
        </p:blipFill>
        <p:spPr>
          <a:xfrm>
            <a:off x="9467169" y="6038278"/>
            <a:ext cx="1186073" cy="834961"/>
          </a:xfrm>
          <a:prstGeom prst="rect">
            <a:avLst/>
          </a:prstGeom>
        </p:spPr>
      </p:pic>
      <p:graphicFrame>
        <p:nvGraphicFramePr>
          <p:cNvPr id="6" name="Table 5">
            <a:extLst>
              <a:ext uri="{FF2B5EF4-FFF2-40B4-BE49-F238E27FC236}">
                <a16:creationId xmlns:a16="http://schemas.microsoft.com/office/drawing/2014/main" id="{66E48382-3AE8-B706-11F5-F64BE4354435}"/>
              </a:ext>
            </a:extLst>
          </p:cNvPr>
          <p:cNvGraphicFramePr>
            <a:graphicFrameLocks noGrp="1"/>
          </p:cNvGraphicFramePr>
          <p:nvPr>
            <p:extLst>
              <p:ext uri="{D42A27DB-BD31-4B8C-83A1-F6EECF244321}">
                <p14:modId xmlns:p14="http://schemas.microsoft.com/office/powerpoint/2010/main" val="4060917210"/>
              </p:ext>
            </p:extLst>
          </p:nvPr>
        </p:nvGraphicFramePr>
        <p:xfrm>
          <a:off x="214313" y="1155593"/>
          <a:ext cx="11760200" cy="4846320"/>
        </p:xfrm>
        <a:graphic>
          <a:graphicData uri="http://schemas.openxmlformats.org/drawingml/2006/table">
            <a:tbl>
              <a:tblPr firstRow="1" bandRow="1">
                <a:tableStyleId>{073A0DAA-6AF3-43AB-8588-CEC1D06C72B9}</a:tableStyleId>
              </a:tblPr>
              <a:tblGrid>
                <a:gridCol w="787400">
                  <a:extLst>
                    <a:ext uri="{9D8B030D-6E8A-4147-A177-3AD203B41FA5}">
                      <a16:colId xmlns:a16="http://schemas.microsoft.com/office/drawing/2014/main" val="201000349"/>
                    </a:ext>
                  </a:extLst>
                </a:gridCol>
                <a:gridCol w="1970087">
                  <a:extLst>
                    <a:ext uri="{9D8B030D-6E8A-4147-A177-3AD203B41FA5}">
                      <a16:colId xmlns:a16="http://schemas.microsoft.com/office/drawing/2014/main" val="254748493"/>
                    </a:ext>
                  </a:extLst>
                </a:gridCol>
                <a:gridCol w="1828800">
                  <a:extLst>
                    <a:ext uri="{9D8B030D-6E8A-4147-A177-3AD203B41FA5}">
                      <a16:colId xmlns:a16="http://schemas.microsoft.com/office/drawing/2014/main" val="4032735819"/>
                    </a:ext>
                  </a:extLst>
                </a:gridCol>
                <a:gridCol w="1447800">
                  <a:extLst>
                    <a:ext uri="{9D8B030D-6E8A-4147-A177-3AD203B41FA5}">
                      <a16:colId xmlns:a16="http://schemas.microsoft.com/office/drawing/2014/main" val="3942826239"/>
                    </a:ext>
                  </a:extLst>
                </a:gridCol>
                <a:gridCol w="3124200">
                  <a:extLst>
                    <a:ext uri="{9D8B030D-6E8A-4147-A177-3AD203B41FA5}">
                      <a16:colId xmlns:a16="http://schemas.microsoft.com/office/drawing/2014/main" val="621690084"/>
                    </a:ext>
                  </a:extLst>
                </a:gridCol>
                <a:gridCol w="2601913">
                  <a:extLst>
                    <a:ext uri="{9D8B030D-6E8A-4147-A177-3AD203B41FA5}">
                      <a16:colId xmlns:a16="http://schemas.microsoft.com/office/drawing/2014/main" val="1247565527"/>
                    </a:ext>
                  </a:extLst>
                </a:gridCol>
              </a:tblGrid>
              <a:tr h="678374">
                <a:tc>
                  <a:txBody>
                    <a:bodyPr/>
                    <a:lstStyle/>
                    <a:p>
                      <a:pPr algn="ctr"/>
                      <a:r>
                        <a:rPr lang="en-US" sz="2000" dirty="0" err="1">
                          <a:latin typeface="Times New Roman" panose="02020603050405020304" pitchFamily="18" charset="0"/>
                          <a:cs typeface="Times New Roman" panose="02020603050405020304" pitchFamily="18" charset="0"/>
                        </a:rPr>
                        <a:t>Sl.No</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Title</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Author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Year of Publication</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Adopted Technique/ Methodology</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Limitations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2952480"/>
                  </a:ext>
                </a:extLst>
              </a:tr>
              <a:tr h="1814189">
                <a:tc>
                  <a:txBody>
                    <a:bodyPr/>
                    <a:lstStyle/>
                    <a:p>
                      <a:pPr algn="just"/>
                      <a:r>
                        <a:rPr lang="en-US" sz="2000" dirty="0">
                          <a:latin typeface="Times New Roman" panose="02020603050405020304" pitchFamily="18" charset="0"/>
                          <a:cs typeface="Times New Roman" panose="02020603050405020304" pitchFamily="18" charset="0"/>
                        </a:rPr>
                        <a:t>5</a:t>
                      </a:r>
                      <a:endParaRPr lang="en-IN" sz="2000" dirty="0">
                        <a:latin typeface="Times New Roman" panose="02020603050405020304" pitchFamily="18" charset="0"/>
                        <a:cs typeface="Times New Roman" panose="02020603050405020304" pitchFamily="18" charset="0"/>
                      </a:endParaRPr>
                    </a:p>
                  </a:txBody>
                  <a:tcPr>
                    <a:solidFill>
                      <a:schemeClr val="accent5">
                        <a:lumMod val="20000"/>
                        <a:lumOff val="80000"/>
                      </a:schemeClr>
                    </a:solidFill>
                  </a:tcPr>
                </a:tc>
                <a:tc>
                  <a:txBody>
                    <a:bodyPr/>
                    <a:lstStyle/>
                    <a:p>
                      <a:pPr algn="just" eaLnBrk="1" hangingPunct="1">
                        <a:spcBef>
                          <a:spcPts val="400"/>
                        </a:spcBef>
                        <a:buClr>
                          <a:srgbClr val="2DA2BF"/>
                        </a:buClr>
                        <a:buSzPts val="1800"/>
                        <a:defRPr/>
                      </a:pPr>
                      <a:r>
                        <a:rPr lang="en-US" sz="2000" b="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Blockchain-based distributed management system for trust in VANET</a:t>
                      </a:r>
                    </a:p>
                  </a:txBody>
                  <a:tcPr>
                    <a:solidFill>
                      <a:schemeClr val="accent5">
                        <a:lumMod val="20000"/>
                        <a:lumOff val="80000"/>
                      </a:schemeClr>
                    </a:solidFill>
                  </a:tcPr>
                </a:tc>
                <a:tc>
                  <a:txBody>
                    <a:bodyPr/>
                    <a:lstStyle/>
                    <a:p>
                      <a:pPr algn="just" eaLnBrk="1" hangingPunct="1">
                        <a:spcBef>
                          <a:spcPts val="400"/>
                        </a:spcBef>
                        <a:buClr>
                          <a:srgbClr val="2DA2BF"/>
                        </a:buClr>
                        <a:buSzPts val="1800"/>
                        <a:defRPr/>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Youssef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Inedjaren</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Mohamed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Maachaoui</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Besma</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Zeddini</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Jean-Pierre</a:t>
                      </a:r>
                      <a:endParaRPr lang="en-US" altLang="en-US" sz="2000" dirty="0">
                        <a:solidFill>
                          <a:srgbClr val="000000"/>
                        </a:solidFill>
                        <a:latin typeface="Times New Roman" panose="02020603050405020304" pitchFamily="18" charset="0"/>
                        <a:ea typeface="Calibri" panose="020F0502020204030204" pitchFamily="34" charset="0"/>
                        <a:cs typeface="Tunga" panose="020B0502040204020203" pitchFamily="34" charset="0"/>
                      </a:endParaRPr>
                    </a:p>
                  </a:txBody>
                  <a:tcPr>
                    <a:solidFill>
                      <a:schemeClr val="accent5">
                        <a:lumMod val="20000"/>
                        <a:lumOff val="80000"/>
                      </a:schemeClr>
                    </a:solidFill>
                  </a:tcPr>
                </a:tc>
                <a:tc>
                  <a:txBody>
                    <a:bodyPr/>
                    <a:lstStyle/>
                    <a:p>
                      <a:pPr algn="ctr"/>
                      <a:r>
                        <a:rPr lang="en-US" altLang="en-US" sz="2000" i="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2021</a:t>
                      </a:r>
                      <a:endParaRPr lang="en-IN" sz="2000" i="0" dirty="0"/>
                    </a:p>
                  </a:txBody>
                  <a:tcPr>
                    <a:solidFill>
                      <a:schemeClr val="accent5">
                        <a:lumMod val="20000"/>
                        <a:lumOff val="80000"/>
                      </a:schemeClr>
                    </a:solidFill>
                  </a:tcPr>
                </a:tc>
                <a:tc>
                  <a:txBody>
                    <a:bodyPr/>
                    <a:lstStyle/>
                    <a:p>
                      <a:pPr algn="just"/>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Optimize Link State Routing (OLSR) as a  protocol to maintain information about neighbors, and </a:t>
                      </a:r>
                      <a:r>
                        <a:rPr lang="en-US" sz="2000" dirty="0">
                          <a:latin typeface="Times New Roman" panose="02020603050405020304" pitchFamily="18" charset="0"/>
                          <a:cs typeface="Times New Roman" panose="02020603050405020304" pitchFamily="18" charset="0"/>
                        </a:rPr>
                        <a:t>FT-OLSR protocol to calculate the trust values.</a:t>
                      </a:r>
                      <a:endParaRPr lang="en-IN" sz="2000" dirty="0">
                        <a:latin typeface="Times New Roman" panose="02020603050405020304" pitchFamily="18" charset="0"/>
                        <a:cs typeface="Times New Roman" panose="02020603050405020304" pitchFamily="18" charset="0"/>
                      </a:endParaRPr>
                    </a:p>
                  </a:txBody>
                  <a:tcPr>
                    <a:solidFill>
                      <a:schemeClr val="accent5">
                        <a:lumMod val="20000"/>
                        <a:lumOff val="80000"/>
                      </a:schemeClr>
                    </a:solidFill>
                  </a:tcPr>
                </a:tc>
                <a:tc>
                  <a:txBody>
                    <a:bodyPr/>
                    <a:lstStyle/>
                    <a:p>
                      <a:pPr algn="just"/>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OSLR requires more processing power than other protocols when discovering an alternate route.</a:t>
                      </a:r>
                      <a:endParaRPr lang="en-IN" sz="2000" dirty="0"/>
                    </a:p>
                  </a:txBody>
                  <a:tcPr>
                    <a:solidFill>
                      <a:schemeClr val="accent5">
                        <a:lumMod val="20000"/>
                        <a:lumOff val="80000"/>
                      </a:schemeClr>
                    </a:solidFill>
                  </a:tcPr>
                </a:tc>
                <a:extLst>
                  <a:ext uri="{0D108BD9-81ED-4DB2-BD59-A6C34878D82A}">
                    <a16:rowId xmlns:a16="http://schemas.microsoft.com/office/drawing/2014/main" val="1453747789"/>
                  </a:ext>
                </a:extLst>
              </a:tr>
              <a:tr h="2103209">
                <a:tc>
                  <a:txBody>
                    <a:bodyPr/>
                    <a:lstStyle/>
                    <a:p>
                      <a:pPr algn="just"/>
                      <a:r>
                        <a:rPr lang="en-US" sz="2000" dirty="0">
                          <a:latin typeface="Times New Roman" panose="02020603050405020304" pitchFamily="18" charset="0"/>
                          <a:cs typeface="Times New Roman" panose="02020603050405020304" pitchFamily="18" charset="0"/>
                        </a:rPr>
                        <a:t>6</a:t>
                      </a:r>
                      <a:endParaRPr lang="en-IN" sz="2000" dirty="0">
                        <a:latin typeface="Times New Roman" panose="02020603050405020304" pitchFamily="18" charset="0"/>
                        <a:cs typeface="Times New Roman" panose="02020603050405020304" pitchFamily="18" charset="0"/>
                      </a:endParaRPr>
                    </a:p>
                  </a:txBody>
                  <a:tcPr>
                    <a:solidFill>
                      <a:schemeClr val="accent5">
                        <a:lumMod val="20000"/>
                        <a:lumOff val="80000"/>
                      </a:schemeClr>
                    </a:solidFill>
                  </a:tcPr>
                </a:tc>
                <a:tc>
                  <a:txBody>
                    <a:bodyPr/>
                    <a:lstStyle/>
                    <a:p>
                      <a:pPr algn="just" eaLnBrk="1" hangingPunct="1">
                        <a:spcBef>
                          <a:spcPts val="400"/>
                        </a:spcBef>
                        <a:buClr>
                          <a:srgbClr val="2DA2BF"/>
                        </a:buClr>
                        <a:buSzPts val="1800"/>
                        <a:defRPr/>
                      </a:pPr>
                      <a:r>
                        <a:rPr lang="en-US" altLang="en-US" sz="2000" b="0" dirty="0">
                          <a:solidFill>
                            <a:srgbClr val="000000"/>
                          </a:solidFill>
                          <a:latin typeface="Times New Roman" panose="02020603050405020304" pitchFamily="18" charset="0"/>
                          <a:ea typeface="Calibri" panose="020F0502020204030204" pitchFamily="34" charset="0"/>
                          <a:cs typeface="Tunga" panose="020B0502040204020203" pitchFamily="34" charset="0"/>
                        </a:rPr>
                        <a:t>An Efficient Privacy-Preserving Authentication Model Based on Blockchain for VANETs </a:t>
                      </a:r>
                    </a:p>
                  </a:txBody>
                  <a:tcPr>
                    <a:solidFill>
                      <a:schemeClr val="accent5">
                        <a:lumMod val="20000"/>
                        <a:lumOff val="80000"/>
                      </a:schemeClr>
                    </a:solidFill>
                  </a:tcPr>
                </a:tc>
                <a:tc>
                  <a:txBody>
                    <a:bodyPr/>
                    <a:lstStyle/>
                    <a:p>
                      <a:pPr algn="just" eaLnBrk="1" hangingPunct="1">
                        <a:spcBef>
                          <a:spcPts val="400"/>
                        </a:spcBef>
                        <a:buClr>
                          <a:srgbClr val="2DA2BF"/>
                        </a:buClr>
                        <a:buSzPts val="1800"/>
                        <a:defRPr/>
                      </a:pPr>
                      <a:r>
                        <a:rPr lang="en-US" altLang="en-US" sz="2000" dirty="0">
                          <a:solidFill>
                            <a:srgbClr val="000000"/>
                          </a:solidFill>
                          <a:latin typeface="Times New Roman" panose="02020603050405020304" pitchFamily="18" charset="0"/>
                          <a:ea typeface="Calibri" panose="020F0502020204030204" pitchFamily="34" charset="0"/>
                          <a:cs typeface="Tunga" panose="020B0502040204020203" pitchFamily="34" charset="0"/>
                        </a:rPr>
                        <a:t>Xia Feng, </a:t>
                      </a:r>
                      <a:r>
                        <a:rPr lang="en-US" altLang="en-US" sz="2000" dirty="0" err="1">
                          <a:solidFill>
                            <a:srgbClr val="000000"/>
                          </a:solidFill>
                          <a:latin typeface="Times New Roman" panose="02020603050405020304" pitchFamily="18" charset="0"/>
                          <a:ea typeface="Calibri" panose="020F0502020204030204" pitchFamily="34" charset="0"/>
                          <a:cs typeface="Tunga" panose="020B0502040204020203" pitchFamily="34" charset="0"/>
                        </a:rPr>
                        <a:t>Qichen</a:t>
                      </a:r>
                      <a:r>
                        <a:rPr lang="en-US" altLang="en-US" sz="2000" dirty="0">
                          <a:solidFill>
                            <a:srgbClr val="000000"/>
                          </a:solidFill>
                          <a:latin typeface="Times New Roman" panose="02020603050405020304" pitchFamily="18" charset="0"/>
                          <a:ea typeface="Calibri" panose="020F0502020204030204" pitchFamily="34" charset="0"/>
                          <a:cs typeface="Tunga" panose="020B0502040204020203" pitchFamily="34" charset="0"/>
                        </a:rPr>
                        <a:t> Shi, </a:t>
                      </a:r>
                      <a:r>
                        <a:rPr lang="en-US" altLang="en-US" sz="2000" dirty="0" err="1">
                          <a:solidFill>
                            <a:srgbClr val="000000"/>
                          </a:solidFill>
                          <a:latin typeface="Times New Roman" panose="02020603050405020304" pitchFamily="18" charset="0"/>
                          <a:ea typeface="Calibri" panose="020F0502020204030204" pitchFamily="34" charset="0"/>
                          <a:cs typeface="Tunga" panose="020B0502040204020203" pitchFamily="34" charset="0"/>
                        </a:rPr>
                        <a:t>Qingqing</a:t>
                      </a:r>
                      <a:r>
                        <a:rPr lang="en-US" altLang="en-US" sz="2000" dirty="0">
                          <a:solidFill>
                            <a:srgbClr val="000000"/>
                          </a:solidFill>
                          <a:latin typeface="Times New Roman" panose="02020603050405020304" pitchFamily="18" charset="0"/>
                          <a:ea typeface="Calibri" panose="020F0502020204030204" pitchFamily="34" charset="0"/>
                          <a:cs typeface="Tunga" panose="020B0502040204020203" pitchFamily="34" charset="0"/>
                        </a:rPr>
                        <a:t> Xie, and Lu Liu</a:t>
                      </a:r>
                    </a:p>
                  </a:txBody>
                  <a:tcPr>
                    <a:solidFill>
                      <a:schemeClr val="accent5">
                        <a:lumMod val="20000"/>
                        <a:lumOff val="80000"/>
                      </a:schemeClr>
                    </a:solidFill>
                  </a:tcPr>
                </a:tc>
                <a:tc>
                  <a:txBody>
                    <a:bodyPr/>
                    <a:lstStyle/>
                    <a:p>
                      <a:pPr algn="ctr"/>
                      <a:r>
                        <a:rPr lang="en-US" altLang="en-US" sz="2000" i="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2021</a:t>
                      </a:r>
                      <a:endParaRPr lang="en-IN" sz="2000" i="0" dirty="0">
                        <a:latin typeface="Times New Roman" panose="02020603050405020304" pitchFamily="18" charset="0"/>
                        <a:cs typeface="Times New Roman" panose="02020603050405020304" pitchFamily="18" charset="0"/>
                      </a:endParaRPr>
                    </a:p>
                  </a:txBody>
                  <a:tcPr>
                    <a:solidFill>
                      <a:schemeClr val="accent5">
                        <a:lumMod val="20000"/>
                        <a:lumOff val="80000"/>
                      </a:schemeClr>
                    </a:solidFill>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altLang="en-US" sz="2000" dirty="0">
                          <a:latin typeface="Times New Roman" panose="02020603050405020304" pitchFamily="18" charset="0"/>
                          <a:cs typeface="Times New Roman" panose="02020603050405020304" pitchFamily="18" charset="0"/>
                        </a:rPr>
                        <a:t>Tackle the problem of high latency in blockchain while verifying the users membership by the use of </a:t>
                      </a:r>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asynchronous accumulator to extend the application of blockchain.</a:t>
                      </a:r>
                      <a:endParaRPr lang="en-US" altLang="en-US" sz="2000" dirty="0">
                        <a:latin typeface="Times New Roman" panose="02020603050405020304" pitchFamily="18" charset="0"/>
                        <a:cs typeface="Times New Roman" panose="02020603050405020304" pitchFamily="18" charset="0"/>
                      </a:endParaRPr>
                    </a:p>
                  </a:txBody>
                  <a:tcPr>
                    <a:solidFill>
                      <a:schemeClr val="accent5">
                        <a:lumMod val="20000"/>
                        <a:lumOff val="80000"/>
                      </a:schemeClr>
                    </a:solidFill>
                  </a:tcPr>
                </a:tc>
                <a:tc>
                  <a:txBody>
                    <a:bodyPr/>
                    <a:lstStyle/>
                    <a:p>
                      <a:pPr algn="just"/>
                      <a:r>
                        <a:rPr lang="en-US" sz="2000" dirty="0">
                          <a:latin typeface="Times New Roman" panose="02020603050405020304" pitchFamily="18" charset="0"/>
                          <a:cs typeface="Times New Roman" panose="02020603050405020304" pitchFamily="18" charset="0"/>
                        </a:rPr>
                        <a:t>The model heavily relies on the RSMs and RSUs. If these entities face s compromise or failure, the system's reliability and security could be compromised</a:t>
                      </a:r>
                      <a:endParaRPr lang="en-IN" sz="2000" dirty="0">
                        <a:latin typeface="Times New Roman" panose="02020603050405020304" pitchFamily="18" charset="0"/>
                        <a:cs typeface="Times New Roman" panose="02020603050405020304" pitchFamily="18" charset="0"/>
                      </a:endParaRPr>
                    </a:p>
                  </a:txBody>
                  <a:tcPr>
                    <a:solidFill>
                      <a:schemeClr val="accent5">
                        <a:lumMod val="20000"/>
                        <a:lumOff val="80000"/>
                      </a:schemeClr>
                    </a:solidFill>
                  </a:tcPr>
                </a:tc>
                <a:extLst>
                  <a:ext uri="{0D108BD9-81ED-4DB2-BD59-A6C34878D82A}">
                    <a16:rowId xmlns:a16="http://schemas.microsoft.com/office/drawing/2014/main" val="982258891"/>
                  </a:ext>
                </a:extLst>
              </a:tr>
            </a:tbl>
          </a:graphicData>
        </a:graphic>
      </p:graphicFrame>
    </p:spTree>
    <p:extLst>
      <p:ext uri="{BB962C8B-B14F-4D97-AF65-F5344CB8AC3E}">
        <p14:creationId xmlns:p14="http://schemas.microsoft.com/office/powerpoint/2010/main" val="312178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F55FD-D7F0-0282-7034-19998489ECF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4C0F18C-5BC8-D677-D8D7-F35629A67F11}"/>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F1B681F0-14EA-1DB8-FA76-C6FB74C3C482}"/>
              </a:ext>
            </a:extLst>
          </p:cNvPr>
          <p:cNvSpPr txBox="1"/>
          <p:nvPr/>
        </p:nvSpPr>
        <p:spPr>
          <a:xfrm>
            <a:off x="3419475" y="334963"/>
            <a:ext cx="5353050" cy="593725"/>
          </a:xfrm>
          <a:prstGeom prst="rect">
            <a:avLst/>
          </a:prstGeom>
        </p:spPr>
        <p:txBody>
          <a:bodyPr lIns="0" tIns="12065" rIns="0" bIns="0">
            <a:spAutoFit/>
          </a:bodyPr>
          <a:lstStyle/>
          <a:p>
            <a:pPr marL="949325"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5124" name="object 4">
            <a:extLst>
              <a:ext uri="{FF2B5EF4-FFF2-40B4-BE49-F238E27FC236}">
                <a16:creationId xmlns:a16="http://schemas.microsoft.com/office/drawing/2014/main" id="{1447F8BF-0442-CF83-76D6-44FB37735160}"/>
              </a:ext>
            </a:extLst>
          </p:cNvPr>
          <p:cNvGrpSpPr>
            <a:grpSpLocks/>
          </p:cNvGrpSpPr>
          <p:nvPr/>
        </p:nvGrpSpPr>
        <p:grpSpPr bwMode="auto">
          <a:xfrm>
            <a:off x="203200" y="0"/>
            <a:ext cx="11891963" cy="1193800"/>
            <a:chOff x="203200" y="0"/>
            <a:chExt cx="11892280" cy="1193165"/>
          </a:xfrm>
        </p:grpSpPr>
        <p:pic>
          <p:nvPicPr>
            <p:cNvPr id="5128" name="object 5">
              <a:extLst>
                <a:ext uri="{FF2B5EF4-FFF2-40B4-BE49-F238E27FC236}">
                  <a16:creationId xmlns:a16="http://schemas.microsoft.com/office/drawing/2014/main" id="{9ED1721A-5B94-D6A8-F7F5-7D527E5B0E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object 6">
              <a:extLst>
                <a:ext uri="{FF2B5EF4-FFF2-40B4-BE49-F238E27FC236}">
                  <a16:creationId xmlns:a16="http://schemas.microsoft.com/office/drawing/2014/main" id="{6001654C-85B0-9812-FFD6-34D5B5573B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7" name="Slide Number Placeholder 3">
            <a:extLst>
              <a:ext uri="{FF2B5EF4-FFF2-40B4-BE49-F238E27FC236}">
                <a16:creationId xmlns:a16="http://schemas.microsoft.com/office/drawing/2014/main" id="{58C663F2-D679-3A66-43F5-7A13A15D0BF4}"/>
              </a:ext>
            </a:extLst>
          </p:cNvPr>
          <p:cNvSpPr>
            <a:spLocks noGrp="1" noChangeArrowheads="1"/>
          </p:cNvSpPr>
          <p:nvPr>
            <p:ph type="sldNum" sz="quarter" idx="12"/>
          </p:nvPr>
        </p:nvSpPr>
        <p:spPr bwMode="auto">
          <a:xfrm>
            <a:off x="8783638" y="6248400"/>
            <a:ext cx="2803525" cy="36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4B9956E-1AE4-4AF1-8408-8591233A3E7E}" type="slidenum">
              <a:rPr lang="en-US" altLang="en-US" sz="2400" smtClean="0">
                <a:solidFill>
                  <a:schemeClr val="bg1"/>
                </a:solidFill>
                <a:latin typeface="Times New Roman" panose="02020603050405020304" pitchFamily="18" charset="0"/>
                <a:cs typeface="Times New Roman" panose="02020603050405020304" pitchFamily="18" charset="0"/>
              </a:rPr>
              <a:pPr/>
              <a:t>7</a:t>
            </a:fld>
            <a:endParaRPr lang="en-US" altLang="en-US">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2D1A493-45A8-0423-3BB6-F4E1D8F68A0A}"/>
              </a:ext>
            </a:extLst>
          </p:cNvPr>
          <p:cNvPicPr>
            <a:picLocks noChangeAspect="1"/>
          </p:cNvPicPr>
          <p:nvPr/>
        </p:nvPicPr>
        <p:blipFill>
          <a:blip r:embed="rId5"/>
          <a:stretch>
            <a:fillRect/>
          </a:stretch>
        </p:blipFill>
        <p:spPr>
          <a:xfrm>
            <a:off x="9467169" y="6038278"/>
            <a:ext cx="1186073" cy="834961"/>
          </a:xfrm>
          <a:prstGeom prst="rect">
            <a:avLst/>
          </a:prstGeom>
        </p:spPr>
      </p:pic>
      <p:graphicFrame>
        <p:nvGraphicFramePr>
          <p:cNvPr id="6" name="Table 5">
            <a:extLst>
              <a:ext uri="{FF2B5EF4-FFF2-40B4-BE49-F238E27FC236}">
                <a16:creationId xmlns:a16="http://schemas.microsoft.com/office/drawing/2014/main" id="{248098EF-869C-C6D0-BF70-B4027F2CB15E}"/>
              </a:ext>
            </a:extLst>
          </p:cNvPr>
          <p:cNvGraphicFramePr>
            <a:graphicFrameLocks noGrp="1"/>
          </p:cNvGraphicFramePr>
          <p:nvPr>
            <p:extLst>
              <p:ext uri="{D42A27DB-BD31-4B8C-83A1-F6EECF244321}">
                <p14:modId xmlns:p14="http://schemas.microsoft.com/office/powerpoint/2010/main" val="154244123"/>
              </p:ext>
            </p:extLst>
          </p:nvPr>
        </p:nvGraphicFramePr>
        <p:xfrm>
          <a:off x="214313" y="1155593"/>
          <a:ext cx="11760200" cy="4846320"/>
        </p:xfrm>
        <a:graphic>
          <a:graphicData uri="http://schemas.openxmlformats.org/drawingml/2006/table">
            <a:tbl>
              <a:tblPr firstRow="1" bandRow="1">
                <a:tableStyleId>{073A0DAA-6AF3-43AB-8588-CEC1D06C72B9}</a:tableStyleId>
              </a:tblPr>
              <a:tblGrid>
                <a:gridCol w="787400">
                  <a:extLst>
                    <a:ext uri="{9D8B030D-6E8A-4147-A177-3AD203B41FA5}">
                      <a16:colId xmlns:a16="http://schemas.microsoft.com/office/drawing/2014/main" val="201000349"/>
                    </a:ext>
                  </a:extLst>
                </a:gridCol>
                <a:gridCol w="2503487">
                  <a:extLst>
                    <a:ext uri="{9D8B030D-6E8A-4147-A177-3AD203B41FA5}">
                      <a16:colId xmlns:a16="http://schemas.microsoft.com/office/drawing/2014/main" val="254748493"/>
                    </a:ext>
                  </a:extLst>
                </a:gridCol>
                <a:gridCol w="1219200">
                  <a:extLst>
                    <a:ext uri="{9D8B030D-6E8A-4147-A177-3AD203B41FA5}">
                      <a16:colId xmlns:a16="http://schemas.microsoft.com/office/drawing/2014/main" val="4032735819"/>
                    </a:ext>
                  </a:extLst>
                </a:gridCol>
                <a:gridCol w="1447800">
                  <a:extLst>
                    <a:ext uri="{9D8B030D-6E8A-4147-A177-3AD203B41FA5}">
                      <a16:colId xmlns:a16="http://schemas.microsoft.com/office/drawing/2014/main" val="3942826239"/>
                    </a:ext>
                  </a:extLst>
                </a:gridCol>
                <a:gridCol w="2895600">
                  <a:extLst>
                    <a:ext uri="{9D8B030D-6E8A-4147-A177-3AD203B41FA5}">
                      <a16:colId xmlns:a16="http://schemas.microsoft.com/office/drawing/2014/main" val="621690084"/>
                    </a:ext>
                  </a:extLst>
                </a:gridCol>
                <a:gridCol w="2906713">
                  <a:extLst>
                    <a:ext uri="{9D8B030D-6E8A-4147-A177-3AD203B41FA5}">
                      <a16:colId xmlns:a16="http://schemas.microsoft.com/office/drawing/2014/main" val="1247565527"/>
                    </a:ext>
                  </a:extLst>
                </a:gridCol>
              </a:tblGrid>
              <a:tr h="678374">
                <a:tc>
                  <a:txBody>
                    <a:bodyPr/>
                    <a:lstStyle/>
                    <a:p>
                      <a:pPr algn="ctr"/>
                      <a:r>
                        <a:rPr lang="en-US" sz="2000" dirty="0" err="1">
                          <a:latin typeface="Times New Roman" panose="02020603050405020304" pitchFamily="18" charset="0"/>
                          <a:cs typeface="Times New Roman" panose="02020603050405020304" pitchFamily="18" charset="0"/>
                        </a:rPr>
                        <a:t>Sl.No</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Title</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Author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Year of Publication</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Adopted Technique/ Methodology</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Limitations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2952480"/>
                  </a:ext>
                </a:extLst>
              </a:tr>
              <a:tr h="1814189">
                <a:tc>
                  <a:txBody>
                    <a:bodyPr/>
                    <a:lstStyle/>
                    <a:p>
                      <a:pPr algn="just"/>
                      <a:r>
                        <a:rPr lang="en-US" sz="2000" dirty="0">
                          <a:latin typeface="Times New Roman" panose="02020603050405020304" pitchFamily="18" charset="0"/>
                          <a:cs typeface="Times New Roman" panose="02020603050405020304" pitchFamily="18" charset="0"/>
                        </a:rPr>
                        <a:t>7</a:t>
                      </a:r>
                      <a:endParaRPr lang="en-IN" sz="2000" dirty="0">
                        <a:latin typeface="Times New Roman" panose="02020603050405020304" pitchFamily="18" charset="0"/>
                        <a:cs typeface="Times New Roman" panose="02020603050405020304" pitchFamily="18" charset="0"/>
                      </a:endParaRPr>
                    </a:p>
                  </a:txBody>
                  <a:tcPr>
                    <a:solidFill>
                      <a:schemeClr val="accent5">
                        <a:lumMod val="20000"/>
                        <a:lumOff val="80000"/>
                      </a:schemeClr>
                    </a:solidFill>
                  </a:tcPr>
                </a:tc>
                <a:tc>
                  <a:txBody>
                    <a:bodyPr/>
                    <a:lstStyle/>
                    <a:p>
                      <a:pPr algn="just" eaLnBrk="1" hangingPunct="1">
                        <a:spcBef>
                          <a:spcPts val="400"/>
                        </a:spcBef>
                        <a:buClr>
                          <a:srgbClr val="2DA2BF"/>
                        </a:buClr>
                        <a:buSzPts val="1800"/>
                        <a:defRPr/>
                      </a:pPr>
                      <a:r>
                        <a:rPr lang="en-US" altLang="en-US" sz="2000" b="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Efficient Biometric-Based Identity Management on the Blockchain for Smart Industrial Applications </a:t>
                      </a:r>
                    </a:p>
                  </a:txBody>
                  <a:tcPr>
                    <a:solidFill>
                      <a:schemeClr val="accent5">
                        <a:lumMod val="20000"/>
                        <a:lumOff val="80000"/>
                      </a:schemeClr>
                    </a:solidFill>
                  </a:tcPr>
                </a:tc>
                <a:tc>
                  <a:txBody>
                    <a:bodyPr/>
                    <a:lstStyle/>
                    <a:p>
                      <a:pPr algn="just" eaLnBrk="1" hangingPunct="1">
                        <a:spcBef>
                          <a:spcPts val="400"/>
                        </a:spcBef>
                        <a:buClr>
                          <a:srgbClr val="2DA2BF"/>
                        </a:buClr>
                        <a:buSzPts val="1800"/>
                        <a:defRPr/>
                      </a:pPr>
                      <a:r>
                        <a:rPr lang="en-US" altLang="en-US" sz="2000" dirty="0" err="1">
                          <a:solidFill>
                            <a:srgbClr val="000000"/>
                          </a:solidFill>
                          <a:latin typeface="Times New Roman" panose="02020603050405020304" pitchFamily="18" charset="0"/>
                          <a:cs typeface="Calibri" panose="020F0502020204030204" pitchFamily="34" charset="0"/>
                        </a:rPr>
                        <a:t>Neyire</a:t>
                      </a:r>
                      <a:r>
                        <a:rPr lang="en-US" altLang="en-US" sz="2000" dirty="0">
                          <a:solidFill>
                            <a:srgbClr val="000000"/>
                          </a:solidFill>
                          <a:latin typeface="Times New Roman" panose="02020603050405020304" pitchFamily="18" charset="0"/>
                          <a:cs typeface="Calibri" panose="020F0502020204030204" pitchFamily="34" charset="0"/>
                        </a:rPr>
                        <a:t> Deniz </a:t>
                      </a:r>
                      <a:r>
                        <a:rPr lang="en-US" altLang="en-US" sz="2000" dirty="0" err="1">
                          <a:solidFill>
                            <a:srgbClr val="000000"/>
                          </a:solidFill>
                          <a:latin typeface="Times New Roman" panose="02020603050405020304" pitchFamily="18" charset="0"/>
                          <a:cs typeface="Calibri" panose="020F0502020204030204" pitchFamily="34" charset="0"/>
                        </a:rPr>
                        <a:t>Sarier</a:t>
                      </a:r>
                      <a:endParaRPr lang="en-US" altLang="en-US" sz="2000" dirty="0">
                        <a:solidFill>
                          <a:srgbClr val="000000"/>
                        </a:solidFill>
                        <a:latin typeface="Times New Roman" panose="02020603050405020304" pitchFamily="18" charset="0"/>
                        <a:cs typeface="Calibri" panose="020F0502020204030204" pitchFamily="34" charset="0"/>
                        <a:sym typeface="Times New Roman" panose="02020603050405020304" pitchFamily="18" charset="0"/>
                      </a:endParaRPr>
                    </a:p>
                  </a:txBody>
                  <a:tcPr>
                    <a:solidFill>
                      <a:schemeClr val="accent5">
                        <a:lumMod val="20000"/>
                        <a:lumOff val="80000"/>
                      </a:schemeClr>
                    </a:solidFill>
                  </a:tcPr>
                </a:tc>
                <a:tc>
                  <a:txBody>
                    <a:bodyPr/>
                    <a:lstStyle/>
                    <a:p>
                      <a:pPr algn="ctr"/>
                      <a:r>
                        <a:rPr lang="en-US" altLang="en-US" sz="2000" i="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2021</a:t>
                      </a:r>
                      <a:endParaRPr lang="en-IN" sz="2000" i="0" dirty="0"/>
                    </a:p>
                  </a:txBody>
                  <a:tcPr>
                    <a:solidFill>
                      <a:schemeClr val="accent5">
                        <a:lumMod val="20000"/>
                        <a:lumOff val="80000"/>
                      </a:schemeClr>
                    </a:solidFill>
                  </a:tcPr>
                </a:tc>
                <a:tc>
                  <a:txBody>
                    <a:bodyPr/>
                    <a:lstStyle/>
                    <a:p>
                      <a:pPr algn="just">
                        <a:spcAft>
                          <a:spcPts val="225"/>
                        </a:spcAft>
                        <a:buFontTx/>
                        <a:buNone/>
                        <a:defRPr/>
                      </a:pPr>
                      <a:r>
                        <a:rPr lang="en-US" altLang="en-US" sz="2000" dirty="0">
                          <a:latin typeface="Times New Roman" panose="02020603050405020304" pitchFamily="18" charset="0"/>
                          <a:cs typeface="Times New Roman" panose="02020603050405020304" pitchFamily="18" charset="0"/>
                        </a:rPr>
                        <a:t>Biometric-based anonymous credential scheme, supporting selective disclosure, suspension and revocation of credentials.</a:t>
                      </a:r>
                      <a:endPar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txBody>
                  <a:tcPr>
                    <a:solidFill>
                      <a:schemeClr val="accent5">
                        <a:lumMod val="20000"/>
                        <a:lumOff val="80000"/>
                      </a:schemeClr>
                    </a:solidFill>
                  </a:tcPr>
                </a:tc>
                <a:tc>
                  <a:txBody>
                    <a:bodyPr/>
                    <a:lstStyle/>
                    <a:p>
                      <a:pPr algn="just"/>
                      <a:r>
                        <a:rPr lang="en-US" sz="2000" dirty="0">
                          <a:latin typeface="Times New Roman" panose="02020603050405020304" pitchFamily="18" charset="0"/>
                          <a:cs typeface="Times New Roman" panose="02020603050405020304" pitchFamily="18" charset="0"/>
                        </a:rPr>
                        <a:t>The system reliance on Merkle trees and  storage of authentication paths for each leaf in tree could lead to significant storage needs.</a:t>
                      </a:r>
                      <a:endParaRPr lang="en-IN" sz="2000" dirty="0"/>
                    </a:p>
                  </a:txBody>
                  <a:tcPr>
                    <a:solidFill>
                      <a:schemeClr val="accent5">
                        <a:lumMod val="20000"/>
                        <a:lumOff val="80000"/>
                      </a:schemeClr>
                    </a:solidFill>
                  </a:tcPr>
                </a:tc>
                <a:extLst>
                  <a:ext uri="{0D108BD9-81ED-4DB2-BD59-A6C34878D82A}">
                    <a16:rowId xmlns:a16="http://schemas.microsoft.com/office/drawing/2014/main" val="1453747789"/>
                  </a:ext>
                </a:extLst>
              </a:tr>
              <a:tr h="2103209">
                <a:tc>
                  <a:txBody>
                    <a:bodyPr/>
                    <a:lstStyle/>
                    <a:p>
                      <a:pPr algn="just"/>
                      <a:r>
                        <a:rPr lang="en-US" sz="2000" dirty="0">
                          <a:latin typeface="Times New Roman" panose="02020603050405020304" pitchFamily="18" charset="0"/>
                          <a:cs typeface="Times New Roman" panose="02020603050405020304" pitchFamily="18" charset="0"/>
                        </a:rPr>
                        <a:t>8</a:t>
                      </a:r>
                      <a:endParaRPr lang="en-IN" sz="2000" dirty="0">
                        <a:latin typeface="Times New Roman" panose="02020603050405020304" pitchFamily="18" charset="0"/>
                        <a:cs typeface="Times New Roman" panose="02020603050405020304" pitchFamily="18" charset="0"/>
                      </a:endParaRPr>
                    </a:p>
                  </a:txBody>
                  <a:tcPr>
                    <a:solidFill>
                      <a:schemeClr val="accent5">
                        <a:lumMod val="20000"/>
                        <a:lumOff val="80000"/>
                      </a:schemeClr>
                    </a:solidFill>
                  </a:tcPr>
                </a:tc>
                <a:tc>
                  <a:txBody>
                    <a:bodyPr/>
                    <a:lstStyle/>
                    <a:p>
                      <a:pPr algn="just" eaLnBrk="1" hangingPunct="1">
                        <a:spcBef>
                          <a:spcPts val="400"/>
                        </a:spcBef>
                        <a:buClr>
                          <a:srgbClr val="2DA2BF"/>
                        </a:buClr>
                        <a:buSzPts val="1800"/>
                        <a:defRPr/>
                      </a:pPr>
                      <a:r>
                        <a:rPr lang="en-US" altLang="en-US" sz="2000" b="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Design of Blockchain-Based Lightweight V2I Handover Authentication Protocol for VANET</a:t>
                      </a:r>
                    </a:p>
                  </a:txBody>
                  <a:tcPr>
                    <a:solidFill>
                      <a:schemeClr val="accent5">
                        <a:lumMod val="20000"/>
                        <a:lumOff val="80000"/>
                      </a:schemeClr>
                    </a:solidFill>
                  </a:tcPr>
                </a:tc>
                <a:tc>
                  <a:txBody>
                    <a:bodyPr/>
                    <a:lstStyle/>
                    <a:p>
                      <a:pPr algn="just" eaLnBrk="1" hangingPunct="1">
                        <a:spcBef>
                          <a:spcPts val="400"/>
                        </a:spcBef>
                        <a:buClr>
                          <a:srgbClr val="2DA2BF"/>
                        </a:buClr>
                        <a:buSzPts val="1800"/>
                        <a:defRPr/>
                      </a:pPr>
                      <a:r>
                        <a:rPr lang="en-US" alt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 Son, J. Lee, Y. Park, Y. Park and A. K. Das</a:t>
                      </a:r>
                      <a:r>
                        <a:rPr lang="en-US" alt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txBody>
                  <a:tcPr>
                    <a:solidFill>
                      <a:schemeClr val="accent5">
                        <a:lumMod val="20000"/>
                        <a:lumOff val="80000"/>
                      </a:schemeClr>
                    </a:solidFill>
                  </a:tcPr>
                </a:tc>
                <a:tc>
                  <a:txBody>
                    <a:bodyPr/>
                    <a:lstStyle/>
                    <a:p>
                      <a:pPr algn="ctr"/>
                      <a:r>
                        <a:rPr lang="en-US" altLang="en-US" sz="2000" i="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2022</a:t>
                      </a:r>
                      <a:endParaRPr lang="en-IN" sz="2000" i="0" dirty="0">
                        <a:latin typeface="Times New Roman" panose="02020603050405020304" pitchFamily="18" charset="0"/>
                        <a:cs typeface="Times New Roman" panose="02020603050405020304" pitchFamily="18" charset="0"/>
                      </a:endParaRPr>
                    </a:p>
                  </a:txBody>
                  <a:tcPr>
                    <a:solidFill>
                      <a:schemeClr val="accent5">
                        <a:lumMod val="20000"/>
                        <a:lumOff val="80000"/>
                      </a:schemeClr>
                    </a:solidFill>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altLang="en-US" sz="2000" dirty="0">
                          <a:latin typeface="Times New Roman" panose="02020603050405020304" pitchFamily="18" charset="0"/>
                          <a:cs typeface="Times New Roman" panose="02020603050405020304" pitchFamily="18" charset="0"/>
                        </a:rPr>
                        <a:t>A protocol where vehicles only perform lightweight computations in handover situations for efficiency of the network. BAN logic, ROR oracle model and AVISPA is used.</a:t>
                      </a:r>
                    </a:p>
                  </a:txBody>
                  <a:tcPr>
                    <a:solidFill>
                      <a:schemeClr val="accent5">
                        <a:lumMod val="20000"/>
                        <a:lumOff val="80000"/>
                      </a:schemeClr>
                    </a:solidFill>
                  </a:tcPr>
                </a:tc>
                <a:tc>
                  <a:txBody>
                    <a:bodyPr/>
                    <a:lstStyle/>
                    <a:p>
                      <a:pPr algn="just"/>
                      <a:r>
                        <a:rPr lang="en-US" sz="2000" dirty="0">
                          <a:latin typeface="Times New Roman" panose="02020603050405020304" pitchFamily="18" charset="0"/>
                          <a:cs typeface="Times New Roman" panose="02020603050405020304" pitchFamily="18" charset="0"/>
                        </a:rPr>
                        <a:t>Handover technique from one RSU to another, and does not guarantee protection from Sybil attacks.  Computation cost is high during handover.</a:t>
                      </a:r>
                    </a:p>
                  </a:txBody>
                  <a:tcPr>
                    <a:solidFill>
                      <a:schemeClr val="accent5">
                        <a:lumMod val="20000"/>
                        <a:lumOff val="80000"/>
                      </a:schemeClr>
                    </a:solidFill>
                  </a:tcPr>
                </a:tc>
                <a:extLst>
                  <a:ext uri="{0D108BD9-81ED-4DB2-BD59-A6C34878D82A}">
                    <a16:rowId xmlns:a16="http://schemas.microsoft.com/office/drawing/2014/main" val="982258891"/>
                  </a:ext>
                </a:extLst>
              </a:tr>
            </a:tbl>
          </a:graphicData>
        </a:graphic>
      </p:graphicFrame>
    </p:spTree>
    <p:extLst>
      <p:ext uri="{BB962C8B-B14F-4D97-AF65-F5344CB8AC3E}">
        <p14:creationId xmlns:p14="http://schemas.microsoft.com/office/powerpoint/2010/main" val="1370288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FD683-5ADC-1E5F-DE86-F3CFEB14AE6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61B8F8E-4D5E-1B52-79CD-D528412672DC}"/>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8F20A831-D06D-8982-B65F-4404A494B717}"/>
              </a:ext>
            </a:extLst>
          </p:cNvPr>
          <p:cNvSpPr txBox="1"/>
          <p:nvPr/>
        </p:nvSpPr>
        <p:spPr>
          <a:xfrm>
            <a:off x="3419475" y="334963"/>
            <a:ext cx="5353050" cy="593725"/>
          </a:xfrm>
          <a:prstGeom prst="rect">
            <a:avLst/>
          </a:prstGeom>
        </p:spPr>
        <p:txBody>
          <a:bodyPr lIns="0" tIns="12065" rIns="0" bIns="0">
            <a:spAutoFit/>
          </a:bodyPr>
          <a:lstStyle/>
          <a:p>
            <a:pPr marL="949325"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5124" name="object 4">
            <a:extLst>
              <a:ext uri="{FF2B5EF4-FFF2-40B4-BE49-F238E27FC236}">
                <a16:creationId xmlns:a16="http://schemas.microsoft.com/office/drawing/2014/main" id="{F23E4A35-CAB6-D4A8-1992-6CAE43F5BB00}"/>
              </a:ext>
            </a:extLst>
          </p:cNvPr>
          <p:cNvGrpSpPr>
            <a:grpSpLocks/>
          </p:cNvGrpSpPr>
          <p:nvPr/>
        </p:nvGrpSpPr>
        <p:grpSpPr bwMode="auto">
          <a:xfrm>
            <a:off x="203200" y="0"/>
            <a:ext cx="11891963" cy="1193800"/>
            <a:chOff x="203200" y="0"/>
            <a:chExt cx="11892280" cy="1193165"/>
          </a:xfrm>
        </p:grpSpPr>
        <p:pic>
          <p:nvPicPr>
            <p:cNvPr id="5128" name="object 5">
              <a:extLst>
                <a:ext uri="{FF2B5EF4-FFF2-40B4-BE49-F238E27FC236}">
                  <a16:creationId xmlns:a16="http://schemas.microsoft.com/office/drawing/2014/main" id="{51789E3C-186C-3BB8-FA1C-AA55E2BEC0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object 6">
              <a:extLst>
                <a:ext uri="{FF2B5EF4-FFF2-40B4-BE49-F238E27FC236}">
                  <a16:creationId xmlns:a16="http://schemas.microsoft.com/office/drawing/2014/main" id="{902102A6-E37C-534E-5CFD-0A9EE2C131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7" name="Slide Number Placeholder 3">
            <a:extLst>
              <a:ext uri="{FF2B5EF4-FFF2-40B4-BE49-F238E27FC236}">
                <a16:creationId xmlns:a16="http://schemas.microsoft.com/office/drawing/2014/main" id="{D5967528-D200-21B4-AAC8-7A3ACC63CF19}"/>
              </a:ext>
            </a:extLst>
          </p:cNvPr>
          <p:cNvSpPr>
            <a:spLocks noGrp="1" noChangeArrowheads="1"/>
          </p:cNvSpPr>
          <p:nvPr>
            <p:ph type="sldNum" sz="quarter" idx="12"/>
          </p:nvPr>
        </p:nvSpPr>
        <p:spPr bwMode="auto">
          <a:xfrm>
            <a:off x="8783638" y="6248400"/>
            <a:ext cx="2803525" cy="36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4B9956E-1AE4-4AF1-8408-8591233A3E7E}" type="slidenum">
              <a:rPr lang="en-US" altLang="en-US" sz="2400" smtClean="0">
                <a:solidFill>
                  <a:schemeClr val="bg1"/>
                </a:solidFill>
                <a:latin typeface="Times New Roman" panose="02020603050405020304" pitchFamily="18" charset="0"/>
                <a:cs typeface="Times New Roman" panose="02020603050405020304" pitchFamily="18" charset="0"/>
              </a:rPr>
              <a:pPr/>
              <a:t>8</a:t>
            </a:fld>
            <a:endParaRPr lang="en-US" altLang="en-US">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53C5D8B-07AC-BBB1-0C36-4277BF1EF5C4}"/>
              </a:ext>
            </a:extLst>
          </p:cNvPr>
          <p:cNvPicPr>
            <a:picLocks noChangeAspect="1"/>
          </p:cNvPicPr>
          <p:nvPr/>
        </p:nvPicPr>
        <p:blipFill>
          <a:blip r:embed="rId5"/>
          <a:stretch>
            <a:fillRect/>
          </a:stretch>
        </p:blipFill>
        <p:spPr>
          <a:xfrm>
            <a:off x="9467169" y="6038278"/>
            <a:ext cx="1186073" cy="834961"/>
          </a:xfrm>
          <a:prstGeom prst="rect">
            <a:avLst/>
          </a:prstGeom>
        </p:spPr>
      </p:pic>
      <p:graphicFrame>
        <p:nvGraphicFramePr>
          <p:cNvPr id="6" name="Table 5">
            <a:extLst>
              <a:ext uri="{FF2B5EF4-FFF2-40B4-BE49-F238E27FC236}">
                <a16:creationId xmlns:a16="http://schemas.microsoft.com/office/drawing/2014/main" id="{D6A5B28D-7ADC-F246-1653-742143FE9F04}"/>
              </a:ext>
            </a:extLst>
          </p:cNvPr>
          <p:cNvGraphicFramePr>
            <a:graphicFrameLocks noGrp="1"/>
          </p:cNvGraphicFramePr>
          <p:nvPr>
            <p:extLst>
              <p:ext uri="{D42A27DB-BD31-4B8C-83A1-F6EECF244321}">
                <p14:modId xmlns:p14="http://schemas.microsoft.com/office/powerpoint/2010/main" val="3678441727"/>
              </p:ext>
            </p:extLst>
          </p:nvPr>
        </p:nvGraphicFramePr>
        <p:xfrm>
          <a:off x="214313" y="1155593"/>
          <a:ext cx="11804968" cy="3840480"/>
        </p:xfrm>
        <a:graphic>
          <a:graphicData uri="http://schemas.openxmlformats.org/drawingml/2006/table">
            <a:tbl>
              <a:tblPr firstRow="1" bandRow="1">
                <a:tableStyleId>{073A0DAA-6AF3-43AB-8588-CEC1D06C72B9}</a:tableStyleId>
              </a:tblPr>
              <a:tblGrid>
                <a:gridCol w="832168">
                  <a:extLst>
                    <a:ext uri="{9D8B030D-6E8A-4147-A177-3AD203B41FA5}">
                      <a16:colId xmlns:a16="http://schemas.microsoft.com/office/drawing/2014/main" val="201000349"/>
                    </a:ext>
                  </a:extLst>
                </a:gridCol>
                <a:gridCol w="2077719">
                  <a:extLst>
                    <a:ext uri="{9D8B030D-6E8A-4147-A177-3AD203B41FA5}">
                      <a16:colId xmlns:a16="http://schemas.microsoft.com/office/drawing/2014/main" val="254748493"/>
                    </a:ext>
                  </a:extLst>
                </a:gridCol>
                <a:gridCol w="1752600">
                  <a:extLst>
                    <a:ext uri="{9D8B030D-6E8A-4147-A177-3AD203B41FA5}">
                      <a16:colId xmlns:a16="http://schemas.microsoft.com/office/drawing/2014/main" val="4032735819"/>
                    </a:ext>
                  </a:extLst>
                </a:gridCol>
                <a:gridCol w="1447800">
                  <a:extLst>
                    <a:ext uri="{9D8B030D-6E8A-4147-A177-3AD203B41FA5}">
                      <a16:colId xmlns:a16="http://schemas.microsoft.com/office/drawing/2014/main" val="3942826239"/>
                    </a:ext>
                  </a:extLst>
                </a:gridCol>
                <a:gridCol w="3048000">
                  <a:extLst>
                    <a:ext uri="{9D8B030D-6E8A-4147-A177-3AD203B41FA5}">
                      <a16:colId xmlns:a16="http://schemas.microsoft.com/office/drawing/2014/main" val="621690084"/>
                    </a:ext>
                  </a:extLst>
                </a:gridCol>
                <a:gridCol w="2646681">
                  <a:extLst>
                    <a:ext uri="{9D8B030D-6E8A-4147-A177-3AD203B41FA5}">
                      <a16:colId xmlns:a16="http://schemas.microsoft.com/office/drawing/2014/main" val="1247565527"/>
                    </a:ext>
                  </a:extLst>
                </a:gridCol>
              </a:tblGrid>
              <a:tr h="678374">
                <a:tc>
                  <a:txBody>
                    <a:bodyPr/>
                    <a:lstStyle/>
                    <a:p>
                      <a:pPr algn="ctr"/>
                      <a:r>
                        <a:rPr lang="en-US" sz="2000" dirty="0" err="1">
                          <a:latin typeface="Times New Roman" panose="02020603050405020304" pitchFamily="18" charset="0"/>
                          <a:cs typeface="Times New Roman" panose="02020603050405020304" pitchFamily="18" charset="0"/>
                        </a:rPr>
                        <a:t>Sl.No</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Title</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Author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Year of Publication</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Adopted Technique/ Methodology</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Limitations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2952480"/>
                  </a:ext>
                </a:extLst>
              </a:tr>
              <a:tr h="2103209">
                <a:tc>
                  <a:txBody>
                    <a:bodyPr/>
                    <a:lstStyle/>
                    <a:p>
                      <a:pPr algn="just"/>
                      <a:r>
                        <a:rPr lang="en-US" sz="2000" dirty="0">
                          <a:latin typeface="Times New Roman" panose="02020603050405020304" pitchFamily="18" charset="0"/>
                          <a:cs typeface="Times New Roman" panose="02020603050405020304" pitchFamily="18" charset="0"/>
                        </a:rPr>
                        <a:t>9</a:t>
                      </a:r>
                      <a:endParaRPr lang="en-IN" sz="2000" dirty="0">
                        <a:latin typeface="Times New Roman" panose="02020603050405020304" pitchFamily="18" charset="0"/>
                        <a:cs typeface="Times New Roman" panose="02020603050405020304" pitchFamily="18" charset="0"/>
                      </a:endParaRPr>
                    </a:p>
                  </a:txBody>
                  <a:tcPr>
                    <a:solidFill>
                      <a:schemeClr val="accent5">
                        <a:lumMod val="20000"/>
                        <a:lumOff val="80000"/>
                      </a:schemeClr>
                    </a:solidFill>
                  </a:tcPr>
                </a:tc>
                <a:tc>
                  <a:txBody>
                    <a:bodyPr/>
                    <a:lstStyle/>
                    <a:p>
                      <a:pPr algn="just" eaLnBrk="1" hangingPunct="1">
                        <a:spcBef>
                          <a:spcPts val="400"/>
                        </a:spcBef>
                        <a:buClr>
                          <a:srgbClr val="2DA2BF"/>
                        </a:buClr>
                        <a:buSzPts val="1800"/>
                        <a:defRPr/>
                      </a:pPr>
                      <a:r>
                        <a:rPr lang="en-US" altLang="en-US" sz="2000" b="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 Blockchain-Enabled, Trust and Location Dependent - Privacy Preserving System in VANET</a:t>
                      </a:r>
                    </a:p>
                  </a:txBody>
                  <a:tcPr>
                    <a:solidFill>
                      <a:schemeClr val="accent5">
                        <a:lumMod val="20000"/>
                        <a:lumOff val="80000"/>
                      </a:schemeClr>
                    </a:solidFill>
                  </a:tcPr>
                </a:tc>
                <a:tc>
                  <a:txBody>
                    <a:bodyPr/>
                    <a:lstStyle/>
                    <a:p>
                      <a:pPr algn="just" eaLnBrk="1" hangingPunct="1">
                        <a:spcBef>
                          <a:spcPts val="400"/>
                        </a:spcBef>
                        <a:buClr>
                          <a:srgbClr val="2DA2BF"/>
                        </a:buClr>
                        <a:buSzPts val="1800"/>
                        <a:defRPr/>
                      </a:pPr>
                      <a:r>
                        <a:rPr lang="en-US" altLang="en-US" sz="2000" dirty="0">
                          <a:latin typeface="Times New Roman" panose="02020603050405020304" pitchFamily="18" charset="0"/>
                          <a:ea typeface="Calibri" panose="020F0502020204030204" pitchFamily="34" charset="0"/>
                          <a:cs typeface="Times New Roman" panose="02020603050405020304" pitchFamily="18" charset="0"/>
                        </a:rPr>
                        <a:t>Kiran Bala, Ramakant Upadhyay, Syed Rashid Anwar, and Gajendra </a:t>
                      </a:r>
                      <a:r>
                        <a:rPr lang="en-US" altLang="en-US" sz="2000" dirty="0" err="1">
                          <a:latin typeface="Times New Roman" panose="02020603050405020304" pitchFamily="18" charset="0"/>
                          <a:ea typeface="Calibri" panose="020F0502020204030204" pitchFamily="34" charset="0"/>
                          <a:cs typeface="Times New Roman" panose="02020603050405020304" pitchFamily="18" charset="0"/>
                        </a:rPr>
                        <a:t>Shrimal</a:t>
                      </a:r>
                      <a:r>
                        <a:rPr lang="en-US" alt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txBody>
                  <a:tcPr>
                    <a:solidFill>
                      <a:schemeClr val="accent5">
                        <a:lumMod val="20000"/>
                        <a:lumOff val="80000"/>
                      </a:schemeClr>
                    </a:solidFill>
                  </a:tcPr>
                </a:tc>
                <a:tc>
                  <a:txBody>
                    <a:bodyPr/>
                    <a:lstStyle/>
                    <a:p>
                      <a:pPr algn="ctr"/>
                      <a:r>
                        <a:rPr lang="en-US" altLang="en-US" sz="2000" i="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2023</a:t>
                      </a:r>
                      <a:endParaRPr lang="en-IN" sz="2000" i="0" dirty="0">
                        <a:latin typeface="Times New Roman" panose="02020603050405020304" pitchFamily="18" charset="0"/>
                        <a:cs typeface="Times New Roman" panose="02020603050405020304" pitchFamily="18" charset="0"/>
                      </a:endParaRPr>
                    </a:p>
                  </a:txBody>
                  <a:tcPr>
                    <a:solidFill>
                      <a:schemeClr val="accent5">
                        <a:lumMod val="20000"/>
                        <a:lumOff val="80000"/>
                      </a:schemeClr>
                    </a:solidFill>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altLang="en-US" sz="2000" dirty="0">
                          <a:latin typeface="Times New Roman" panose="02020603050405020304" pitchFamily="18" charset="0"/>
                          <a:cs typeface="Times New Roman" panose="02020603050405020304" pitchFamily="18" charset="0"/>
                        </a:rPr>
                        <a:t>Location privacy is achieved through combination of algorithms like Anonymity set size, Entropy, k-Anonymity and Cloaking Granularity.</a:t>
                      </a:r>
                    </a:p>
                    <a:p>
                      <a:pPr marL="0" marR="0" lvl="0" indent="0" algn="just" defTabSz="914400" eaLnBrk="1" fontAlgn="auto" latinLnBrk="0" hangingPunct="1">
                        <a:lnSpc>
                          <a:spcPct val="100000"/>
                        </a:lnSpc>
                        <a:spcBef>
                          <a:spcPts val="0"/>
                        </a:spcBef>
                        <a:spcAft>
                          <a:spcPts val="0"/>
                        </a:spcAft>
                        <a:buClrTx/>
                        <a:buSzTx/>
                        <a:buFontTx/>
                        <a:buNone/>
                        <a:tabLst/>
                        <a:defRPr/>
                      </a:pPr>
                      <a:r>
                        <a:rPr lang="en-US" altLang="en-US" sz="2000" dirty="0">
                          <a:latin typeface="Times New Roman" panose="02020603050405020304" pitchFamily="18" charset="0"/>
                          <a:cs typeface="Times New Roman" panose="02020603050405020304" pitchFamily="18" charset="0"/>
                        </a:rPr>
                        <a:t>Trust scores are used to evaluate the trustworthiness of vehicles and Road Side Units. </a:t>
                      </a:r>
                    </a:p>
                  </a:txBody>
                  <a:tcPr>
                    <a:solidFill>
                      <a:schemeClr val="accent5">
                        <a:lumMod val="20000"/>
                        <a:lumOff val="80000"/>
                      </a:schemeClr>
                    </a:solidFill>
                  </a:tcPr>
                </a:tc>
                <a:tc>
                  <a:txBody>
                    <a:bodyPr/>
                    <a:lstStyle/>
                    <a:p>
                      <a:pPr algn="just"/>
                      <a:r>
                        <a:rPr lang="en-US" sz="2000" dirty="0">
                          <a:latin typeface="Times New Roman" panose="02020603050405020304" pitchFamily="18" charset="0"/>
                          <a:cs typeface="Times New Roman" panose="02020603050405020304" pitchFamily="18" charset="0"/>
                        </a:rPr>
                        <a:t>Only theoretical discussion about blockchain and its smart contracts. No provide experimental proof.</a:t>
                      </a:r>
                    </a:p>
                  </a:txBody>
                  <a:tcPr>
                    <a:solidFill>
                      <a:schemeClr val="accent5">
                        <a:lumMod val="20000"/>
                        <a:lumOff val="80000"/>
                      </a:schemeClr>
                    </a:solidFill>
                  </a:tcPr>
                </a:tc>
                <a:extLst>
                  <a:ext uri="{0D108BD9-81ED-4DB2-BD59-A6C34878D82A}">
                    <a16:rowId xmlns:a16="http://schemas.microsoft.com/office/drawing/2014/main" val="982258891"/>
                  </a:ext>
                </a:extLst>
              </a:tr>
            </a:tbl>
          </a:graphicData>
        </a:graphic>
      </p:graphicFrame>
    </p:spTree>
    <p:extLst>
      <p:ext uri="{BB962C8B-B14F-4D97-AF65-F5344CB8AC3E}">
        <p14:creationId xmlns:p14="http://schemas.microsoft.com/office/powerpoint/2010/main" val="3220532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B0C78EC-133F-C362-0D49-FE87872B3BC2}"/>
              </a:ext>
            </a:extLst>
          </p:cNvPr>
          <p:cNvSpPr txBox="1">
            <a:spLocks noGrp="1"/>
          </p:cNvSpPr>
          <p:nvPr>
            <p:ph type="title"/>
          </p:nvPr>
        </p:nvSpPr>
        <p:spPr/>
        <p:txBody>
          <a:bodyPr tIns="12700" rtlCol="0"/>
          <a:lstStyle/>
          <a:p>
            <a:pPr marL="12700" eaLnBrk="1" fontAlgn="auto" hangingPunct="1">
              <a:spcBef>
                <a:spcPts val="100"/>
              </a:spcBef>
              <a:spcAft>
                <a:spcPts val="0"/>
              </a:spcAft>
              <a:defRPr/>
            </a:pPr>
            <a:r>
              <a:rPr spc="-10" dirty="0"/>
              <a:t>Bangalore</a:t>
            </a:r>
            <a:r>
              <a:rPr spc="-25" dirty="0"/>
              <a:t> </a:t>
            </a:r>
            <a:r>
              <a:rPr dirty="0"/>
              <a:t>Institute</a:t>
            </a:r>
            <a:r>
              <a:rPr spc="-10" dirty="0"/>
              <a:t> </a:t>
            </a:r>
            <a:r>
              <a:rPr spc="-5" dirty="0"/>
              <a:t>of</a:t>
            </a:r>
            <a:r>
              <a:rPr spc="-55" dirty="0"/>
              <a:t> </a:t>
            </a:r>
            <a:r>
              <a:rPr spc="-25" dirty="0"/>
              <a:t>Technology</a:t>
            </a:r>
          </a:p>
        </p:txBody>
      </p:sp>
      <p:sp>
        <p:nvSpPr>
          <p:cNvPr id="3" name="object 3">
            <a:extLst>
              <a:ext uri="{FF2B5EF4-FFF2-40B4-BE49-F238E27FC236}">
                <a16:creationId xmlns:a16="http://schemas.microsoft.com/office/drawing/2014/main" id="{ABBE8EC3-EFC6-BF47-50A7-70F98AEE62AB}"/>
              </a:ext>
            </a:extLst>
          </p:cNvPr>
          <p:cNvSpPr txBox="1"/>
          <p:nvPr/>
        </p:nvSpPr>
        <p:spPr>
          <a:xfrm>
            <a:off x="3419475" y="334963"/>
            <a:ext cx="5353050" cy="593725"/>
          </a:xfrm>
          <a:prstGeom prst="rect">
            <a:avLst/>
          </a:prstGeom>
        </p:spPr>
        <p:txBody>
          <a:bodyPr lIns="0" tIns="12065" rIns="0" bIns="0">
            <a:spAutoFit/>
          </a:bodyPr>
          <a:lstStyle/>
          <a:p>
            <a:pPr marL="949325" eaLnBrk="1" fontAlgn="auto" hangingPunct="1">
              <a:lnSpc>
                <a:spcPts val="1760"/>
              </a:lnSpc>
              <a:spcBef>
                <a:spcPts val="95"/>
              </a:spcBef>
              <a:spcAft>
                <a:spcPts val="0"/>
              </a:spcAft>
              <a:defRPr/>
            </a:pPr>
            <a:r>
              <a:rPr sz="1600" spc="-5" dirty="0">
                <a:solidFill>
                  <a:srgbClr val="FFFFFF"/>
                </a:solidFill>
                <a:latin typeface="Times New Roman"/>
                <a:cs typeface="Times New Roman"/>
              </a:rPr>
              <a:t>K.R. Road,</a:t>
            </a:r>
            <a:r>
              <a:rPr sz="1600" spc="-20" dirty="0">
                <a:solidFill>
                  <a:srgbClr val="FFFFFF"/>
                </a:solidFill>
                <a:latin typeface="Times New Roman"/>
                <a:cs typeface="Times New Roman"/>
              </a:rPr>
              <a:t> </a:t>
            </a:r>
            <a:r>
              <a:rPr sz="1600" spc="-110" dirty="0">
                <a:solidFill>
                  <a:srgbClr val="FFFFFF"/>
                </a:solidFill>
                <a:latin typeface="Times New Roman"/>
                <a:cs typeface="Times New Roman"/>
              </a:rPr>
              <a:t>V.V.</a:t>
            </a:r>
            <a:r>
              <a:rPr sz="1600" spc="-5" dirty="0">
                <a:solidFill>
                  <a:srgbClr val="FFFFFF"/>
                </a:solidFill>
                <a:latin typeface="Times New Roman"/>
                <a:cs typeface="Times New Roman"/>
              </a:rPr>
              <a:t> Pura,</a:t>
            </a:r>
            <a:r>
              <a:rPr sz="1600" spc="20" dirty="0">
                <a:solidFill>
                  <a:srgbClr val="FFFFFF"/>
                </a:solidFill>
                <a:latin typeface="Times New Roman"/>
                <a:cs typeface="Times New Roman"/>
              </a:rPr>
              <a:t> </a:t>
            </a:r>
            <a:r>
              <a:rPr sz="1600" spc="-5" dirty="0">
                <a:solidFill>
                  <a:srgbClr val="FFFFFF"/>
                </a:solidFill>
                <a:latin typeface="Times New Roman"/>
                <a:cs typeface="Times New Roman"/>
              </a:rPr>
              <a:t>Bengaluru.-560004.</a:t>
            </a:r>
            <a:endParaRPr sz="1600">
              <a:latin typeface="Times New Roman"/>
              <a:cs typeface="Times New Roman"/>
            </a:endParaRPr>
          </a:p>
          <a:p>
            <a:pPr marL="12700" eaLnBrk="1" fontAlgn="auto" hangingPunct="1">
              <a:lnSpc>
                <a:spcPts val="2720"/>
              </a:lnSpc>
              <a:spcBef>
                <a:spcPts val="0"/>
              </a:spcBef>
              <a:spcAft>
                <a:spcPts val="0"/>
              </a:spcAft>
              <a:defRPr/>
            </a:pPr>
            <a:r>
              <a:rPr sz="2400" b="1" dirty="0">
                <a:solidFill>
                  <a:srgbClr val="FFFFFF"/>
                </a:solidFill>
                <a:latin typeface="Times New Roman"/>
                <a:cs typeface="Times New Roman"/>
              </a:rPr>
              <a:t>D</a:t>
            </a:r>
            <a:r>
              <a:rPr sz="2000" b="1" dirty="0">
                <a:solidFill>
                  <a:srgbClr val="FFFFFF"/>
                </a:solidFill>
                <a:latin typeface="Times New Roman"/>
                <a:cs typeface="Times New Roman"/>
              </a:rPr>
              <a:t>epartment</a:t>
            </a:r>
            <a:r>
              <a:rPr sz="2000" b="1" spc="-4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Computer</a:t>
            </a:r>
            <a:r>
              <a:rPr sz="2000" b="1" spc="-85" dirty="0">
                <a:solidFill>
                  <a:srgbClr val="FFFFFF"/>
                </a:solidFill>
                <a:latin typeface="Times New Roman"/>
                <a:cs typeface="Times New Roman"/>
              </a:rPr>
              <a:t> </a:t>
            </a:r>
            <a:r>
              <a:rPr sz="2000" b="1" dirty="0">
                <a:solidFill>
                  <a:srgbClr val="FFFFFF"/>
                </a:solidFill>
                <a:latin typeface="Times New Roman"/>
                <a:cs typeface="Times New Roman"/>
              </a:rPr>
              <a:t>Science</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&amp;</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Engineering</a:t>
            </a:r>
            <a:endParaRPr sz="2000">
              <a:latin typeface="Times New Roman"/>
              <a:cs typeface="Times New Roman"/>
            </a:endParaRPr>
          </a:p>
        </p:txBody>
      </p:sp>
      <p:grpSp>
        <p:nvGrpSpPr>
          <p:cNvPr id="60420" name="object 4">
            <a:extLst>
              <a:ext uri="{FF2B5EF4-FFF2-40B4-BE49-F238E27FC236}">
                <a16:creationId xmlns:a16="http://schemas.microsoft.com/office/drawing/2014/main" id="{AB802220-910B-EEA9-BF75-0FE805296838}"/>
              </a:ext>
            </a:extLst>
          </p:cNvPr>
          <p:cNvGrpSpPr>
            <a:grpSpLocks/>
          </p:cNvGrpSpPr>
          <p:nvPr/>
        </p:nvGrpSpPr>
        <p:grpSpPr bwMode="auto">
          <a:xfrm>
            <a:off x="203200" y="0"/>
            <a:ext cx="11891963" cy="1193800"/>
            <a:chOff x="203200" y="0"/>
            <a:chExt cx="11892280" cy="1193165"/>
          </a:xfrm>
        </p:grpSpPr>
        <p:pic>
          <p:nvPicPr>
            <p:cNvPr id="60423" name="object 5">
              <a:extLst>
                <a:ext uri="{FF2B5EF4-FFF2-40B4-BE49-F238E27FC236}">
                  <a16:creationId xmlns:a16="http://schemas.microsoft.com/office/drawing/2014/main" id="{CC67CDD5-C016-B103-5D25-1D7FED7402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0"/>
              <a:ext cx="1441958" cy="119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4" name="object 6">
              <a:extLst>
                <a:ext uri="{FF2B5EF4-FFF2-40B4-BE49-F238E27FC236}">
                  <a16:creationId xmlns:a16="http://schemas.microsoft.com/office/drawing/2014/main" id="{AF1D7F95-D4AB-5279-F989-592478E3A3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521" y="70713"/>
              <a:ext cx="1441957" cy="99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0422" name="Slide Number Placeholder 3">
            <a:extLst>
              <a:ext uri="{FF2B5EF4-FFF2-40B4-BE49-F238E27FC236}">
                <a16:creationId xmlns:a16="http://schemas.microsoft.com/office/drawing/2014/main" id="{E2614CFC-CF37-95A3-4A37-4C3DA0A56C59}"/>
              </a:ext>
            </a:extLst>
          </p:cNvPr>
          <p:cNvSpPr>
            <a:spLocks noGrp="1" noChangeArrowheads="1"/>
          </p:cNvSpPr>
          <p:nvPr>
            <p:ph type="sldNum" sz="quarter" idx="12"/>
          </p:nvPr>
        </p:nvSpPr>
        <p:spPr bwMode="auto">
          <a:xfrm>
            <a:off x="8789988" y="6294438"/>
            <a:ext cx="2803525"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A70920D-00CF-4D18-911C-D8EAE68320FA}" type="slidenum">
              <a:rPr lang="en-US" altLang="en-US" sz="2400" smtClean="0">
                <a:solidFill>
                  <a:schemeClr val="bg1"/>
                </a:solidFill>
                <a:latin typeface="Times New Roman" panose="02020603050405020304" pitchFamily="18" charset="0"/>
                <a:cs typeface="Times New Roman" panose="02020603050405020304" pitchFamily="18" charset="0"/>
              </a:rPr>
              <a:pPr/>
              <a:t>9</a:t>
            </a:fld>
            <a:endParaRPr lang="en-US" altLang="en-US">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E234372-3345-4886-4B3F-579FEA9F046E}"/>
              </a:ext>
            </a:extLst>
          </p:cNvPr>
          <p:cNvPicPr>
            <a:picLocks noChangeAspect="1"/>
          </p:cNvPicPr>
          <p:nvPr/>
        </p:nvPicPr>
        <p:blipFill>
          <a:blip r:embed="rId4"/>
          <a:stretch>
            <a:fillRect/>
          </a:stretch>
        </p:blipFill>
        <p:spPr>
          <a:xfrm>
            <a:off x="9467169" y="6038278"/>
            <a:ext cx="1186073" cy="834961"/>
          </a:xfrm>
          <a:prstGeom prst="rect">
            <a:avLst/>
          </a:prstGeom>
        </p:spPr>
      </p:pic>
      <p:sp>
        <p:nvSpPr>
          <p:cNvPr id="6" name="TextBox 5">
            <a:extLst>
              <a:ext uri="{FF2B5EF4-FFF2-40B4-BE49-F238E27FC236}">
                <a16:creationId xmlns:a16="http://schemas.microsoft.com/office/drawing/2014/main" id="{2DB1F699-BDA4-CCD1-8E3A-0B597CAB26A7}"/>
              </a:ext>
            </a:extLst>
          </p:cNvPr>
          <p:cNvSpPr txBox="1"/>
          <p:nvPr/>
        </p:nvSpPr>
        <p:spPr>
          <a:xfrm>
            <a:off x="983456" y="1274764"/>
            <a:ext cx="10294144" cy="4893647"/>
          </a:xfrm>
          <a:prstGeom prst="rect">
            <a:avLst/>
          </a:prstGeom>
          <a:noFill/>
        </p:spPr>
        <p:txBody>
          <a:bodyPr wrap="square" rtlCol="0">
            <a:spAutoFit/>
          </a:bodyPr>
          <a:lstStyle/>
          <a:p>
            <a:pPr algn="ctr" eaLnBrk="1" hangingPunct="1">
              <a:spcBef>
                <a:spcPct val="0"/>
              </a:spcBef>
              <a:spcAft>
                <a:spcPct val="0"/>
              </a:spcAft>
              <a:defRPr/>
            </a:pPr>
            <a:r>
              <a:rPr lang="en-US" sz="3600" b="1" dirty="0">
                <a:latin typeface="Times New Roman" panose="02020603050405020304" pitchFamily="18" charset="0"/>
                <a:cs typeface="Times New Roman" panose="02020603050405020304" pitchFamily="18" charset="0"/>
              </a:rPr>
              <a:t>PROBLEM STATEMENT</a:t>
            </a:r>
          </a:p>
          <a:p>
            <a:pPr algn="ctr" eaLnBrk="1" hangingPunct="1">
              <a:spcBef>
                <a:spcPct val="0"/>
              </a:spcBef>
              <a:spcAft>
                <a:spcPct val="0"/>
              </a:spcAft>
              <a:defRPr/>
            </a:pPr>
            <a:endParaRPr lang="en-US" sz="3600" b="1" dirty="0">
              <a:latin typeface="Times New Roman" panose="02020603050405020304" pitchFamily="18" charset="0"/>
              <a:cs typeface="Times New Roman" panose="02020603050405020304" pitchFamily="18" charset="0"/>
            </a:endParaRPr>
          </a:p>
          <a:p>
            <a:pPr algn="just">
              <a:defRPr/>
            </a:pPr>
            <a:r>
              <a:rPr lang="en-US" sz="2000" b="1" dirty="0">
                <a:latin typeface="Times New Roman" panose="02020603050405020304" pitchFamily="18" charset="0"/>
                <a:cs typeface="Times New Roman" panose="02020603050405020304" pitchFamily="18" charset="0"/>
              </a:rPr>
              <a:t>“A framework that secures data sharing using biometrics-blockchain within VANETs to resist denial-of-service, replay attacks and Sybil attack, while maintaining trust and privacy “</a:t>
            </a:r>
          </a:p>
          <a:p>
            <a:pPr algn="just">
              <a:defRPr/>
            </a:pPr>
            <a:endParaRPr lang="en-US" sz="1800" b="1" dirty="0">
              <a:latin typeface="Times New Roman" panose="02020603050405020304" pitchFamily="18" charset="0"/>
              <a:cs typeface="Times New Roman" panose="02020603050405020304" pitchFamily="18" charset="0"/>
            </a:endParaRPr>
          </a:p>
          <a:p>
            <a:pPr algn="just">
              <a:defRPr/>
            </a:pPr>
            <a:r>
              <a:rPr lang="en-US" sz="2400" b="1" dirty="0">
                <a:latin typeface="Times New Roman" panose="02020603050405020304" pitchFamily="18" charset="0"/>
                <a:cs typeface="Times New Roman" panose="02020603050405020304" pitchFamily="18" charset="0"/>
              </a:rPr>
              <a:t>Objectives:</a:t>
            </a:r>
          </a:p>
          <a:p>
            <a:pPr algn="just">
              <a:defRPr/>
            </a:pPr>
            <a:endParaRPr lang="en-US" sz="2000" b="1" dirty="0">
              <a:latin typeface="Times New Roman" panose="02020603050405020304" pitchFamily="18" charset="0"/>
              <a:cs typeface="Times New Roman" panose="02020603050405020304" pitchFamily="18" charset="0"/>
            </a:endParaRPr>
          </a:p>
          <a:p>
            <a:pPr algn="just">
              <a:defRPr/>
            </a:pPr>
            <a:r>
              <a:rPr lang="en-US" sz="2000" b="1" dirty="0">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rPr>
              <a:t>Single registration whereby vehicles are only required to register once before being able to send messages.</a:t>
            </a:r>
          </a:p>
          <a:p>
            <a:pPr algn="just">
              <a:defRPr/>
            </a:pPr>
            <a:r>
              <a:rPr lang="en-US" sz="2000" b="1" dirty="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To ensure that the received messages are credible.</a:t>
            </a:r>
          </a:p>
          <a:p>
            <a:pPr algn="just">
              <a:defRPr/>
            </a:pPr>
            <a:r>
              <a:rPr lang="en-US" sz="2000" b="1" dirty="0">
                <a:latin typeface="Times New Roman" panose="02020603050405020304" pitchFamily="18" charset="0"/>
                <a:cs typeface="Times New Roman" panose="02020603050405020304" pitchFamily="18" charset="0"/>
              </a:rPr>
              <a:t>3. </a:t>
            </a:r>
            <a:r>
              <a:rPr lang="en-US" sz="2000" dirty="0">
                <a:latin typeface="Times New Roman" panose="02020603050405020304" pitchFamily="18" charset="0"/>
                <a:cs typeface="Times New Roman" panose="02020603050405020304" pitchFamily="18" charset="0"/>
              </a:rPr>
              <a:t>The vehicles genuine identity must not be visible to others, and should not be possible for malicious actor to acquire identities.</a:t>
            </a:r>
          </a:p>
          <a:p>
            <a:pPr algn="just">
              <a:defRPr/>
            </a:pPr>
            <a:r>
              <a:rPr lang="en-US" sz="2000" b="1" dirty="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rPr>
              <a:t>Trusted authority should be able to trace the true identity incase of malicious </a:t>
            </a:r>
            <a:r>
              <a:rPr lang="en-US" sz="2000" dirty="0" err="1">
                <a:latin typeface="Times New Roman" panose="02020603050405020304" pitchFamily="18" charset="0"/>
                <a:cs typeface="Times New Roman" panose="02020603050405020304" pitchFamily="18" charset="0"/>
              </a:rPr>
              <a:t>behaviour</a:t>
            </a:r>
            <a:r>
              <a:rPr lang="en-US" sz="2000"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5161</TotalTime>
  <Words>5019</Words>
  <Application>Microsoft Office PowerPoint</Application>
  <PresentationFormat>Widescreen</PresentationFormat>
  <Paragraphs>466</Paragraphs>
  <Slides>38</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Algerian</vt:lpstr>
      <vt:lpstr>Arial</vt:lpstr>
      <vt:lpstr>Calibri</vt:lpstr>
      <vt:lpstr>Cambria</vt:lpstr>
      <vt:lpstr>Lucida Sans</vt:lpstr>
      <vt:lpstr>Noto Sans Symbols</vt:lpstr>
      <vt:lpstr>Times New Roman</vt:lpstr>
      <vt:lpstr>Trebuchet MS</vt:lpstr>
      <vt:lpstr>Office Theme</vt:lpstr>
      <vt:lpstr>PowerPoint Presentation</vt:lpstr>
      <vt:lpstr>PowerPoint Presentation</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BANGALORE INSTITUTE OF TECHNOLOGY</dc:title>
  <dc:creator>kartik gajendra</dc:creator>
  <cp:lastModifiedBy>Shivani VK</cp:lastModifiedBy>
  <cp:revision>191</cp:revision>
  <dcterms:created xsi:type="dcterms:W3CDTF">2023-10-26T17:54:44Z</dcterms:created>
  <dcterms:modified xsi:type="dcterms:W3CDTF">2024-03-03T07:58:44Z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2022-12-18T00:00:00Z</vt:filetime>
  </property>
  <property fmtid="{D5CDD505-2E9C-101B-9397-08002B2CF9AE}" pid="3" name="Creator">
    <vt:lpwstr>Microsoft® PowerPoint® 2010</vt:lpwstr>
  </property>
  <property fmtid="{D5CDD505-2E9C-101B-9397-08002B2CF9AE}" pid="4" name="LastSaved">
    <vt:filetime>2023-10-26T00:00:00Z</vt:filetime>
  </property>
</Properties>
</file>