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60A56-1AD9-470E-A4B5-76B09DB5618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E0F2-E4F6-483D-8B34-3821261968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9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0A56-1AD9-470E-A4B5-76B09DB5618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11745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0A56-1AD9-470E-A4B5-76B09DB5618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114362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0A56-1AD9-470E-A4B5-76B09DB5618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31052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0A56-1AD9-470E-A4B5-76B09DB56181}"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8E0F2-E4F6-483D-8B34-3821261968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24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60A56-1AD9-470E-A4B5-76B09DB56181}"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383365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60A56-1AD9-470E-A4B5-76B09DB56181}"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317254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60A56-1AD9-470E-A4B5-76B09DB56181}"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155315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560A56-1AD9-470E-A4B5-76B09DB56181}" type="datetimeFigureOut">
              <a:rPr lang="en-IN" smtClean="0"/>
              <a:t>25-06-2023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414635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560A56-1AD9-470E-A4B5-76B09DB56181}" type="datetimeFigureOut">
              <a:rPr lang="en-IN" smtClean="0"/>
              <a:t>25-06-2023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68E0F2-E4F6-483D-8B34-3821261968A7}" type="slidenum">
              <a:rPr lang="en-IN" smtClean="0"/>
              <a:t>‹#›</a:t>
            </a:fld>
            <a:endParaRPr lang="en-IN"/>
          </a:p>
        </p:txBody>
      </p:sp>
    </p:spTree>
    <p:extLst>
      <p:ext uri="{BB962C8B-B14F-4D97-AF65-F5344CB8AC3E}">
        <p14:creationId xmlns:p14="http://schemas.microsoft.com/office/powerpoint/2010/main" val="133674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60A56-1AD9-470E-A4B5-76B09DB56181}"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8E0F2-E4F6-483D-8B34-3821261968A7}" type="slidenum">
              <a:rPr lang="en-IN" smtClean="0"/>
              <a:t>‹#›</a:t>
            </a:fld>
            <a:endParaRPr lang="en-IN"/>
          </a:p>
        </p:txBody>
      </p:sp>
    </p:spTree>
    <p:extLst>
      <p:ext uri="{BB962C8B-B14F-4D97-AF65-F5344CB8AC3E}">
        <p14:creationId xmlns:p14="http://schemas.microsoft.com/office/powerpoint/2010/main" val="273477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560A56-1AD9-470E-A4B5-76B09DB56181}" type="datetimeFigureOut">
              <a:rPr lang="en-IN" smtClean="0"/>
              <a:t>25-06-2023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68E0F2-E4F6-483D-8B34-3821261968A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293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6453-4BB4-3543-3E55-EC5C322B7832}"/>
              </a:ext>
            </a:extLst>
          </p:cNvPr>
          <p:cNvSpPr>
            <a:spLocks noGrp="1"/>
          </p:cNvSpPr>
          <p:nvPr>
            <p:ph type="ctrTitle"/>
          </p:nvPr>
        </p:nvSpPr>
        <p:spPr>
          <a:xfrm>
            <a:off x="1097280" y="758952"/>
            <a:ext cx="10058400" cy="1856429"/>
          </a:xfrm>
        </p:spPr>
        <p:txBody>
          <a:bodyPr>
            <a:normAutofit/>
          </a:bodyPr>
          <a:lstStyle/>
          <a:p>
            <a:r>
              <a:rPr lang="en-IN" sz="4000" dirty="0"/>
              <a:t>MLFlow and MLFlow Recipes :</a:t>
            </a:r>
          </a:p>
        </p:txBody>
      </p:sp>
      <p:sp>
        <p:nvSpPr>
          <p:cNvPr id="3" name="Subtitle 2">
            <a:extLst>
              <a:ext uri="{FF2B5EF4-FFF2-40B4-BE49-F238E27FC236}">
                <a16:creationId xmlns:a16="http://schemas.microsoft.com/office/drawing/2014/main" id="{A9EED161-96F5-613B-363E-0BAE2BCB1F19}"/>
              </a:ext>
            </a:extLst>
          </p:cNvPr>
          <p:cNvSpPr>
            <a:spLocks noGrp="1"/>
          </p:cNvSpPr>
          <p:nvPr>
            <p:ph type="subTitle" idx="1"/>
          </p:nvPr>
        </p:nvSpPr>
        <p:spPr/>
        <p:txBody>
          <a:bodyPr/>
          <a:lstStyle/>
          <a:p>
            <a:r>
              <a:rPr lang="en-IN" dirty="0"/>
              <a:t>Ayush singh (intern)</a:t>
            </a:r>
          </a:p>
        </p:txBody>
      </p:sp>
    </p:spTree>
    <p:extLst>
      <p:ext uri="{BB962C8B-B14F-4D97-AF65-F5344CB8AC3E}">
        <p14:creationId xmlns:p14="http://schemas.microsoft.com/office/powerpoint/2010/main" val="292599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FE676-4ACC-F753-5543-0B8F63FCDE18}"/>
              </a:ext>
            </a:extLst>
          </p:cNvPr>
          <p:cNvSpPr txBox="1"/>
          <p:nvPr/>
        </p:nvSpPr>
        <p:spPr>
          <a:xfrm>
            <a:off x="78659" y="34454"/>
            <a:ext cx="11788877" cy="3139321"/>
          </a:xfrm>
          <a:prstGeom prst="rect">
            <a:avLst/>
          </a:prstGeom>
          <a:noFill/>
        </p:spPr>
        <p:txBody>
          <a:bodyPr wrap="square">
            <a:spAutoFit/>
          </a:bodyPr>
          <a:lstStyle/>
          <a:p>
            <a:r>
              <a:rPr lang="en-US" dirty="0"/>
              <a:t>MLflow is an open-source platform for managing the machine learning lifecycle. Some of the key features of MLflow include:</a:t>
            </a:r>
          </a:p>
          <a:p>
            <a:endParaRPr lang="en-US" sz="1500" dirty="0"/>
          </a:p>
          <a:p>
            <a:pPr>
              <a:buFont typeface="Arial" panose="020B0604020202020204" pitchFamily="34" charset="0"/>
              <a:buChar char="•"/>
            </a:pPr>
            <a:r>
              <a:rPr lang="en-US" sz="1500" b="1" dirty="0"/>
              <a:t>Tracking:</a:t>
            </a:r>
            <a:r>
              <a:rPr lang="en-US" sz="1500" dirty="0"/>
              <a:t> MLflow tracking allows you to log parameters, metrics, and artifacts from your machine learning experiments. This data can be used to track the progress of your experiments, compare different runs, and identify the best performing models.</a:t>
            </a:r>
          </a:p>
          <a:p>
            <a:endParaRPr lang="en-US" sz="1500" dirty="0"/>
          </a:p>
          <a:p>
            <a:pPr>
              <a:buFont typeface="Arial" panose="020B0604020202020204" pitchFamily="34" charset="0"/>
              <a:buChar char="•"/>
            </a:pPr>
            <a:r>
              <a:rPr lang="en-US" sz="1500" b="1" dirty="0"/>
              <a:t>Model management:</a:t>
            </a:r>
            <a:r>
              <a:rPr lang="en-US" sz="1500" dirty="0"/>
              <a:t> MLflow model management provides a way to store, version, and deploy machine learning models. This makes it easy to share models with others and to deploy them to production.</a:t>
            </a:r>
          </a:p>
          <a:p>
            <a:endParaRPr lang="en-US" sz="1500" dirty="0"/>
          </a:p>
          <a:p>
            <a:pPr>
              <a:buFont typeface="Arial" panose="020B0604020202020204" pitchFamily="34" charset="0"/>
              <a:buChar char="•"/>
            </a:pPr>
            <a:r>
              <a:rPr lang="en-US" sz="1500" b="1" dirty="0"/>
              <a:t>Model registry:</a:t>
            </a:r>
            <a:r>
              <a:rPr lang="en-US" sz="1500" dirty="0"/>
              <a:t> The MLflow model registry is a central repository for storing machine learning models. The registry allows you to track the lineage of your models, manage their lifecycle, and deploy them to production.</a:t>
            </a:r>
          </a:p>
          <a:p>
            <a:endParaRPr lang="en-US" sz="1500" dirty="0"/>
          </a:p>
          <a:p>
            <a:pPr>
              <a:buFont typeface="Arial" panose="020B0604020202020204" pitchFamily="34" charset="0"/>
              <a:buChar char="•"/>
            </a:pPr>
            <a:r>
              <a:rPr lang="en-US" sz="1500" b="1" dirty="0"/>
              <a:t>Model serving/projects:</a:t>
            </a:r>
            <a:r>
              <a:rPr lang="en-US" sz="1500" dirty="0"/>
              <a:t> MLflow model serving provides a way to deploy machine learning models as REST endpoints. This makes it easy to integrate machine learning models into your applications.</a:t>
            </a:r>
          </a:p>
        </p:txBody>
      </p:sp>
      <p:pic>
        <p:nvPicPr>
          <p:cNvPr id="11" name="Picture 10" descr="A picture containing text, font, diagram, number&#10;&#10;Description automatically generated">
            <a:extLst>
              <a:ext uri="{FF2B5EF4-FFF2-40B4-BE49-F238E27FC236}">
                <a16:creationId xmlns:a16="http://schemas.microsoft.com/office/drawing/2014/main" id="{BC1BFB9C-BF1A-9B02-B57C-1C6D645C0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3429000"/>
            <a:ext cx="11602065" cy="2804652"/>
          </a:xfrm>
          <a:prstGeom prst="rect">
            <a:avLst/>
          </a:prstGeom>
        </p:spPr>
      </p:pic>
    </p:spTree>
    <p:extLst>
      <p:ext uri="{BB962C8B-B14F-4D97-AF65-F5344CB8AC3E}">
        <p14:creationId xmlns:p14="http://schemas.microsoft.com/office/powerpoint/2010/main" val="190199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95162E-197C-4FC7-C1E1-4F6424237F6E}"/>
              </a:ext>
            </a:extLst>
          </p:cNvPr>
          <p:cNvGraphicFramePr>
            <a:graphicFrameLocks noGrp="1"/>
          </p:cNvGraphicFramePr>
          <p:nvPr>
            <p:extLst>
              <p:ext uri="{D42A27DB-BD31-4B8C-83A1-F6EECF244321}">
                <p14:modId xmlns:p14="http://schemas.microsoft.com/office/powerpoint/2010/main" val="2537463672"/>
              </p:ext>
            </p:extLst>
          </p:nvPr>
        </p:nvGraphicFramePr>
        <p:xfrm>
          <a:off x="163707" y="893894"/>
          <a:ext cx="11861146" cy="5359422"/>
        </p:xfrm>
        <a:graphic>
          <a:graphicData uri="http://schemas.openxmlformats.org/drawingml/2006/table">
            <a:tbl>
              <a:tblPr>
                <a:tableStyleId>{C4B1156A-380E-4F78-BDF5-A606A8083BF9}</a:tableStyleId>
              </a:tblPr>
              <a:tblGrid>
                <a:gridCol w="4198376">
                  <a:extLst>
                    <a:ext uri="{9D8B030D-6E8A-4147-A177-3AD203B41FA5}">
                      <a16:colId xmlns:a16="http://schemas.microsoft.com/office/drawing/2014/main" val="1687155867"/>
                    </a:ext>
                  </a:extLst>
                </a:gridCol>
                <a:gridCol w="7662770">
                  <a:extLst>
                    <a:ext uri="{9D8B030D-6E8A-4147-A177-3AD203B41FA5}">
                      <a16:colId xmlns:a16="http://schemas.microsoft.com/office/drawing/2014/main" val="2443916657"/>
                    </a:ext>
                  </a:extLst>
                </a:gridCol>
              </a:tblGrid>
              <a:tr h="281712">
                <a:tc>
                  <a:txBody>
                    <a:bodyPr/>
                    <a:lstStyle/>
                    <a:p>
                      <a:pPr algn="ctr" rtl="0" fontAlgn="b"/>
                      <a:r>
                        <a:rPr lang="en-IN" sz="1450" b="0" dirty="0">
                          <a:effectLst/>
                        </a:rPr>
                        <a:t>Feature</a:t>
                      </a:r>
                    </a:p>
                  </a:txBody>
                  <a:tcPr marL="12068" marR="12068" marT="8045" marB="8045" anchor="b"/>
                </a:tc>
                <a:tc>
                  <a:txBody>
                    <a:bodyPr/>
                    <a:lstStyle/>
                    <a:p>
                      <a:pPr algn="ctr" rtl="0" fontAlgn="b"/>
                      <a:r>
                        <a:rPr lang="en-IN" sz="1450" b="0" dirty="0">
                          <a:effectLst/>
                        </a:rPr>
                        <a:t>Description</a:t>
                      </a:r>
                    </a:p>
                  </a:txBody>
                  <a:tcPr marL="12068" marR="12068" marT="8045" marB="8045" anchor="b"/>
                </a:tc>
                <a:extLst>
                  <a:ext uri="{0D108BD9-81ED-4DB2-BD59-A6C34878D82A}">
                    <a16:rowId xmlns:a16="http://schemas.microsoft.com/office/drawing/2014/main" val="1930532485"/>
                  </a:ext>
                </a:extLst>
              </a:tr>
              <a:tr h="1226504">
                <a:tc>
                  <a:txBody>
                    <a:bodyPr/>
                    <a:lstStyle/>
                    <a:p>
                      <a:pPr algn="l" rtl="0" fontAlgn="b"/>
                      <a:r>
                        <a:rPr lang="en-IN" sz="1450" b="0" dirty="0">
                          <a:effectLst/>
                        </a:rPr>
                        <a:t>Predefined templates</a:t>
                      </a:r>
                    </a:p>
                  </a:txBody>
                  <a:tcPr marL="12068" marR="12068" marT="8045" marB="8045" anchor="b"/>
                </a:tc>
                <a:tc>
                  <a:txBody>
                    <a:bodyPr/>
                    <a:lstStyle/>
                    <a:p>
                      <a:pPr algn="just">
                        <a:buFont typeface="Arial" panose="020B0604020202020204" pitchFamily="34" charset="0"/>
                        <a:buChar char="•"/>
                      </a:pPr>
                      <a:r>
                        <a:rPr lang="en-US" sz="1450" dirty="0"/>
                        <a:t>MLflow Recipes provides a number of predefined templates for common ML tasks, such as regression modeling, classification, and clustering. These templates can be used to get started quickly and focus on building great models, without having to worry about the boilerplate code that is traditionally required to curate datasets, engineer features, train &amp; tune models, and package models for production deployment.</a:t>
                      </a:r>
                    </a:p>
                  </a:txBody>
                  <a:tcPr marL="12068" marR="12068" marT="8045" marB="8045" anchor="b"/>
                </a:tc>
                <a:extLst>
                  <a:ext uri="{0D108BD9-81ED-4DB2-BD59-A6C34878D82A}">
                    <a16:rowId xmlns:a16="http://schemas.microsoft.com/office/drawing/2014/main" val="626721877"/>
                  </a:ext>
                </a:extLst>
              </a:tr>
              <a:tr h="826436">
                <a:tc>
                  <a:txBody>
                    <a:bodyPr/>
                    <a:lstStyle/>
                    <a:p>
                      <a:pPr rtl="0" fontAlgn="b"/>
                      <a:r>
                        <a:rPr lang="en-IN" sz="1450" b="0" dirty="0">
                          <a:effectLst/>
                        </a:rPr>
                        <a:t>Intelligent recipe execution engine</a:t>
                      </a:r>
                    </a:p>
                  </a:txBody>
                  <a:tcPr marL="12068" marR="12068" marT="8045" marB="8045" anchor="b"/>
                </a:tc>
                <a:tc>
                  <a:txBody>
                    <a:bodyPr/>
                    <a:lstStyle/>
                    <a:p>
                      <a:pPr algn="just">
                        <a:buFont typeface="Arial" panose="020B0604020202020204" pitchFamily="34" charset="0"/>
                        <a:buChar char="•"/>
                      </a:pPr>
                      <a:r>
                        <a:rPr lang="en-US" sz="1450" dirty="0"/>
                        <a:t>The intelligent recipe execution engine accelerates model development by caching results from each step of the process and re-running the minimal set of steps as changes are made. This can save a significant amount of time, especially when working with large datasets.</a:t>
                      </a:r>
                    </a:p>
                  </a:txBody>
                  <a:tcPr marL="12068" marR="12068" marT="8045" marB="8045" anchor="b"/>
                </a:tc>
                <a:extLst>
                  <a:ext uri="{0D108BD9-81ED-4DB2-BD59-A6C34878D82A}">
                    <a16:rowId xmlns:a16="http://schemas.microsoft.com/office/drawing/2014/main" val="1493639257"/>
                  </a:ext>
                </a:extLst>
              </a:tr>
              <a:tr h="988131">
                <a:tc>
                  <a:txBody>
                    <a:bodyPr/>
                    <a:lstStyle/>
                    <a:p>
                      <a:pPr rtl="0" fontAlgn="b"/>
                      <a:r>
                        <a:rPr lang="en-IN" sz="1450" b="0" dirty="0">
                          <a:effectLst/>
                        </a:rPr>
                        <a:t>Production-ready structure</a:t>
                      </a:r>
                    </a:p>
                  </a:txBody>
                  <a:tcPr marL="12068" marR="12068" marT="8045" marB="8045" anchor="b"/>
                </a:tc>
                <a:tc>
                  <a:txBody>
                    <a:bodyPr/>
                    <a:lstStyle/>
                    <a:p>
                      <a:pPr algn="just" rtl="0" fontAlgn="b"/>
                      <a:r>
                        <a:rPr lang="en-US" sz="1450" b="0" dirty="0">
                          <a:effectLst/>
                        </a:rPr>
                        <a:t>The modular, git-integrated recipe structure dramatically simplifies the handoff from development to production by ensuring that all model code, data, and configurations are easily reviewable and deployable by ML engineers.</a:t>
                      </a:r>
                    </a:p>
                  </a:txBody>
                  <a:tcPr marL="12068" marR="12068" marT="8045" marB="8045" anchor="b"/>
                </a:tc>
                <a:extLst>
                  <a:ext uri="{0D108BD9-81ED-4DB2-BD59-A6C34878D82A}">
                    <a16:rowId xmlns:a16="http://schemas.microsoft.com/office/drawing/2014/main" val="981643226"/>
                  </a:ext>
                </a:extLst>
              </a:tr>
              <a:tr h="545460">
                <a:tc>
                  <a:txBody>
                    <a:bodyPr/>
                    <a:lstStyle/>
                    <a:p>
                      <a:pPr rtl="0" fontAlgn="b"/>
                      <a:r>
                        <a:rPr lang="en-US" sz="1450" b="0" dirty="0">
                          <a:effectLst/>
                        </a:rPr>
                        <a:t>Support for multiple ML frameworks</a:t>
                      </a:r>
                    </a:p>
                  </a:txBody>
                  <a:tcPr marL="12068" marR="12068" marT="8045" marB="8045" anchor="b"/>
                </a:tc>
                <a:tc>
                  <a:txBody>
                    <a:bodyPr/>
                    <a:lstStyle/>
                    <a:p>
                      <a:pPr algn="just" rtl="0" fontAlgn="b"/>
                      <a:r>
                        <a:rPr lang="en-US" sz="1450" b="0" dirty="0">
                          <a:effectLst/>
                        </a:rPr>
                        <a:t>MLflow Recipes can be used with a variety of ML frameworks, including scikit-learn, TensorFlow, and PyTorch.</a:t>
                      </a:r>
                    </a:p>
                  </a:txBody>
                  <a:tcPr marL="12068" marR="12068" marT="8045" marB="8045" anchor="b"/>
                </a:tc>
                <a:extLst>
                  <a:ext uri="{0D108BD9-81ED-4DB2-BD59-A6C34878D82A}">
                    <a16:rowId xmlns:a16="http://schemas.microsoft.com/office/drawing/2014/main" val="641916839"/>
                  </a:ext>
                </a:extLst>
              </a:tr>
              <a:tr h="826436">
                <a:tc>
                  <a:txBody>
                    <a:bodyPr/>
                    <a:lstStyle/>
                    <a:p>
                      <a:pPr rtl="0" fontAlgn="b"/>
                      <a:r>
                        <a:rPr lang="en-US" sz="1450" b="0" dirty="0">
                          <a:effectLst/>
                        </a:rPr>
                        <a:t>Support for multiple deployment targets</a:t>
                      </a:r>
                    </a:p>
                  </a:txBody>
                  <a:tcPr marL="12068" marR="12068" marT="8045" marB="8045" anchor="b"/>
                </a:tc>
                <a:tc>
                  <a:txBody>
                    <a:bodyPr/>
                    <a:lstStyle/>
                    <a:p>
                      <a:pPr algn="just" rtl="0" fontAlgn="b"/>
                      <a:r>
                        <a:rPr lang="en-US" sz="1450" b="0" dirty="0">
                          <a:effectLst/>
                        </a:rPr>
                        <a:t>MLflow Recipes can be used to deploy models to a variety of deployment targets, such as Amazon SageMaker, Azure Machine Learning, and Google Cloud ML Engine.</a:t>
                      </a:r>
                    </a:p>
                  </a:txBody>
                  <a:tcPr marL="12068" marR="12068" marT="8045" marB="8045" anchor="b"/>
                </a:tc>
                <a:extLst>
                  <a:ext uri="{0D108BD9-81ED-4DB2-BD59-A6C34878D82A}">
                    <a16:rowId xmlns:a16="http://schemas.microsoft.com/office/drawing/2014/main" val="4173037902"/>
                  </a:ext>
                </a:extLst>
              </a:tr>
              <a:tr h="664743">
                <a:tc>
                  <a:txBody>
                    <a:bodyPr/>
                    <a:lstStyle/>
                    <a:p>
                      <a:pPr rtl="0" fontAlgn="b"/>
                      <a:r>
                        <a:rPr lang="en-IN" sz="1450" b="0" dirty="0">
                          <a:effectLst/>
                        </a:rPr>
                        <a:t>Integration with MLflow Tracking</a:t>
                      </a:r>
                    </a:p>
                  </a:txBody>
                  <a:tcPr marL="12068" marR="12068" marT="8045" marB="8045" anchor="b"/>
                </a:tc>
                <a:tc>
                  <a:txBody>
                    <a:bodyPr/>
                    <a:lstStyle/>
                    <a:p>
                      <a:pPr algn="just" rtl="0" fontAlgn="b"/>
                      <a:r>
                        <a:rPr lang="en-US" sz="1450" b="0" dirty="0">
                          <a:effectLst/>
                        </a:rPr>
                        <a:t>MLflow Recipes integrates with MLflow Tracking, which allows you to track the metrics and artifacts generated during model development and deployment.</a:t>
                      </a:r>
                    </a:p>
                  </a:txBody>
                  <a:tcPr marL="12068" marR="12068" marT="8045" marB="8045" anchor="b"/>
                </a:tc>
                <a:extLst>
                  <a:ext uri="{0D108BD9-81ED-4DB2-BD59-A6C34878D82A}">
                    <a16:rowId xmlns:a16="http://schemas.microsoft.com/office/drawing/2014/main" val="588974261"/>
                  </a:ext>
                </a:extLst>
              </a:tr>
            </a:tbl>
          </a:graphicData>
        </a:graphic>
      </p:graphicFrame>
      <p:sp>
        <p:nvSpPr>
          <p:cNvPr id="3" name="TextBox 2">
            <a:extLst>
              <a:ext uri="{FF2B5EF4-FFF2-40B4-BE49-F238E27FC236}">
                <a16:creationId xmlns:a16="http://schemas.microsoft.com/office/drawing/2014/main" id="{287AA414-5BC3-2320-AE9D-1D3FF6298C67}"/>
              </a:ext>
            </a:extLst>
          </p:cNvPr>
          <p:cNvSpPr txBox="1"/>
          <p:nvPr/>
        </p:nvSpPr>
        <p:spPr>
          <a:xfrm flipH="1">
            <a:off x="163706" y="52873"/>
            <a:ext cx="9324423" cy="400110"/>
          </a:xfrm>
          <a:prstGeom prst="rect">
            <a:avLst/>
          </a:prstGeom>
          <a:noFill/>
        </p:spPr>
        <p:txBody>
          <a:bodyPr wrap="square" rtlCol="0">
            <a:spAutoFit/>
          </a:bodyPr>
          <a:lstStyle/>
          <a:p>
            <a:r>
              <a:rPr lang="en-IN" sz="2000" b="1" dirty="0"/>
              <a:t>MLFlow Recipes :    </a:t>
            </a:r>
            <a:r>
              <a:rPr lang="en-IN" sz="1550" dirty="0"/>
              <a:t>(earlier known as MLFLow Pipelines)</a:t>
            </a:r>
          </a:p>
        </p:txBody>
      </p:sp>
      <p:sp>
        <p:nvSpPr>
          <p:cNvPr id="5" name="TextBox 4">
            <a:extLst>
              <a:ext uri="{FF2B5EF4-FFF2-40B4-BE49-F238E27FC236}">
                <a16:creationId xmlns:a16="http://schemas.microsoft.com/office/drawing/2014/main" id="{10C3755A-A232-447B-66DA-B42559D05694}"/>
              </a:ext>
            </a:extLst>
          </p:cNvPr>
          <p:cNvSpPr txBox="1"/>
          <p:nvPr/>
        </p:nvSpPr>
        <p:spPr>
          <a:xfrm>
            <a:off x="163706" y="494887"/>
            <a:ext cx="11861145" cy="315471"/>
          </a:xfrm>
          <a:prstGeom prst="rect">
            <a:avLst/>
          </a:prstGeom>
          <a:noFill/>
        </p:spPr>
        <p:txBody>
          <a:bodyPr wrap="square">
            <a:spAutoFit/>
          </a:bodyPr>
          <a:lstStyle/>
          <a:p>
            <a:r>
              <a:rPr lang="en-US" sz="1450" dirty="0"/>
              <a:t>It is a framework that enables data scientists to quickly develop high-quality models and deploy them to production. It offers several key features:</a:t>
            </a:r>
          </a:p>
        </p:txBody>
      </p:sp>
    </p:spTree>
    <p:extLst>
      <p:ext uri="{BB962C8B-B14F-4D97-AF65-F5344CB8AC3E}">
        <p14:creationId xmlns:p14="http://schemas.microsoft.com/office/powerpoint/2010/main" val="26680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text, diagram, sketch, line&#10;&#10;Description automatically generated">
            <a:extLst>
              <a:ext uri="{FF2B5EF4-FFF2-40B4-BE49-F238E27FC236}">
                <a16:creationId xmlns:a16="http://schemas.microsoft.com/office/drawing/2014/main" id="{E5A3C96E-0800-DDA8-7E24-CA80E739FA87}"/>
              </a:ext>
            </a:extLst>
          </p:cNvPr>
          <p:cNvPicPr>
            <a:picLocks noChangeAspect="1"/>
          </p:cNvPicPr>
          <p:nvPr/>
        </p:nvPicPr>
        <p:blipFill rotWithShape="1">
          <a:blip r:embed="rId2">
            <a:extLst>
              <a:ext uri="{28A0092B-C50C-407E-A947-70E740481C1C}">
                <a14:useLocalDpi xmlns:a14="http://schemas.microsoft.com/office/drawing/2010/main" val="0"/>
              </a:ext>
            </a:extLst>
          </a:blip>
          <a:srcRect l="2065" t="1545" r="2515"/>
          <a:stretch/>
        </p:blipFill>
        <p:spPr>
          <a:xfrm>
            <a:off x="5584723" y="-19665"/>
            <a:ext cx="6607277" cy="6351639"/>
          </a:xfrm>
          <a:prstGeom prst="rect">
            <a:avLst/>
          </a:prstGeom>
        </p:spPr>
      </p:pic>
      <p:sp>
        <p:nvSpPr>
          <p:cNvPr id="14" name="TextBox 13">
            <a:extLst>
              <a:ext uri="{FF2B5EF4-FFF2-40B4-BE49-F238E27FC236}">
                <a16:creationId xmlns:a16="http://schemas.microsoft.com/office/drawing/2014/main" id="{4BC4BF74-B07B-08F3-7BD7-A3582AA7852C}"/>
              </a:ext>
            </a:extLst>
          </p:cNvPr>
          <p:cNvSpPr txBox="1"/>
          <p:nvPr/>
        </p:nvSpPr>
        <p:spPr>
          <a:xfrm flipH="1">
            <a:off x="468505" y="-19664"/>
            <a:ext cx="3344743" cy="923330"/>
          </a:xfrm>
          <a:prstGeom prst="rect">
            <a:avLst/>
          </a:prstGeom>
          <a:noFill/>
        </p:spPr>
        <p:txBody>
          <a:bodyPr wrap="square" rtlCol="0">
            <a:spAutoFit/>
          </a:bodyPr>
          <a:lstStyle/>
          <a:p>
            <a:endParaRPr lang="en-IN" dirty="0"/>
          </a:p>
          <a:p>
            <a:r>
              <a:rPr lang="en-IN" dirty="0"/>
              <a:t>On Local Environment :  </a:t>
            </a:r>
          </a:p>
          <a:p>
            <a:r>
              <a:rPr lang="en-IN" dirty="0"/>
              <a:t>(Types of Files it Includes) </a:t>
            </a:r>
          </a:p>
        </p:txBody>
      </p:sp>
      <p:pic>
        <p:nvPicPr>
          <p:cNvPr id="19" name="Picture 18" descr="A screen shot of a computer&#10;&#10;Description automatically generated with medium confidence">
            <a:extLst>
              <a:ext uri="{FF2B5EF4-FFF2-40B4-BE49-F238E27FC236}">
                <a16:creationId xmlns:a16="http://schemas.microsoft.com/office/drawing/2014/main" id="{11362D14-1D10-560E-604B-2120E871E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05" y="1057589"/>
            <a:ext cx="3039942" cy="5087572"/>
          </a:xfrm>
          <a:prstGeom prst="rect">
            <a:avLst/>
          </a:prstGeom>
        </p:spPr>
      </p:pic>
      <p:sp>
        <p:nvSpPr>
          <p:cNvPr id="20" name="TextBox 19">
            <a:extLst>
              <a:ext uri="{FF2B5EF4-FFF2-40B4-BE49-F238E27FC236}">
                <a16:creationId xmlns:a16="http://schemas.microsoft.com/office/drawing/2014/main" id="{F3BBEF82-9058-ABA7-5D31-24C51AFE7A7D}"/>
              </a:ext>
            </a:extLst>
          </p:cNvPr>
          <p:cNvSpPr txBox="1"/>
          <p:nvPr/>
        </p:nvSpPr>
        <p:spPr>
          <a:xfrm flipH="1">
            <a:off x="3162544" y="4227870"/>
            <a:ext cx="1950229" cy="338554"/>
          </a:xfrm>
          <a:prstGeom prst="rect">
            <a:avLst/>
          </a:prstGeom>
          <a:noFill/>
        </p:spPr>
        <p:txBody>
          <a:bodyPr wrap="square" rtlCol="0">
            <a:spAutoFit/>
          </a:bodyPr>
          <a:lstStyle/>
          <a:p>
            <a:r>
              <a:rPr lang="en-IN" sz="1600" dirty="0"/>
              <a:t>(If used)</a:t>
            </a:r>
          </a:p>
        </p:txBody>
      </p:sp>
      <p:sp>
        <p:nvSpPr>
          <p:cNvPr id="22" name="TextBox 21">
            <a:extLst>
              <a:ext uri="{FF2B5EF4-FFF2-40B4-BE49-F238E27FC236}">
                <a16:creationId xmlns:a16="http://schemas.microsoft.com/office/drawing/2014/main" id="{173157D3-1822-042F-F8C2-83932CDF31B0}"/>
              </a:ext>
            </a:extLst>
          </p:cNvPr>
          <p:cNvSpPr txBox="1"/>
          <p:nvPr/>
        </p:nvSpPr>
        <p:spPr>
          <a:xfrm>
            <a:off x="5944520" y="5139501"/>
            <a:ext cx="2821858" cy="830997"/>
          </a:xfrm>
          <a:prstGeom prst="rect">
            <a:avLst/>
          </a:prstGeom>
          <a:noFill/>
        </p:spPr>
        <p:txBody>
          <a:bodyPr wrap="square">
            <a:spAutoFit/>
          </a:bodyPr>
          <a:lstStyle/>
          <a:p>
            <a:r>
              <a:rPr lang="en-IN" sz="1600" dirty="0"/>
              <a:t>Broad Overview of How MLFlow Pipeline Works (for Regression Model ) :</a:t>
            </a:r>
          </a:p>
        </p:txBody>
      </p:sp>
    </p:spTree>
    <p:extLst>
      <p:ext uri="{BB962C8B-B14F-4D97-AF65-F5344CB8AC3E}">
        <p14:creationId xmlns:p14="http://schemas.microsoft.com/office/powerpoint/2010/main" val="135391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EF7619-8BD8-FFD2-E03C-127A34254EDC}"/>
              </a:ext>
            </a:extLst>
          </p:cNvPr>
          <p:cNvGraphicFramePr>
            <a:graphicFrameLocks noGrp="1"/>
          </p:cNvGraphicFramePr>
          <p:nvPr>
            <p:extLst>
              <p:ext uri="{D42A27DB-BD31-4B8C-83A1-F6EECF244321}">
                <p14:modId xmlns:p14="http://schemas.microsoft.com/office/powerpoint/2010/main" val="2593750556"/>
              </p:ext>
            </p:extLst>
          </p:nvPr>
        </p:nvGraphicFramePr>
        <p:xfrm>
          <a:off x="-1" y="369332"/>
          <a:ext cx="12192000" cy="6690360"/>
        </p:xfrm>
        <a:graphic>
          <a:graphicData uri="http://schemas.openxmlformats.org/drawingml/2006/table">
            <a:tbl>
              <a:tblPr firstRow="1" bandRow="1">
                <a:tableStyleId>{00A15C55-8517-42AA-B614-E9B94910E393}</a:tableStyleId>
              </a:tblPr>
              <a:tblGrid>
                <a:gridCol w="3411792">
                  <a:extLst>
                    <a:ext uri="{9D8B030D-6E8A-4147-A177-3AD203B41FA5}">
                      <a16:colId xmlns:a16="http://schemas.microsoft.com/office/drawing/2014/main" val="985248408"/>
                    </a:ext>
                  </a:extLst>
                </a:gridCol>
                <a:gridCol w="8780208">
                  <a:extLst>
                    <a:ext uri="{9D8B030D-6E8A-4147-A177-3AD203B41FA5}">
                      <a16:colId xmlns:a16="http://schemas.microsoft.com/office/drawing/2014/main" val="3558436244"/>
                    </a:ext>
                  </a:extLst>
                </a:gridCol>
              </a:tblGrid>
              <a:tr h="281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Local Environment:</a:t>
                      </a:r>
                      <a:endParaRPr lang="en-US" sz="1600" dirty="0"/>
                    </a:p>
                  </a:txBody>
                  <a:tcPr/>
                </a:tc>
                <a:tc>
                  <a:txBody>
                    <a:bodyPr/>
                    <a:lstStyle/>
                    <a:p>
                      <a:endParaRPr lang="en-IN" sz="1350" dirty="0"/>
                    </a:p>
                  </a:txBody>
                  <a:tcPr/>
                </a:tc>
                <a:extLst>
                  <a:ext uri="{0D108BD9-81ED-4DB2-BD59-A6C34878D82A}">
                    <a16:rowId xmlns:a16="http://schemas.microsoft.com/office/drawing/2014/main" val="2660515572"/>
                  </a:ext>
                </a:extLst>
              </a:tr>
              <a:tr h="867439">
                <a:tc>
                  <a:txBody>
                    <a:bodyPr/>
                    <a:lstStyle/>
                    <a:p>
                      <a:r>
                        <a:rPr lang="en-US" sz="1350" b="1" dirty="0"/>
                        <a:t>Flexibility</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Running MLflow Recipes in a local environment gives you more flexibility in terms of the hardware and software configurations you can use. You can choose the specific versions of libraries, frameworks, and tools that best suit your requirements.</a:t>
                      </a:r>
                    </a:p>
                    <a:p>
                      <a:endParaRPr lang="en-IN" sz="1350" dirty="0"/>
                    </a:p>
                  </a:txBody>
                  <a:tcPr/>
                </a:tc>
                <a:extLst>
                  <a:ext uri="{0D108BD9-81ED-4DB2-BD59-A6C34878D82A}">
                    <a16:rowId xmlns:a16="http://schemas.microsoft.com/office/drawing/2014/main" val="1321172905"/>
                  </a:ext>
                </a:extLst>
              </a:tr>
              <a:tr h="1062613">
                <a:tc>
                  <a:txBody>
                    <a:bodyPr/>
                    <a:lstStyle/>
                    <a:p>
                      <a:pPr>
                        <a:buFont typeface="+mj-lt"/>
                        <a:buNone/>
                      </a:pPr>
                      <a:r>
                        <a:rPr lang="en-US" sz="1350" b="1" dirty="0"/>
                        <a:t>Resource Management</a:t>
                      </a:r>
                      <a:r>
                        <a:rPr lang="en-US" sz="1350" dirty="0"/>
                        <a:t>: </a:t>
                      </a:r>
                      <a:endParaRPr lang="en-IN" sz="1350" dirty="0"/>
                    </a:p>
                  </a:txBody>
                  <a:tcPr/>
                </a:tc>
                <a:tc>
                  <a:txBody>
                    <a:bodyPr/>
                    <a:lstStyle/>
                    <a:p>
                      <a:r>
                        <a:rPr lang="en-US" sz="1350" dirty="0"/>
                        <a:t>MLflow Recipes can be executed both in a local environment and on Databricks, providing flexibility in where you run your machine learning workflows. Here are some key considerations for running MLflow Recipes in each environment:</a:t>
                      </a:r>
                    </a:p>
                    <a:p>
                      <a:r>
                        <a:rPr lang="en-US" sz="1350" dirty="0"/>
                        <a:t>In a local environment, you have direct control over resource allocation, such as CPU, memory, and disk space. You can optimize resource utilization based on your machine's capabilities.</a:t>
                      </a:r>
                    </a:p>
                    <a:p>
                      <a:endParaRPr lang="en-IN" sz="1350" dirty="0"/>
                    </a:p>
                  </a:txBody>
                  <a:tcPr/>
                </a:tc>
                <a:extLst>
                  <a:ext uri="{0D108BD9-81ED-4DB2-BD59-A6C34878D82A}">
                    <a16:rowId xmlns:a16="http://schemas.microsoft.com/office/drawing/2014/main" val="973498743"/>
                  </a:ext>
                </a:extLst>
              </a:tr>
              <a:tr h="867439">
                <a:tc>
                  <a:txBody>
                    <a:bodyPr/>
                    <a:lstStyle/>
                    <a:p>
                      <a:r>
                        <a:rPr lang="en-US" sz="1350" b="1" dirty="0"/>
                        <a:t>Data Accessibility</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Accessing data in a local environment may involve reading files from the local file system or connecting to local databases. It's important to ensure that your MLflow Recipe has the necessary permissions and configurations to access the required data sources.</a:t>
                      </a:r>
                    </a:p>
                    <a:p>
                      <a:endParaRPr lang="en-IN" sz="1350" dirty="0"/>
                    </a:p>
                  </a:txBody>
                  <a:tcPr/>
                </a:tc>
                <a:extLst>
                  <a:ext uri="{0D108BD9-81ED-4DB2-BD59-A6C34878D82A}">
                    <a16:rowId xmlns:a16="http://schemas.microsoft.com/office/drawing/2014/main" val="4140704701"/>
                  </a:ext>
                </a:extLst>
              </a:tr>
              <a:tr h="281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Databricks:</a:t>
                      </a:r>
                      <a:endParaRPr lang="en-US" sz="1800" dirty="0"/>
                    </a:p>
                  </a:txBody>
                  <a:tcPr/>
                </a:tc>
                <a:tc>
                  <a:txBody>
                    <a:bodyPr/>
                    <a:lstStyle/>
                    <a:p>
                      <a:endParaRPr lang="en-IN" sz="1350" b="1" dirty="0">
                        <a:solidFill>
                          <a:srgbClr val="FF0000"/>
                        </a:solidFill>
                      </a:endParaRPr>
                    </a:p>
                  </a:txBody>
                  <a:tcPr/>
                </a:tc>
                <a:extLst>
                  <a:ext uri="{0D108BD9-81ED-4DB2-BD59-A6C34878D82A}">
                    <a16:rowId xmlns:a16="http://schemas.microsoft.com/office/drawing/2014/main" val="1782617968"/>
                  </a:ext>
                </a:extLst>
              </a:tr>
              <a:tr h="672265">
                <a:tc>
                  <a:txBody>
                    <a:bodyPr/>
                    <a:lstStyle/>
                    <a:p>
                      <a:r>
                        <a:rPr lang="en-US" sz="1350" b="1" dirty="0"/>
                        <a:t>Scalability</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Databricks offers scalable cloud-based infrastructure, allowing you to run MLflow Recipes on clusters with varying sizes and capabilities. This enables you to leverage distributed computing resources for large-scale experiments and training.</a:t>
                      </a:r>
                    </a:p>
                    <a:p>
                      <a:endParaRPr lang="en-IN" sz="1350" dirty="0"/>
                    </a:p>
                  </a:txBody>
                  <a:tcPr/>
                </a:tc>
                <a:extLst>
                  <a:ext uri="{0D108BD9-81ED-4DB2-BD59-A6C34878D82A}">
                    <a16:rowId xmlns:a16="http://schemas.microsoft.com/office/drawing/2014/main" val="2495030037"/>
                  </a:ext>
                </a:extLst>
              </a:tr>
              <a:tr h="672265">
                <a:tc>
                  <a:txBody>
                    <a:bodyPr/>
                    <a:lstStyle/>
                    <a:p>
                      <a:r>
                        <a:rPr lang="en-US" sz="1350" b="1" dirty="0"/>
                        <a:t>Collaboration</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Databricks provides collaborative features that facilitate team collaboration. Multiple users can work on MLflow Recipes simultaneously, share notebooks, and leverage Databricks' workspace and version control capabilities.</a:t>
                      </a:r>
                    </a:p>
                    <a:p>
                      <a:endParaRPr lang="en-IN" sz="1350" dirty="0"/>
                    </a:p>
                  </a:txBody>
                  <a:tcPr/>
                </a:tc>
                <a:extLst>
                  <a:ext uri="{0D108BD9-81ED-4DB2-BD59-A6C34878D82A}">
                    <a16:rowId xmlns:a16="http://schemas.microsoft.com/office/drawing/2014/main" val="2958457891"/>
                  </a:ext>
                </a:extLst>
              </a:tr>
              <a:tr h="867439">
                <a:tc>
                  <a:txBody>
                    <a:bodyPr/>
                    <a:lstStyle/>
                    <a:p>
                      <a:r>
                        <a:rPr lang="en-US" sz="1350" b="1" dirty="0"/>
                        <a:t>Integrated Ecosystem</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Databricks integrates with various data and machine learning tools, such as Apache Spark, Delta Lake, and MLflow. This integration simplifies data ingestion, preprocessing, and analysis tasks, providing a unified environment for end-to-end machine learning workflows.</a:t>
                      </a:r>
                    </a:p>
                    <a:p>
                      <a:endParaRPr lang="en-IN" sz="1350" dirty="0"/>
                    </a:p>
                  </a:txBody>
                  <a:tcPr/>
                </a:tc>
                <a:extLst>
                  <a:ext uri="{0D108BD9-81ED-4DB2-BD59-A6C34878D82A}">
                    <a16:rowId xmlns:a16="http://schemas.microsoft.com/office/drawing/2014/main" val="1309260734"/>
                  </a:ext>
                </a:extLst>
              </a:tr>
              <a:tr h="672265">
                <a:tc>
                  <a:txBody>
                    <a:bodyPr/>
                    <a:lstStyle/>
                    <a:p>
                      <a:r>
                        <a:rPr lang="en-US" sz="1350" b="1" dirty="0"/>
                        <a:t>Managed Environment</a:t>
                      </a:r>
                      <a:r>
                        <a:rPr lang="en-US" sz="1350" dirty="0"/>
                        <a:t>: </a:t>
                      </a:r>
                      <a:endParaRPr lang="en-IN" sz="13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t>Databricks takes care of infrastructure management, including resource provisioning, cluster setup, and monitoring. This allows you to focus on developing and running MLflow Recipes without worrying about the underlying infrastructure.</a:t>
                      </a:r>
                    </a:p>
                    <a:p>
                      <a:endParaRPr lang="en-IN" sz="1350" dirty="0"/>
                    </a:p>
                  </a:txBody>
                  <a:tcPr/>
                </a:tc>
                <a:extLst>
                  <a:ext uri="{0D108BD9-81ED-4DB2-BD59-A6C34878D82A}">
                    <a16:rowId xmlns:a16="http://schemas.microsoft.com/office/drawing/2014/main" val="1573027741"/>
                  </a:ext>
                </a:extLst>
              </a:tr>
            </a:tbl>
          </a:graphicData>
        </a:graphic>
      </p:graphicFrame>
      <p:sp>
        <p:nvSpPr>
          <p:cNvPr id="6" name="TextBox 5">
            <a:extLst>
              <a:ext uri="{FF2B5EF4-FFF2-40B4-BE49-F238E27FC236}">
                <a16:creationId xmlns:a16="http://schemas.microsoft.com/office/drawing/2014/main" id="{1C2E7761-BC1E-3397-02A3-D9A6CD2F3D3B}"/>
              </a:ext>
            </a:extLst>
          </p:cNvPr>
          <p:cNvSpPr txBox="1"/>
          <p:nvPr/>
        </p:nvSpPr>
        <p:spPr>
          <a:xfrm flipH="1">
            <a:off x="-1" y="0"/>
            <a:ext cx="6617110" cy="369332"/>
          </a:xfrm>
          <a:prstGeom prst="rect">
            <a:avLst/>
          </a:prstGeom>
          <a:noFill/>
        </p:spPr>
        <p:txBody>
          <a:bodyPr wrap="square" rtlCol="0">
            <a:spAutoFit/>
          </a:bodyPr>
          <a:lstStyle/>
          <a:p>
            <a:r>
              <a:rPr lang="en-IN" b="1" dirty="0"/>
              <a:t>MLFlow Recipe on Local Environment Vs Databricks :</a:t>
            </a:r>
          </a:p>
        </p:txBody>
      </p:sp>
    </p:spTree>
    <p:extLst>
      <p:ext uri="{BB962C8B-B14F-4D97-AF65-F5344CB8AC3E}">
        <p14:creationId xmlns:p14="http://schemas.microsoft.com/office/powerpoint/2010/main" val="308123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37367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96</TotalTime>
  <Words>822</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MLFlow and MLFlow Recipes :</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MLFlow and MLFlow Recipes :</dc:title>
  <dc:creator>Ayush Singh</dc:creator>
  <cp:lastModifiedBy>Ayush Singh</cp:lastModifiedBy>
  <cp:revision>2</cp:revision>
  <dcterms:created xsi:type="dcterms:W3CDTF">2023-06-25T18:22:16Z</dcterms:created>
  <dcterms:modified xsi:type="dcterms:W3CDTF">2023-06-25T19:58:52Z</dcterms:modified>
</cp:coreProperties>
</file>