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ubroutine" TargetMode="External"/><Relationship Id="rId3" Type="http://schemas.openxmlformats.org/officeDocument/2006/relationships/hyperlink" Target="https://en.wikipedia.org/wiki/Message_passing" TargetMode="External"/><Relationship Id="rId4" Type="http://schemas.openxmlformats.org/officeDocument/2006/relationships/hyperlink" Target="https://en.wikipedia.org/wiki/Event_(computing)" TargetMode="External"/><Relationship Id="rId5" Type="http://schemas.openxmlformats.org/officeDocument/2006/relationships/hyperlink" Target="https://en.wikipedia.org/wiki/Modular_programm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a8b07b6d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a8b07b6d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see the process information, and where the process is saved on the disk</a:t>
            </a:r>
            <a:endParaRPr/>
          </a:p>
          <a:p>
            <a:pPr indent="0" lvl="0" marL="0" rtl="0" algn="l">
              <a:spcBef>
                <a:spcPts val="0"/>
              </a:spcBef>
              <a:spcAft>
                <a:spcPts val="0"/>
              </a:spcAft>
              <a:buNone/>
            </a:pPr>
            <a:r>
              <a:rPr lang="en"/>
              <a:t>Search mechanism is fast, you can </a:t>
            </a:r>
            <a:r>
              <a:rPr lang="en"/>
              <a:t>repeatedly</a:t>
            </a:r>
            <a:r>
              <a:rPr lang="en"/>
              <a:t> press enter to move onto the next item found.</a:t>
            </a:r>
            <a:endParaRPr/>
          </a:p>
          <a:p>
            <a:pPr indent="0" lvl="0" marL="0" rtl="0" algn="l">
              <a:spcBef>
                <a:spcPts val="0"/>
              </a:spcBef>
              <a:spcAft>
                <a:spcPts val="0"/>
              </a:spcAft>
              <a:buNone/>
            </a:pPr>
            <a:r>
              <a:rPr lang="en"/>
              <a:t>The short load times are great for fast analysis</a:t>
            </a:r>
            <a:endParaRPr/>
          </a:p>
          <a:p>
            <a:pPr indent="0" lvl="0" marL="0" rtl="0" algn="l">
              <a:spcBef>
                <a:spcPts val="0"/>
              </a:spcBef>
              <a:spcAft>
                <a:spcPts val="0"/>
              </a:spcAft>
              <a:buNone/>
            </a:pPr>
            <a:r>
              <a:rPr lang="en"/>
              <a:t>You are able to script this tool with other tools, you are also able to export the lists of what you have</a:t>
            </a:r>
            <a:endParaRPr/>
          </a:p>
          <a:p>
            <a:pPr indent="0" lvl="0" marL="0" rtl="0" algn="l">
              <a:spcBef>
                <a:spcPts val="0"/>
              </a:spcBef>
              <a:spcAft>
                <a:spcPts val="0"/>
              </a:spcAft>
              <a:buNone/>
            </a:pPr>
            <a:r>
              <a:rPr lang="en"/>
              <a:t>	Like networking or file system information to </a:t>
            </a:r>
            <a:r>
              <a:rPr lang="en"/>
              <a:t>compare</a:t>
            </a:r>
            <a:r>
              <a:rPr lang="en"/>
              <a:t> before and after the system has been attacked.</a:t>
            </a:r>
            <a:endParaRPr/>
          </a:p>
          <a:p>
            <a:pPr indent="0" lvl="0" marL="0" rtl="0" algn="l">
              <a:spcBef>
                <a:spcPts val="0"/>
              </a:spcBef>
              <a:spcAft>
                <a:spcPts val="0"/>
              </a:spcAft>
              <a:buNone/>
            </a:pPr>
            <a:r>
              <a:rPr lang="en"/>
              <a:t>	This method is hardly an option for practical day to day use, more of a </a:t>
            </a:r>
            <a:r>
              <a:rPr lang="en"/>
              <a:t>monthly</a:t>
            </a:r>
            <a:r>
              <a:rPr lang="en"/>
              <a:t> or bi-weekly scan, purely due to the amount of time a scan takes on a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a8b07b6d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a8b07b6d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a8b07b6d8_1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8b07b6d8_1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a8b07b6d8_1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a8b07b6d8_1_1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a8b07b6d8_1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a8b07b6d8_1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Redline is a tool that is well suited to work with other tools.</a:t>
            </a:r>
            <a:endParaRPr/>
          </a:p>
          <a:p>
            <a:pPr indent="0" lvl="0" marL="0" rtl="0" algn="l">
              <a:spcBef>
                <a:spcPts val="0"/>
              </a:spcBef>
              <a:spcAft>
                <a:spcPts val="0"/>
              </a:spcAft>
              <a:buNone/>
            </a:pPr>
            <a:r>
              <a:rPr lang="en"/>
              <a:t>The reporting </a:t>
            </a:r>
            <a:r>
              <a:rPr lang="en"/>
              <a:t>mechanisms</a:t>
            </a:r>
            <a:r>
              <a:rPr lang="en"/>
              <a:t> of Redline are much easier to read than an FTK report, so this tool is used more to highlight the specific files you will need to look at in FTK to see what the attacker modified </a:t>
            </a:r>
            <a:endParaRPr/>
          </a:p>
          <a:p>
            <a:pPr indent="0" lvl="0" marL="0" rtl="0" algn="l">
              <a:spcBef>
                <a:spcPts val="0"/>
              </a:spcBef>
              <a:spcAft>
                <a:spcPts val="0"/>
              </a:spcAft>
              <a:buNone/>
            </a:pPr>
            <a:r>
              <a:rPr lang="en"/>
              <a:t>Redline is a good tool to run first on a </a:t>
            </a:r>
            <a:r>
              <a:rPr lang="en"/>
              <a:t>forensics</a:t>
            </a:r>
            <a:r>
              <a:rPr lang="en"/>
              <a:t> case as that can give you a more efficient workflow, as you can just </a:t>
            </a:r>
            <a:r>
              <a:rPr lang="en"/>
              <a:t>highlight</a:t>
            </a:r>
            <a:r>
              <a:rPr lang="en"/>
              <a:t> the files that have been modified and then check them out in FTK or another tool to see if they have been.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b5a2118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b5a2118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8b07b6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8b07b6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Collectors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IOC exists for Indicators of Compromise</a:t>
            </a:r>
            <a:endParaRPr/>
          </a:p>
          <a:p>
            <a:pPr indent="0" lvl="0" marL="0" rtl="0" algn="l">
              <a:spcBef>
                <a:spcPts val="0"/>
              </a:spcBef>
              <a:spcAft>
                <a:spcPts val="0"/>
              </a:spcAft>
              <a:buNone/>
            </a:pPr>
            <a:r>
              <a:rPr lang="en"/>
              <a:t>	We could not use this search as we do not have malware artifacts.</a:t>
            </a:r>
            <a:endParaRPr/>
          </a:p>
          <a:p>
            <a:pPr indent="0" lvl="0" marL="0" rtl="0" algn="l">
              <a:spcBef>
                <a:spcPts val="0"/>
              </a:spcBef>
              <a:spcAft>
                <a:spcPts val="0"/>
              </a:spcAft>
              <a:buNone/>
            </a:pPr>
            <a:r>
              <a:rPr lang="en"/>
              <a:t>	Used more for quick searching of IOCs to check if the system has malware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8b07b6d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8b07b6d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Machine OS and System Details</a:t>
            </a:r>
            <a:endParaRPr/>
          </a:p>
          <a:p>
            <a:pPr indent="-298450" lvl="1" marL="914400" rtl="0" algn="l">
              <a:spcBef>
                <a:spcPts val="0"/>
              </a:spcBef>
              <a:spcAft>
                <a:spcPts val="0"/>
              </a:spcAft>
              <a:buSzPts val="1100"/>
              <a:buChar char="○"/>
            </a:pPr>
            <a:r>
              <a:rPr lang="en"/>
              <a:t>Only used on windows operating systems, as the script is a windows batch file</a:t>
            </a:r>
            <a:endParaRPr/>
          </a:p>
          <a:p>
            <a:pPr indent="-298450" lvl="0" marL="457200" rtl="0" algn="l">
              <a:spcBef>
                <a:spcPts val="0"/>
              </a:spcBef>
              <a:spcAft>
                <a:spcPts val="0"/>
              </a:spcAft>
              <a:buSzPts val="1100"/>
              <a:buChar char="●"/>
            </a:pPr>
            <a:r>
              <a:rPr lang="en"/>
              <a:t>Process Listing</a:t>
            </a:r>
            <a:endParaRPr/>
          </a:p>
          <a:p>
            <a:pPr indent="-298450" lvl="1" marL="914400" rtl="0" algn="l">
              <a:spcBef>
                <a:spcPts val="0"/>
              </a:spcBef>
              <a:spcAft>
                <a:spcPts val="0"/>
              </a:spcAft>
              <a:buSzPts val="1100"/>
              <a:buChar char="○"/>
            </a:pPr>
            <a:r>
              <a:rPr lang="en"/>
              <a:t>Ports processes are using / listening on</a:t>
            </a:r>
            <a:endParaRPr/>
          </a:p>
          <a:p>
            <a:pPr indent="-298450" lvl="0" marL="457200" rtl="0" algn="l">
              <a:spcBef>
                <a:spcPts val="0"/>
              </a:spcBef>
              <a:spcAft>
                <a:spcPts val="0"/>
              </a:spcAft>
              <a:buSzPts val="1100"/>
              <a:buChar char="●"/>
            </a:pPr>
            <a:r>
              <a:rPr lang="en"/>
              <a:t>Drivers</a:t>
            </a:r>
            <a:endParaRPr/>
          </a:p>
          <a:p>
            <a:pPr indent="-298450" lvl="1" marL="914400" rtl="0" algn="l">
              <a:spcBef>
                <a:spcPts val="0"/>
              </a:spcBef>
              <a:spcAft>
                <a:spcPts val="0"/>
              </a:spcAft>
              <a:buSzPts val="1100"/>
              <a:buChar char="○"/>
            </a:pPr>
            <a:r>
              <a:rPr lang="en"/>
              <a:t>GPU drivers</a:t>
            </a:r>
            <a:endParaRPr/>
          </a:p>
          <a:p>
            <a:pPr indent="-298450" lvl="0" marL="457200" rtl="0" algn="l">
              <a:spcBef>
                <a:spcPts val="0"/>
              </a:spcBef>
              <a:spcAft>
                <a:spcPts val="0"/>
              </a:spcAft>
              <a:buSzPts val="1100"/>
              <a:buChar char="●"/>
            </a:pPr>
            <a:r>
              <a:rPr lang="en"/>
              <a:t>Hooks</a:t>
            </a:r>
            <a:endParaRPr/>
          </a:p>
          <a:p>
            <a:pPr indent="-298450" lvl="1" marL="914400" rtl="0" algn="l">
              <a:spcBef>
                <a:spcPts val="0"/>
              </a:spcBef>
              <a:spcAft>
                <a:spcPts val="0"/>
              </a:spcAft>
              <a:buSzPts val="1100"/>
              <a:buChar char="○"/>
            </a:pPr>
            <a:r>
              <a:rPr lang="en" sz="1050">
                <a:solidFill>
                  <a:srgbClr val="222222"/>
                </a:solidFill>
                <a:highlight>
                  <a:srgbClr val="FFFFFF"/>
                </a:highlight>
              </a:rPr>
              <a:t>intercepting </a:t>
            </a:r>
            <a:r>
              <a:rPr lang="en" sz="1050">
                <a:solidFill>
                  <a:srgbClr val="0B0080"/>
                </a:solidFill>
                <a:highlight>
                  <a:srgbClr val="FFFFFF"/>
                </a:highlight>
                <a:uFill>
                  <a:noFill/>
                </a:uFill>
                <a:hlinkClick r:id="rId2"/>
              </a:rPr>
              <a:t>function calls</a:t>
            </a:r>
            <a:r>
              <a:rPr lang="en" sz="1050">
                <a:solidFill>
                  <a:srgbClr val="222222"/>
                </a:solidFill>
                <a:highlight>
                  <a:srgbClr val="FFFFFF"/>
                </a:highlight>
              </a:rPr>
              <a:t> or </a:t>
            </a:r>
            <a:r>
              <a:rPr lang="en" sz="1050">
                <a:solidFill>
                  <a:srgbClr val="0B0080"/>
                </a:solidFill>
                <a:highlight>
                  <a:srgbClr val="FFFFFF"/>
                </a:highlight>
                <a:uFill>
                  <a:noFill/>
                </a:uFill>
                <a:hlinkClick r:id="rId3"/>
              </a:rPr>
              <a:t>messages</a:t>
            </a:r>
            <a:r>
              <a:rPr lang="en" sz="1050">
                <a:solidFill>
                  <a:srgbClr val="222222"/>
                </a:solidFill>
                <a:highlight>
                  <a:srgbClr val="FFFFFF"/>
                </a:highlight>
              </a:rPr>
              <a:t> or </a:t>
            </a:r>
            <a:r>
              <a:rPr lang="en" sz="1050">
                <a:solidFill>
                  <a:srgbClr val="0B0080"/>
                </a:solidFill>
                <a:highlight>
                  <a:srgbClr val="FFFFFF"/>
                </a:highlight>
                <a:uFill>
                  <a:noFill/>
                </a:uFill>
                <a:hlinkClick r:id="rId4"/>
              </a:rPr>
              <a:t>events</a:t>
            </a:r>
            <a:r>
              <a:rPr lang="en" sz="1050">
                <a:solidFill>
                  <a:srgbClr val="222222"/>
                </a:solidFill>
                <a:highlight>
                  <a:srgbClr val="FFFFFF"/>
                </a:highlight>
              </a:rPr>
              <a:t> passed between </a:t>
            </a:r>
            <a:r>
              <a:rPr lang="en" sz="1050">
                <a:solidFill>
                  <a:srgbClr val="0B0080"/>
                </a:solidFill>
                <a:highlight>
                  <a:srgbClr val="FFFFFF"/>
                </a:highlight>
                <a:uFill>
                  <a:noFill/>
                </a:uFill>
                <a:hlinkClick r:id="rId5"/>
              </a:rPr>
              <a:t>software components</a:t>
            </a:r>
            <a:endParaRPr/>
          </a:p>
          <a:p>
            <a:pPr indent="-298450" lvl="1" marL="914400" rtl="0" algn="l">
              <a:spcBef>
                <a:spcPts val="0"/>
              </a:spcBef>
              <a:spcAft>
                <a:spcPts val="0"/>
              </a:spcAft>
              <a:buSzPts val="1100"/>
              <a:buChar char="○"/>
            </a:pPr>
            <a:r>
              <a:rPr lang="en"/>
              <a:t>Can be used by rootkits to hide themselves.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a8b07b6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8b07b6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N</a:t>
            </a:r>
            <a:r>
              <a:rPr lang="en" sz="1000">
                <a:latin typeface="Roboto"/>
                <a:ea typeface="Roboto"/>
                <a:cs typeface="Roboto"/>
                <a:sym typeface="Roboto"/>
              </a:rPr>
              <a:t>etwork</a:t>
            </a:r>
            <a:endParaRPr sz="1000">
              <a:latin typeface="Roboto"/>
              <a:ea typeface="Roboto"/>
              <a:cs typeface="Roboto"/>
              <a:sym typeface="Roboto"/>
            </a:endParaRPr>
          </a:p>
          <a:p>
            <a:pPr indent="-292100" lvl="1"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Network Information</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Ports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DNS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ARP tables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Routing Tables</a:t>
            </a:r>
            <a:endParaRPr sz="1000">
              <a:latin typeface="Roboto"/>
              <a:ea typeface="Roboto"/>
              <a:cs typeface="Roboto"/>
              <a:sym typeface="Roboto"/>
            </a:endParaRPr>
          </a:p>
          <a:p>
            <a:pPr indent="-292100" lvl="1"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Browser Information</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URL history</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File Downloads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Cookies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Form History</a:t>
            </a:r>
            <a:endParaRPr sz="1000">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Other</a:t>
            </a:r>
            <a:endParaRPr sz="1000">
              <a:latin typeface="Roboto"/>
              <a:ea typeface="Roboto"/>
              <a:cs typeface="Roboto"/>
              <a:sym typeface="Roboto"/>
            </a:endParaRPr>
          </a:p>
          <a:p>
            <a:pPr indent="-292100" lvl="1" marL="9144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Common Persistence Mechanisms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File Anomalies</a:t>
            </a:r>
            <a:endParaRPr sz="1000">
              <a:latin typeface="Roboto"/>
              <a:ea typeface="Roboto"/>
              <a:cs typeface="Roboto"/>
              <a:sym typeface="Roboto"/>
            </a:endParaRPr>
          </a:p>
          <a:p>
            <a:pPr indent="-292100" lvl="2" marL="1371600" rtl="0" algn="l">
              <a:lnSpc>
                <a:spcPct val="115000"/>
              </a:lnSpc>
              <a:spcBef>
                <a:spcPts val="0"/>
              </a:spcBef>
              <a:spcAft>
                <a:spcPts val="0"/>
              </a:spcAft>
              <a:buClr>
                <a:srgbClr val="000000"/>
              </a:buClr>
              <a:buSzPts val="1000"/>
              <a:buFont typeface="Roboto"/>
              <a:buChar char="■"/>
            </a:pPr>
            <a:r>
              <a:rPr lang="en" sz="1000">
                <a:latin typeface="Roboto"/>
                <a:ea typeface="Roboto"/>
                <a:cs typeface="Roboto"/>
                <a:sym typeface="Roboto"/>
              </a:rPr>
              <a:t>Version Info</a:t>
            </a:r>
            <a:endParaRPr sz="1000">
              <a:latin typeface="Roboto"/>
              <a:ea typeface="Roboto"/>
              <a:cs typeface="Roboto"/>
              <a:sym typeface="Roboto"/>
            </a:endParaRPr>
          </a:p>
          <a:p>
            <a:pPr indent="0" lvl="0" marL="0" rtl="0" algn="l">
              <a:spcBef>
                <a:spcPts val="1600"/>
              </a:spcBef>
              <a:spcAft>
                <a:spcPts val="0"/>
              </a:spcAft>
              <a:buNone/>
            </a:pPr>
            <a:r>
              <a:t/>
            </a:r>
            <a:endParaRPr sz="1000">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8b07b6d8_1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8b07b6d8_1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a8b07b6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a8b07b6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 files that have been modified in areas of high risk, employee information, medical records, billing,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Look at network information, so we can see if anyone has connected to the </a:t>
            </a:r>
            <a:r>
              <a:rPr lang="en"/>
              <a:t>network</a:t>
            </a:r>
            <a:r>
              <a:rPr lang="en"/>
              <a:t> and is still connected at the time of scanning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Event logs can list if any firewall rules have been changed from the attacker to let them get a backdoor in</a:t>
            </a:r>
            <a:endParaRPr/>
          </a:p>
          <a:p>
            <a:pPr indent="0" lvl="0" marL="0" rtl="0" algn="l">
              <a:spcBef>
                <a:spcPts val="0"/>
              </a:spcBef>
              <a:spcAft>
                <a:spcPts val="0"/>
              </a:spcAft>
              <a:buNone/>
            </a:pPr>
            <a:r>
              <a:rPr lang="en"/>
              <a:t>The attacker might add a user for persistence</a:t>
            </a:r>
            <a:endParaRPr/>
          </a:p>
          <a:p>
            <a:pPr indent="0" lvl="0" marL="0" rtl="0" algn="l">
              <a:spcBef>
                <a:spcPts val="0"/>
              </a:spcBef>
              <a:spcAft>
                <a:spcPts val="0"/>
              </a:spcAft>
              <a:buNone/>
            </a:pPr>
            <a:r>
              <a:rPr lang="en"/>
              <a:t>Looking at the tasks you will be able to see if the attacker has created any persistence that calls back at set times.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a8b07b6d8_1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a8b07b6d8_1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could look at the networking information to see if the attacker is still on the system and on what port and ip address they are coming from. The port can tell us how they got in, SMB, reverse HTTPS, the address can tell us if they were just hopping around our network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more reliable way we can get information on how an attacker got in is by the website information category.</a:t>
            </a:r>
            <a:endParaRPr/>
          </a:p>
          <a:p>
            <a:pPr indent="0" lvl="0" marL="0" rtl="0" algn="l">
              <a:spcBef>
                <a:spcPts val="0"/>
              </a:spcBef>
              <a:spcAft>
                <a:spcPts val="0"/>
              </a:spcAft>
              <a:buNone/>
            </a:pPr>
            <a:r>
              <a:rPr lang="en"/>
              <a:t>	We can see redirects, One time Visits, Hidden Visits, and Forms.</a:t>
            </a:r>
            <a:endParaRPr/>
          </a:p>
          <a:p>
            <a:pPr indent="0" lvl="0" marL="0" rtl="0" algn="l">
              <a:spcBef>
                <a:spcPts val="0"/>
              </a:spcBef>
              <a:spcAft>
                <a:spcPts val="0"/>
              </a:spcAft>
              <a:buNone/>
            </a:pPr>
            <a:r>
              <a:rPr lang="en"/>
              <a:t>Redirects are where a website will redirect you to a page if you mistyped something or if you click on a menu bar item to bring you to a different page.</a:t>
            </a:r>
            <a:endParaRPr/>
          </a:p>
          <a:p>
            <a:pPr indent="0" lvl="0" marL="0" rtl="0" algn="l">
              <a:spcBef>
                <a:spcPts val="0"/>
              </a:spcBef>
              <a:spcAft>
                <a:spcPts val="0"/>
              </a:spcAft>
              <a:buNone/>
            </a:pPr>
            <a:r>
              <a:rPr lang="en"/>
              <a:t>One time Visits are websites you only visit once, malware will do this to download more malware on the system.</a:t>
            </a:r>
            <a:endParaRPr/>
          </a:p>
          <a:p>
            <a:pPr indent="0" lvl="0" marL="0" rtl="0" algn="l">
              <a:spcBef>
                <a:spcPts val="0"/>
              </a:spcBef>
              <a:spcAft>
                <a:spcPts val="0"/>
              </a:spcAft>
              <a:buNone/>
            </a:pPr>
            <a:r>
              <a:rPr lang="en"/>
              <a:t>Hidden Visits are where you are redirected to websites, usually authentication servers, and the user does not see the url change or the page either until the login is verified.</a:t>
            </a:r>
            <a:endParaRPr/>
          </a:p>
          <a:p>
            <a:pPr indent="0" lvl="0" marL="0" rtl="0" algn="l">
              <a:spcBef>
                <a:spcPts val="0"/>
              </a:spcBef>
              <a:spcAft>
                <a:spcPts val="0"/>
              </a:spcAft>
              <a:buNone/>
            </a:pPr>
            <a:r>
              <a:rPr lang="en"/>
              <a:t>Form are just form information, usually just login forms, any saved information from the user from their websites.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8b07b6d8_1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8b07b6d8_1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be comparing Redline’s pros and cons, and then comparing it to FTK.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Redline Overview</a:t>
            </a:r>
            <a:endParaRPr/>
          </a:p>
        </p:txBody>
      </p:sp>
      <p:sp>
        <p:nvSpPr>
          <p:cNvPr id="65" name="Google Shape;65;p13"/>
          <p:cNvSpPr txBox="1"/>
          <p:nvPr>
            <p:ph idx="4294967295"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2"/>
                </a:solidFill>
              </a:rPr>
              <a:t>Sascha Walker &amp; </a:t>
            </a:r>
            <a:r>
              <a:rPr lang="en">
                <a:solidFill>
                  <a:schemeClr val="lt2"/>
                </a:solidFill>
              </a:rPr>
              <a:t>Vinnan </a:t>
            </a:r>
            <a:r>
              <a:rPr lang="en">
                <a:solidFill>
                  <a:schemeClr val="lt2"/>
                </a:solidFill>
              </a:rPr>
              <a:t>Muralikrishnan </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Redline Pros</a:t>
            </a:r>
            <a:endParaRPr/>
          </a:p>
        </p:txBody>
      </p:sp>
      <p:sp>
        <p:nvSpPr>
          <p:cNvPr id="121" name="Google Shape;121;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Network Traffic</a:t>
            </a:r>
            <a:endParaRPr sz="1500"/>
          </a:p>
          <a:p>
            <a:pPr indent="-323850" lvl="0" marL="457200" rtl="0" algn="l">
              <a:lnSpc>
                <a:spcPct val="150000"/>
              </a:lnSpc>
              <a:spcBef>
                <a:spcPts val="0"/>
              </a:spcBef>
              <a:spcAft>
                <a:spcPts val="0"/>
              </a:spcAft>
              <a:buSzPts val="1500"/>
              <a:buChar char="●"/>
            </a:pPr>
            <a:r>
              <a:rPr lang="en" sz="1500"/>
              <a:t>Process information</a:t>
            </a:r>
            <a:endParaRPr sz="1500"/>
          </a:p>
          <a:p>
            <a:pPr indent="-323850" lvl="0" marL="457200" rtl="0" algn="l">
              <a:lnSpc>
                <a:spcPct val="150000"/>
              </a:lnSpc>
              <a:spcBef>
                <a:spcPts val="0"/>
              </a:spcBef>
              <a:spcAft>
                <a:spcPts val="0"/>
              </a:spcAft>
              <a:buSzPts val="1500"/>
              <a:buChar char="●"/>
            </a:pPr>
            <a:r>
              <a:rPr lang="en" sz="1500"/>
              <a:t>Fast and intuitive search mechanism</a:t>
            </a:r>
            <a:endParaRPr sz="1500"/>
          </a:p>
          <a:p>
            <a:pPr indent="-323850" lvl="0" marL="457200" rtl="0" algn="l">
              <a:lnSpc>
                <a:spcPct val="150000"/>
              </a:lnSpc>
              <a:spcBef>
                <a:spcPts val="0"/>
              </a:spcBef>
              <a:spcAft>
                <a:spcPts val="0"/>
              </a:spcAft>
              <a:buSzPts val="1500"/>
              <a:buChar char="●"/>
            </a:pPr>
            <a:r>
              <a:rPr lang="en" sz="1500"/>
              <a:t>Tagging system is intuitive</a:t>
            </a:r>
            <a:endParaRPr sz="1500"/>
          </a:p>
          <a:p>
            <a:pPr indent="-323850" lvl="0" marL="457200" rtl="0" algn="l">
              <a:lnSpc>
                <a:spcPct val="150000"/>
              </a:lnSpc>
              <a:spcBef>
                <a:spcPts val="0"/>
              </a:spcBef>
              <a:spcAft>
                <a:spcPts val="0"/>
              </a:spcAft>
              <a:buSzPts val="1500"/>
              <a:buChar char="●"/>
            </a:pPr>
            <a:r>
              <a:rPr lang="en" sz="1500"/>
              <a:t>Clean Interface, </a:t>
            </a:r>
            <a:r>
              <a:rPr lang="en" sz="1500"/>
              <a:t>sleek</a:t>
            </a:r>
            <a:r>
              <a:rPr lang="en" sz="1500"/>
              <a:t> and modern</a:t>
            </a:r>
            <a:endParaRPr sz="1500"/>
          </a:p>
          <a:p>
            <a:pPr indent="-323850" lvl="0" marL="457200" rtl="0" algn="l">
              <a:lnSpc>
                <a:spcPct val="150000"/>
              </a:lnSpc>
              <a:spcBef>
                <a:spcPts val="0"/>
              </a:spcBef>
              <a:spcAft>
                <a:spcPts val="0"/>
              </a:spcAft>
              <a:buSzPts val="1500"/>
              <a:buChar char="●"/>
            </a:pPr>
            <a:r>
              <a:rPr lang="en" sz="1500"/>
              <a:t>Short load times of analysis files</a:t>
            </a:r>
            <a:endParaRPr sz="1500"/>
          </a:p>
          <a:p>
            <a:pPr indent="-323850" lvl="0" marL="457200" rtl="0" algn="l">
              <a:lnSpc>
                <a:spcPct val="150000"/>
              </a:lnSpc>
              <a:spcBef>
                <a:spcPts val="0"/>
              </a:spcBef>
              <a:spcAft>
                <a:spcPts val="0"/>
              </a:spcAft>
              <a:buSzPts val="1500"/>
              <a:buChar char="●"/>
            </a:pPr>
            <a:r>
              <a:rPr lang="en" sz="1500"/>
              <a:t>Scripting with other tools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Redline Cons</a:t>
            </a:r>
            <a:endParaRPr/>
          </a:p>
        </p:txBody>
      </p:sp>
      <p:sp>
        <p:nvSpPr>
          <p:cNvPr id="127" name="Google Shape;127;p23"/>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 input telling you progress time on tool collection</a:t>
            </a:r>
            <a:endParaRPr/>
          </a:p>
          <a:p>
            <a:pPr indent="-311150" lvl="0" marL="457200" rtl="0" algn="l">
              <a:spcBef>
                <a:spcPts val="0"/>
              </a:spcBef>
              <a:spcAft>
                <a:spcPts val="0"/>
              </a:spcAft>
              <a:buSzPts val="1300"/>
              <a:buChar char="●"/>
            </a:pPr>
            <a:r>
              <a:rPr lang="en"/>
              <a:t>Can not see deleted files</a:t>
            </a:r>
            <a:endParaRPr/>
          </a:p>
          <a:p>
            <a:pPr indent="-311150" lvl="0" marL="457200" rtl="0" algn="l">
              <a:spcBef>
                <a:spcPts val="0"/>
              </a:spcBef>
              <a:spcAft>
                <a:spcPts val="0"/>
              </a:spcAft>
              <a:buSzPts val="1300"/>
              <a:buChar char="●"/>
            </a:pPr>
            <a:r>
              <a:rPr lang="en"/>
              <a:t>Can not see the attacker moving in the filesystem</a:t>
            </a:r>
            <a:endParaRPr/>
          </a:p>
          <a:p>
            <a:pPr indent="-311150" lvl="0" marL="457200" rtl="0" algn="l">
              <a:spcBef>
                <a:spcPts val="0"/>
              </a:spcBef>
              <a:spcAft>
                <a:spcPts val="0"/>
              </a:spcAft>
              <a:buSzPts val="1300"/>
              <a:buChar char="●"/>
            </a:pPr>
            <a:r>
              <a:rPr lang="en"/>
              <a:t>You can see the drives connected, but not the files in them</a:t>
            </a:r>
            <a:endParaRPr/>
          </a:p>
          <a:p>
            <a:pPr indent="-311150" lvl="0" marL="457200" rtl="0" algn="l">
              <a:spcBef>
                <a:spcPts val="0"/>
              </a:spcBef>
              <a:spcAft>
                <a:spcPts val="0"/>
              </a:spcAft>
              <a:buSzPts val="1300"/>
              <a:buChar char="●"/>
            </a:pPr>
            <a:r>
              <a:rPr lang="en"/>
              <a:t>Analysis machine will need a lot of memory available for bigger analysis files</a:t>
            </a:r>
            <a:endParaRPr/>
          </a:p>
          <a:p>
            <a:pPr indent="-311150" lvl="0" marL="457200" rtl="0" algn="l">
              <a:spcBef>
                <a:spcPts val="0"/>
              </a:spcBef>
              <a:spcAft>
                <a:spcPts val="0"/>
              </a:spcAft>
              <a:buSzPts val="1300"/>
              <a:buChar char="●"/>
            </a:pPr>
            <a:r>
              <a:rPr lang="en"/>
              <a:t>Can not see file contents of the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FTK vs Redline Differences</a:t>
            </a:r>
            <a:endParaRPr/>
          </a:p>
        </p:txBody>
      </p:sp>
      <p:sp>
        <p:nvSpPr>
          <p:cNvPr id="133" name="Google Shape;133;p24"/>
          <p:cNvSpPr txBox="1"/>
          <p:nvPr>
            <p:ph idx="1" type="body"/>
          </p:nvPr>
        </p:nvSpPr>
        <p:spPr>
          <a:xfrm>
            <a:off x="311725"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FTK</a:t>
            </a:r>
            <a:endParaRPr b="1"/>
          </a:p>
          <a:p>
            <a:pPr indent="-311150" lvl="0" marL="457200" rtl="0" algn="l">
              <a:spcBef>
                <a:spcPts val="1600"/>
              </a:spcBef>
              <a:spcAft>
                <a:spcPts val="0"/>
              </a:spcAft>
              <a:buSzPts val="1300"/>
              <a:buChar char="●"/>
            </a:pPr>
            <a:r>
              <a:rPr lang="en"/>
              <a:t>Has Data recovery options</a:t>
            </a:r>
            <a:endParaRPr/>
          </a:p>
          <a:p>
            <a:pPr indent="-311150" lvl="0" marL="457200" rtl="0" algn="l">
              <a:spcBef>
                <a:spcPts val="0"/>
              </a:spcBef>
              <a:spcAft>
                <a:spcPts val="0"/>
              </a:spcAft>
              <a:buSzPts val="1300"/>
              <a:buChar char="●"/>
            </a:pPr>
            <a:r>
              <a:rPr lang="en"/>
              <a:t>Is multi-platform</a:t>
            </a:r>
            <a:endParaRPr/>
          </a:p>
          <a:p>
            <a:pPr indent="-311150" lvl="0" marL="457200" rtl="0" algn="l">
              <a:spcBef>
                <a:spcPts val="0"/>
              </a:spcBef>
              <a:spcAft>
                <a:spcPts val="0"/>
              </a:spcAft>
              <a:buSzPts val="1300"/>
              <a:buChar char="●"/>
            </a:pPr>
            <a:r>
              <a:rPr lang="en"/>
              <a:t>Works for mobile devices except for few </a:t>
            </a:r>
            <a:endParaRPr/>
          </a:p>
          <a:p>
            <a:pPr indent="-311150" lvl="0" marL="457200" rtl="0" algn="l">
              <a:spcBef>
                <a:spcPts val="0"/>
              </a:spcBef>
              <a:spcAft>
                <a:spcPts val="0"/>
              </a:spcAft>
              <a:buSzPts val="1300"/>
              <a:buChar char="●"/>
            </a:pPr>
            <a:r>
              <a:rPr lang="en"/>
              <a:t>Used extensively in law enforcement</a:t>
            </a:r>
            <a:endParaRPr/>
          </a:p>
          <a:p>
            <a:pPr indent="-311150" lvl="0" marL="457200" rtl="0" algn="l">
              <a:spcBef>
                <a:spcPts val="0"/>
              </a:spcBef>
              <a:spcAft>
                <a:spcPts val="0"/>
              </a:spcAft>
              <a:buSzPts val="1300"/>
              <a:buChar char="●"/>
            </a:pPr>
            <a:r>
              <a:rPr lang="en"/>
              <a:t>Takes </a:t>
            </a:r>
            <a:r>
              <a:rPr lang="en"/>
              <a:t>comparatively</a:t>
            </a:r>
            <a:r>
              <a:rPr lang="en"/>
              <a:t> lesser time to install</a:t>
            </a:r>
            <a:endParaRPr/>
          </a:p>
        </p:txBody>
      </p:sp>
      <p:sp>
        <p:nvSpPr>
          <p:cNvPr id="134" name="Google Shape;134;p24"/>
          <p:cNvSpPr txBox="1"/>
          <p:nvPr>
            <p:ph idx="2" type="body"/>
          </p:nvPr>
        </p:nvSpPr>
        <p:spPr>
          <a:xfrm>
            <a:off x="4832400" y="1623500"/>
            <a:ext cx="3999900" cy="295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REDLINE</a:t>
            </a:r>
            <a:endParaRPr/>
          </a:p>
          <a:p>
            <a:pPr indent="-311150" lvl="0" marL="457200" rtl="0" algn="l">
              <a:spcBef>
                <a:spcPts val="1600"/>
              </a:spcBef>
              <a:spcAft>
                <a:spcPts val="0"/>
              </a:spcAft>
              <a:buSzPts val="1300"/>
              <a:buChar char="●"/>
            </a:pPr>
            <a:r>
              <a:rPr lang="en"/>
              <a:t>Does not have data recovery options</a:t>
            </a:r>
            <a:endParaRPr/>
          </a:p>
          <a:p>
            <a:pPr indent="-311150" lvl="0" marL="457200" rtl="0" algn="l">
              <a:spcBef>
                <a:spcPts val="0"/>
              </a:spcBef>
              <a:spcAft>
                <a:spcPts val="0"/>
              </a:spcAft>
              <a:buSzPts val="1300"/>
              <a:buChar char="●"/>
            </a:pPr>
            <a:r>
              <a:rPr lang="en"/>
              <a:t>Isn’t multi-platformed</a:t>
            </a:r>
            <a:endParaRPr/>
          </a:p>
          <a:p>
            <a:pPr indent="-311150" lvl="0" marL="457200" rtl="0" algn="l">
              <a:spcBef>
                <a:spcPts val="0"/>
              </a:spcBef>
              <a:spcAft>
                <a:spcPts val="0"/>
              </a:spcAft>
              <a:buSzPts val="1300"/>
              <a:buChar char="●"/>
            </a:pPr>
            <a:r>
              <a:rPr lang="en"/>
              <a:t>Does not work for mobile devices</a:t>
            </a:r>
            <a:endParaRPr/>
          </a:p>
          <a:p>
            <a:pPr indent="-311150" lvl="0" marL="457200" rtl="0" algn="l">
              <a:spcBef>
                <a:spcPts val="0"/>
              </a:spcBef>
              <a:spcAft>
                <a:spcPts val="0"/>
              </a:spcAft>
              <a:buSzPts val="1300"/>
              <a:buChar char="●"/>
            </a:pPr>
            <a:r>
              <a:rPr lang="en"/>
              <a:t>Is a poor man’s malware forensic utility</a:t>
            </a:r>
            <a:endParaRPr/>
          </a:p>
          <a:p>
            <a:pPr indent="-311150" lvl="0" marL="457200" rtl="0" algn="l">
              <a:spcBef>
                <a:spcPts val="0"/>
              </a:spcBef>
              <a:spcAft>
                <a:spcPts val="0"/>
              </a:spcAft>
              <a:buSzPts val="1300"/>
              <a:buChar char="●"/>
            </a:pPr>
            <a:r>
              <a:rPr lang="en"/>
              <a:t>Takes </a:t>
            </a:r>
            <a:r>
              <a:rPr lang="en"/>
              <a:t>comparatively</a:t>
            </a:r>
            <a:r>
              <a:rPr lang="en"/>
              <a:t> longer time to install</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FTK vs Redline Similarities</a:t>
            </a:r>
            <a:endParaRPr/>
          </a:p>
        </p:txBody>
      </p:sp>
      <p:sp>
        <p:nvSpPr>
          <p:cNvPr id="140" name="Google Shape;140;p2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Both are used to analyse a compromised windows operating system</a:t>
            </a:r>
            <a:endParaRPr/>
          </a:p>
          <a:p>
            <a:pPr indent="-311150" lvl="0" marL="457200" rtl="0" algn="l">
              <a:spcBef>
                <a:spcPts val="0"/>
              </a:spcBef>
              <a:spcAft>
                <a:spcPts val="0"/>
              </a:spcAft>
              <a:buSzPts val="1300"/>
              <a:buChar char="●"/>
            </a:pPr>
            <a:r>
              <a:rPr lang="en"/>
              <a:t>Both FTK and Redline imager is free to download</a:t>
            </a:r>
            <a:endParaRPr/>
          </a:p>
          <a:p>
            <a:pPr indent="-311150" lvl="0" marL="457200" rtl="0" algn="l">
              <a:spcBef>
                <a:spcPts val="0"/>
              </a:spcBef>
              <a:spcAft>
                <a:spcPts val="0"/>
              </a:spcAft>
              <a:buSzPts val="1300"/>
              <a:buChar char="●"/>
            </a:pPr>
            <a:r>
              <a:rPr lang="en"/>
              <a:t>Both are very good for looking into network traffic</a:t>
            </a:r>
            <a:endParaRPr/>
          </a:p>
          <a:p>
            <a:pPr indent="-311150" lvl="0" marL="457200" rtl="0" algn="l">
              <a:spcBef>
                <a:spcPts val="0"/>
              </a:spcBef>
              <a:spcAft>
                <a:spcPts val="0"/>
              </a:spcAft>
              <a:buSzPts val="1300"/>
              <a:buChar char="●"/>
            </a:pPr>
            <a:r>
              <a:rPr lang="en"/>
              <a:t>Both lists all the drivers for the computer</a:t>
            </a:r>
            <a:endParaRPr/>
          </a:p>
          <a:p>
            <a:pPr indent="-311150" lvl="0" marL="457200" rtl="0" algn="l">
              <a:spcBef>
                <a:spcPts val="0"/>
              </a:spcBef>
              <a:spcAft>
                <a:spcPts val="0"/>
              </a:spcAft>
              <a:buSzPts val="1300"/>
              <a:buChar char="●"/>
            </a:pPr>
            <a:r>
              <a:rPr lang="en"/>
              <a:t>Both </a:t>
            </a:r>
            <a:r>
              <a:rPr lang="en" sz="1200">
                <a:solidFill>
                  <a:srgbClr val="222222"/>
                </a:solidFill>
                <a:highlight>
                  <a:srgbClr val="FFFFFF"/>
                </a:highlight>
              </a:rPr>
              <a:t>Analyze and </a:t>
            </a:r>
            <a:r>
              <a:rPr lang="en" sz="1200">
                <a:solidFill>
                  <a:srgbClr val="222222"/>
                </a:solidFill>
                <a:highlight>
                  <a:srgbClr val="FFFFFF"/>
                </a:highlight>
              </a:rPr>
              <a:t>view imported audit data.</a:t>
            </a:r>
            <a:endParaRPr sz="1200">
              <a:solidFill>
                <a:srgbClr val="222222"/>
              </a:solidFill>
              <a:highlight>
                <a:srgbClr val="FFFFFF"/>
              </a:highlight>
            </a:endParaRPr>
          </a:p>
          <a:p>
            <a:pPr indent="0" lvl="0" marL="457200" rtl="0" algn="l">
              <a:spcBef>
                <a:spcPts val="1600"/>
              </a:spcBef>
              <a:spcAft>
                <a:spcPts val="1600"/>
              </a:spcAft>
              <a:buNone/>
            </a:pPr>
            <a:r>
              <a:t/>
            </a:r>
            <a:endParaRPr sz="1200">
              <a:solidFill>
                <a:srgbClr val="22222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46" name="Google Shape;146;p2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Redline is a great tool for a specific subset of looking for malware.</a:t>
            </a:r>
            <a:endParaRPr/>
          </a:p>
          <a:p>
            <a:pPr indent="-311150" lvl="0" marL="457200" rtl="0" algn="l">
              <a:spcBef>
                <a:spcPts val="0"/>
              </a:spcBef>
              <a:spcAft>
                <a:spcPts val="0"/>
              </a:spcAft>
              <a:buSzPts val="1300"/>
              <a:buChar char="●"/>
            </a:pPr>
            <a:r>
              <a:rPr lang="en"/>
              <a:t>The tool is great for looking at network traffic and seeing the currently running processes</a:t>
            </a:r>
            <a:endParaRPr/>
          </a:p>
          <a:p>
            <a:pPr indent="-311150" lvl="0" marL="457200" rtl="0" algn="l">
              <a:spcBef>
                <a:spcPts val="0"/>
              </a:spcBef>
              <a:spcAft>
                <a:spcPts val="0"/>
              </a:spcAft>
              <a:buSzPts val="1300"/>
              <a:buChar char="●"/>
            </a:pPr>
            <a:r>
              <a:rPr lang="en"/>
              <a:t>Lacking in seeing contents of files</a:t>
            </a:r>
            <a:endParaRPr/>
          </a:p>
          <a:p>
            <a:pPr indent="-311150" lvl="0" marL="457200" rtl="0" algn="l">
              <a:spcBef>
                <a:spcPts val="0"/>
              </a:spcBef>
              <a:spcAft>
                <a:spcPts val="0"/>
              </a:spcAft>
              <a:buSzPts val="1300"/>
              <a:buChar char="●"/>
            </a:pPr>
            <a:r>
              <a:rPr lang="en"/>
              <a:t>FTK is a better tool for seeing file information on a system</a:t>
            </a:r>
            <a:endParaRPr/>
          </a:p>
          <a:p>
            <a:pPr indent="-311150" lvl="0" marL="457200" rtl="0" algn="l">
              <a:spcBef>
                <a:spcPts val="0"/>
              </a:spcBef>
              <a:spcAft>
                <a:spcPts val="0"/>
              </a:spcAft>
              <a:buSzPts val="1300"/>
              <a:buChar char="●"/>
            </a:pPr>
            <a:r>
              <a:rPr lang="en"/>
              <a:t>Redline is a tool that is designed to be used with others.</a:t>
            </a:r>
            <a:endParaRPr/>
          </a:p>
          <a:p>
            <a:pPr indent="-311150" lvl="0" marL="457200" rtl="0" algn="l">
              <a:spcBef>
                <a:spcPts val="0"/>
              </a:spcBef>
              <a:spcAft>
                <a:spcPts val="0"/>
              </a:spcAft>
              <a:buSzPts val="1300"/>
              <a:buChar char="●"/>
            </a:pPr>
            <a:r>
              <a:rPr lang="en"/>
              <a:t>Redline can highlight files changed for another user to look at in FTK or another forensic tool.</a:t>
            </a:r>
            <a:endParaRPr/>
          </a:p>
          <a:p>
            <a:pPr indent="-311150" lvl="0" marL="457200" rtl="0" algn="l">
              <a:spcBef>
                <a:spcPts val="0"/>
              </a:spcBef>
              <a:spcAft>
                <a:spcPts val="0"/>
              </a:spcAft>
              <a:buSzPts val="1300"/>
              <a:buChar char="●"/>
            </a:pPr>
            <a:r>
              <a:rPr lang="en"/>
              <a:t>Redline is the first tool ran in a forensics case.</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17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Whoami</a:t>
            </a:r>
            <a:endParaRPr/>
          </a:p>
        </p:txBody>
      </p:sp>
      <p:sp>
        <p:nvSpPr>
          <p:cNvPr id="71" name="Google Shape;71;p14"/>
          <p:cNvSpPr txBox="1"/>
          <p:nvPr>
            <p:ph type="title"/>
          </p:nvPr>
        </p:nvSpPr>
        <p:spPr>
          <a:xfrm>
            <a:off x="311725" y="2571750"/>
            <a:ext cx="3706500" cy="17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Whoami</a:t>
            </a:r>
            <a:endParaRPr/>
          </a:p>
        </p:txBody>
      </p:sp>
      <p:sp>
        <p:nvSpPr>
          <p:cNvPr id="72" name="Google Shape;72;p14"/>
          <p:cNvSpPr txBox="1"/>
          <p:nvPr>
            <p:ph type="title"/>
          </p:nvPr>
        </p:nvSpPr>
        <p:spPr>
          <a:xfrm>
            <a:off x="4936200" y="500925"/>
            <a:ext cx="3706500" cy="17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Sascha Walker</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Cyber Operation w/ Minor in Digital Forensics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Likes</a:t>
            </a:r>
            <a:endParaRPr sz="1400">
              <a:solidFill>
                <a:srgbClr val="000000"/>
              </a:solidFill>
              <a:latin typeface="Roboto"/>
              <a:ea typeface="Roboto"/>
              <a:cs typeface="Roboto"/>
              <a:sym typeface="Roboto"/>
            </a:endParaRPr>
          </a:p>
          <a:p>
            <a:pPr indent="-317500" lvl="1" marL="9144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Hiking</a:t>
            </a:r>
            <a:endParaRPr sz="1400">
              <a:solidFill>
                <a:srgbClr val="000000"/>
              </a:solidFill>
              <a:latin typeface="Roboto"/>
              <a:ea typeface="Roboto"/>
              <a:cs typeface="Roboto"/>
              <a:sym typeface="Roboto"/>
            </a:endParaRPr>
          </a:p>
          <a:p>
            <a:pPr indent="-317500" lvl="1" marL="9144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Staying out of the South Dakota Cold</a:t>
            </a:r>
            <a:endParaRPr sz="1400">
              <a:solidFill>
                <a:srgbClr val="000000"/>
              </a:solidFill>
              <a:latin typeface="Roboto"/>
              <a:ea typeface="Roboto"/>
              <a:cs typeface="Roboto"/>
              <a:sym typeface="Roboto"/>
            </a:endParaRPr>
          </a:p>
        </p:txBody>
      </p:sp>
      <p:sp>
        <p:nvSpPr>
          <p:cNvPr id="73" name="Google Shape;73;p14"/>
          <p:cNvSpPr txBox="1"/>
          <p:nvPr>
            <p:ph type="title"/>
          </p:nvPr>
        </p:nvSpPr>
        <p:spPr>
          <a:xfrm>
            <a:off x="4936200" y="2571750"/>
            <a:ext cx="3706500" cy="1782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Vinnan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Cyber Operation</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Char char="●"/>
            </a:pPr>
            <a:r>
              <a:rPr lang="en" sz="1400">
                <a:solidFill>
                  <a:srgbClr val="000000"/>
                </a:solidFill>
                <a:latin typeface="Roboto"/>
                <a:ea typeface="Roboto"/>
                <a:cs typeface="Roboto"/>
                <a:sym typeface="Roboto"/>
              </a:rPr>
              <a:t>Likes</a:t>
            </a:r>
            <a:endParaRPr sz="14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rgbClr val="000000"/>
                </a:solidFill>
                <a:latin typeface="Roboto"/>
                <a:ea typeface="Roboto"/>
                <a:cs typeface="Roboto"/>
                <a:sym typeface="Roboto"/>
              </a:rPr>
              <a:t> 	Chess</a:t>
            </a:r>
            <a:endParaRPr sz="14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rgbClr val="000000"/>
                </a:solidFill>
                <a:latin typeface="Roboto"/>
                <a:ea typeface="Roboto"/>
                <a:cs typeface="Roboto"/>
                <a:sym typeface="Roboto"/>
              </a:rPr>
              <a:t>	Music</a:t>
            </a:r>
            <a:endParaRPr sz="1400">
              <a:solidFill>
                <a:srgbClr val="000000"/>
              </a:solidFill>
              <a:latin typeface="Roboto"/>
              <a:ea typeface="Roboto"/>
              <a:cs typeface="Roboto"/>
              <a:sym typeface="Roboto"/>
            </a:endParaRPr>
          </a:p>
          <a:p>
            <a:pPr indent="0" lvl="0" marL="457200" rtl="0" algn="l">
              <a:spcBef>
                <a:spcPts val="0"/>
              </a:spcBef>
              <a:spcAft>
                <a:spcPts val="0"/>
              </a:spcAft>
              <a:buNone/>
            </a:pPr>
            <a:r>
              <a:rPr lang="en" sz="1400">
                <a:solidFill>
                  <a:srgbClr val="000000"/>
                </a:solidFill>
                <a:latin typeface="Roboto"/>
                <a:ea typeface="Roboto"/>
                <a:cs typeface="Roboto"/>
                <a:sym typeface="Roboto"/>
              </a:rPr>
              <a:t> </a:t>
            </a:r>
            <a:endParaRPr sz="1400">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Collectors</a:t>
            </a:r>
            <a:endParaRPr/>
          </a:p>
        </p:txBody>
      </p:sp>
      <p:pic>
        <p:nvPicPr>
          <p:cNvPr id="79" name="Google Shape;79;p15"/>
          <p:cNvPicPr preferRelativeResize="0"/>
          <p:nvPr/>
        </p:nvPicPr>
        <p:blipFill>
          <a:blip r:embed="rId3">
            <a:alphaModFix/>
          </a:blip>
          <a:stretch>
            <a:fillRect/>
          </a:stretch>
        </p:blipFill>
        <p:spPr>
          <a:xfrm>
            <a:off x="1143075" y="1769050"/>
            <a:ext cx="6857899" cy="249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Collector</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23850" lvl="0" marL="457200" marR="0" rtl="0" algn="l">
              <a:lnSpc>
                <a:spcPct val="150000"/>
              </a:lnSpc>
              <a:spcBef>
                <a:spcPts val="0"/>
              </a:spcBef>
              <a:spcAft>
                <a:spcPts val="0"/>
              </a:spcAft>
              <a:buSzPts val="1500"/>
              <a:buChar char="●"/>
            </a:pPr>
            <a:r>
              <a:rPr lang="en" sz="1500"/>
              <a:t>Machine OS and system Details</a:t>
            </a:r>
            <a:endParaRPr sz="1500"/>
          </a:p>
          <a:p>
            <a:pPr indent="-323850" lvl="0" marL="457200" marR="0" rtl="0" algn="l">
              <a:lnSpc>
                <a:spcPct val="150000"/>
              </a:lnSpc>
              <a:spcBef>
                <a:spcPts val="0"/>
              </a:spcBef>
              <a:spcAft>
                <a:spcPts val="0"/>
              </a:spcAft>
              <a:buSzPts val="1500"/>
              <a:buChar char="●"/>
            </a:pPr>
            <a:r>
              <a:rPr lang="en" sz="1500"/>
              <a:t>Process Listing</a:t>
            </a:r>
            <a:endParaRPr sz="1500"/>
          </a:p>
          <a:p>
            <a:pPr indent="-323850" lvl="0" marL="457200" marR="0" rtl="0" algn="l">
              <a:lnSpc>
                <a:spcPct val="150000"/>
              </a:lnSpc>
              <a:spcBef>
                <a:spcPts val="0"/>
              </a:spcBef>
              <a:spcAft>
                <a:spcPts val="0"/>
              </a:spcAft>
              <a:buSzPts val="1500"/>
              <a:buChar char="●"/>
            </a:pPr>
            <a:r>
              <a:rPr lang="en" sz="1500"/>
              <a:t>Drivers</a:t>
            </a:r>
            <a:endParaRPr sz="1500"/>
          </a:p>
          <a:p>
            <a:pPr indent="-323850" lvl="0" marL="457200" marR="0" rtl="0" algn="l">
              <a:lnSpc>
                <a:spcPct val="150000"/>
              </a:lnSpc>
              <a:spcBef>
                <a:spcPts val="0"/>
              </a:spcBef>
              <a:spcAft>
                <a:spcPts val="0"/>
              </a:spcAft>
              <a:buSzPts val="1500"/>
              <a:buChar char="●"/>
            </a:pPr>
            <a:r>
              <a:rPr lang="en" sz="1500"/>
              <a:t>Hooks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Comprehensive Collector</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Memory</a:t>
            </a:r>
            <a:endParaRPr sz="1200"/>
          </a:p>
          <a:p>
            <a:pPr indent="-304800" lvl="1" marL="914400" rtl="0" algn="l">
              <a:spcBef>
                <a:spcPts val="0"/>
              </a:spcBef>
              <a:spcAft>
                <a:spcPts val="0"/>
              </a:spcAft>
              <a:buSzPts val="1200"/>
              <a:buChar char="○"/>
            </a:pPr>
            <a:r>
              <a:rPr lang="en" sz="1200"/>
              <a:t>Process</a:t>
            </a:r>
            <a:endParaRPr sz="1200"/>
          </a:p>
          <a:p>
            <a:pPr indent="-304800" lvl="1" marL="914400" rtl="0" algn="l">
              <a:spcBef>
                <a:spcPts val="0"/>
              </a:spcBef>
              <a:spcAft>
                <a:spcPts val="0"/>
              </a:spcAft>
              <a:buSzPts val="1200"/>
              <a:buChar char="○"/>
            </a:pPr>
            <a:r>
              <a:rPr lang="en" sz="1200"/>
              <a:t>Drivers</a:t>
            </a:r>
            <a:endParaRPr sz="1200"/>
          </a:p>
          <a:p>
            <a:pPr indent="-304800" lvl="1" marL="914400" rtl="0" algn="l">
              <a:spcBef>
                <a:spcPts val="0"/>
              </a:spcBef>
              <a:spcAft>
                <a:spcPts val="0"/>
              </a:spcAft>
              <a:buSzPts val="1200"/>
              <a:buChar char="○"/>
            </a:pPr>
            <a:r>
              <a:rPr lang="en" sz="1200"/>
              <a:t>Hook</a:t>
            </a:r>
            <a:endParaRPr sz="1200"/>
          </a:p>
          <a:p>
            <a:pPr indent="-304800" lvl="0" marL="457200" rtl="0" algn="l">
              <a:spcBef>
                <a:spcPts val="0"/>
              </a:spcBef>
              <a:spcAft>
                <a:spcPts val="0"/>
              </a:spcAft>
              <a:buSzPts val="1200"/>
              <a:buChar char="●"/>
            </a:pPr>
            <a:r>
              <a:rPr lang="en" sz="1200"/>
              <a:t>Disk</a:t>
            </a:r>
            <a:endParaRPr sz="1200"/>
          </a:p>
          <a:p>
            <a:pPr indent="-304800" lvl="1" marL="914400" rtl="0" algn="l">
              <a:spcBef>
                <a:spcPts val="0"/>
              </a:spcBef>
              <a:spcAft>
                <a:spcPts val="0"/>
              </a:spcAft>
              <a:buSzPts val="1200"/>
              <a:buChar char="○"/>
            </a:pPr>
            <a:r>
              <a:rPr lang="en" sz="1200"/>
              <a:t>File Enumeration</a:t>
            </a:r>
            <a:endParaRPr sz="1200"/>
          </a:p>
          <a:p>
            <a:pPr indent="-304800" lvl="1" marL="914400" rtl="0" algn="l">
              <a:spcBef>
                <a:spcPts val="0"/>
              </a:spcBef>
              <a:spcAft>
                <a:spcPts val="0"/>
              </a:spcAft>
              <a:buSzPts val="1200"/>
              <a:buChar char="○"/>
            </a:pPr>
            <a:r>
              <a:rPr lang="en" sz="1200"/>
              <a:t>Disk Enumeration</a:t>
            </a:r>
            <a:endParaRPr sz="1200"/>
          </a:p>
          <a:p>
            <a:pPr indent="-304800" lvl="0" marL="457200" rtl="0" algn="l">
              <a:spcBef>
                <a:spcPts val="0"/>
              </a:spcBef>
              <a:spcAft>
                <a:spcPts val="0"/>
              </a:spcAft>
              <a:buSzPts val="1200"/>
              <a:buChar char="●"/>
            </a:pPr>
            <a:r>
              <a:rPr lang="en" sz="1200"/>
              <a:t>System</a:t>
            </a:r>
            <a:endParaRPr sz="1200"/>
          </a:p>
          <a:p>
            <a:pPr indent="-304800" lvl="1" marL="914400" rtl="0" algn="l">
              <a:spcBef>
                <a:spcPts val="0"/>
              </a:spcBef>
              <a:spcAft>
                <a:spcPts val="0"/>
              </a:spcAft>
              <a:buSzPts val="1200"/>
              <a:buChar char="○"/>
            </a:pPr>
            <a:r>
              <a:rPr lang="en" sz="1200"/>
              <a:t>System Information</a:t>
            </a:r>
            <a:endParaRPr sz="1200"/>
          </a:p>
          <a:p>
            <a:pPr indent="-304800" lvl="1" marL="914400" rtl="0" algn="l">
              <a:spcBef>
                <a:spcPts val="0"/>
              </a:spcBef>
              <a:spcAft>
                <a:spcPts val="0"/>
              </a:spcAft>
              <a:buSzPts val="1200"/>
              <a:buChar char="○"/>
            </a:pPr>
            <a:r>
              <a:rPr lang="en" sz="1200"/>
              <a:t>Registry Information</a:t>
            </a:r>
            <a:endParaRPr sz="1200"/>
          </a:p>
          <a:p>
            <a:pPr indent="-304800" lvl="1" marL="914400" rtl="0" algn="l">
              <a:spcBef>
                <a:spcPts val="0"/>
              </a:spcBef>
              <a:spcAft>
                <a:spcPts val="0"/>
              </a:spcAft>
              <a:buSzPts val="1200"/>
              <a:buChar char="○"/>
            </a:pPr>
            <a:r>
              <a:rPr lang="en" sz="1200"/>
              <a:t>Event Logs</a:t>
            </a:r>
            <a:endParaRPr sz="1200"/>
          </a:p>
          <a:p>
            <a:pPr indent="-304800" lvl="0" marL="457200" rtl="0" algn="l">
              <a:spcBef>
                <a:spcPts val="0"/>
              </a:spcBef>
              <a:spcAft>
                <a:spcPts val="0"/>
              </a:spcAft>
              <a:buSzPts val="1200"/>
              <a:buChar char="●"/>
            </a:pPr>
            <a:r>
              <a:rPr lang="en" sz="1200"/>
              <a:t>Network</a:t>
            </a:r>
            <a:endParaRPr sz="1200"/>
          </a:p>
          <a:p>
            <a:pPr indent="-304800" lvl="1" marL="914400" rtl="0" algn="l">
              <a:spcBef>
                <a:spcPts val="0"/>
              </a:spcBef>
              <a:spcAft>
                <a:spcPts val="0"/>
              </a:spcAft>
              <a:buSzPts val="1200"/>
              <a:buChar char="○"/>
            </a:pPr>
            <a:r>
              <a:rPr lang="en" sz="1200"/>
              <a:t>Network Information</a:t>
            </a:r>
            <a:endParaRPr sz="1200"/>
          </a:p>
          <a:p>
            <a:pPr indent="-304800" lvl="1" marL="914400" rtl="0" algn="l">
              <a:spcBef>
                <a:spcPts val="0"/>
              </a:spcBef>
              <a:spcAft>
                <a:spcPts val="0"/>
              </a:spcAft>
              <a:buSzPts val="1200"/>
              <a:buChar char="○"/>
            </a:pPr>
            <a:r>
              <a:rPr lang="en" sz="1200"/>
              <a:t>Browser Information</a:t>
            </a:r>
            <a:endParaRPr sz="1200"/>
          </a:p>
          <a:p>
            <a:pPr indent="-304800" lvl="0" marL="457200" rtl="0" algn="l">
              <a:spcBef>
                <a:spcPts val="0"/>
              </a:spcBef>
              <a:spcAft>
                <a:spcPts val="0"/>
              </a:spcAft>
              <a:buSzPts val="1200"/>
              <a:buChar char="●"/>
            </a:pPr>
            <a:r>
              <a:rPr lang="en" sz="1200"/>
              <a:t>Other</a:t>
            </a:r>
            <a:endParaRPr sz="1200"/>
          </a:p>
          <a:p>
            <a:pPr indent="-304800" lvl="1" marL="914400" rtl="0" algn="l">
              <a:spcBef>
                <a:spcPts val="0"/>
              </a:spcBef>
              <a:spcAft>
                <a:spcPts val="0"/>
              </a:spcAft>
              <a:buSzPts val="1200"/>
              <a:buChar char="○"/>
            </a:pPr>
            <a:r>
              <a:rPr lang="en" sz="1200"/>
              <a:t>Services</a:t>
            </a:r>
            <a:endParaRPr sz="1200"/>
          </a:p>
          <a:p>
            <a:pPr indent="-304800" lvl="1" marL="914400" rtl="0" algn="l">
              <a:spcBef>
                <a:spcPts val="0"/>
              </a:spcBef>
              <a:spcAft>
                <a:spcPts val="0"/>
              </a:spcAft>
              <a:buSzPts val="1200"/>
              <a:buChar char="○"/>
            </a:pPr>
            <a:r>
              <a:rPr lang="en" sz="1200"/>
              <a:t>Tasks</a:t>
            </a:r>
            <a:endParaRPr sz="1200"/>
          </a:p>
          <a:p>
            <a:pPr indent="-304800" lvl="1" marL="914400" rtl="0" algn="l">
              <a:spcBef>
                <a:spcPts val="0"/>
              </a:spcBef>
              <a:spcAft>
                <a:spcPts val="0"/>
              </a:spcAft>
              <a:buSzPts val="1200"/>
              <a:buChar char="○"/>
            </a:pPr>
            <a:r>
              <a:rPr lang="en" sz="1200"/>
              <a:t>Common </a:t>
            </a:r>
            <a:r>
              <a:rPr lang="en" sz="1200"/>
              <a:t>Persistence</a:t>
            </a:r>
            <a:r>
              <a:rPr lang="en" sz="1200"/>
              <a:t> Mechanisms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 Details</a:t>
            </a:r>
            <a:endParaRPr/>
          </a:p>
        </p:txBody>
      </p:sp>
      <p:pic>
        <p:nvPicPr>
          <p:cNvPr id="97" name="Google Shape;97;p18"/>
          <p:cNvPicPr preferRelativeResize="0"/>
          <p:nvPr/>
        </p:nvPicPr>
        <p:blipFill>
          <a:blip r:embed="rId3">
            <a:alphaModFix/>
          </a:blip>
          <a:stretch>
            <a:fillRect/>
          </a:stretch>
        </p:blipFill>
        <p:spPr>
          <a:xfrm>
            <a:off x="2346250" y="1711100"/>
            <a:ext cx="4838700" cy="2162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Collection</a:t>
            </a:r>
            <a:endParaRPr/>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t>What did the attacker do</a:t>
            </a:r>
            <a:endParaRPr b="1" sz="1600"/>
          </a:p>
          <a:p>
            <a:pPr indent="-311150" lvl="0" marL="457200" rtl="0" algn="l">
              <a:spcBef>
                <a:spcPts val="1600"/>
              </a:spcBef>
              <a:spcAft>
                <a:spcPts val="0"/>
              </a:spcAft>
              <a:buSzPts val="1300"/>
              <a:buChar char="●"/>
            </a:pPr>
            <a:r>
              <a:rPr lang="en"/>
              <a:t>Look at files in high risk areas, and tag them </a:t>
            </a:r>
            <a:r>
              <a:rPr lang="en"/>
              <a:t>appropriately</a:t>
            </a:r>
            <a:r>
              <a:rPr lang="en"/>
              <a:t> </a:t>
            </a:r>
            <a:endParaRPr/>
          </a:p>
          <a:p>
            <a:pPr indent="-311150" lvl="0" marL="457200" rtl="0" algn="l">
              <a:spcBef>
                <a:spcPts val="0"/>
              </a:spcBef>
              <a:spcAft>
                <a:spcPts val="0"/>
              </a:spcAft>
              <a:buSzPts val="1300"/>
              <a:buChar char="●"/>
            </a:pPr>
            <a:r>
              <a:rPr lang="en"/>
              <a:t>Look at network information</a:t>
            </a:r>
            <a:endParaRPr/>
          </a:p>
          <a:p>
            <a:pPr indent="-298450" lvl="1" marL="914400" rtl="0" algn="l">
              <a:spcBef>
                <a:spcPts val="0"/>
              </a:spcBef>
              <a:spcAft>
                <a:spcPts val="0"/>
              </a:spcAft>
              <a:buSzPts val="1100"/>
              <a:buChar char="○"/>
            </a:pPr>
            <a:r>
              <a:rPr lang="en"/>
              <a:t>Ports</a:t>
            </a:r>
            <a:endParaRPr/>
          </a:p>
          <a:p>
            <a:pPr indent="-298450" lvl="1" marL="914400" rtl="0" algn="l">
              <a:spcBef>
                <a:spcPts val="0"/>
              </a:spcBef>
              <a:spcAft>
                <a:spcPts val="0"/>
              </a:spcAft>
              <a:buSzPts val="1100"/>
              <a:buChar char="○"/>
            </a:pPr>
            <a:r>
              <a:rPr lang="en"/>
              <a:t>ARP tables</a:t>
            </a:r>
            <a:endParaRPr/>
          </a:p>
          <a:p>
            <a:pPr indent="-298450" lvl="1" marL="914400" rtl="0" algn="l">
              <a:spcBef>
                <a:spcPts val="0"/>
              </a:spcBef>
              <a:spcAft>
                <a:spcPts val="0"/>
              </a:spcAft>
              <a:buSzPts val="1100"/>
              <a:buChar char="○"/>
            </a:pPr>
            <a:r>
              <a:rPr lang="en"/>
              <a:t>Routing Tables</a:t>
            </a:r>
            <a:endParaRPr/>
          </a:p>
          <a:p>
            <a:pPr indent="-298450" lvl="1" marL="914400" rtl="0" algn="l">
              <a:spcBef>
                <a:spcPts val="0"/>
              </a:spcBef>
              <a:spcAft>
                <a:spcPts val="0"/>
              </a:spcAft>
              <a:buSzPts val="1100"/>
              <a:buChar char="○"/>
            </a:pPr>
            <a:r>
              <a:rPr lang="en"/>
              <a:t>DNS Entries</a:t>
            </a:r>
            <a:endParaRPr/>
          </a:p>
          <a:p>
            <a:pPr indent="-311150" lvl="0" marL="457200" rtl="0" algn="l">
              <a:spcBef>
                <a:spcPts val="0"/>
              </a:spcBef>
              <a:spcAft>
                <a:spcPts val="0"/>
              </a:spcAft>
              <a:buSzPts val="1300"/>
              <a:buChar char="●"/>
            </a:pPr>
            <a:r>
              <a:rPr lang="en"/>
              <a:t>Look at tasks</a:t>
            </a:r>
            <a:endParaRPr/>
          </a:p>
          <a:p>
            <a:pPr indent="-311150" lvl="0" marL="457200" rtl="0" algn="l">
              <a:spcBef>
                <a:spcPts val="0"/>
              </a:spcBef>
              <a:spcAft>
                <a:spcPts val="0"/>
              </a:spcAft>
              <a:buSzPts val="1300"/>
              <a:buChar char="●"/>
            </a:pPr>
            <a:r>
              <a:rPr lang="en"/>
              <a:t>Users</a:t>
            </a:r>
            <a:endParaRPr/>
          </a:p>
          <a:p>
            <a:pPr indent="-311150" lvl="0" marL="457200" rtl="0" algn="l">
              <a:spcBef>
                <a:spcPts val="0"/>
              </a:spcBef>
              <a:spcAft>
                <a:spcPts val="0"/>
              </a:spcAft>
              <a:buSzPts val="1300"/>
              <a:buChar char="●"/>
            </a:pPr>
            <a:r>
              <a:rPr lang="en"/>
              <a:t>Event Logs</a:t>
            </a:r>
            <a:endParaRPr/>
          </a:p>
        </p:txBody>
      </p:sp>
      <p:pic>
        <p:nvPicPr>
          <p:cNvPr id="104" name="Google Shape;104;p19"/>
          <p:cNvPicPr preferRelativeResize="0"/>
          <p:nvPr/>
        </p:nvPicPr>
        <p:blipFill>
          <a:blip r:embed="rId3">
            <a:alphaModFix/>
          </a:blip>
          <a:stretch>
            <a:fillRect/>
          </a:stretch>
        </p:blipFill>
        <p:spPr>
          <a:xfrm>
            <a:off x="928675" y="1313388"/>
            <a:ext cx="2305050" cy="328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 Collection </a:t>
            </a:r>
            <a:endParaRPr/>
          </a:p>
          <a:p>
            <a:pPr indent="0" lvl="0" marL="0" rtl="0" algn="l">
              <a:spcBef>
                <a:spcPts val="0"/>
              </a:spcBef>
              <a:spcAft>
                <a:spcPts val="0"/>
              </a:spcAft>
              <a:buNone/>
            </a:pPr>
            <a:r>
              <a:rPr lang="en"/>
              <a:t>Cont..</a:t>
            </a:r>
            <a:endParaRPr/>
          </a:p>
        </p:txBody>
      </p:sp>
      <p:sp>
        <p:nvSpPr>
          <p:cNvPr id="110" name="Google Shape;110;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t>How did the Attacker get in</a:t>
            </a:r>
            <a:endParaRPr b="1" sz="1600"/>
          </a:p>
          <a:p>
            <a:pPr indent="-311150" lvl="0" marL="457200" rtl="0" algn="l">
              <a:spcBef>
                <a:spcPts val="1600"/>
              </a:spcBef>
              <a:spcAft>
                <a:spcPts val="0"/>
              </a:spcAft>
              <a:buSzPts val="1300"/>
              <a:buChar char="●"/>
            </a:pPr>
            <a:r>
              <a:rPr lang="en"/>
              <a:t>Network Traffic</a:t>
            </a:r>
            <a:endParaRPr/>
          </a:p>
          <a:p>
            <a:pPr indent="-311150" lvl="0" marL="457200" rtl="0" algn="l">
              <a:spcBef>
                <a:spcPts val="0"/>
              </a:spcBef>
              <a:spcAft>
                <a:spcPts val="0"/>
              </a:spcAft>
              <a:buSzPts val="1300"/>
              <a:buChar char="●"/>
            </a:pPr>
            <a:r>
              <a:rPr lang="en"/>
              <a:t>Websites</a:t>
            </a:r>
            <a:endParaRPr/>
          </a:p>
          <a:p>
            <a:pPr indent="-311150" lvl="1" marL="914400" rtl="0" algn="l">
              <a:spcBef>
                <a:spcPts val="0"/>
              </a:spcBef>
              <a:spcAft>
                <a:spcPts val="0"/>
              </a:spcAft>
              <a:buSzPts val="1300"/>
              <a:buChar char="○"/>
            </a:pPr>
            <a:r>
              <a:rPr lang="en" sz="1300"/>
              <a:t>Redirects</a:t>
            </a:r>
            <a:endParaRPr sz="1300"/>
          </a:p>
          <a:p>
            <a:pPr indent="-311150" lvl="1" marL="914400" rtl="0" algn="l">
              <a:spcBef>
                <a:spcPts val="0"/>
              </a:spcBef>
              <a:spcAft>
                <a:spcPts val="0"/>
              </a:spcAft>
              <a:buSzPts val="1300"/>
              <a:buChar char="○"/>
            </a:pPr>
            <a:r>
              <a:rPr lang="en" sz="1300"/>
              <a:t>One time Visits</a:t>
            </a:r>
            <a:endParaRPr sz="1300"/>
          </a:p>
          <a:p>
            <a:pPr indent="-311150" lvl="1" marL="914400" rtl="0" algn="l">
              <a:spcBef>
                <a:spcPts val="0"/>
              </a:spcBef>
              <a:spcAft>
                <a:spcPts val="0"/>
              </a:spcAft>
              <a:buSzPts val="1300"/>
              <a:buChar char="○"/>
            </a:pPr>
            <a:r>
              <a:rPr lang="en" sz="1300"/>
              <a:t>Hidden Visits</a:t>
            </a:r>
            <a:endParaRPr sz="1300"/>
          </a:p>
          <a:p>
            <a:pPr indent="-311150" lvl="1" marL="914400" rtl="0" algn="l">
              <a:spcBef>
                <a:spcPts val="0"/>
              </a:spcBef>
              <a:spcAft>
                <a:spcPts val="0"/>
              </a:spcAft>
              <a:buSzPts val="1300"/>
              <a:buChar char="○"/>
            </a:pPr>
            <a:r>
              <a:rPr lang="en" sz="1300"/>
              <a:t>Forms</a:t>
            </a:r>
            <a:endParaRPr sz="1300"/>
          </a:p>
          <a:p>
            <a:pPr indent="-311150" lvl="0" marL="457200" rtl="0" algn="l">
              <a:spcBef>
                <a:spcPts val="0"/>
              </a:spcBef>
              <a:spcAft>
                <a:spcPts val="0"/>
              </a:spcAft>
              <a:buSzPts val="1300"/>
              <a:buChar char="●"/>
            </a:pPr>
            <a:r>
              <a:rPr lang="en"/>
              <a:t>Can export the lists to compare before and after attacks</a:t>
            </a:r>
            <a:endParaRPr sz="13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