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61">
          <p15:clr>
            <a:srgbClr val="A4A3A4"/>
          </p15:clr>
        </p15:guide>
        <p15:guide id="2" pos="5216">
          <p15:clr>
            <a:srgbClr val="A4A3A4"/>
          </p15:clr>
        </p15:guide>
        <p15:guide id="3" pos="5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3447DB-E6DE-4B51-9390-AC96A3589263}">
  <a:tblStyle styleId="{EB3447DB-E6DE-4B51-9390-AC96A3589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61" orient="horz"/>
        <p:guide pos="5216"/>
        <p:guide pos="5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00c09ef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00c09ef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00c09eff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00c09eff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00c09ef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00c09ef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00c09ef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00c09ef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00c09effc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00c09effc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00c09ef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00c09ef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00c09effc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00c09effc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00c09effc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00c09effc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00c09effc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00c09effc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f837bad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f837bad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6b9b8f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6b9b8f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00c09eff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00c09eff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f837bad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f837bad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837bad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837bad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0c09ef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0c09ef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00c09ef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00c09ef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00c09eff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00c09eff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00c09effc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00c09eff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00c09ef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00c09ef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7750"/>
            <a:ext cx="85206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00"/>
              <a:t>Katedra Informatyki</a:t>
            </a:r>
            <a:br>
              <a:rPr lang="pl" sz="2600"/>
            </a:br>
            <a:r>
              <a:rPr lang="pl" sz="2600"/>
              <a:t>Wydział Informatyki i Telekomunikacji</a:t>
            </a:r>
            <a:br>
              <a:rPr lang="pl" sz="2600"/>
            </a:br>
            <a:r>
              <a:rPr lang="pl" sz="2600"/>
              <a:t>Politechnika Krakowska</a:t>
            </a:r>
            <a:endParaRPr sz="2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43075"/>
            <a:ext cx="8520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l" sz="1600"/>
              <a:t>Kraków 2022</a:t>
            </a:r>
            <a:endParaRPr sz="16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853200"/>
            <a:ext cx="8520600" cy="25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/>
              <a:t>Wykorzystanie biblioteki DEAP w problemie optymalizacji parametrów klasyfikatorów oraz selekcji cech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/>
              <a:t>Jakub Zygmunt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/>
              <a:t>Błażej zieliński</a:t>
            </a:r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8363"/>
            <a:ext cx="7810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3625" y="438363"/>
            <a:ext cx="8286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k - najbliższych sąsiadów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42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Optymalizowane parametry:</a:t>
            </a:r>
            <a:br>
              <a:rPr lang="pl" sz="4800"/>
            </a:b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n_neighbors: Liczba sąsiadów używanych domyślnie w zapytaniach sąsiadów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1-10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weights: Funkcja wagi używana w prognozie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‘uniform’, ‘distance’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algorithm: Algorytm używany do znajdywania najbliższego sąsiada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‘auto’, ‘ball_tree’, ‘kd_tree’, ‘brute’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leaf_size: Rozmiar liścia przekazany do ‘ball_tree’ i ‘kd_tree’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20-40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p: Parametr mocy dla metryki Minkowskiego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2-5</a:t>
            </a:r>
            <a:endParaRPr sz="4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80800" y="4243575"/>
            <a:ext cx="79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73%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"[10, 'distance', 'brute', 35, 5]”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425" y="1311750"/>
            <a:ext cx="3362771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random forest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42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Optymalizowane parametry: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criterion: Funkcja pomiaru jakości podziału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“gini”, “entropy”, “log_loss”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n_estimators: Liczba drzew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10-50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max_depth: Maksymalna głębokość drzewa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2-8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min_samples_split: Minimalna liczba próbek wymagana do podziału węzła wewnętrznego: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2-4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min_samples_leaf: Minimalna liczba próbek, które muszą znajdować się w węźle liścia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1-4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580800" y="4243575"/>
            <a:ext cx="79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75,2%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"[45, 'log_loss', 7, 3, 1]"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025" y="1311750"/>
            <a:ext cx="3365179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19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Przedstawienie wyników dla genetycznej optymalizacji parametrów i selekcji cech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maszyny wektorów pomocniczych (SVC)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1440000"/>
            <a:ext cx="33628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11700" y="1940700"/>
            <a:ext cx="432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75%</a:t>
            </a:r>
            <a:br>
              <a:rPr lang="pl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"['rbf', 0.7579598444849946, 4.2259208400124235, 1.0127524587837429, 0.6210313713651605,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1, 0, 0, 0, 1, 0, 1, 0, 0, 1, 1, 1, 1, 1, 0, 1, 1, 1, 0, 1]"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regresji logistycznej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11700" y="1940700"/>
            <a:ext cx="420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74.4%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"['lbfgs', 1.0611177611481304, 0, 806,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 0, 0, 1, 0, 1, 0, 0, 1, 1, 0, 0, 0, 0, 0, 1, 1, 1, 1, 1, 1]"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1440000"/>
            <a:ext cx="3365179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drzewa decyzyjnego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311700" y="1940700"/>
            <a:ext cx="432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73%</a:t>
            </a:r>
            <a:br>
              <a:rPr lang="pl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"['log_loss', 'best', 4, 0.11469683353479082, 0.054588107434576344,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1, 0, 1, 1, 1, 0, 0, 1, 1, 1, 1, 0, 0, 0, 0, 1, 1, 1, 1, 1]"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1440000"/>
            <a:ext cx="3369251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k - najbliższych sąsiadów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311700" y="1940400"/>
            <a:ext cx="450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72,7%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"[9, 'distance', 'ball_tree', 30, 5,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 0, 1, 1, 0, 0, 1, 0, 0, 1, 1, 0, 0, 0, 1, 1, 1, 0, 1, 0, 1]"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1440000"/>
            <a:ext cx="3365179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random forest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313200" y="1940400"/>
            <a:ext cx="439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74,3%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"[15, 'gini', 6, 3, 2,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 0, 0, 1, 1, 0, 1, 1, 0, 1, 1, 0, 0, 1, 0, 0, 1, 1, 1, 0, 1]"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1440000"/>
            <a:ext cx="3365179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219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Podsumowanie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Porównanie wyników klasyfikatorów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25" y="1328525"/>
            <a:ext cx="5738950" cy="31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Spis treści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Przedstawienie zbioru danych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Przedstawienie wyników dla domyślnych parametrów klasyfikatora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Przedstawienie wyników dla genetycznej optymalizacji parametrów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Przedstawienie wyników dla genetycznej optymalizacji parametrów i selekcji cech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Krótkie podsumowanie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Wnioski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przypadku analizowanego zbioru selekcja cech nie miała większego wpływu na otrzymywane wyniki.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Klasyfikatory takie jak SVC, Random forest oraz K-nearest neighbors charakteryzują się znacznie dłuższym (około 5 razy) czasem wykonania klasyfikacji aniżeli w przypadku Logistic regression oraz Decision tree.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Najlepszy wynik po optymalizacji parametrów uzyskał Random forest, bardzo dobrze poradził sobie również SVC oraz Logistic regression.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Optymalizacja parametrów w omawianym zbiorze przynosi znaczące rezultaty dla klasyfikatorów Decision tree, K-nearest neighbors oraz Random forest. w przypadku SVC oraz Logistic regression wyniki poprawiły się  o zaledwie 0.1-0.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0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Przedstawienie zbioru danych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</a:rPr>
              <a:t>Zbiór opisuje ryzyko kredytów zaciąganych przez wybranych obywateli południowych niemiec w latach 1973 - 1975. Baza danych zawiera 1000 rekordów, z których każdy podzielony jest na 20 kolumn</a:t>
            </a:r>
            <a:endParaRPr sz="2200"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2581300"/>
            <a:ext cx="24393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status konta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czas trwania kredytu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historia kredytowa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przeznaczenie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wielkość kredytu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oszczędności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okres zatrudnienia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301150" y="2581300"/>
            <a:ext cx="24393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wielkość raty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status związku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współkredytobiorcy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czas zameldowania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własności osobiste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inne planowane raty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mieszkanie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290600" y="2581300"/>
            <a:ext cx="24393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ilość kredytóœ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praca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podopieczni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telefon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pracownik </a:t>
            </a: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obcokrajowy</a:t>
            </a:r>
            <a:r>
              <a:rPr lang="pl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FF0000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ryzyko kredytowe</a:t>
            </a:r>
            <a:endParaRPr sz="1050">
              <a:solidFill>
                <a:srgbClr val="FF0000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Przedstawienie zbioru danych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5" y="1768006"/>
            <a:ext cx="9084449" cy="213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Zestawienie klasyfikatorów dla parametrów domyślnych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 przypadku Decision tree oraz Random forest wyniki są bardzo mało powtarzalne w porównaniu z resztą klasyfikatorów.</a:t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864000" y="17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{EB3447DB-E6DE-4B51-9390-AC96A3589263}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SVC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K-nearest neighbors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74,9%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74,2%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65,8%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70,7%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73,3%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9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Przedstawienie wyników dla genetycznej optymalizacji parametrów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maszyny wektorów pomocniczych</a:t>
            </a:r>
            <a:r>
              <a:rPr lang="pl"/>
              <a:t> (SVC)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Optymalizowane parametry:</a:t>
            </a:r>
            <a:br>
              <a:rPr lang="pl" sz="4800"/>
            </a:b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kernel: Określa typ jądra, który ma być użyty w algorytmie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‘linear’, ‘poly’, ‘rbf’, ‘sigmoid’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C: Parametr regularyzacji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0.1-5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degree: Stopień wielomianu, używany dla typu jądra “poly”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0.1-5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gamma: Współczynnik kernela dla ‘rbf’, ‘poly’ i ‘sigmoid’.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0.001-2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coefficient: Współczynnik niezależny dla różnych funkcji jądra. Ma znaczenie tylko w „poly” i „sigmoid”.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0.01-1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200" y="1311748"/>
            <a:ext cx="3366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80800" y="4243575"/>
            <a:ext cx="79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75%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"['rbf', 4.42521291961968, 3.6830481801353385, 0.08950300517554714, 0.00634221919196]"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</a:t>
            </a:r>
            <a:r>
              <a:rPr lang="pl"/>
              <a:t>regresji logistycznej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2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Optymalizowane parametry:</a:t>
            </a:r>
            <a:br>
              <a:rPr lang="pl" sz="4800"/>
            </a:br>
            <a:endParaRPr sz="4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solver: algorytm używany do rozwiązania problemu</a:t>
            </a:r>
            <a:endParaRPr sz="48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‘newton-cg’, ‘lbfgs’, ‘liblinear’, ‘sag’, ‘saga’</a:t>
            </a:r>
            <a:endParaRPr sz="4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C: Parametr regularyzacji</a:t>
            </a:r>
            <a:endParaRPr sz="48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0.1-5</a:t>
            </a:r>
            <a:endParaRPr sz="4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fit_intercept: Określa, czy do funkcji decyzyjnej należy dodać stałą (tzw. stronniczość lub przecięcie).</a:t>
            </a:r>
            <a:endParaRPr sz="48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0-1</a:t>
            </a:r>
            <a:endParaRPr sz="4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max_iter: maksymalna ilość iteracji algorytmu</a:t>
            </a:r>
            <a:endParaRPr sz="48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100-1000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75" y="1311750"/>
            <a:ext cx="3365419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80800" y="4243575"/>
            <a:ext cx="79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74,5%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"['liblinear', 0.5675191825122563, 0, 614]"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Klasyfikator drzewa decyzyjnego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42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Optymalizowane parametry:</a:t>
            </a:r>
            <a:br>
              <a:rPr lang="pl" sz="4800"/>
            </a:b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criterion: Funkcja pomiaru jakości podziału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“gini”, “entropy”, “log_loss”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splitter: Strategia używana przy wyborze podziału każdego węzła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“best”, “random”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max_depth: Maksymalna głębokość drzewa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2-8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min_samples_split: Minimalna liczba próbek wymagana do podziału węzła wewnętrznego: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0.01-1</a:t>
            </a:r>
            <a:endParaRPr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800"/>
              <a:t>min_samples_leaf: Minimalna liczba próbek, które muszą znajdować się w węźle liścia</a:t>
            </a:r>
            <a:endParaRPr sz="4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4800"/>
              <a:t>wartości: 0.01-5</a:t>
            </a:r>
            <a:endParaRPr sz="4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580800" y="4243575"/>
            <a:ext cx="79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Najlepszy osobnik, rezultat 74,1%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</a:rPr>
              <a:t>"['log_loss', 'random', 5, 0.14448771756080656, 0.03612751616188254]"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400" y="1311750"/>
            <a:ext cx="33628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