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3" r:id="rId5"/>
    <p:sldId id="274" r:id="rId6"/>
    <p:sldId id="275" r:id="rId7"/>
    <p:sldId id="263" r:id="rId8"/>
    <p:sldId id="276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3" autoAdjust="0"/>
    <p:restoredTop sz="82119" autoAdjust="0"/>
  </p:normalViewPr>
  <p:slideViewPr>
    <p:cSldViewPr snapToGrid="0">
      <p:cViewPr varScale="1">
        <p:scale>
          <a:sx n="113" d="100"/>
          <a:sy n="113" d="100"/>
        </p:scale>
        <p:origin x="432" y="184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t>2021-01-16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FA86E49F-7DDD-409B-88F8-D1BBD91BF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3F5877E7-7C2B-400E-A830-6E5EBC4C97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078039A2-DD6D-4A1D-B762-E8A049A6BD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5524A556-61E7-43EA-97CC-6B8781FC96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75D3F905-F143-49CB-92DE-24B9C3233C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xmlns="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xmlns="" id="{A37C9674-B0C8-46A8-99E4-42AD311F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69261B59-0863-4EAC-8202-125142F20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xmlns="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535072CF-113F-4398-A25A-51C1DEEA9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D06FCB5F-4EAE-4071-A7CE-C371260B8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/>
              <a:t>Marco Lavoie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xmlns="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5653548" cy="1909762"/>
          </a:xfrm>
        </p:spPr>
        <p:txBody>
          <a:bodyPr>
            <a:normAutofit/>
          </a:bodyPr>
          <a:lstStyle/>
          <a:p>
            <a:r>
              <a:rPr lang="fr-CA" sz="3600" dirty="0"/>
              <a:t>Nommage des identificateurs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5A6B32-36FA-4725-B10B-C7A08902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Noms prononçables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0E7EAC6-9366-4011-A739-BBA18FB9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est plus facile pour l’humain d’utiliser des identificateurs facilement prononçable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Plus facile à mémoriser, à prononcé lors de discussions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8154606-8C30-42B3-99A1-F55DC1239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B905AED-3053-4E25-A77A-EA22F9184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B6A617C-0269-418E-AB4C-FEB5F01A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10</a:t>
            </a:fld>
            <a:endParaRPr lang="fr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68208FD2-8553-430A-9A57-313B1CEA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686" y="2921394"/>
            <a:ext cx="550343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ClientMarketing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dateEnregistrement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dateDernièreTransaction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dirty="0" err="1">
                <a:solidFill>
                  <a:srgbClr val="9876AA"/>
                </a:solidFill>
                <a:latin typeface="Consolas" panose="020B0609020204030204" pitchFamily="49" charset="0"/>
              </a:rPr>
              <a:t>montantÀRecevoir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4939DAD8-0F85-44CC-BAF5-6230598A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67" y="2921394"/>
            <a:ext cx="322395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CltMkt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dRec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dTsc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dirty="0" err="1">
                <a:solidFill>
                  <a:srgbClr val="9876AA"/>
                </a:solidFill>
                <a:latin typeface="Consolas" panose="020B0609020204030204" pitchFamily="49" charset="0"/>
              </a:rPr>
              <a:t>mt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Rcv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D1C3A1-3E50-41A7-90F4-BB351C3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Noms recherchables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1FE59AD-B686-444B-A3AC-5F713129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fr-CA" dirty="0"/>
              <a:t>Chercher toutes les occurrences d’un identificateur dans un fichier est plus facile si celui-ci a un nom distinctif</a:t>
            </a:r>
          </a:p>
          <a:p>
            <a:r>
              <a:rPr lang="fr-CA" dirty="0"/>
              <a:t>Par exemple</a:t>
            </a:r>
          </a:p>
          <a:p>
            <a:endParaRPr lang="fr-CA" sz="1800" dirty="0"/>
          </a:p>
          <a:p>
            <a:endParaRPr lang="fr-CA" sz="1800" dirty="0"/>
          </a:p>
          <a:p>
            <a:pPr lvl="1"/>
            <a:r>
              <a:rPr lang="fr-CA" dirty="0"/>
              <a:t>Lors d’une recherche de cette variable dans le fichier, tous les mots réservés </a:t>
            </a:r>
            <a:r>
              <a:rPr lang="fr-CA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</a:t>
            </a:r>
            <a:r>
              <a:rPr lang="fr-CA" sz="2000" dirty="0">
                <a:solidFill>
                  <a:srgbClr val="9876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wit</a:t>
            </a:r>
            <a:r>
              <a:rPr lang="fr-CA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ch</a:t>
            </a:r>
            <a:r>
              <a:rPr lang="fr-CA" dirty="0"/>
              <a:t> seront surlignés!</a:t>
            </a:r>
          </a:p>
          <a:p>
            <a:r>
              <a:rPr lang="fr-CA" dirty="0"/>
              <a:t>De même pour les constantes numériques</a:t>
            </a:r>
          </a:p>
          <a:p>
            <a:endParaRPr lang="fr-CA" sz="3600" dirty="0"/>
          </a:p>
          <a:p>
            <a:pPr lvl="1"/>
            <a:r>
              <a:rPr lang="fr-CA" dirty="0"/>
              <a:t>Mieux vaut chercher pour l’identificateur que pour 20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E96A824-30CA-4814-AFCF-5570E1F19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985E7D1-77C0-413B-8542-3C875566D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EAAA2D0-D08A-4BCD-BCC0-75213AE1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11</a:t>
            </a:fld>
            <a:endParaRPr lang="fr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2D9E7077-BE08-43A9-87AD-8AD61CAD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26" y="3300229"/>
            <a:ext cx="173637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C2285A99-5414-4E89-B041-BDC24C9A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26" y="5249476"/>
            <a:ext cx="56861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DELAI_PERMIS_EN_JOURS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F97639-8B6B-4E89-9F8C-4B045F89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les conventions de nommage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FB4F555-7EF9-485D-9F8D-5EE1FFF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Évitez les conventions de nommage d’identificateur inutiles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Celles-ci datent d’un temps où </a:t>
            </a:r>
            <a:br>
              <a:rPr lang="fr-CA" dirty="0"/>
            </a:br>
            <a:r>
              <a:rPr lang="fr-CA" dirty="0"/>
              <a:t>l’environnement de </a:t>
            </a:r>
            <a:br>
              <a:rPr lang="fr-CA" dirty="0"/>
            </a:br>
            <a:r>
              <a:rPr lang="fr-CA" dirty="0"/>
              <a:t>développement était primitif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DD2F40-2D23-4C52-A5E1-E76E2220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E8FA979-6CDB-4E9D-975C-84F0CFC48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6FF38D9-8530-4AC3-A6CB-47A110DC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12</a:t>
            </a:fld>
            <a:endParaRPr lang="fr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93BFD06-2EF0-4AD2-9FA3-9829211B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1" y="2595218"/>
            <a:ext cx="342914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000" dirty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privNom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000" dirty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_nom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000" dirty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strNom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8401F959-63A0-4814-920D-E4320634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9" y="3505702"/>
            <a:ext cx="5867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01E6D3-87D4-4E58-AC5B-AA8F6F21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les conventions (</a:t>
            </a:r>
            <a:r>
              <a:rPr lang="fr-CA" i="1" dirty="0"/>
              <a:t>suite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08069C-C017-4B52-9BDB-83D1D331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Certaines conventions datent du temps où les noms d’identificateur avaient une longueur limités</a:t>
            </a:r>
          </a:p>
          <a:p>
            <a:r>
              <a:rPr lang="fr-CA" u="sng" dirty="0"/>
              <a:t>Exemple</a:t>
            </a:r>
            <a:r>
              <a:rPr lang="fr-CA" dirty="0"/>
              <a:t> : en BASIC, un nom de variables ne pouvait avoir plus de 8 caractères</a:t>
            </a:r>
          </a:p>
          <a:p>
            <a:pPr lvl="1"/>
            <a:r>
              <a:rPr lang="fr-CA" b="1" dirty="0"/>
              <a:t>t</a:t>
            </a:r>
            <a:r>
              <a:rPr lang="fr-CA" dirty="0"/>
              <a:t> signifiait </a:t>
            </a:r>
            <a:r>
              <a:rPr lang="fr-CA" i="1" dirty="0"/>
              <a:t>temps</a:t>
            </a:r>
          </a:p>
          <a:p>
            <a:endParaRPr lang="fr-CA" dirty="0"/>
          </a:p>
          <a:p>
            <a:r>
              <a:rPr lang="fr-CA" dirty="0"/>
              <a:t>La notation hongroise n’est plus requise</a:t>
            </a:r>
          </a:p>
          <a:p>
            <a:pPr marL="3500438" lvl="1"/>
            <a:r>
              <a:rPr lang="fr-CA" dirty="0"/>
              <a:t>L’environnement de développement peut maintenant afficher le type d’un identificateur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2564C3C-D621-44D4-82B1-9F66D03A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364" y="3581520"/>
            <a:ext cx="469872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tsec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temps en secondes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C6689DE-052D-48DF-86D8-B5C3636F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39" y="5161300"/>
            <a:ext cx="27238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nIndex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cChar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pfVal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50E6A3C-3849-42D1-838C-BCA1E303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Pas de conversions mentales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506374C-4A62-42FA-9727-9A92410D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Évitez d’imposer au lecteur de traduire un nom d’identificateur abstrait en une réalité contextuelle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pPr lvl="1"/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rang</a:t>
            </a:r>
            <a:r>
              <a:rPr lang="fr-CA" dirty="0"/>
              <a:t> et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fr-CA" dirty="0"/>
              <a:t> sont plus significatifs que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CA" dirty="0"/>
              <a:t> et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F800BF8-7631-4908-ACBD-3C911006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9DD8C55-5BE7-40DB-94AA-EE2E39B63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A8E95BB-37F2-4B53-AEFA-A498176DF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14</a:t>
            </a:fld>
            <a:endParaRPr lang="fr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F4853347-944D-4222-9795-9360774E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339" y="2877910"/>
            <a:ext cx="485581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maxRangée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[][] tab)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 = tab[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tab.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somme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&lt; tab[i].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j++)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somme += tab[i][j]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 = (max &gt; somme ? somme : max)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400" dirty="0">
                <a:solidFill>
                  <a:srgbClr val="A9B7C6"/>
                </a:solidFill>
                <a:latin typeface="Consolas" panose="020B0609020204030204" pitchFamily="49" charset="0"/>
              </a:rPr>
              <a:t> max</a:t>
            </a:r>
            <a:r>
              <a:rPr lang="fr-FR" altLang="fr-FR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1A404B16-776C-468A-BDD3-DC2AD742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569" y="2877909"/>
            <a:ext cx="545213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maxRangée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[][] tab)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 = tab[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rang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rang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tab.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rang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somme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col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col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tab[i].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col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somme += tab[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rang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altLang="fr-FR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col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 = (max &gt; somme ? somme : max)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400" dirty="0">
                <a:solidFill>
                  <a:srgbClr val="A9B7C6"/>
                </a:solidFill>
                <a:latin typeface="Consolas" panose="020B0609020204030204" pitchFamily="49" charset="0"/>
              </a:rPr>
              <a:t> max</a:t>
            </a:r>
            <a:r>
              <a:rPr lang="fr-FR" altLang="fr-FR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FEB130-AAB0-4E16-922F-D08DFB24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 et membres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EA6BC5-0E74-4CF5-868C-1982E229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classe représente généralement un objet, donc son nom devrait le refléter</a:t>
            </a:r>
          </a:p>
          <a:p>
            <a:pPr lvl="1"/>
            <a:r>
              <a:rPr lang="fr-CA" dirty="0"/>
              <a:t>Exemples :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Véhicule</a:t>
            </a:r>
            <a:r>
              <a:rPr lang="fr-CA" dirty="0"/>
              <a:t>,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PageWiki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Rectangle</a:t>
            </a:r>
            <a:endParaRPr lang="fr-CA" dirty="0"/>
          </a:p>
          <a:p>
            <a:pPr lvl="1"/>
            <a:r>
              <a:rPr lang="fr-CA" dirty="0"/>
              <a:t>Éviter les noms trop génériques :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Engin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Information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Données</a:t>
            </a:r>
            <a:endParaRPr lang="fr-CA" dirty="0"/>
          </a:p>
          <a:p>
            <a:r>
              <a:rPr lang="fr-CA" dirty="0"/>
              <a:t>Les fonctions membres d’une classe représentent généralement des actions appliquées sur ou effectuées par l’objet</a:t>
            </a:r>
          </a:p>
          <a:p>
            <a:pPr lvl="1"/>
            <a:r>
              <a:rPr lang="fr-CA" dirty="0"/>
              <a:t>Leur nom devrait donc contenir un verbe</a:t>
            </a:r>
          </a:p>
          <a:p>
            <a:pPr lvl="1"/>
            <a:r>
              <a:rPr lang="fr-CA" dirty="0"/>
              <a:t>Exemples :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setValeur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uniformiser</a:t>
            </a:r>
            <a:r>
              <a:rPr lang="fr-CA" dirty="0"/>
              <a:t>,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calculerVolume</a:t>
            </a:r>
            <a:r>
              <a:rPr lang="fr-CA" dirty="0"/>
              <a:t>,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appliquerAmortissement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B006EDB-5798-4DCD-9288-A1F8D978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4761ACD-17E8-4EB6-9B6A-AB9CB838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B332BA4-2A1E-4D0A-B6EB-4A36B90B5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177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7D3CBC-E656-4D30-B4E9-484015BC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les synonymes et homonymes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4949F43-5541-4CD9-AAED-2901E205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Éviter les </a:t>
            </a:r>
            <a:r>
              <a:rPr lang="fr-CA" u="sng" dirty="0"/>
              <a:t>synonymes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Exemples :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lire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obtenir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récupérer</a:t>
            </a:r>
          </a:p>
          <a:p>
            <a:pPr lvl="1"/>
            <a:r>
              <a:rPr lang="fr-CA" dirty="0"/>
              <a:t>Toujours s’en tenir au même terme</a:t>
            </a:r>
          </a:p>
          <a:p>
            <a:r>
              <a:rPr lang="fr-CA" dirty="0"/>
              <a:t>Éviter les </a:t>
            </a:r>
            <a:r>
              <a:rPr lang="fr-CA" u="sng" dirty="0"/>
              <a:t>homonymes</a:t>
            </a:r>
          </a:p>
          <a:p>
            <a:pPr lvl="1"/>
            <a:r>
              <a:rPr lang="fr-CA" dirty="0"/>
              <a:t>Un même terme ayant plus d’une signification</a:t>
            </a:r>
          </a:p>
          <a:p>
            <a:pPr lvl="1"/>
            <a:r>
              <a:rPr lang="fr-CA" dirty="0"/>
              <a:t>Exemple :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plus</a:t>
            </a:r>
            <a:r>
              <a:rPr lang="fr-CA" dirty="0"/>
              <a:t> peut signifier</a:t>
            </a:r>
          </a:p>
          <a:p>
            <a:pPr lvl="2"/>
            <a:r>
              <a:rPr lang="fr-CA" dirty="0"/>
              <a:t>Additionner une donnée à un ensemble</a:t>
            </a:r>
          </a:p>
          <a:p>
            <a:pPr lvl="2"/>
            <a:r>
              <a:rPr lang="fr-CA" dirty="0"/>
              <a:t>Demander des données supplémentaires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A9F7FA2-CE39-45EE-BB5B-96256B85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C7499BD-0B03-4D11-9CB6-2C45DE0B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990E97B-C3D6-4D1A-9CC0-BBF46184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341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2A8FF9-767B-4BC3-AFEB-66E74C20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Terminologies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8E9088-821D-491B-88F5-B180BCA7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Éviter les acronymes significatifs uniquement aux experts du domaine</a:t>
            </a:r>
          </a:p>
          <a:p>
            <a:r>
              <a:rPr lang="fr-CA" dirty="0"/>
              <a:t>Exemples</a:t>
            </a:r>
          </a:p>
          <a:p>
            <a:pPr lvl="1"/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CH4</a:t>
            </a:r>
            <a:r>
              <a:rPr lang="fr-CA" dirty="0"/>
              <a:t> : utiliser plutôt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niveauDeMéthane</a:t>
            </a:r>
            <a:endParaRPr lang="fr-CA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ITS</a:t>
            </a:r>
            <a:r>
              <a:rPr lang="fr-CA" dirty="0"/>
              <a:t> : utiliser plutôt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infectionTransmiseSexuellement</a:t>
            </a:r>
            <a:endParaRPr lang="fr-CA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MMU</a:t>
            </a:r>
            <a:r>
              <a:rPr lang="fr-CA" dirty="0"/>
              <a:t> : utiliser plutôt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unitéGestionMémoire</a:t>
            </a:r>
            <a:endParaRPr lang="fr-CA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5CE1DBE-1A26-472C-ACB6-71E99101A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1D067FF-0D97-4FE4-82C1-49ADF897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3922FF8-8A55-4532-BD1F-E8C61954B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558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A98416-88AC-4D5B-B4FF-6E418D6E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D7BEFFB-31C9-4987-B1E1-8C9970A7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faut parfois suggérer un contexte dans un nom d’identificateur </a:t>
            </a:r>
          </a:p>
          <a:p>
            <a:r>
              <a:rPr lang="fr-CA" dirty="0"/>
              <a:t>Exemple</a:t>
            </a:r>
          </a:p>
          <a:p>
            <a:pPr lvl="1"/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prénom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nom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numéro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rue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état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pays</a:t>
            </a:r>
            <a:r>
              <a:rPr lang="fr-CA" dirty="0"/>
              <a:t> : ces variables contiennent les coordonnées d’un individu</a:t>
            </a:r>
          </a:p>
          <a:p>
            <a:pPr lvl="1"/>
            <a:r>
              <a:rPr lang="fr-CA" dirty="0"/>
              <a:t>Mais la variable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état</a:t>
            </a:r>
            <a:r>
              <a:rPr lang="fr-CA" dirty="0"/>
              <a:t> sans les autres peut avoir plus d’une signification</a:t>
            </a:r>
          </a:p>
          <a:p>
            <a:pPr lvl="2"/>
            <a:r>
              <a:rPr lang="fr-CA" dirty="0"/>
              <a:t>État de résidence, état de fonctionnement, état de santé, …</a:t>
            </a:r>
          </a:p>
          <a:p>
            <a:pPr lvl="1"/>
            <a:r>
              <a:rPr lang="fr-CA" dirty="0"/>
              <a:t>Par contre,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étatRésidence</a:t>
            </a:r>
            <a:r>
              <a:rPr lang="fr-CA" dirty="0"/>
              <a:t> est clair</a:t>
            </a:r>
          </a:p>
          <a:p>
            <a:r>
              <a:rPr lang="fr-CA" dirty="0"/>
              <a:t>Autre exemple : </a:t>
            </a:r>
            <a:r>
              <a:rPr lang="fr-CA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adresse</a:t>
            </a:r>
          </a:p>
          <a:p>
            <a:pPr lvl="1"/>
            <a:r>
              <a:rPr lang="fr-CA" dirty="0"/>
              <a:t>Utiliser plutôt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adressePostale</a:t>
            </a:r>
            <a:r>
              <a:rPr lang="fr-CA" dirty="0"/>
              <a:t>,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adresseWeb</a:t>
            </a:r>
            <a:r>
              <a:rPr lang="fr-CA" dirty="0"/>
              <a:t>,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adresseMémoire</a:t>
            </a:r>
            <a:endParaRPr lang="fr-CA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1A1859A-2534-48F3-8BA8-1529F9D40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A5FC595-661E-4A06-A165-226274546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F36655A-A5A6-43A8-A699-E0FEB6D5B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37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F4F6AC-37E2-42E7-8A35-FB581427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Évaluation formative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56ED865-E680-4ED2-80E6-41591B47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Implantez une classe représentant une horloge gérant une heure exacte</a:t>
            </a:r>
          </a:p>
          <a:p>
            <a:pPr lvl="1"/>
            <a:r>
              <a:rPr lang="fr-CA" sz="2000" dirty="0"/>
              <a:t>La classe stocke le temps sous forme d’heure (0 à 23), minute (0 à 59) et seconde (0 à 59.9999)</a:t>
            </a:r>
          </a:p>
          <a:p>
            <a:pPr lvl="2"/>
            <a:r>
              <a:rPr lang="fr-CA" sz="1600" dirty="0"/>
              <a:t>Stocke les secondes en flottant de façon à pouvoir représenter le temps avec  fraction de seconde</a:t>
            </a:r>
          </a:p>
          <a:p>
            <a:pPr lvl="1"/>
            <a:r>
              <a:rPr lang="fr-CA" sz="2000" dirty="0"/>
              <a:t>Dispose de trois constructeurs</a:t>
            </a:r>
          </a:p>
          <a:p>
            <a:pPr lvl="2"/>
            <a:r>
              <a:rPr lang="fr-CA" sz="1600" dirty="0"/>
              <a:t>Constructeur par défaut (initialise à 00h 00m 00.0s)</a:t>
            </a:r>
          </a:p>
          <a:p>
            <a:pPr lvl="2"/>
            <a:r>
              <a:rPr lang="fr-CA" sz="1600" dirty="0"/>
              <a:t>Constructeur paramétré (initialise les attributs selon les paramètres)</a:t>
            </a:r>
          </a:p>
          <a:p>
            <a:pPr lvl="2"/>
            <a:r>
              <a:rPr lang="fr-CA" sz="1600" dirty="0"/>
              <a:t>Constructeur de copie (initialise les attributs aux valeurs de l’instance fournie)</a:t>
            </a:r>
          </a:p>
          <a:p>
            <a:pPr lvl="1"/>
            <a:r>
              <a:rPr lang="fr-CA" sz="2000" dirty="0"/>
              <a:t>Dispose d’accesseurs (</a:t>
            </a:r>
            <a:r>
              <a:rPr lang="fr-CA" sz="2000" i="1" dirty="0"/>
              <a:t>getters</a:t>
            </a:r>
            <a:r>
              <a:rPr lang="fr-CA" sz="2000" dirty="0"/>
              <a:t>) et mutateurs (</a:t>
            </a:r>
            <a:r>
              <a:rPr lang="fr-CA" sz="2000" i="1" dirty="0"/>
              <a:t>setters</a:t>
            </a:r>
            <a:r>
              <a:rPr lang="fr-CA" sz="2000" dirty="0"/>
              <a:t>) publiques pour donner un accès contrôlé et validé à chaque attribut</a:t>
            </a:r>
          </a:p>
          <a:p>
            <a:pPr lvl="1"/>
            <a:r>
              <a:rPr lang="fr-CA" sz="2000"/>
              <a:t>Fournit </a:t>
            </a:r>
            <a:r>
              <a:rPr lang="fr-CA" sz="2000" dirty="0"/>
              <a:t>trois fonctions publiques de transformation en chaînes de caractères</a:t>
            </a:r>
          </a:p>
          <a:p>
            <a:pPr lvl="2"/>
            <a:r>
              <a:rPr lang="fr-CA" sz="1600" dirty="0"/>
              <a:t>Format par défaut (ex: 23h 4m 17.33s) </a:t>
            </a:r>
          </a:p>
          <a:p>
            <a:pPr lvl="2"/>
            <a:r>
              <a:rPr lang="fr-CA" sz="1600" dirty="0"/>
              <a:t>Format standard (ex: 11h 4m 17.33s pm)</a:t>
            </a:r>
          </a:p>
          <a:p>
            <a:pPr lvl="2"/>
            <a:r>
              <a:rPr lang="fr-CA" sz="1600" dirty="0"/>
              <a:t>Format militaire (ex: 11:04:17.33)</a:t>
            </a:r>
          </a:p>
        </p:txBody>
      </p:sp>
    </p:spTree>
    <p:extLst>
      <p:ext uri="{BB962C8B-B14F-4D97-AF65-F5344CB8AC3E}">
        <p14:creationId xmlns:p14="http://schemas.microsoft.com/office/powerpoint/2010/main" val="40787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Importance du nommage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Définition </a:t>
            </a:r>
          </a:p>
          <a:p>
            <a:pPr lvl="1"/>
            <a:r>
              <a:rPr lang="fr-CA" dirty="0"/>
              <a:t>Un </a:t>
            </a:r>
            <a:r>
              <a:rPr lang="fr-CA" b="1" dirty="0">
                <a:solidFill>
                  <a:srgbClr val="C00000"/>
                </a:solidFill>
              </a:rPr>
              <a:t>identificateur</a:t>
            </a:r>
            <a:r>
              <a:rPr lang="fr-CA" dirty="0"/>
              <a:t> est un élément de code source baptisé par le programmeur</a:t>
            </a:r>
          </a:p>
          <a:p>
            <a:pPr lvl="1"/>
            <a:r>
              <a:rPr lang="fr-CA" u="sng" dirty="0"/>
              <a:t>Exemples</a:t>
            </a:r>
            <a:r>
              <a:rPr lang="fr-CA" dirty="0"/>
              <a:t> : variables, fonctions, classes et membres, domaines, fichiers, …</a:t>
            </a:r>
          </a:p>
          <a:p>
            <a:r>
              <a:rPr lang="fr-CA" dirty="0"/>
              <a:t>Le nom d’un identificateur devrait suggérer son rôle</a:t>
            </a:r>
          </a:p>
          <a:p>
            <a:pPr lvl="1"/>
            <a:r>
              <a:rPr lang="fr-CA" dirty="0"/>
              <a:t>Il devrait vous dire pourquoi il existe, ce qu'il fait, et comment il est utilisé</a:t>
            </a:r>
          </a:p>
          <a:p>
            <a:r>
              <a:rPr lang="fr-CA" dirty="0"/>
              <a:t>Si un identificateur nécessite un commentaire, son nom ne révèle pas adéquatement son rôle</a:t>
            </a:r>
          </a:p>
          <a:p>
            <a:r>
              <a:rPr lang="fr-CA" dirty="0">
                <a:solidFill>
                  <a:schemeClr val="accent1">
                    <a:lumMod val="50000"/>
                  </a:schemeClr>
                </a:solidFill>
              </a:rPr>
              <a:t>Objectif</a:t>
            </a:r>
            <a:r>
              <a:rPr lang="fr-CA" dirty="0"/>
              <a:t> : </a:t>
            </a:r>
            <a:r>
              <a:rPr lang="fr-CA" i="1" dirty="0">
                <a:solidFill>
                  <a:schemeClr val="accent1">
                    <a:lumMod val="50000"/>
                  </a:schemeClr>
                </a:solidFill>
              </a:rPr>
              <a:t>rehausser la lisibilité du code source</a:t>
            </a:r>
          </a:p>
          <a:p>
            <a:pPr lvl="1"/>
            <a:r>
              <a:rPr lang="fr-CA" dirty="0"/>
              <a:t>Pas par la machine, mais par l’</a:t>
            </a:r>
            <a:r>
              <a:rPr lang="fr-CA" u="sng" dirty="0"/>
              <a:t>humain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0B2B9CA-A000-40E1-91FC-43CC976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Évaluation formative (</a:t>
            </a:r>
            <a:r>
              <a:rPr lang="fr-CA" i="1" dirty="0"/>
              <a:t>suite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DCBDEF6-321E-4DBD-8B5F-E2BF0865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Portez attention au nommage des identificateurs</a:t>
            </a:r>
          </a:p>
          <a:p>
            <a:pPr lvl="1"/>
            <a:r>
              <a:rPr lang="fr-CA" dirty="0"/>
              <a:t>Appliquer les règles évoquées dans cette </a:t>
            </a:r>
            <a:r>
              <a:rPr lang="fr-CA" dirty="0" smtClean="0"/>
              <a:t>présentation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61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A3D26D-78BB-4378-90B7-DD1BEB36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Révéler l’intention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00DC3F0-F39D-46E7-BF50-7E6DB997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478"/>
          </a:xfrm>
        </p:spPr>
        <p:txBody>
          <a:bodyPr>
            <a:normAutofit/>
          </a:bodyPr>
          <a:lstStyle/>
          <a:p>
            <a:r>
              <a:rPr lang="fr-CA" dirty="0"/>
              <a:t>Le nom d’un identificateur doit révéler son rôle</a:t>
            </a:r>
          </a:p>
          <a:p>
            <a:r>
              <a:rPr lang="fr-CA" dirty="0"/>
              <a:t>Par exemple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Le nom (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CA" dirty="0"/>
              <a:t>) ne révèle pas ce que la variable contient</a:t>
            </a:r>
          </a:p>
          <a:p>
            <a:pPr lvl="1"/>
            <a:r>
              <a:rPr lang="fr-CA" dirty="0"/>
              <a:t>À moins d’accompagné de son commentaire chaque référence à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CA" dirty="0"/>
              <a:t> dans le code, le lecteur ne saura dire ce que contient cette variable</a:t>
            </a:r>
          </a:p>
          <a:p>
            <a:r>
              <a:rPr lang="fr-CA" dirty="0"/>
              <a:t>Préférablement</a:t>
            </a:r>
          </a:p>
          <a:p>
            <a:pPr marL="0" indent="0">
              <a:buNone/>
            </a:pPr>
            <a:endParaRPr lang="fr-CA" dirty="0"/>
          </a:p>
          <a:p>
            <a:pPr lvl="1"/>
            <a:endParaRPr lang="fr-CA" sz="1050" dirty="0"/>
          </a:p>
          <a:p>
            <a:pPr lvl="1"/>
            <a:r>
              <a:rPr lang="fr-CA" dirty="0"/>
              <a:t>Ne requiert aucun commentaire</a:t>
            </a:r>
          </a:p>
          <a:p>
            <a:endParaRPr lang="fr-C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DEF24AB1-6E6F-4E4F-8A0A-754DB883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43" y="2918106"/>
            <a:ext cx="468881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temps écoulé en jours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62B5371B-A86E-4D58-96E9-6E944098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43" y="5296177"/>
            <a:ext cx="342914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tempsÉcouléEnJours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C0DCD154-FE9A-4736-A03B-0493019A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011874EE-2779-4FB3-9539-F4987491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274BC24D-508D-4C07-AF1A-B4F8877F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66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72CB7A1-2704-4288-8EA0-D490C096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Révéler l’intention (</a:t>
            </a:r>
            <a:r>
              <a:rPr lang="fr-CA" i="1" dirty="0"/>
              <a:t>suite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684AD2A-A86E-4723-B5AE-14A68F57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981"/>
          </a:xfrm>
        </p:spPr>
        <p:txBody>
          <a:bodyPr/>
          <a:lstStyle/>
          <a:p>
            <a:r>
              <a:rPr lang="fr-CA" dirty="0"/>
              <a:t>Que fait ce code ?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Qu’est-ce que contient 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laListe</a:t>
            </a:r>
            <a:r>
              <a:rPr lang="fr-CA" dirty="0"/>
              <a:t> ?</a:t>
            </a:r>
          </a:p>
          <a:p>
            <a:pPr lvl="1"/>
            <a:r>
              <a:rPr lang="fr-CA" dirty="0"/>
              <a:t>Que contient chaque tableau de 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laListe</a:t>
            </a:r>
            <a:r>
              <a:rPr lang="fr-CA" dirty="0"/>
              <a:t> à l’indice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CA" dirty="0"/>
              <a:t> ?</a:t>
            </a:r>
          </a:p>
          <a:p>
            <a:pPr lvl="1"/>
            <a:r>
              <a:rPr lang="fr-CA" dirty="0"/>
              <a:t>Que signifie la constante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CA" dirty="0"/>
              <a:t> ?</a:t>
            </a:r>
          </a:p>
          <a:p>
            <a:pPr lvl="1"/>
            <a:r>
              <a:rPr lang="fr-CA" dirty="0"/>
              <a:t>Quel résultat retourne cette fonction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2FE104F-CFE2-4C61-AFB7-F9C95262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74" y="2406400"/>
            <a:ext cx="681468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List&lt;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liste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fr-FR" altLang="fr-FR" sz="2000" b="0" i="0" u="sng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x 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laListe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liste.add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xmlns="" id="{C3F11EDB-56B7-4D6B-85AF-EF1040C04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7B71F31E-6E5B-4031-81C0-77800163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3B44E857-AB71-4DC3-8F91-58444D3B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03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A3BC61-1EF5-44FC-8BE4-911C72FB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Révéler l’intention (</a:t>
            </a:r>
            <a:r>
              <a:rPr lang="fr-CA" i="1" dirty="0"/>
              <a:t>suite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0CB147A-C512-4973-A75D-4996A44A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Contexte : code source de </a:t>
            </a:r>
            <a:r>
              <a:rPr lang="fr-CA" i="1" dirty="0"/>
              <a:t>Mine Sweeper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Ce code suggère qu’il retourne une liste des cases marquées (    ) du plateau de jeu</a:t>
            </a:r>
          </a:p>
        </p:txBody>
      </p:sp>
      <p:pic>
        <p:nvPicPr>
          <p:cNvPr id="1026" name="Picture 2" descr="How to Play Minesweeper : 6 Steps - Instructables">
            <a:extLst>
              <a:ext uri="{FF2B5EF4-FFF2-40B4-BE49-F238E27FC236}">
                <a16:creationId xmlns:a16="http://schemas.microsoft.com/office/drawing/2014/main" xmlns="" id="{8DEB4D6D-D1FF-415C-86F5-D8420257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4" y="2454020"/>
            <a:ext cx="1931802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3EFF5FFD-861E-4BEB-AD5E-A9FB8D4D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12" y="4913672"/>
            <a:ext cx="225988" cy="2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9CAFD3FF-963F-4DB8-AE9F-EAECE13B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00" y="2454021"/>
            <a:ext cx="79432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getCasesMarquées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List&lt;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casesMarquées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plateauDeJeu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INDICE_STATUT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MARQUÉE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casesMarquées.add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casesMarquées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5D1DA2B6-8207-47D4-B844-911494EC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5368AC32-ECCE-45AB-ACFD-F76DE3F7C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19AB1A18-C0FE-46BC-9923-35BC4E4F4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29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A3BC61-1EF5-44FC-8BE4-911C72FB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Révéler l’intention (</a:t>
            </a:r>
            <a:r>
              <a:rPr lang="fr-CA" i="1" dirty="0"/>
              <a:t>suite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0CB147A-C512-4973-A75D-4996A44A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Encore mieux : définir la classe </a:t>
            </a:r>
            <a:r>
              <a:rPr lang="fr-CA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fr-CA" dirty="0"/>
              <a:t> représentant une case du plateau de jeu</a:t>
            </a:r>
            <a:endParaRPr lang="fr-CA" i="1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7301A13-C75E-4E3F-9E39-CE8A7893C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6231"/>
            <a:ext cx="766107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List&lt;Case&gt;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getCasesMarquées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List&lt;Case&gt;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casesMarquées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&lt;Case&gt;()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(Case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plateauDeJeu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.getMarquée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casesMarquées.add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casesMarquées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xmlns="" id="{8D9E909B-7C4F-4C32-AD25-ECE61C017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ED635B4D-8F91-443E-956D-A0CA061E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7B8D750C-C43C-464F-B146-76006AA4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181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la désinformation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nom d’identificateur ne doit pas suggérer une fausseté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Ce n’est pas une liste, c’est un tableau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7</a:t>
            </a:fld>
            <a:endParaRPr lang="fr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C3CD37FB-D98E-49B0-B83C-049A7ED0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25" y="2584933"/>
            <a:ext cx="780213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Personnage []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listeDePersonnage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Personnage[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E991DB94-A2FA-491E-8C88-38904574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25" y="3980838"/>
            <a:ext cx="878958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&lt;Personnage&gt;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listeDePersonnages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2FB8F6-A0BD-4AB0-9404-36D4AF4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la désinformation (</a:t>
            </a:r>
            <a:r>
              <a:rPr lang="fr-CA" i="1" dirty="0"/>
              <a:t>suite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2E64D07-B2BC-4864-B9CC-0BDBB861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Évitez les noms trop ressemblants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Encore pire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Certaines lettres et chiffres peuvent porter à confusion : O et 0, I et 1.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DC24442-8BE7-427D-94F9-003918E1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38" y="2713757"/>
            <a:ext cx="639149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QuantitéDeMémoireViveActiveRésiduelle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QuantitéDeMémoireVivePassiveRésiduelle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B5E3B4A-378A-4B4D-85CB-AF955E6A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38" y="4525315"/>
            <a:ext cx="272382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ALLO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ALL0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D53D91-9362-402A-B6EF-00DDC23C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Distinctions significatives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578FD72-6693-40BE-8357-5EC0ED5F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Éviter de numéroter les identificateurs</a:t>
            </a:r>
          </a:p>
          <a:p>
            <a:endParaRPr lang="fr-CA" sz="4000" dirty="0"/>
          </a:p>
          <a:p>
            <a:endParaRPr lang="fr-CA" sz="4000" dirty="0"/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dirty="0"/>
              <a:t>Quel tableau est copié dans lequel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40BB9B4-1685-458A-8981-8B519BD7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2020 Marco Lavoie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02C0F56-BDB3-4942-95B2-2382D4A4C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3A20D56-7957-4E09-91A4-D5CAB3470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9</a:t>
            </a:fld>
            <a:endParaRPr lang="fr-CA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4E34032F-C40F-4339-B127-E05C6A1B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43" y="2506725"/>
            <a:ext cx="850745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copierCaractères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a1[]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char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a2[])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a1.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a2[i] = a1[i]</a:t>
            </a:r>
            <a:r>
              <a:rPr lang="fr-FR" altLang="fr-FR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2D5AA2D8-801B-4426-9776-047B6D95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43" y="4755202"/>
            <a:ext cx="1034129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copierCaractères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source[]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char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destination[])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source.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destination[i] = source[i]</a:t>
            </a:r>
            <a:r>
              <a:rPr lang="fr-FR" altLang="fr-FR" sz="2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9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2561</TotalTime>
  <Words>1297</Words>
  <Application>Microsoft Macintosh PowerPoint</Application>
  <PresentationFormat>Widescreen</PresentationFormat>
  <Paragraphs>233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Consolas</vt:lpstr>
      <vt:lpstr>Courier New</vt:lpstr>
      <vt:lpstr>Arial</vt:lpstr>
      <vt:lpstr>Thème Office</vt:lpstr>
      <vt:lpstr>Nommage des identificateurs</vt:lpstr>
      <vt:lpstr>Importance du nommage</vt:lpstr>
      <vt:lpstr>Révéler l’intention</vt:lpstr>
      <vt:lpstr>Révéler l’intention (suite)</vt:lpstr>
      <vt:lpstr>Révéler l’intention (suite)</vt:lpstr>
      <vt:lpstr>Révéler l’intention (suite)</vt:lpstr>
      <vt:lpstr>Éviter la désinformation</vt:lpstr>
      <vt:lpstr>Éviter la désinformation (suite)</vt:lpstr>
      <vt:lpstr>Distinctions significatives</vt:lpstr>
      <vt:lpstr>Noms prononçables</vt:lpstr>
      <vt:lpstr>Noms recherchables</vt:lpstr>
      <vt:lpstr>Éviter les conventions de nommage</vt:lpstr>
      <vt:lpstr>Éviter les conventions (suite)</vt:lpstr>
      <vt:lpstr>Pas de conversions mentales</vt:lpstr>
      <vt:lpstr>Classes et membres</vt:lpstr>
      <vt:lpstr>Éviter les synonymes et homonymes</vt:lpstr>
      <vt:lpstr>Terminologies techniques</vt:lpstr>
      <vt:lpstr>Utilisation du contexte</vt:lpstr>
      <vt:lpstr>Évaluation formative</vt:lpstr>
      <vt:lpstr>Évaluation formative (suite)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Carles Steve Fossi Fotso</cp:lastModifiedBy>
  <cp:revision>18</cp:revision>
  <dcterms:created xsi:type="dcterms:W3CDTF">2020-03-24T15:45:42Z</dcterms:created>
  <dcterms:modified xsi:type="dcterms:W3CDTF">2021-01-16T15:14:27Z</dcterms:modified>
</cp:coreProperties>
</file>