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2" r:id="rId4"/>
    <p:sldId id="261" r:id="rId5"/>
    <p:sldId id="263" r:id="rId6"/>
    <p:sldId id="260" r:id="rId7"/>
    <p:sldId id="264" r:id="rId8"/>
    <p:sldId id="269" r:id="rId9"/>
    <p:sldId id="265" r:id="rId10"/>
    <p:sldId id="266" r:id="rId11"/>
    <p:sldId id="267" r:id="rId12"/>
    <p:sldId id="268" r:id="rId13"/>
    <p:sldId id="270"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Learn/JavaScript/Asynchronous/Concep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Learn/JavaScript/Client-side_web_APIs/Introdu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Making a Discord Bot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Sagar m</a:t>
            </a:r>
          </a:p>
          <a:p>
            <a:r>
              <a:rPr lang="en-US" sz="2400" dirty="0">
                <a:solidFill>
                  <a:schemeClr val="tx1">
                    <a:lumMod val="85000"/>
                    <a:lumOff val="15000"/>
                  </a:schemeClr>
                </a:solidFill>
              </a:rPr>
              <a:t>date: 17-02-2020</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 and Servers</a:t>
            </a:r>
            <a:endParaRPr lang="en-IN" dirty="0"/>
          </a:p>
        </p:txBody>
      </p:sp>
      <p:sp>
        <p:nvSpPr>
          <p:cNvPr id="3" name="Content Placeholder 2"/>
          <p:cNvSpPr>
            <a:spLocks noGrp="1"/>
          </p:cNvSpPr>
          <p:nvPr>
            <p:ph idx="1"/>
          </p:nvPr>
        </p:nvSpPr>
        <p:spPr>
          <a:xfrm>
            <a:off x="821094" y="2212288"/>
            <a:ext cx="5980922" cy="4283268"/>
          </a:xfrm>
        </p:spPr>
        <p:txBody>
          <a:bodyPr>
            <a:normAutofit/>
          </a:bodyPr>
          <a:lstStyle/>
          <a:p>
            <a:r>
              <a:rPr lang="en-US" sz="2800" dirty="0"/>
              <a:t>In client/server computing, a server </a:t>
            </a:r>
            <a:r>
              <a:rPr lang="en-US" sz="2800" dirty="0" smtClean="0"/>
              <a:t>takes </a:t>
            </a:r>
            <a:r>
              <a:rPr lang="en-US" sz="2800" dirty="0"/>
              <a:t>requests from client computers and shares its resources, applications and/or data with one or more client computers on the network, and a client is a computing device that initiates contact with a server in order to make use of a shareable resource.</a:t>
            </a:r>
            <a:endParaRPr lang="en-IN"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322" y="2677885"/>
            <a:ext cx="4385388" cy="2631233"/>
          </a:xfrm>
          <a:prstGeom prst="rect">
            <a:avLst/>
          </a:prstGeom>
        </p:spPr>
      </p:pic>
    </p:spTree>
    <p:extLst>
      <p:ext uri="{BB962C8B-B14F-4D97-AF65-F5344CB8AC3E}">
        <p14:creationId xmlns:p14="http://schemas.microsoft.com/office/powerpoint/2010/main" val="338497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Token</a:t>
            </a:r>
            <a:endParaRPr lang="en-IN" dirty="0"/>
          </a:p>
        </p:txBody>
      </p:sp>
      <p:sp>
        <p:nvSpPr>
          <p:cNvPr id="3" name="Content Placeholder 2"/>
          <p:cNvSpPr>
            <a:spLocks noGrp="1"/>
          </p:cNvSpPr>
          <p:nvPr>
            <p:ph idx="1"/>
          </p:nvPr>
        </p:nvSpPr>
        <p:spPr/>
        <p:txBody>
          <a:bodyPr>
            <a:normAutofit/>
          </a:bodyPr>
          <a:lstStyle/>
          <a:p>
            <a:r>
              <a:rPr lang="en-US" sz="2800" dirty="0"/>
              <a:t>In computer systems, an access token contains the security credentials for a login session and identifies the user, the user's groups, the user's privileges, and, in some cases, a particular application. Typically one may be asked to enter the access token (e.g. 40 random characters) rather than the usual password (it therefore should be kept secret just like a password).</a:t>
            </a:r>
            <a:endParaRPr lang="en-IN" sz="2800" dirty="0"/>
          </a:p>
        </p:txBody>
      </p:sp>
    </p:spTree>
    <p:extLst>
      <p:ext uri="{BB962C8B-B14F-4D97-AF65-F5344CB8AC3E}">
        <p14:creationId xmlns:p14="http://schemas.microsoft.com/office/powerpoint/2010/main" val="317496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Decorators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Functions </a:t>
            </a:r>
            <a:r>
              <a:rPr lang="en-US" dirty="0"/>
              <a:t>are objects; they can be referenced to, passed to a variable and returned from other functions as well</a:t>
            </a:r>
            <a:r>
              <a:rPr lang="en-US" dirty="0" smtClean="0"/>
              <a:t>.</a:t>
            </a:r>
          </a:p>
          <a:p>
            <a:pPr>
              <a:buFont typeface="Wingdings" panose="05000000000000000000" pitchFamily="2" charset="2"/>
              <a:buChar char="v"/>
            </a:pPr>
            <a:r>
              <a:rPr lang="en-US" dirty="0"/>
              <a:t> </a:t>
            </a:r>
            <a:r>
              <a:rPr lang="en-US" dirty="0"/>
              <a:t>Functions can be defined inside another function and can also be passed as argument to another function</a:t>
            </a:r>
            <a:r>
              <a:rPr lang="en-US" dirty="0" smtClean="0"/>
              <a:t>.</a:t>
            </a:r>
          </a:p>
          <a:p>
            <a:pPr>
              <a:buFont typeface="Wingdings" panose="05000000000000000000" pitchFamily="2" charset="2"/>
              <a:buChar char="v"/>
            </a:pPr>
            <a:r>
              <a:rPr lang="en-US" dirty="0"/>
              <a:t>  A decorator is a function that takes another function and extends the behavior of the latter function without explicitly modifying it</a:t>
            </a:r>
            <a:r>
              <a:rPr lang="en-US" dirty="0" smtClean="0"/>
              <a:t>.</a:t>
            </a:r>
          </a:p>
          <a:p>
            <a:pPr>
              <a:buFont typeface="Wingdings" panose="05000000000000000000" pitchFamily="2" charset="2"/>
              <a:buChar char="v"/>
            </a:pPr>
            <a:r>
              <a:rPr lang="en-US" dirty="0"/>
              <a:t> </a:t>
            </a:r>
            <a:r>
              <a:rPr lang="en-US" dirty="0"/>
              <a:t>In Decorators, functions are taken as the argument into another function and then called inside the wrapper function.</a:t>
            </a:r>
            <a:r>
              <a:rPr lang="en-IN" dirty="0" smtClean="0"/>
              <a:t> </a:t>
            </a:r>
            <a:endParaRPr lang="en-IN" dirty="0"/>
          </a:p>
        </p:txBody>
      </p:sp>
    </p:spTree>
    <p:extLst>
      <p:ext uri="{BB962C8B-B14F-4D97-AF65-F5344CB8AC3E}">
        <p14:creationId xmlns:p14="http://schemas.microsoft.com/office/powerpoint/2010/main" val="299172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Asynchronous Programming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 Python is single threaded due to the GIL (</a:t>
            </a:r>
            <a:r>
              <a:rPr lang="en-IN" dirty="0"/>
              <a:t>G</a:t>
            </a:r>
            <a:r>
              <a:rPr lang="en-IN" dirty="0" smtClean="0"/>
              <a:t>lobal Interpreter Lock)</a:t>
            </a:r>
          </a:p>
          <a:p>
            <a:pPr>
              <a:buFont typeface="Wingdings" panose="05000000000000000000" pitchFamily="2" charset="2"/>
              <a:buChar char="v"/>
            </a:pPr>
            <a:r>
              <a:rPr lang="en-IN" dirty="0"/>
              <a:t> </a:t>
            </a:r>
            <a:r>
              <a:rPr lang="en-IN" dirty="0" smtClean="0"/>
              <a:t>To circumvent this issue, asynchronous methods was used</a:t>
            </a:r>
          </a:p>
          <a:p>
            <a:pPr>
              <a:buFont typeface="Wingdings" panose="05000000000000000000" pitchFamily="2" charset="2"/>
              <a:buChar char="v"/>
            </a:pPr>
            <a:r>
              <a:rPr lang="en-IN" dirty="0"/>
              <a:t> </a:t>
            </a:r>
            <a:r>
              <a:rPr lang="en-IN" dirty="0" smtClean="0"/>
              <a:t>In a nutshell, </a:t>
            </a:r>
            <a:r>
              <a:rPr lang="en-US" b="1" dirty="0" smtClean="0"/>
              <a:t>Asynchronous </a:t>
            </a:r>
            <a:r>
              <a:rPr lang="en-US" b="1" dirty="0"/>
              <a:t>programming</a:t>
            </a:r>
            <a:r>
              <a:rPr lang="en-US" dirty="0"/>
              <a:t> is a means of parallel </a:t>
            </a:r>
            <a:r>
              <a:rPr lang="en-US" b="1" dirty="0"/>
              <a:t>programming</a:t>
            </a:r>
            <a:r>
              <a:rPr lang="en-US" dirty="0"/>
              <a:t> in which a unit of work runs separately from the main application thread and notifies the calling thread of its completion, failure or progress</a:t>
            </a:r>
            <a:r>
              <a:rPr lang="en-US" dirty="0" smtClean="0"/>
              <a:t>.</a:t>
            </a:r>
          </a:p>
          <a:p>
            <a:pPr>
              <a:buFont typeface="Wingdings" panose="05000000000000000000" pitchFamily="2" charset="2"/>
              <a:buChar char="v"/>
            </a:pPr>
            <a:r>
              <a:rPr lang="en-IN" dirty="0" smtClean="0">
                <a:hlinkClick r:id="rId2"/>
              </a:rPr>
              <a:t> https</a:t>
            </a:r>
            <a:r>
              <a:rPr lang="en-IN" dirty="0">
                <a:hlinkClick r:id="rId2"/>
              </a:rPr>
              <a:t>://developer.mozilla.org/en-US/docs/Learn/JavaScript/Asynchronous/Concepts</a:t>
            </a:r>
            <a:endParaRPr lang="en-US" dirty="0" smtClean="0"/>
          </a:p>
          <a:p>
            <a:pPr>
              <a:buFont typeface="Wingdings" panose="05000000000000000000" pitchFamily="2" charset="2"/>
              <a:buChar char="v"/>
            </a:pP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912000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671804"/>
            <a:ext cx="10058400" cy="4553435"/>
          </a:xfrm>
        </p:spPr>
        <p:txBody>
          <a:bodyPr anchor="ctr">
            <a:noAutofit/>
          </a:bodyPr>
          <a:lstStyle/>
          <a:p>
            <a:pPr lvl="0"/>
            <a:r>
              <a:rPr lang="en-US" sz="4000" dirty="0"/>
              <a:t>Python is an experiment in how much freedom programmers need. Too much freedom and nobody can read another's code; too little and expressiveness is endangered.</a:t>
            </a:r>
            <a:r>
              <a:rPr lang="en-US" sz="4000" dirty="0"/>
              <a:t/>
            </a:r>
            <a:br>
              <a:rPr lang="en-US" sz="4000" dirty="0"/>
            </a:br>
            <a:endParaRPr lang="en-US" sz="4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IN" dirty="0">
                <a:solidFill>
                  <a:schemeClr val="bg1">
                    <a:lumMod val="95000"/>
                  </a:schemeClr>
                </a:solidFill>
              </a:rPr>
              <a:t>Guido van Rossum</a:t>
            </a:r>
            <a:endParaRPr lang="en-US" dirty="0">
              <a:solidFill>
                <a:schemeClr val="bg1">
                  <a:lumMod val="95000"/>
                </a:schemeClr>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7229-4D6D-4CA1-9D31-8150A88711EB}"/>
              </a:ext>
            </a:extLst>
          </p:cNvPr>
          <p:cNvSpPr>
            <a:spLocks noGrp="1"/>
          </p:cNvSpPr>
          <p:nvPr>
            <p:ph type="title"/>
          </p:nvPr>
        </p:nvSpPr>
        <p:spPr/>
        <p:txBody>
          <a:bodyPr/>
          <a:lstStyle/>
          <a:p>
            <a:r>
              <a:rPr lang="en-IN" dirty="0"/>
              <a:t>A brief glance at Python</a:t>
            </a:r>
          </a:p>
        </p:txBody>
      </p:sp>
      <p:sp>
        <p:nvSpPr>
          <p:cNvPr id="3" name="Content Placeholder 2">
            <a:extLst>
              <a:ext uri="{FF2B5EF4-FFF2-40B4-BE49-F238E27FC236}">
                <a16:creationId xmlns:a16="http://schemas.microsoft.com/office/drawing/2014/main" id="{05F34565-F922-463D-9770-B800F292F608}"/>
              </a:ext>
            </a:extLst>
          </p:cNvPr>
          <p:cNvSpPr>
            <a:spLocks noGrp="1"/>
          </p:cNvSpPr>
          <p:nvPr>
            <p:ph idx="1"/>
          </p:nvPr>
        </p:nvSpPr>
        <p:spPr/>
        <p:txBody>
          <a:bodyPr/>
          <a:lstStyle/>
          <a:p>
            <a:pPr>
              <a:buFont typeface="Wingdings" panose="05000000000000000000" pitchFamily="2" charset="2"/>
              <a:buChar char="v"/>
            </a:pPr>
            <a:r>
              <a:rPr lang="en-IN" dirty="0"/>
              <a:t> </a:t>
            </a:r>
            <a:r>
              <a:rPr lang="en-IN" sz="2400" dirty="0"/>
              <a:t>History of </a:t>
            </a:r>
            <a:r>
              <a:rPr lang="en-IN" sz="2400" dirty="0" smtClean="0"/>
              <a:t>Python</a:t>
            </a:r>
          </a:p>
          <a:p>
            <a:pPr>
              <a:buFont typeface="Wingdings" panose="05000000000000000000" pitchFamily="2" charset="2"/>
              <a:buChar char="v"/>
            </a:pPr>
            <a:r>
              <a:rPr lang="en-IN" sz="2400" dirty="0"/>
              <a:t> </a:t>
            </a:r>
            <a:r>
              <a:rPr lang="en-IN" sz="2400" dirty="0" smtClean="0"/>
              <a:t>Why Python is so popular?</a:t>
            </a:r>
            <a:endParaRPr lang="en-IN" sz="2400" dirty="0"/>
          </a:p>
          <a:p>
            <a:pPr>
              <a:buFont typeface="Wingdings" panose="05000000000000000000" pitchFamily="2" charset="2"/>
              <a:buChar char="v"/>
            </a:pPr>
            <a:r>
              <a:rPr lang="en-IN" dirty="0"/>
              <a:t> </a:t>
            </a:r>
            <a:r>
              <a:rPr lang="en-IN" sz="2400" dirty="0"/>
              <a:t>A Simple Python Program</a:t>
            </a:r>
          </a:p>
          <a:p>
            <a:pPr>
              <a:buFont typeface="Wingdings" panose="05000000000000000000" pitchFamily="2" charset="2"/>
              <a:buChar char="v"/>
            </a:pPr>
            <a:r>
              <a:rPr lang="en-IN" sz="2400" dirty="0"/>
              <a:t>The Python Interpreter</a:t>
            </a:r>
          </a:p>
          <a:p>
            <a:pPr>
              <a:buFont typeface="Wingdings" panose="05000000000000000000" pitchFamily="2" charset="2"/>
              <a:buChar char="v"/>
            </a:pPr>
            <a:r>
              <a:rPr lang="en-IN" sz="2400" dirty="0"/>
              <a:t> Operations in Python</a:t>
            </a:r>
          </a:p>
          <a:p>
            <a:pPr>
              <a:buFont typeface="Wingdings" panose="05000000000000000000" pitchFamily="2" charset="2"/>
              <a:buChar char="v"/>
            </a:pPr>
            <a:r>
              <a:rPr lang="en-IN" sz="2400" dirty="0"/>
              <a:t> Functions in </a:t>
            </a:r>
            <a:r>
              <a:rPr lang="en-IN" sz="2400" dirty="0" smtClean="0"/>
              <a:t>Python</a:t>
            </a:r>
            <a:endParaRPr lang="en-IN" sz="2400" dirty="0"/>
          </a:p>
        </p:txBody>
      </p:sp>
    </p:spTree>
    <p:extLst>
      <p:ext uri="{BB962C8B-B14F-4D97-AF65-F5344CB8AC3E}">
        <p14:creationId xmlns:p14="http://schemas.microsoft.com/office/powerpoint/2010/main" val="146029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DED0-D597-4F08-BABB-C1DD4C1064AC}"/>
              </a:ext>
            </a:extLst>
          </p:cNvPr>
          <p:cNvSpPr>
            <a:spLocks noGrp="1"/>
          </p:cNvSpPr>
          <p:nvPr>
            <p:ph type="title"/>
          </p:nvPr>
        </p:nvSpPr>
        <p:spPr/>
        <p:txBody>
          <a:bodyPr/>
          <a:lstStyle/>
          <a:p>
            <a:r>
              <a:rPr lang="en-IN" dirty="0"/>
              <a:t>History of Python</a:t>
            </a:r>
          </a:p>
        </p:txBody>
      </p:sp>
      <p:sp>
        <p:nvSpPr>
          <p:cNvPr id="3" name="Content Placeholder 2">
            <a:extLst>
              <a:ext uri="{FF2B5EF4-FFF2-40B4-BE49-F238E27FC236}">
                <a16:creationId xmlns:a16="http://schemas.microsoft.com/office/drawing/2014/main" id="{151D3B9C-5F28-4F45-8D2A-F20135A94014}"/>
              </a:ext>
            </a:extLst>
          </p:cNvPr>
          <p:cNvSpPr>
            <a:spLocks noGrp="1"/>
          </p:cNvSpPr>
          <p:nvPr>
            <p:ph idx="1"/>
          </p:nvPr>
        </p:nvSpPr>
        <p:spPr/>
        <p:txBody>
          <a:bodyPr>
            <a:normAutofit/>
          </a:bodyPr>
          <a:lstStyle/>
          <a:p>
            <a:r>
              <a:rPr lang="en-US" sz="2400" dirty="0"/>
              <a:t>Python was conceived in the </a:t>
            </a:r>
            <a:r>
              <a:rPr lang="en-US" sz="2400" b="1" dirty="0"/>
              <a:t>late 1980s </a:t>
            </a:r>
            <a:r>
              <a:rPr lang="en-US" sz="2400" dirty="0"/>
              <a:t>by </a:t>
            </a:r>
            <a:r>
              <a:rPr lang="en-US" sz="2400" b="1" dirty="0"/>
              <a:t>Guido van Rossum</a:t>
            </a:r>
            <a:r>
              <a:rPr lang="en-US" sz="2400" dirty="0"/>
              <a:t> at Centrum </a:t>
            </a:r>
            <a:r>
              <a:rPr lang="en-US" sz="2400" dirty="0" err="1"/>
              <a:t>Wiskunde</a:t>
            </a:r>
            <a:r>
              <a:rPr lang="en-US" sz="2400" dirty="0"/>
              <a:t> &amp; Informatica (CWI) in the Netherlands as </a:t>
            </a:r>
            <a:r>
              <a:rPr lang="en-US" sz="2400" b="1" dirty="0"/>
              <a:t>a successor to the ABC language, </a:t>
            </a:r>
            <a:r>
              <a:rPr lang="en-US" sz="2400" dirty="0"/>
              <a:t>capable of exception handling and interfacing with the Amoeba operating system. Its implementation began in December 1989. Van Rossum shouldered sole responsibility for the project, as the lead developer, until     12 July 2018, when he announced his "permanent vacation" from his responsibilities as </a:t>
            </a:r>
            <a:r>
              <a:rPr lang="en-US" sz="2400" b="1" dirty="0"/>
              <a:t>Python's Benevolent Dictator For Life</a:t>
            </a:r>
            <a:r>
              <a:rPr lang="en-US" sz="2400" dirty="0"/>
              <a:t>, a title the Python community bestowed upon him to reflect his long-term commitment as the project's chief decision-maker.</a:t>
            </a:r>
            <a:endParaRPr lang="en-IN" sz="2400" dirty="0"/>
          </a:p>
        </p:txBody>
      </p:sp>
    </p:spTree>
    <p:extLst>
      <p:ext uri="{BB962C8B-B14F-4D97-AF65-F5344CB8AC3E}">
        <p14:creationId xmlns:p14="http://schemas.microsoft.com/office/powerpoint/2010/main" val="420859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6AE8-2D48-4602-883C-2CEF45808F72}"/>
              </a:ext>
            </a:extLst>
          </p:cNvPr>
          <p:cNvSpPr>
            <a:spLocks noGrp="1"/>
          </p:cNvSpPr>
          <p:nvPr>
            <p:ph type="title"/>
          </p:nvPr>
        </p:nvSpPr>
        <p:spPr/>
        <p:txBody>
          <a:bodyPr/>
          <a:lstStyle/>
          <a:p>
            <a:r>
              <a:rPr lang="en-IN" dirty="0"/>
              <a:t>Python and C</a:t>
            </a:r>
          </a:p>
        </p:txBody>
      </p:sp>
      <p:sp>
        <p:nvSpPr>
          <p:cNvPr id="3" name="Content Placeholder 2">
            <a:extLst>
              <a:ext uri="{FF2B5EF4-FFF2-40B4-BE49-F238E27FC236}">
                <a16:creationId xmlns:a16="http://schemas.microsoft.com/office/drawing/2014/main" id="{FD22BF9F-C46C-4F71-A1AA-AC413C51A74E}"/>
              </a:ext>
            </a:extLst>
          </p:cNvPr>
          <p:cNvSpPr>
            <a:spLocks noGrp="1"/>
          </p:cNvSpPr>
          <p:nvPr>
            <p:ph idx="1"/>
          </p:nvPr>
        </p:nvSpPr>
        <p:spPr>
          <a:xfrm>
            <a:off x="1097280" y="2108201"/>
            <a:ext cx="10225716" cy="3760891"/>
          </a:xfrm>
        </p:spPr>
        <p:txBody>
          <a:bodyPr>
            <a:normAutofit/>
          </a:bodyPr>
          <a:lstStyle/>
          <a:p>
            <a:pPr>
              <a:buFont typeface="Wingdings" panose="05000000000000000000" pitchFamily="2" charset="2"/>
              <a:buChar char="v"/>
            </a:pPr>
            <a:r>
              <a:rPr lang="en-IN" sz="2400" dirty="0"/>
              <a:t> Python is an interpreted language while C is compiled.</a:t>
            </a:r>
          </a:p>
          <a:p>
            <a:pPr>
              <a:buFont typeface="Wingdings" panose="05000000000000000000" pitchFamily="2" charset="2"/>
              <a:buChar char="v"/>
            </a:pPr>
            <a:r>
              <a:rPr lang="en-IN" sz="2400" dirty="0"/>
              <a:t> Python is dynamically typed while C is statically typed.</a:t>
            </a:r>
          </a:p>
          <a:p>
            <a:pPr>
              <a:buFont typeface="Wingdings" panose="05000000000000000000" pitchFamily="2" charset="2"/>
              <a:buChar char="v"/>
            </a:pPr>
            <a:r>
              <a:rPr lang="en-IN" sz="2400" dirty="0"/>
              <a:t> Python is an OOP language while C is a procedural language.</a:t>
            </a:r>
          </a:p>
          <a:p>
            <a:pPr>
              <a:buFont typeface="Wingdings" panose="05000000000000000000" pitchFamily="2" charset="2"/>
              <a:buChar char="v"/>
            </a:pPr>
            <a:r>
              <a:rPr lang="en-IN" sz="2400" dirty="0"/>
              <a:t> Python has tons of inbuilt libraries while C being a simple and small, doesn’t.</a:t>
            </a:r>
          </a:p>
          <a:p>
            <a:pPr>
              <a:buFont typeface="Wingdings" panose="05000000000000000000" pitchFamily="2" charset="2"/>
              <a:buChar char="v"/>
            </a:pPr>
            <a:r>
              <a:rPr lang="en-IN" sz="2400" dirty="0"/>
              <a:t> Python, like C, is used in a many areas of work.</a:t>
            </a:r>
          </a:p>
        </p:txBody>
      </p:sp>
    </p:spTree>
    <p:extLst>
      <p:ext uri="{BB962C8B-B14F-4D97-AF65-F5344CB8AC3E}">
        <p14:creationId xmlns:p14="http://schemas.microsoft.com/office/powerpoint/2010/main" val="222057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8510-154A-4D07-965C-18E2B9EFAF83}"/>
              </a:ext>
            </a:extLst>
          </p:cNvPr>
          <p:cNvSpPr>
            <a:spLocks noGrp="1"/>
          </p:cNvSpPr>
          <p:nvPr>
            <p:ph type="title"/>
          </p:nvPr>
        </p:nvSpPr>
        <p:spPr/>
        <p:txBody>
          <a:bodyPr/>
          <a:lstStyle/>
          <a:p>
            <a:r>
              <a:rPr lang="en-IN" dirty="0"/>
              <a:t>Why is Python so popular?</a:t>
            </a:r>
          </a:p>
        </p:txBody>
      </p:sp>
      <p:sp>
        <p:nvSpPr>
          <p:cNvPr id="3" name="Content Placeholder 2">
            <a:extLst>
              <a:ext uri="{FF2B5EF4-FFF2-40B4-BE49-F238E27FC236}">
                <a16:creationId xmlns:a16="http://schemas.microsoft.com/office/drawing/2014/main" id="{A90EA558-11C3-4EB1-B97F-3853F1ACE74D}"/>
              </a:ext>
            </a:extLst>
          </p:cNvPr>
          <p:cNvSpPr>
            <a:spLocks noGrp="1"/>
          </p:cNvSpPr>
          <p:nvPr>
            <p:ph idx="1"/>
          </p:nvPr>
        </p:nvSpPr>
        <p:spPr/>
        <p:txBody>
          <a:bodyPr/>
          <a:lstStyle/>
          <a:p>
            <a:pPr>
              <a:buFont typeface="Wingdings" panose="05000000000000000000" pitchFamily="2" charset="2"/>
              <a:buChar char="v"/>
            </a:pPr>
            <a:r>
              <a:rPr lang="en-IN" dirty="0"/>
              <a:t> Python has a ton of amazing libraries</a:t>
            </a:r>
          </a:p>
          <a:p>
            <a:pPr>
              <a:buFont typeface="Wingdings" panose="05000000000000000000" pitchFamily="2" charset="2"/>
              <a:buChar char="v"/>
            </a:pPr>
            <a:r>
              <a:rPr lang="en-IN" dirty="0"/>
              <a:t> It’s safe and reliable.</a:t>
            </a:r>
          </a:p>
          <a:p>
            <a:pPr>
              <a:buFont typeface="Wingdings" panose="05000000000000000000" pitchFamily="2" charset="2"/>
              <a:buChar char="v"/>
            </a:pPr>
            <a:r>
              <a:rPr lang="en-IN" dirty="0"/>
              <a:t> A very active developer community</a:t>
            </a:r>
          </a:p>
          <a:p>
            <a:pPr>
              <a:buFont typeface="Wingdings" panose="05000000000000000000" pitchFamily="2" charset="2"/>
              <a:buChar char="v"/>
            </a:pPr>
            <a:r>
              <a:rPr lang="en-IN" dirty="0"/>
              <a:t> Python script for almost anything for automation</a:t>
            </a:r>
          </a:p>
          <a:p>
            <a:pPr>
              <a:buFont typeface="Wingdings" panose="05000000000000000000" pitchFamily="2" charset="2"/>
              <a:buChar char="v"/>
            </a:pPr>
            <a:r>
              <a:rPr lang="en-IN" dirty="0"/>
              <a:t> Open source software and API</a:t>
            </a:r>
          </a:p>
          <a:p>
            <a:pPr>
              <a:buFont typeface="Wingdings" panose="05000000000000000000" pitchFamily="2" charset="2"/>
              <a:buChar char="v"/>
            </a:pPr>
            <a:r>
              <a:rPr lang="en-IN" dirty="0"/>
              <a:t> It’s easy to learn and easier to express your ideas in python code than other languages.</a:t>
            </a:r>
          </a:p>
        </p:txBody>
      </p:sp>
    </p:spTree>
    <p:extLst>
      <p:ext uri="{BB962C8B-B14F-4D97-AF65-F5344CB8AC3E}">
        <p14:creationId xmlns:p14="http://schemas.microsoft.com/office/powerpoint/2010/main" val="237134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D3A2-D019-4904-BDCF-09BC2262E7DD}"/>
              </a:ext>
            </a:extLst>
          </p:cNvPr>
          <p:cNvSpPr>
            <a:spLocks noGrp="1"/>
          </p:cNvSpPr>
          <p:nvPr>
            <p:ph type="title"/>
          </p:nvPr>
        </p:nvSpPr>
        <p:spPr/>
        <p:txBody>
          <a:bodyPr/>
          <a:lstStyle/>
          <a:p>
            <a:r>
              <a:rPr lang="en-IN" dirty="0"/>
              <a:t>A Simple Python Program</a:t>
            </a:r>
          </a:p>
        </p:txBody>
      </p:sp>
      <p:sp>
        <p:nvSpPr>
          <p:cNvPr id="3" name="Content Placeholder 2">
            <a:extLst>
              <a:ext uri="{FF2B5EF4-FFF2-40B4-BE49-F238E27FC236}">
                <a16:creationId xmlns:a16="http://schemas.microsoft.com/office/drawing/2014/main" id="{8ECD5E09-4342-4F18-9627-7DAD1065244A}"/>
              </a:ext>
            </a:extLst>
          </p:cNvPr>
          <p:cNvSpPr>
            <a:spLocks noGrp="1"/>
          </p:cNvSpPr>
          <p:nvPr>
            <p:ph idx="1"/>
          </p:nvPr>
        </p:nvSpPr>
        <p:spPr/>
        <p:txBody>
          <a:bodyPr/>
          <a:lstStyle/>
          <a:p>
            <a:pPr>
              <a:buFont typeface="Wingdings" panose="05000000000000000000" pitchFamily="2" charset="2"/>
              <a:buChar char="v"/>
            </a:pPr>
            <a:r>
              <a:rPr lang="en-IN" sz="2400" dirty="0"/>
              <a:t> Download the 1.pythonintro.py file from the GitHub repo</a:t>
            </a:r>
          </a:p>
          <a:p>
            <a:pPr>
              <a:buFont typeface="Wingdings" panose="05000000000000000000" pitchFamily="2" charset="2"/>
              <a:buChar char="v"/>
            </a:pPr>
            <a:r>
              <a:rPr lang="en-IN" sz="2400" dirty="0"/>
              <a:t> Open up CMD (command prompt) in the directory of the python program</a:t>
            </a:r>
          </a:p>
          <a:p>
            <a:pPr>
              <a:buFont typeface="Wingdings" panose="05000000000000000000" pitchFamily="2" charset="2"/>
              <a:buChar char="v"/>
            </a:pPr>
            <a:r>
              <a:rPr lang="en-IN" sz="2400" dirty="0"/>
              <a:t> Execute the command: python 1.pythonintro.py</a:t>
            </a:r>
          </a:p>
          <a:p>
            <a:pPr>
              <a:buFont typeface="Wingdings" panose="05000000000000000000" pitchFamily="2" charset="2"/>
              <a:buChar char="v"/>
            </a:pPr>
            <a:r>
              <a:rPr lang="en-IN" sz="2400" dirty="0"/>
              <a:t> You should be able to run the program without any errors!</a:t>
            </a:r>
          </a:p>
        </p:txBody>
      </p:sp>
    </p:spTree>
    <p:extLst>
      <p:ext uri="{BB962C8B-B14F-4D97-AF65-F5344CB8AC3E}">
        <p14:creationId xmlns:p14="http://schemas.microsoft.com/office/powerpoint/2010/main" val="256111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15B1-4761-43A3-B425-4EEAD876E7FF}"/>
              </a:ext>
            </a:extLst>
          </p:cNvPr>
          <p:cNvSpPr>
            <a:spLocks noGrp="1"/>
          </p:cNvSpPr>
          <p:nvPr>
            <p:ph type="title"/>
          </p:nvPr>
        </p:nvSpPr>
        <p:spPr/>
        <p:txBody>
          <a:bodyPr/>
          <a:lstStyle/>
          <a:p>
            <a:r>
              <a:rPr lang="en-IN" dirty="0"/>
              <a:t>The Python Interpreter</a:t>
            </a:r>
          </a:p>
        </p:txBody>
      </p:sp>
      <p:sp>
        <p:nvSpPr>
          <p:cNvPr id="3" name="Content Placeholder 2">
            <a:extLst>
              <a:ext uri="{FF2B5EF4-FFF2-40B4-BE49-F238E27FC236}">
                <a16:creationId xmlns:a16="http://schemas.microsoft.com/office/drawing/2014/main" id="{CD78869F-BC89-4F9B-9D94-67E4F926C768}"/>
              </a:ext>
            </a:extLst>
          </p:cNvPr>
          <p:cNvSpPr>
            <a:spLocks noGrp="1"/>
          </p:cNvSpPr>
          <p:nvPr>
            <p:ph idx="1"/>
          </p:nvPr>
        </p:nvSpPr>
        <p:spPr/>
        <p:txBody>
          <a:bodyPr>
            <a:normAutofit/>
          </a:bodyPr>
          <a:lstStyle/>
          <a:p>
            <a:r>
              <a:rPr lang="en-IN" sz="2400" dirty="0"/>
              <a:t>Lets jump to doing some stuff with the python interpreter.</a:t>
            </a:r>
          </a:p>
          <a:p>
            <a:pPr>
              <a:buFont typeface="Wingdings" panose="05000000000000000000" pitchFamily="2" charset="2"/>
              <a:buChar char="v"/>
            </a:pPr>
            <a:r>
              <a:rPr lang="en-IN" sz="2400" dirty="0"/>
              <a:t> Arithmetic Operations</a:t>
            </a:r>
          </a:p>
          <a:p>
            <a:pPr>
              <a:buFont typeface="Wingdings" panose="05000000000000000000" pitchFamily="2" charset="2"/>
              <a:buChar char="v"/>
            </a:pPr>
            <a:r>
              <a:rPr lang="en-IN" sz="2400" dirty="0"/>
              <a:t> String Operations</a:t>
            </a:r>
          </a:p>
          <a:p>
            <a:pPr>
              <a:buFont typeface="Wingdings" panose="05000000000000000000" pitchFamily="2" charset="2"/>
              <a:buChar char="v"/>
            </a:pPr>
            <a:r>
              <a:rPr lang="en-IN" sz="2400" dirty="0"/>
              <a:t> Datatypes in </a:t>
            </a:r>
            <a:r>
              <a:rPr lang="en-IN" sz="2400" dirty="0" smtClean="0"/>
              <a:t>Python</a:t>
            </a:r>
          </a:p>
          <a:p>
            <a:pPr>
              <a:buFont typeface="Wingdings" panose="05000000000000000000" pitchFamily="2" charset="2"/>
              <a:buChar char="v"/>
            </a:pPr>
            <a:r>
              <a:rPr lang="en-IN" sz="2400" dirty="0"/>
              <a:t> </a:t>
            </a:r>
            <a:r>
              <a:rPr lang="en-IN" sz="2400" dirty="0" smtClean="0"/>
              <a:t>Logical Operations</a:t>
            </a:r>
            <a:endParaRPr lang="en-IN" sz="2400" dirty="0"/>
          </a:p>
          <a:p>
            <a:pPr>
              <a:buFont typeface="Wingdings" panose="05000000000000000000" pitchFamily="2" charset="2"/>
              <a:buChar char="v"/>
            </a:pPr>
            <a:r>
              <a:rPr lang="en-IN" sz="2400" dirty="0"/>
              <a:t> Functions </a:t>
            </a:r>
          </a:p>
          <a:p>
            <a:pPr marL="0" indent="0">
              <a:buNone/>
            </a:pPr>
            <a:endParaRPr lang="en-IN" sz="2400" dirty="0"/>
          </a:p>
        </p:txBody>
      </p:sp>
    </p:spTree>
    <p:extLst>
      <p:ext uri="{BB962C8B-B14F-4D97-AF65-F5344CB8AC3E}">
        <p14:creationId xmlns:p14="http://schemas.microsoft.com/office/powerpoint/2010/main" val="300973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Diving into the Bot</a:t>
            </a:r>
            <a:endParaRPr lang="en-IN" dirty="0"/>
          </a:p>
        </p:txBody>
      </p:sp>
      <p:sp>
        <p:nvSpPr>
          <p:cNvPr id="3" name="Content Placeholder 2"/>
          <p:cNvSpPr>
            <a:spLocks noGrp="1"/>
          </p:cNvSpPr>
          <p:nvPr>
            <p:ph idx="1"/>
          </p:nvPr>
        </p:nvSpPr>
        <p:spPr/>
        <p:txBody>
          <a:bodyPr>
            <a:normAutofit/>
          </a:bodyPr>
          <a:lstStyle/>
          <a:p>
            <a:r>
              <a:rPr lang="en-IN" sz="3600" dirty="0" smtClean="0"/>
              <a:t>Check the GitHub Repo for more info on how to start the bot.</a:t>
            </a:r>
            <a:endParaRPr lang="en-IN" sz="3600" dirty="0"/>
          </a:p>
        </p:txBody>
      </p:sp>
    </p:spTree>
    <p:extLst>
      <p:ext uri="{BB962C8B-B14F-4D97-AF65-F5344CB8AC3E}">
        <p14:creationId xmlns:p14="http://schemas.microsoft.com/office/powerpoint/2010/main" val="48788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APIs</a:t>
            </a:r>
            <a:endParaRPr lang="en-IN" dirty="0"/>
          </a:p>
        </p:txBody>
      </p:sp>
      <p:sp>
        <p:nvSpPr>
          <p:cNvPr id="3" name="Content Placeholder 2"/>
          <p:cNvSpPr>
            <a:spLocks noGrp="1"/>
          </p:cNvSpPr>
          <p:nvPr>
            <p:ph idx="1"/>
          </p:nvPr>
        </p:nvSpPr>
        <p:spPr/>
        <p:txBody>
          <a:bodyPr>
            <a:normAutofit/>
          </a:bodyPr>
          <a:lstStyle/>
          <a:p>
            <a:r>
              <a:rPr lang="en-US" sz="2800" dirty="0"/>
              <a:t>Application Programming Interfaces (APIs) are constructs made available in programming languages to allow developers to create complex functionality more easily. They </a:t>
            </a:r>
            <a:r>
              <a:rPr lang="en-US" sz="2800" dirty="0" smtClean="0"/>
              <a:t>hide </a:t>
            </a:r>
            <a:r>
              <a:rPr lang="en-US" sz="2800" dirty="0"/>
              <a:t>more complex code away from you, providing some easier syntax to use in its place</a:t>
            </a:r>
            <a:r>
              <a:rPr lang="en-US" sz="2800" dirty="0" smtClean="0"/>
              <a:t>.</a:t>
            </a:r>
          </a:p>
          <a:p>
            <a:r>
              <a:rPr lang="en-IN" sz="2800" dirty="0">
                <a:hlinkClick r:id="rId2"/>
              </a:rPr>
              <a:t>https://developer.mozilla.org/en-US/docs/Learn/JavaScript/Client-side_web_APIs/Introduction</a:t>
            </a:r>
            <a:endParaRPr lang="en-IN" sz="2800" dirty="0"/>
          </a:p>
        </p:txBody>
      </p:sp>
    </p:spTree>
    <p:extLst>
      <p:ext uri="{BB962C8B-B14F-4D97-AF65-F5344CB8AC3E}">
        <p14:creationId xmlns:p14="http://schemas.microsoft.com/office/powerpoint/2010/main" val="94193093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{ECB5A72C-C6E1-447A-B3BC-9E759165B979}tf56160789</Template>
  <TotalTime>0</TotalTime>
  <Words>700</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Calibri</vt:lpstr>
      <vt:lpstr>Franklin Gothic Book</vt:lpstr>
      <vt:lpstr>Wingdings</vt:lpstr>
      <vt:lpstr>1_RetrospectVTI</vt:lpstr>
      <vt:lpstr>Making a Discord Bot</vt:lpstr>
      <vt:lpstr>A brief glance at Python</vt:lpstr>
      <vt:lpstr>History of Python</vt:lpstr>
      <vt:lpstr>Python and C</vt:lpstr>
      <vt:lpstr>Why is Python so popular?</vt:lpstr>
      <vt:lpstr>A Simple Python Program</vt:lpstr>
      <vt:lpstr>The Python Interpreter</vt:lpstr>
      <vt:lpstr>Diving into the Bot</vt:lpstr>
      <vt:lpstr>Introduction to APIs</vt:lpstr>
      <vt:lpstr>Clients and Servers</vt:lpstr>
      <vt:lpstr>Access Token</vt:lpstr>
      <vt:lpstr>Decorators</vt:lpstr>
      <vt:lpstr>Asynchronous Programming</vt:lpstr>
      <vt:lpstr>Python is an experiment in how much freedom programmers need. Too much freedom and nobody can read another's code; too little and expressiveness is endangered.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2020-02-16T08:37:31Z</dcterms:created>
  <dcterms:modified xsi:type="dcterms:W3CDTF">2020-02-16T12:47:00Z</dcterms:modified>
</cp:coreProperties>
</file>