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68" r:id="rId9"/>
    <p:sldId id="261" r:id="rId10"/>
    <p:sldId id="263" r:id="rId11"/>
    <p:sldId id="264" r:id="rId12"/>
    <p:sldId id="275" r:id="rId13"/>
    <p:sldId id="265" r:id="rId14"/>
    <p:sldId id="272" r:id="rId15"/>
    <p:sldId id="270" r:id="rId16"/>
    <p:sldId id="266" r:id="rId17"/>
    <p:sldId id="274" r:id="rId18"/>
    <p:sldId id="27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23C1A-8F8E-7F71-670E-86C27AC79F2D}" v="29" dt="2023-06-14T11:15:18.746"/>
    <p1510:client id="{41CDE7D3-0FBE-5B6F-8EFC-18691C98A18B}" v="756" dt="2023-06-14T18:15:17.310"/>
    <p1510:client id="{7E3C69DD-1A05-30CB-5854-8995233B3B60}" v="9" dt="2023-06-14T11:06:36.741"/>
    <p1510:client id="{AB95DA92-380D-6C41-8EC2-D002DF107DE1}" v="653" dt="2023-06-14T18:40:31.321"/>
    <p1510:client id="{CCAB775F-9587-4369-8C13-21FF830191E4}" v="389" vWet="391" dt="2023-06-14T13:08:30.134"/>
    <p1510:client id="{F9E9A5A5-2FE6-9A99-EBC7-40A2329699A4}" v="3" dt="2023-06-14T13:08:58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6E47-B41F-B4F6-B648-0D8BB9069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61874-255B-8A0D-D4C3-38E42CE49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FE98C-F8FF-20BE-9CA2-E510063D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D300-1C90-4C38-A15B-6FEB31CC0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CFD6-8E0A-E507-B8F8-AECFA8AE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2164-05FC-7EA2-CB69-32601791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EE3-53B5-4E2D-8094-C4CFCB3C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4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7DEF-FBF2-37BF-3825-27359037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9D40B-7B08-C3E7-2CAE-397FDAC42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79E9-FAE0-8304-6D2D-120D8D70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D300-1C90-4C38-A15B-6FEB31CC0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B36AC-3E0E-61E6-CF2C-020FB5C7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64C2-D113-2E37-2B05-B76D1B6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EE3-53B5-4E2D-8094-C4CFCB3C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1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F4A09-8EFE-272A-ABA0-1E7156DA0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3A4D1-82C1-ABA3-B8D1-A312A307A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2F9D6-2195-F055-1A1B-F5539372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D300-1C90-4C38-A15B-6FEB31CC0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5D7D8-D75C-8961-5676-55F2C756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50A31-B226-6CC4-C60B-E3F3F445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EE3-53B5-4E2D-8094-C4CFCB3C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1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61BE-CC8F-F959-94AC-33E76BAF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D963-082B-FC88-C70D-1DBB523D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F899-529B-A34E-4200-233684CE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D300-1C90-4C38-A15B-6FEB31CC0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B9A6-F3F0-75E9-1FE7-F8C4E425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E5FA7-E417-4727-1306-58592EEF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EE3-53B5-4E2D-8094-C4CFCB3C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6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D43F-4A39-4E97-996E-7D90A260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C4BE3-59B4-969B-1F3B-5E290A10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820C-54ED-46AF-21C9-097CC39B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D300-1C90-4C38-A15B-6FEB31CC0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8E2FF-2AAE-E701-3536-F7693569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4871E-BDBF-0213-7327-F84A34C0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EE3-53B5-4E2D-8094-C4CFCB3C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7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67B9-AE39-BDB7-7ED8-FF5D0A60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484E-E2B8-FDF2-5E0F-4568364AA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19482-D815-D649-024C-7A527A91E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AA805-8C79-59D7-8702-315A28D5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D300-1C90-4C38-A15B-6FEB31CC0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7BCF3-D9FE-F8C4-8AB8-36106552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6B52-B81E-9018-920F-DEBC32C9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EE3-53B5-4E2D-8094-C4CFCB3C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543A-07F0-B1E5-223D-1DA140D1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4BECB-6FF8-3F76-B079-8E8416030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8CC96-89E0-63A0-A525-55A222B7F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C7F47-BF21-CD71-758B-4817746A9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05881-A53B-5A22-C2EE-5EA62F2EA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5456F-1727-805C-D315-D4266D61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D300-1C90-4C38-A15B-6FEB31CC0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E539C-90EB-32CD-5EE0-62C90CAB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B5743-BC46-6C81-699B-0229A7F5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EE3-53B5-4E2D-8094-C4CFCB3C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BE5F-A704-97B0-350B-97DFA3BC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134E8-819D-AD37-2B9C-F181B64A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D300-1C90-4C38-A15B-6FEB31CC0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6C437-296C-8F66-02EE-4FDDFD71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23369-225F-94AB-8506-4894A86F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EE3-53B5-4E2D-8094-C4CFCB3C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45DD0-F4A2-466B-7D01-D18C9259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D300-1C90-4C38-A15B-6FEB31CC0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C69A3-5605-23E3-6C0F-A721C678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52A89-226D-25C1-699C-18CF6C07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EE3-53B5-4E2D-8094-C4CFCB3C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2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E681-9C2D-922F-A24A-C4DF37B9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CC2D-6A6D-810D-C5D1-FA8CAB824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F33BC-BE02-C827-F959-1753077E4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9279F-6B49-0057-C518-E265F4DF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D300-1C90-4C38-A15B-6FEB31CC0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13431-D279-95A2-9BE8-369298BE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7FAA1-78B5-C6B1-C912-250C9EB6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EE3-53B5-4E2D-8094-C4CFCB3C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A97F-095F-FE86-88FF-0D34A54F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63BE1-B15D-CC84-548F-684564BFD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207F5-1BEF-4DBC-8448-B685482D1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6EB0C-484C-2F6B-61AB-330643E8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D300-1C90-4C38-A15B-6FEB31CC0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5379A-EDCA-1CE9-FEE9-EBE33B57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A4152-A9F8-8820-07FE-2DD2785B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EE3-53B5-4E2D-8094-C4CFCB3C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0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E824D-2EA1-FFA5-3DB4-3837161C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97B5E-7E1B-E89D-4853-1E495608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DA3F-B8E4-F4C3-6EEA-1FDDCF572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BD300-1C90-4C38-A15B-6FEB31CC0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DBD3C-E45A-15D2-307A-32021F38F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FFFB-3919-B464-79F3-DDBD66D6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8EE3-53B5-4E2D-8094-C4CFCB3C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2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AA0F1-6F46-8993-E7B2-8D1CDF9DB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err="1"/>
              <a:t>Sistem</a:t>
            </a:r>
            <a:r>
              <a:rPr lang="en-US"/>
              <a:t> za </a:t>
            </a:r>
            <a:r>
              <a:rPr lang="en-US" err="1"/>
              <a:t>upravljanje</a:t>
            </a:r>
            <a:r>
              <a:rPr lang="en-US"/>
              <a:t> </a:t>
            </a:r>
            <a:r>
              <a:rPr lang="en-US" err="1"/>
              <a:t>konference</a:t>
            </a:r>
            <a:r>
              <a:rPr lang="en-US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90E4C-5580-DA2E-4078-1573165D9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Jan </a:t>
            </a:r>
            <a:r>
              <a:rPr lang="en-US" err="1"/>
              <a:t>Lukač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Blazhe Manev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Gregor </a:t>
            </a:r>
            <a:r>
              <a:rPr lang="en-US" err="1"/>
              <a:t>Pojbič</a:t>
            </a:r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group of people sitting on chairs&#10;&#10;Description automatically generated with medium confidence">
            <a:extLst>
              <a:ext uri="{FF2B5EF4-FFF2-40B4-BE49-F238E27FC236}">
                <a16:creationId xmlns:a16="http://schemas.microsoft.com/office/drawing/2014/main" id="{B020C4E7-EF0E-E2AE-61AD-8DFCE18E6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9" y="1402539"/>
            <a:ext cx="5194348" cy="359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2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67044-ECF9-2CBF-CE82-3AF85AF3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ZAGOTAVLJANJE KAKOVOSTI 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Slika, ki vsebuje besede besedilo, posnetek zaslona, programska oprema, računalniška ikona&#10;&#10;Opis je samodejno ustvarjen">
            <a:extLst>
              <a:ext uri="{FF2B5EF4-FFF2-40B4-BE49-F238E27FC236}">
                <a16:creationId xmlns:a16="http://schemas.microsoft.com/office/drawing/2014/main" id="{2920DC54-DC96-9EFD-A207-A9B68588C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1279"/>
            <a:ext cx="5321782" cy="34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Slika, ki vsebuje besede besedilo, diagram, posnetek zaslona, vrstica&#10;&#10;Opis je samodejno ustvarjen">
            <a:extLst>
              <a:ext uri="{FF2B5EF4-FFF2-40B4-BE49-F238E27FC236}">
                <a16:creationId xmlns:a16="http://schemas.microsoft.com/office/drawing/2014/main" id="{2A8604B8-D7BA-9B2A-3231-105CD20F8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81" y="1302116"/>
            <a:ext cx="4048713" cy="350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9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67044-ECF9-2CBF-CE82-3AF85AF3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ZAGOTAVLJANJE VARNOSTI 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A524-8B26-6775-122E-BC6745AA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96" y="1617807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 sz="1600"/>
              <a:t>Ne shranjujemo gesel, ampak shranimo </a:t>
            </a:r>
            <a:r>
              <a:rPr lang="sl-SI" sz="1600" err="1"/>
              <a:t>token</a:t>
            </a:r>
            <a:r>
              <a:rPr lang="sl-SI" sz="1600"/>
              <a:t>, ki ga ustvari </a:t>
            </a:r>
            <a:r>
              <a:rPr lang="sl-SI" sz="1600" err="1"/>
              <a:t>Firebase</a:t>
            </a:r>
            <a:r>
              <a:rPr lang="sl-SI" sz="1600"/>
              <a:t>.</a:t>
            </a:r>
            <a:endParaRPr lang="sl-SI" sz="1600">
              <a:ea typeface="Calibri"/>
              <a:cs typeface="Calibri"/>
            </a:endParaRPr>
          </a:p>
          <a:p>
            <a:endParaRPr lang="sl-SI" sz="1600">
              <a:ea typeface="Calibri"/>
              <a:cs typeface="Calibri"/>
            </a:endParaRPr>
          </a:p>
          <a:p>
            <a:r>
              <a:rPr lang="sl-SI" sz="1600" err="1"/>
              <a:t>Whitelist</a:t>
            </a:r>
            <a:r>
              <a:rPr lang="sl-SI" sz="1600"/>
              <a:t> povezav za dostop do našega </a:t>
            </a:r>
            <a:r>
              <a:rPr lang="sl-SI" sz="1600" err="1"/>
              <a:t>backend</a:t>
            </a:r>
            <a:r>
              <a:rPr lang="sl-SI" sz="1600"/>
              <a:t>-a.</a:t>
            </a:r>
            <a:endParaRPr lang="sl-SI" sz="1600">
              <a:ea typeface="Calibri"/>
              <a:cs typeface="Calibri"/>
            </a:endParaRPr>
          </a:p>
          <a:p>
            <a:endParaRPr lang="sl-SI" sz="1600">
              <a:ea typeface="Calibri"/>
              <a:cs typeface="Calibri"/>
            </a:endParaRPr>
          </a:p>
          <a:p>
            <a:r>
              <a:rPr lang="sl-SI" sz="1600">
                <a:cs typeface="Calibri"/>
              </a:rPr>
              <a:t>Določene operacije so onemogočene, če uporabnik ni prijavljen, ker se ob vsaki CRUD operaciji zraven pošlje </a:t>
            </a:r>
            <a:r>
              <a:rPr lang="sl-SI" sz="1600" err="1">
                <a:cs typeface="Calibri"/>
              </a:rPr>
              <a:t>token</a:t>
            </a:r>
            <a:r>
              <a:rPr lang="sl-SI" sz="1600">
                <a:cs typeface="Calibri"/>
              </a:rPr>
              <a:t>.</a:t>
            </a:r>
            <a:endParaRPr lang="sl-SI" sz="1600">
              <a:ea typeface="Calibri"/>
              <a:cs typeface="Calibri"/>
            </a:endParaRPr>
          </a:p>
          <a:p>
            <a:endParaRPr lang="sl-SI" sz="1600">
              <a:ea typeface="Calibri"/>
              <a:cs typeface="Calibri"/>
            </a:endParaRPr>
          </a:p>
          <a:p>
            <a:r>
              <a:rPr lang="sl-SI" sz="1600">
                <a:cs typeface="Calibri"/>
              </a:rPr>
              <a:t>Ker spletno stran gostujemo na spletnem ponudniku za gostovanje </a:t>
            </a:r>
            <a:r>
              <a:rPr lang="sl-SI" sz="1600" err="1">
                <a:cs typeface="Calibri"/>
              </a:rPr>
              <a:t>Render</a:t>
            </a:r>
            <a:r>
              <a:rPr lang="sl-SI" sz="1600">
                <a:cs typeface="Calibri"/>
              </a:rPr>
              <a:t>, imamo omogočen tudi </a:t>
            </a:r>
            <a:r>
              <a:rPr lang="sl-SI" sz="1600" err="1">
                <a:cs typeface="Calibri"/>
              </a:rPr>
              <a:t>https</a:t>
            </a:r>
            <a:r>
              <a:rPr lang="sl-SI" sz="1600">
                <a:cs typeface="Calibri"/>
              </a:rPr>
              <a:t>, kar pomeni, da so podatki med samim prenosom in pošiljanjem šifrirani, posledično so podatki med samim prenosom in pošiljanjem varni. </a:t>
            </a:r>
            <a:endParaRPr lang="sl-SI" sz="1600">
              <a:ea typeface="Calibri"/>
              <a:cs typeface="Calibri"/>
            </a:endParaRPr>
          </a:p>
          <a:p>
            <a:endParaRPr lang="sl-SI" sz="1600">
              <a:ea typeface="Calibri"/>
              <a:cs typeface="Calibri"/>
            </a:endParaRPr>
          </a:p>
          <a:p>
            <a:r>
              <a:rPr lang="sl-SI" sz="1600"/>
              <a:t>Pri vnosu datotek smo se omejili na velikost 20MB.</a:t>
            </a:r>
            <a:endParaRPr lang="sl-SI" sz="1600">
              <a:ea typeface="Calibri"/>
              <a:cs typeface="Calibri"/>
            </a:endParaRPr>
          </a:p>
          <a:p>
            <a:endParaRPr lang="sl-SI" sz="1600">
              <a:ea typeface="Calibri"/>
              <a:cs typeface="Calibri"/>
            </a:endParaRPr>
          </a:p>
          <a:p>
            <a:r>
              <a:rPr lang="sl-SI" sz="1600"/>
              <a:t>Za varnost smo uporabili tudi </a:t>
            </a:r>
            <a:r>
              <a:rPr lang="sl-SI" sz="1600" err="1"/>
              <a:t>SonarCloud</a:t>
            </a:r>
            <a:r>
              <a:rPr lang="sl-SI" sz="1600"/>
              <a:t>, kjer smo razrešili vse težave v zavihku </a:t>
            </a:r>
            <a:r>
              <a:rPr lang="sl-SI" sz="1600" err="1"/>
              <a:t>Vulnerabilities</a:t>
            </a:r>
            <a:r>
              <a:rPr lang="sl-SI" sz="1600"/>
              <a:t> in </a:t>
            </a:r>
            <a:r>
              <a:rPr lang="sl-SI" sz="1600" err="1"/>
              <a:t>Security</a:t>
            </a:r>
            <a:r>
              <a:rPr lang="sl-SI" sz="1600"/>
              <a:t> </a:t>
            </a:r>
            <a:r>
              <a:rPr lang="sl-SI" sz="1600" err="1"/>
              <a:t>Hotspots</a:t>
            </a:r>
            <a:r>
              <a:rPr lang="sl-SI" sz="1600"/>
              <a:t>. </a:t>
            </a:r>
            <a:endParaRPr lang="sl-SI" sz="1600">
              <a:ea typeface="Calibri"/>
              <a:cs typeface="Calibri"/>
            </a:endParaRPr>
          </a:p>
          <a:p>
            <a:endParaRPr lang="sl-SI" sz="1600">
              <a:ea typeface="Calibri"/>
              <a:cs typeface="Calibri"/>
            </a:endParaRPr>
          </a:p>
          <a:p>
            <a:r>
              <a:rPr lang="sl-SI" sz="1600"/>
              <a:t>Uporaba </a:t>
            </a:r>
            <a:r>
              <a:rPr lang="sl-SI" sz="1600" err="1"/>
              <a:t>enviroment</a:t>
            </a:r>
            <a:r>
              <a:rPr lang="sl-SI" sz="1600"/>
              <a:t> </a:t>
            </a:r>
            <a:r>
              <a:rPr lang="sl-SI" sz="1600" err="1"/>
              <a:t>variables</a:t>
            </a:r>
            <a:r>
              <a:rPr lang="sl-SI" sz="1600"/>
              <a:t> in datotek .</a:t>
            </a:r>
            <a:r>
              <a:rPr lang="sl-SI" sz="1600" err="1"/>
              <a:t>env</a:t>
            </a:r>
            <a:endParaRPr lang="sl-SI" sz="160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36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67044-ECF9-2CBF-CE82-3AF85AF3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err="1"/>
              <a:t>Komunikacija</a:t>
            </a:r>
            <a:r>
              <a:rPr lang="en-US"/>
              <a:t> in </a:t>
            </a:r>
            <a:r>
              <a:rPr lang="en-US" err="1"/>
              <a:t>potek</a:t>
            </a:r>
            <a:r>
              <a:rPr lang="en-US"/>
              <a:t> dela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A524-8B26-6775-122E-BC6745AA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656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err="1"/>
              <a:t>Komunikacija</a:t>
            </a:r>
            <a:r>
              <a:rPr lang="en-US" sz="1500"/>
              <a:t> v </a:t>
            </a:r>
            <a:r>
              <a:rPr lang="en-US" sz="1500" err="1"/>
              <a:t>skupini</a:t>
            </a:r>
            <a:r>
              <a:rPr lang="en-US" sz="1500"/>
              <a:t>, je </a:t>
            </a:r>
            <a:r>
              <a:rPr lang="en-US" sz="1500" err="1"/>
              <a:t>potekala</a:t>
            </a:r>
            <a:r>
              <a:rPr lang="en-US" sz="1500"/>
              <a:t> </a:t>
            </a:r>
            <a:r>
              <a:rPr lang="en-US" sz="1500" err="1"/>
              <a:t>preko</a:t>
            </a:r>
            <a:r>
              <a:rPr lang="en-US" sz="1500"/>
              <a:t> Discord </a:t>
            </a:r>
            <a:r>
              <a:rPr lang="en-US" sz="1500" err="1"/>
              <a:t>skupine</a:t>
            </a:r>
            <a:r>
              <a:rPr lang="en-US" sz="1500"/>
              <a:t>. </a:t>
            </a:r>
            <a:r>
              <a:rPr lang="en-US" sz="1500" err="1"/>
              <a:t>Predvsem</a:t>
            </a:r>
            <a:r>
              <a:rPr lang="en-US" sz="1500"/>
              <a:t> </a:t>
            </a:r>
            <a:r>
              <a:rPr lang="en-US" sz="1500" err="1"/>
              <a:t>smo</a:t>
            </a:r>
            <a:r>
              <a:rPr lang="en-US" sz="1500"/>
              <a:t> </a:t>
            </a:r>
            <a:r>
              <a:rPr lang="en-US" sz="1500" err="1"/>
              <a:t>komunicirali</a:t>
            </a:r>
            <a:r>
              <a:rPr lang="en-US" sz="1500"/>
              <a:t> </a:t>
            </a:r>
            <a:r>
              <a:rPr lang="en-US" sz="1500" err="1"/>
              <a:t>preko</a:t>
            </a:r>
            <a:r>
              <a:rPr lang="en-US" sz="1500"/>
              <a:t> video </a:t>
            </a:r>
            <a:r>
              <a:rPr lang="en-US" sz="1500" err="1"/>
              <a:t>klicov</a:t>
            </a:r>
            <a:r>
              <a:rPr lang="en-US" sz="1500"/>
              <a:t> in </a:t>
            </a:r>
            <a:r>
              <a:rPr lang="en-US" sz="1500" err="1"/>
              <a:t>preko</a:t>
            </a:r>
            <a:r>
              <a:rPr lang="en-US" sz="1500"/>
              <a:t> </a:t>
            </a:r>
            <a:r>
              <a:rPr lang="en-US" sz="1500" err="1"/>
              <a:t>funkcije</a:t>
            </a:r>
            <a:r>
              <a:rPr lang="en-US" sz="1500"/>
              <a:t> </a:t>
            </a:r>
            <a:r>
              <a:rPr lang="en-US" sz="1500" err="1"/>
              <a:t>klepeta</a:t>
            </a:r>
            <a:r>
              <a:rPr lang="en-US" sz="1500"/>
              <a:t>.</a:t>
            </a:r>
            <a:endParaRPr lang="en-US" sz="1500">
              <a:cs typeface="Calibri"/>
            </a:endParaRPr>
          </a:p>
          <a:p>
            <a:endParaRPr lang="en-US" sz="1500"/>
          </a:p>
          <a:p>
            <a:r>
              <a:rPr lang="en-US" sz="1500" err="1"/>
              <a:t>Komunikacija</a:t>
            </a:r>
            <a:r>
              <a:rPr lang="en-US" sz="1500"/>
              <a:t> s </a:t>
            </a:r>
            <a:r>
              <a:rPr lang="en-US" sz="1500" err="1"/>
              <a:t>skrbnico</a:t>
            </a:r>
            <a:r>
              <a:rPr lang="en-US" sz="1500"/>
              <a:t> dr. Tino </a:t>
            </a:r>
            <a:r>
              <a:rPr lang="en-US" sz="1500" err="1"/>
              <a:t>Beranič</a:t>
            </a:r>
            <a:r>
              <a:rPr lang="en-US" sz="1500"/>
              <a:t> je </a:t>
            </a:r>
            <a:r>
              <a:rPr lang="en-US" sz="1500" err="1"/>
              <a:t>potekala</a:t>
            </a:r>
            <a:r>
              <a:rPr lang="en-US" sz="1500"/>
              <a:t> </a:t>
            </a:r>
            <a:r>
              <a:rPr lang="en-US" sz="1500" err="1"/>
              <a:t>preko</a:t>
            </a:r>
            <a:r>
              <a:rPr lang="en-US" sz="1500"/>
              <a:t> </a:t>
            </a:r>
            <a:r>
              <a:rPr lang="en-US" sz="1500" err="1"/>
              <a:t>orodja</a:t>
            </a:r>
            <a:r>
              <a:rPr lang="en-US" sz="1500"/>
              <a:t> MS Teams, </a:t>
            </a:r>
            <a:r>
              <a:rPr lang="en-US" sz="1500" err="1"/>
              <a:t>kjer</a:t>
            </a:r>
            <a:r>
              <a:rPr lang="en-US" sz="1500"/>
              <a:t> </a:t>
            </a:r>
            <a:r>
              <a:rPr lang="en-US" sz="1500" err="1"/>
              <a:t>smo</a:t>
            </a:r>
            <a:r>
              <a:rPr lang="en-US" sz="1500"/>
              <a:t> </a:t>
            </a:r>
            <a:r>
              <a:rPr lang="en-US" sz="1500" err="1"/>
              <a:t>ustvarili</a:t>
            </a:r>
            <a:r>
              <a:rPr lang="en-US" sz="1500"/>
              <a:t> </a:t>
            </a:r>
            <a:r>
              <a:rPr lang="en-US" sz="1500" err="1"/>
              <a:t>svojo</a:t>
            </a:r>
            <a:r>
              <a:rPr lang="en-US" sz="1500"/>
              <a:t> </a:t>
            </a:r>
            <a:r>
              <a:rPr lang="en-US" sz="1500" err="1"/>
              <a:t>skupino</a:t>
            </a:r>
            <a:r>
              <a:rPr lang="en-US" sz="1500"/>
              <a:t>, za </a:t>
            </a:r>
            <a:r>
              <a:rPr lang="en-US" sz="1500" err="1"/>
              <a:t>namene</a:t>
            </a:r>
            <a:r>
              <a:rPr lang="en-US" sz="1500"/>
              <a:t> </a:t>
            </a:r>
            <a:r>
              <a:rPr lang="en-US" sz="1500" err="1"/>
              <a:t>komuniciranja</a:t>
            </a:r>
            <a:r>
              <a:rPr lang="en-US" sz="1500"/>
              <a:t>.</a:t>
            </a:r>
            <a:endParaRPr lang="en-US" sz="1500">
              <a:cs typeface="Calibri"/>
            </a:endParaRPr>
          </a:p>
          <a:p>
            <a:endParaRPr lang="en-US" sz="1500"/>
          </a:p>
          <a:p>
            <a:r>
              <a:rPr lang="en-US" sz="1500" err="1"/>
              <a:t>Predvidene</a:t>
            </a:r>
            <a:r>
              <a:rPr lang="en-US" sz="1500"/>
              <a:t> </a:t>
            </a:r>
            <a:r>
              <a:rPr lang="en-US" sz="1500" err="1"/>
              <a:t>smo</a:t>
            </a:r>
            <a:r>
              <a:rPr lang="en-US" sz="1500"/>
              <a:t> </a:t>
            </a:r>
            <a:r>
              <a:rPr lang="en-US" sz="1500" err="1"/>
              <a:t>imeli</a:t>
            </a:r>
            <a:r>
              <a:rPr lang="en-US" sz="1500"/>
              <a:t> </a:t>
            </a:r>
            <a:r>
              <a:rPr lang="en-US" sz="1500" err="1"/>
              <a:t>enotedenske</a:t>
            </a:r>
            <a:r>
              <a:rPr lang="en-US" sz="1500"/>
              <a:t> </a:t>
            </a:r>
            <a:r>
              <a:rPr lang="en-US" sz="1500" err="1"/>
              <a:t>sprinte</a:t>
            </a:r>
            <a:r>
              <a:rPr lang="en-US" sz="1500"/>
              <a:t>. Pred </a:t>
            </a:r>
            <a:r>
              <a:rPr lang="en-US" sz="1500" err="1"/>
              <a:t>začetkom</a:t>
            </a:r>
            <a:r>
              <a:rPr lang="en-US" sz="1500"/>
              <a:t> </a:t>
            </a:r>
            <a:r>
              <a:rPr lang="en-US" sz="1500" err="1"/>
              <a:t>vsakega</a:t>
            </a:r>
            <a:r>
              <a:rPr lang="en-US" sz="1500"/>
              <a:t> </a:t>
            </a:r>
            <a:r>
              <a:rPr lang="en-US" sz="1500" err="1"/>
              <a:t>sprinta</a:t>
            </a:r>
            <a:r>
              <a:rPr lang="en-US" sz="1500"/>
              <a:t> </a:t>
            </a:r>
            <a:r>
              <a:rPr lang="en-US" sz="1500" err="1"/>
              <a:t>smo</a:t>
            </a:r>
            <a:r>
              <a:rPr lang="en-US" sz="1500"/>
              <a:t> </a:t>
            </a:r>
            <a:r>
              <a:rPr lang="en-US" sz="1500" err="1"/>
              <a:t>imeli</a:t>
            </a:r>
            <a:r>
              <a:rPr lang="en-US" sz="1500"/>
              <a:t> </a:t>
            </a:r>
            <a:r>
              <a:rPr lang="en-US" sz="1500" err="1"/>
              <a:t>sestanek</a:t>
            </a:r>
            <a:r>
              <a:rPr lang="en-US" sz="1500"/>
              <a:t> </a:t>
            </a:r>
            <a:r>
              <a:rPr lang="en-US" sz="1500" err="1"/>
              <a:t>kjer</a:t>
            </a:r>
            <a:r>
              <a:rPr lang="en-US" sz="1500"/>
              <a:t> </a:t>
            </a:r>
            <a:r>
              <a:rPr lang="en-US" sz="1500" err="1"/>
              <a:t>smo</a:t>
            </a:r>
            <a:r>
              <a:rPr lang="en-US" sz="1500"/>
              <a:t> se </a:t>
            </a:r>
            <a:r>
              <a:rPr lang="en-US" sz="1500" err="1"/>
              <a:t>dogovorili</a:t>
            </a:r>
            <a:r>
              <a:rPr lang="en-US" sz="1500"/>
              <a:t> za </a:t>
            </a:r>
            <a:r>
              <a:rPr lang="en-US" sz="1500" err="1"/>
              <a:t>prihajajoče</a:t>
            </a:r>
            <a:r>
              <a:rPr lang="en-US" sz="1500"/>
              <a:t> </a:t>
            </a:r>
            <a:r>
              <a:rPr lang="en-US" sz="1500" err="1"/>
              <a:t>funkcionalnosti</a:t>
            </a:r>
            <a:r>
              <a:rPr lang="en-US" sz="1500"/>
              <a:t> ki </a:t>
            </a:r>
            <a:r>
              <a:rPr lang="en-US" sz="1500" err="1"/>
              <a:t>jih</a:t>
            </a:r>
            <a:r>
              <a:rPr lang="en-US" sz="1500"/>
              <a:t> </a:t>
            </a:r>
            <a:r>
              <a:rPr lang="en-US" sz="1500" err="1"/>
              <a:t>bo</a:t>
            </a:r>
            <a:r>
              <a:rPr lang="en-US" sz="1500"/>
              <a:t> </a:t>
            </a:r>
            <a:r>
              <a:rPr lang="en-US" sz="1500" err="1"/>
              <a:t>potrebno</a:t>
            </a:r>
            <a:r>
              <a:rPr lang="en-US" sz="1500"/>
              <a:t> </a:t>
            </a:r>
            <a:r>
              <a:rPr lang="en-US" sz="1500" err="1"/>
              <a:t>narediti</a:t>
            </a:r>
            <a:r>
              <a:rPr lang="en-US" sz="1500"/>
              <a:t> in </a:t>
            </a:r>
            <a:r>
              <a:rPr lang="en-US" sz="1500" err="1"/>
              <a:t>si</a:t>
            </a:r>
            <a:r>
              <a:rPr lang="en-US" sz="1500"/>
              <a:t> med </a:t>
            </a:r>
            <a:r>
              <a:rPr lang="en-US" sz="1500" err="1"/>
              <a:t>sabo</a:t>
            </a:r>
            <a:r>
              <a:rPr lang="en-US" sz="1500"/>
              <a:t> </a:t>
            </a:r>
            <a:r>
              <a:rPr lang="en-US" sz="1500" err="1"/>
              <a:t>razdelili</a:t>
            </a:r>
            <a:r>
              <a:rPr lang="en-US" sz="1500"/>
              <a:t> </a:t>
            </a:r>
            <a:r>
              <a:rPr lang="en-US" sz="1500" err="1"/>
              <a:t>naloge</a:t>
            </a:r>
            <a:r>
              <a:rPr lang="en-US" sz="1500"/>
              <a:t>.</a:t>
            </a:r>
            <a:endParaRPr lang="en-US" sz="1500">
              <a:cs typeface="Calibri"/>
            </a:endParaRPr>
          </a:p>
          <a:p>
            <a:pPr marL="0" indent="0">
              <a:buNone/>
            </a:pPr>
            <a:endParaRPr lang="en-US" sz="1500"/>
          </a:p>
          <a:p>
            <a:r>
              <a:rPr lang="en-US" sz="1500" err="1"/>
              <a:t>Napredek</a:t>
            </a:r>
            <a:r>
              <a:rPr lang="en-US" sz="1500"/>
              <a:t> </a:t>
            </a:r>
            <a:r>
              <a:rPr lang="en-US" sz="1500" err="1"/>
              <a:t>smo</a:t>
            </a:r>
            <a:r>
              <a:rPr lang="en-US" sz="1500"/>
              <a:t> </a:t>
            </a:r>
            <a:r>
              <a:rPr lang="en-US" sz="1500" err="1"/>
              <a:t>beležili</a:t>
            </a:r>
            <a:r>
              <a:rPr lang="en-US" sz="1500"/>
              <a:t> s </a:t>
            </a:r>
            <a:r>
              <a:rPr lang="en-US" sz="1500" err="1"/>
              <a:t>pomočjo</a:t>
            </a:r>
            <a:r>
              <a:rPr lang="en-US" sz="1500"/>
              <a:t> GitLab, s </a:t>
            </a:r>
            <a:r>
              <a:rPr lang="en-US" sz="1500" err="1"/>
              <a:t>pomočjo</a:t>
            </a:r>
            <a:r>
              <a:rPr lang="en-US" sz="1500"/>
              <a:t> </a:t>
            </a:r>
            <a:r>
              <a:rPr lang="en-US" sz="1500" err="1"/>
              <a:t>KanBan</a:t>
            </a:r>
            <a:r>
              <a:rPr lang="en-US" sz="1500"/>
              <a:t> table. Ob </a:t>
            </a:r>
            <a:r>
              <a:rPr lang="en-US" sz="1500" err="1"/>
              <a:t>koncu</a:t>
            </a:r>
            <a:r>
              <a:rPr lang="en-US" sz="1500"/>
              <a:t> </a:t>
            </a:r>
            <a:r>
              <a:rPr lang="en-US" sz="1500" err="1"/>
              <a:t>sprinta</a:t>
            </a:r>
            <a:r>
              <a:rPr lang="en-US" sz="1500"/>
              <a:t> </a:t>
            </a:r>
            <a:r>
              <a:rPr lang="en-US" sz="1500" err="1"/>
              <a:t>smo</a:t>
            </a:r>
            <a:r>
              <a:rPr lang="en-US" sz="1500"/>
              <a:t> </a:t>
            </a:r>
            <a:r>
              <a:rPr lang="en-US" sz="1500" err="1"/>
              <a:t>končane</a:t>
            </a:r>
            <a:r>
              <a:rPr lang="en-US" sz="1500"/>
              <a:t> </a:t>
            </a:r>
            <a:r>
              <a:rPr lang="en-US" sz="1500" err="1"/>
              <a:t>naloge</a:t>
            </a:r>
            <a:r>
              <a:rPr lang="en-US" sz="1500"/>
              <a:t> </a:t>
            </a:r>
            <a:r>
              <a:rPr lang="en-US" sz="1500" err="1"/>
              <a:t>tudi</a:t>
            </a:r>
            <a:r>
              <a:rPr lang="en-US" sz="1500"/>
              <a:t> zaprli.</a:t>
            </a:r>
            <a:endParaRPr lang="en-US" sz="1500">
              <a:cs typeface="Calibri"/>
            </a:endParaRPr>
          </a:p>
        </p:txBody>
      </p:sp>
      <p:pic>
        <p:nvPicPr>
          <p:cNvPr id="4" name="Slika 4" descr="Slika, ki vsebuje besede logotip&#10;&#10;Opis je samodejno ustvarjen">
            <a:extLst>
              <a:ext uri="{FF2B5EF4-FFF2-40B4-BE49-F238E27FC236}">
                <a16:creationId xmlns:a16="http://schemas.microsoft.com/office/drawing/2014/main" id="{1B37B5BE-0AC2-5E54-8895-5FDE0B0C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745" y="2264531"/>
            <a:ext cx="2743200" cy="1543050"/>
          </a:xfrm>
          <a:prstGeom prst="rect">
            <a:avLst/>
          </a:prstGeom>
        </p:spPr>
      </p:pic>
      <p:pic>
        <p:nvPicPr>
          <p:cNvPr id="5" name="Slika 5" descr="Slika, ki vsebuje besede logotip&#10;&#10;Opis je samodejno ustvarjen">
            <a:extLst>
              <a:ext uri="{FF2B5EF4-FFF2-40B4-BE49-F238E27FC236}">
                <a16:creationId xmlns:a16="http://schemas.microsoft.com/office/drawing/2014/main" id="{0C30BACC-17DD-37DC-7D1E-87BFEC498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745" y="1054648"/>
            <a:ext cx="2743200" cy="1543050"/>
          </a:xfrm>
          <a:prstGeom prst="rect">
            <a:avLst/>
          </a:prstGeom>
        </p:spPr>
      </p:pic>
      <p:pic>
        <p:nvPicPr>
          <p:cNvPr id="6" name="Slika 6" descr="Slika, ki vsebuje besede besedilo&#10;&#10;Opis je samodejno ustvarjen">
            <a:extLst>
              <a:ext uri="{FF2B5EF4-FFF2-40B4-BE49-F238E27FC236}">
                <a16:creationId xmlns:a16="http://schemas.microsoft.com/office/drawing/2014/main" id="{A21933C5-A0BE-C31C-AED2-F53416337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582" y="3760457"/>
            <a:ext cx="4809836" cy="23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1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3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Slika, ki vsebuje besede besedilo, posnetek zaslona, pisava&#10;&#10;Opis je samodejno ustvarjen">
            <a:extLst>
              <a:ext uri="{FF2B5EF4-FFF2-40B4-BE49-F238E27FC236}">
                <a16:creationId xmlns:a16="http://schemas.microsoft.com/office/drawing/2014/main" id="{44837AC5-6898-A784-E747-72F430084C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555625"/>
            <a:ext cx="2687638" cy="15668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lika, ki vsebuje besede besedilo, posnetek zaslona, pisava&#10;&#10;Opis je samodejno ustvarjen">
            <a:extLst>
              <a:ext uri="{FF2B5EF4-FFF2-40B4-BE49-F238E27FC236}">
                <a16:creationId xmlns:a16="http://schemas.microsoft.com/office/drawing/2014/main" id="{11EB6878-BCEF-D948-04B3-FDC253CCC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189163"/>
            <a:ext cx="2687638" cy="14160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Slika, ki vsebuje besede besedilo, posnetek zaslona, pisava&#10;&#10;Opis je samodejno ustvarjen">
            <a:extLst>
              <a:ext uri="{FF2B5EF4-FFF2-40B4-BE49-F238E27FC236}">
                <a16:creationId xmlns:a16="http://schemas.microsoft.com/office/drawing/2014/main" id="{8744B7BE-1FED-7AC3-6292-DBECE9D91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555625"/>
            <a:ext cx="3054350" cy="1549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lika, ki vsebuje besede besedilo, posnetek zaslona, pisava&#10;&#10;Opis je samodejno ustvarjen">
            <a:extLst>
              <a:ext uri="{FF2B5EF4-FFF2-40B4-BE49-F238E27FC236}">
                <a16:creationId xmlns:a16="http://schemas.microsoft.com/office/drawing/2014/main" id="{A7A69572-2EB7-A254-4166-E91AD888C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2171700"/>
            <a:ext cx="3054350" cy="1433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387BF4-DDDF-F8D3-66F8-E360F9C09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638" y="3670300"/>
            <a:ext cx="5808663" cy="1516063"/>
          </a:xfrm>
          <a:prstGeom prst="rect">
            <a:avLst/>
          </a:prstGeom>
        </p:spPr>
      </p:pic>
      <p:pic>
        <p:nvPicPr>
          <p:cNvPr id="5128" name="Picture 8" descr="Slika, ki vsebuje besede besedilo, posnetek zaslona, zaslon, programska oprema&#10;&#10;Opis je samodejno ustvarjen">
            <a:extLst>
              <a:ext uri="{FF2B5EF4-FFF2-40B4-BE49-F238E27FC236}">
                <a16:creationId xmlns:a16="http://schemas.microsoft.com/office/drawing/2014/main" id="{DF222855-2DFE-12DB-6B8C-85FD0FBD9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55625"/>
            <a:ext cx="3735388" cy="462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767044-ECF9-2CBF-CE82-3AF85AF3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ARHITEKTURA </a:t>
            </a:r>
          </a:p>
        </p:txBody>
      </p:sp>
    </p:spTree>
    <p:extLst>
      <p:ext uri="{BB962C8B-B14F-4D97-AF65-F5344CB8AC3E}">
        <p14:creationId xmlns:p14="http://schemas.microsoft.com/office/powerpoint/2010/main" val="398530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3AE77A-3215-E816-3C7F-578DE94C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65" y="1009995"/>
            <a:ext cx="9144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08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5" name="Rectangle 615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67044-ECF9-2CBF-CE82-3AF85AF3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err="1"/>
              <a:t>Gostovanje</a:t>
            </a:r>
            <a:endParaRPr lang="en-US"/>
          </a:p>
        </p:txBody>
      </p:sp>
      <p:sp>
        <p:nvSpPr>
          <p:cNvPr id="6157" name="Freeform: Shape 615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A524-8B26-6775-122E-BC6745AA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z="1600" b="0" i="0">
                <a:effectLst/>
                <a:latin typeface="Calibri"/>
                <a:cs typeface="Calibri"/>
              </a:rPr>
              <a:t>Za gostovanje smo se odločili uporabiti </a:t>
            </a:r>
            <a:r>
              <a:rPr lang="sl-SI" sz="1600" b="0" i="0" err="1">
                <a:effectLst/>
                <a:latin typeface="Calibri"/>
                <a:cs typeface="Calibri"/>
              </a:rPr>
              <a:t>Render</a:t>
            </a:r>
            <a:r>
              <a:rPr lang="sl-SI" sz="1600" b="0" i="0">
                <a:effectLst/>
                <a:latin typeface="Calibri"/>
                <a:cs typeface="Calibri"/>
              </a:rPr>
              <a:t>, saj je brezplačen in zelo preprost za vzpostaviti samo aplikacijo. Zraven tega pa ponuja še CD (</a:t>
            </a:r>
            <a:r>
              <a:rPr lang="sl-SI" sz="1600" b="0" i="0" err="1">
                <a:effectLst/>
                <a:latin typeface="Calibri"/>
                <a:cs typeface="Calibri"/>
              </a:rPr>
              <a:t>continous</a:t>
            </a:r>
            <a:r>
              <a:rPr lang="sl-SI" sz="1600" b="0" i="0">
                <a:effectLst/>
                <a:latin typeface="Calibri"/>
                <a:cs typeface="Calibri"/>
              </a:rPr>
              <a:t> </a:t>
            </a:r>
            <a:r>
              <a:rPr lang="sl-SI" sz="1600" b="0" i="0" err="1">
                <a:effectLst/>
                <a:latin typeface="Calibri"/>
                <a:cs typeface="Calibri"/>
              </a:rPr>
              <a:t>delivery</a:t>
            </a:r>
            <a:r>
              <a:rPr lang="sl-SI" sz="1600" b="0" i="0">
                <a:effectLst/>
                <a:latin typeface="Calibri"/>
                <a:cs typeface="Calibri"/>
              </a:rPr>
              <a:t>), česar pa smo se tudi posluževali. </a:t>
            </a:r>
            <a:endParaRPr lang="en-US" sz="1600" b="0" i="0">
              <a:effectLst/>
              <a:latin typeface="Calibri"/>
              <a:ea typeface="Calibri"/>
              <a:cs typeface="Calibri"/>
            </a:endParaRPr>
          </a:p>
          <a:p>
            <a:r>
              <a:rPr lang="it-IT" sz="1600" err="1">
                <a:cs typeface="Calibri"/>
              </a:rPr>
              <a:t>Ločena</a:t>
            </a:r>
            <a:r>
              <a:rPr lang="it-IT" sz="1600">
                <a:cs typeface="Calibri"/>
              </a:rPr>
              <a:t> </a:t>
            </a:r>
            <a:r>
              <a:rPr lang="it-IT" sz="1600" err="1">
                <a:cs typeface="Calibri"/>
              </a:rPr>
              <a:t>vzpostavitev</a:t>
            </a:r>
            <a:r>
              <a:rPr lang="it-IT" sz="1600">
                <a:cs typeface="Calibri"/>
              </a:rPr>
              <a:t> za </a:t>
            </a:r>
            <a:r>
              <a:rPr lang="it-IT" sz="1600" err="1">
                <a:cs typeface="Calibri"/>
              </a:rPr>
              <a:t>frontend</a:t>
            </a:r>
            <a:endParaRPr lang="it-IT" sz="1600">
              <a:ea typeface="Calibri"/>
              <a:cs typeface="Calibri"/>
            </a:endParaRPr>
          </a:p>
          <a:p>
            <a:r>
              <a:rPr lang="it-IT" sz="1600" err="1">
                <a:cs typeface="Calibri"/>
              </a:rPr>
              <a:t>Ločena</a:t>
            </a:r>
            <a:r>
              <a:rPr lang="it-IT" sz="1600">
                <a:cs typeface="Calibri"/>
              </a:rPr>
              <a:t> </a:t>
            </a:r>
            <a:r>
              <a:rPr lang="it-IT" sz="1600" err="1">
                <a:cs typeface="Calibri"/>
              </a:rPr>
              <a:t>vzpostavitev</a:t>
            </a:r>
            <a:r>
              <a:rPr lang="it-IT" sz="1600">
                <a:cs typeface="Calibri"/>
              </a:rPr>
              <a:t> za </a:t>
            </a:r>
            <a:r>
              <a:rPr lang="it-IT" sz="1600" err="1">
                <a:cs typeface="Calibri"/>
              </a:rPr>
              <a:t>backend</a:t>
            </a:r>
            <a:endParaRPr lang="it-IT" sz="1600">
              <a:ea typeface="Calibri"/>
              <a:cs typeface="Calibri"/>
            </a:endParaRPr>
          </a:p>
          <a:p>
            <a:r>
              <a:rPr lang="it-IT" sz="1600">
                <a:cs typeface="Calibri"/>
              </a:rPr>
              <a:t>Pri </a:t>
            </a:r>
            <a:r>
              <a:rPr lang="it-IT" sz="1600" err="1">
                <a:cs typeface="Calibri"/>
              </a:rPr>
              <a:t>vzpostavitvi</a:t>
            </a:r>
            <a:r>
              <a:rPr lang="it-IT" sz="1600">
                <a:cs typeface="Calibri"/>
              </a:rPr>
              <a:t> za </a:t>
            </a:r>
            <a:r>
              <a:rPr lang="it-IT" sz="1600" err="1">
                <a:cs typeface="Calibri"/>
              </a:rPr>
              <a:t>frontend</a:t>
            </a:r>
            <a:r>
              <a:rPr lang="it-IT" sz="1600">
                <a:cs typeface="Calibri"/>
              </a:rPr>
              <a:t> je </a:t>
            </a:r>
            <a:r>
              <a:rPr lang="it-IT" sz="1600" err="1">
                <a:cs typeface="Calibri"/>
              </a:rPr>
              <a:t>bilo</a:t>
            </a:r>
            <a:r>
              <a:rPr lang="it-IT" sz="1600">
                <a:cs typeface="Calibri"/>
              </a:rPr>
              <a:t> </a:t>
            </a:r>
            <a:r>
              <a:rPr lang="it-IT" sz="1600" err="1">
                <a:cs typeface="Calibri"/>
              </a:rPr>
              <a:t>še</a:t>
            </a:r>
            <a:r>
              <a:rPr lang="it-IT" sz="1600">
                <a:cs typeface="Calibri"/>
              </a:rPr>
              <a:t> </a:t>
            </a:r>
            <a:r>
              <a:rPr lang="it-IT" sz="1600" err="1">
                <a:cs typeface="Calibri"/>
              </a:rPr>
              <a:t>potrebno</a:t>
            </a:r>
            <a:r>
              <a:rPr lang="it-IT" sz="1600">
                <a:cs typeface="Calibri"/>
              </a:rPr>
              <a:t> </a:t>
            </a:r>
            <a:r>
              <a:rPr lang="it-IT" sz="1600" err="1">
                <a:cs typeface="Calibri"/>
              </a:rPr>
              <a:t>zagnati</a:t>
            </a:r>
            <a:r>
              <a:rPr lang="it-IT" sz="1600">
                <a:cs typeface="Calibri"/>
              </a:rPr>
              <a:t> </a:t>
            </a:r>
            <a:r>
              <a:rPr lang="it-IT" sz="1600" err="1">
                <a:cs typeface="Calibri"/>
              </a:rPr>
              <a:t>ukaz</a:t>
            </a:r>
            <a:r>
              <a:rPr lang="it-IT" sz="1600">
                <a:cs typeface="Calibri"/>
              </a:rPr>
              <a:t> "</a:t>
            </a:r>
            <a:r>
              <a:rPr lang="it-IT" sz="1600" err="1">
                <a:cs typeface="Calibri"/>
              </a:rPr>
              <a:t>npm</a:t>
            </a:r>
            <a:r>
              <a:rPr lang="it-IT" sz="1600">
                <a:cs typeface="Calibri"/>
              </a:rPr>
              <a:t> build" in se </a:t>
            </a:r>
            <a:r>
              <a:rPr lang="it-IT" sz="1600" err="1">
                <a:cs typeface="Calibri"/>
              </a:rPr>
              <a:t>premestiti</a:t>
            </a:r>
            <a:r>
              <a:rPr lang="it-IT" sz="1600">
                <a:cs typeface="Calibri"/>
              </a:rPr>
              <a:t> v novo </a:t>
            </a:r>
            <a:r>
              <a:rPr lang="it-IT" sz="1600" err="1">
                <a:cs typeface="Calibri"/>
              </a:rPr>
              <a:t>zgenerirano</a:t>
            </a:r>
            <a:r>
              <a:rPr lang="it-IT" sz="1600">
                <a:cs typeface="Calibri"/>
              </a:rPr>
              <a:t> mapo build.</a:t>
            </a:r>
            <a:endParaRPr lang="it-IT" sz="1600">
              <a:ea typeface="Calibri"/>
              <a:cs typeface="Calibri"/>
            </a:endParaRPr>
          </a:p>
          <a:p>
            <a:endParaRPr lang="it-IT" sz="1500">
              <a:cs typeface="Calibri"/>
            </a:endParaRPr>
          </a:p>
          <a:p>
            <a:endParaRPr lang="it-IT" sz="1500">
              <a:cs typeface="Calibri"/>
            </a:endParaRPr>
          </a:p>
          <a:p>
            <a:endParaRPr lang="it-IT" sz="1500">
              <a:cs typeface="Calibri"/>
            </a:endParaRPr>
          </a:p>
          <a:p>
            <a:endParaRPr lang="en-US" sz="1500">
              <a:cs typeface="Calibri"/>
            </a:endParaRPr>
          </a:p>
        </p:txBody>
      </p:sp>
      <p:sp>
        <p:nvSpPr>
          <p:cNvPr id="6159" name="Oval 6158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1" name="Freeform: Shape 6160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163" name="Straight Connector 6162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5" name="Freeform: Shape 6164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67" name="Freeform: Shape 6166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69" name="Freeform: Shape 6168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Slika 4" descr="Slika, ki vsebuje besede logotip&#10;&#10;Opis je samodejno ustvarjen">
            <a:extLst>
              <a:ext uri="{FF2B5EF4-FFF2-40B4-BE49-F238E27FC236}">
                <a16:creationId xmlns:a16="http://schemas.microsoft.com/office/drawing/2014/main" id="{F9B8126C-15CB-F45B-5148-F24EE8AFB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954" y="1515646"/>
            <a:ext cx="4569371" cy="24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8015-7FF0-9FD2-C525-EB4BB3317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4800" err="1"/>
              <a:t>Hvala</a:t>
            </a:r>
            <a:r>
              <a:rPr lang="en-US" sz="4800"/>
              <a:t> za </a:t>
            </a:r>
            <a:r>
              <a:rPr lang="en-US" sz="4800" err="1"/>
              <a:t>vaso</a:t>
            </a:r>
            <a:r>
              <a:rPr lang="en-US" sz="4800"/>
              <a:t> </a:t>
            </a:r>
            <a:r>
              <a:rPr lang="en-US" sz="4800" err="1"/>
              <a:t>pozornost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65470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8627D-9024-6A56-790A-DFE6849C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err="1"/>
              <a:t>Zakaj</a:t>
            </a:r>
            <a:r>
              <a:rPr lang="en-US"/>
              <a:t> ta </a:t>
            </a:r>
            <a:r>
              <a:rPr lang="en-US" err="1"/>
              <a:t>projekt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1023-8E65-E922-04BB-DC1FDC28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err="1"/>
              <a:t>Konference</a:t>
            </a:r>
            <a:r>
              <a:rPr lang="en-US" sz="2200"/>
              <a:t> so </a:t>
            </a:r>
            <a:r>
              <a:rPr lang="en-US" sz="2200" err="1"/>
              <a:t>ključne</a:t>
            </a:r>
            <a:r>
              <a:rPr lang="en-US" sz="2200"/>
              <a:t> za </a:t>
            </a:r>
            <a:r>
              <a:rPr lang="en-US" sz="2200" err="1"/>
              <a:t>izmenjavo</a:t>
            </a:r>
            <a:r>
              <a:rPr lang="en-US" sz="2200"/>
              <a:t> </a:t>
            </a:r>
            <a:r>
              <a:rPr lang="en-US" sz="2200" err="1"/>
              <a:t>znanja</a:t>
            </a:r>
            <a:r>
              <a:rPr lang="en-US" sz="2200"/>
              <a:t>, </a:t>
            </a:r>
            <a:r>
              <a:rPr lang="en-US" sz="2200" err="1"/>
              <a:t>povezovanje</a:t>
            </a:r>
            <a:r>
              <a:rPr lang="en-US" sz="2200"/>
              <a:t> </a:t>
            </a:r>
            <a:r>
              <a:rPr lang="en-US" sz="2200" err="1"/>
              <a:t>strokovnjakov</a:t>
            </a:r>
            <a:r>
              <a:rPr lang="en-US" sz="2200"/>
              <a:t> in </a:t>
            </a:r>
            <a:r>
              <a:rPr lang="en-US" sz="2200" err="1"/>
              <a:t>spodbujanje</a:t>
            </a:r>
            <a:r>
              <a:rPr lang="en-US" sz="2200"/>
              <a:t> </a:t>
            </a:r>
            <a:r>
              <a:rPr lang="en-US" sz="2200" err="1"/>
              <a:t>inovacij</a:t>
            </a:r>
            <a:r>
              <a:rPr lang="en-US" sz="2200"/>
              <a:t> v </a:t>
            </a:r>
            <a:r>
              <a:rPr lang="en-US" sz="2200" err="1"/>
              <a:t>industriji</a:t>
            </a:r>
            <a:r>
              <a:rPr lang="en-US" sz="2200"/>
              <a:t>. </a:t>
            </a:r>
            <a:r>
              <a:rPr lang="en-US" sz="2200" err="1"/>
              <a:t>Ključno</a:t>
            </a:r>
            <a:r>
              <a:rPr lang="en-US" sz="2200"/>
              <a:t> je </a:t>
            </a:r>
            <a:r>
              <a:rPr lang="en-US" sz="2200" err="1"/>
              <a:t>imeti</a:t>
            </a:r>
            <a:r>
              <a:rPr lang="en-US" sz="2200"/>
              <a:t> </a:t>
            </a:r>
            <a:r>
              <a:rPr lang="en-US" sz="2200" err="1"/>
              <a:t>učinkovit</a:t>
            </a:r>
            <a:r>
              <a:rPr lang="en-US" sz="2200"/>
              <a:t> </a:t>
            </a:r>
            <a:r>
              <a:rPr lang="en-US" sz="2200" err="1"/>
              <a:t>sistem</a:t>
            </a:r>
            <a:r>
              <a:rPr lang="en-US" sz="2200"/>
              <a:t> za </a:t>
            </a:r>
            <a:r>
              <a:rPr lang="en-US" sz="2200" err="1"/>
              <a:t>upravljanje</a:t>
            </a:r>
            <a:r>
              <a:rPr lang="en-US" sz="2200"/>
              <a:t> </a:t>
            </a:r>
            <a:r>
              <a:rPr lang="en-US" sz="2200" err="1"/>
              <a:t>konference</a:t>
            </a:r>
            <a:r>
              <a:rPr lang="en-US" sz="2200"/>
              <a:t>, ki </a:t>
            </a:r>
            <a:r>
              <a:rPr lang="en-US" sz="2200" err="1"/>
              <a:t>optimizira</a:t>
            </a:r>
            <a:r>
              <a:rPr lang="en-US" sz="2200"/>
              <a:t> </a:t>
            </a:r>
            <a:r>
              <a:rPr lang="en-US" sz="2200" err="1"/>
              <a:t>procese</a:t>
            </a:r>
            <a:r>
              <a:rPr lang="en-US" sz="2200"/>
              <a:t>, </a:t>
            </a:r>
            <a:r>
              <a:rPr lang="en-US" sz="2200" err="1"/>
              <a:t>olajša</a:t>
            </a:r>
            <a:r>
              <a:rPr lang="en-US" sz="2200"/>
              <a:t> </a:t>
            </a:r>
            <a:r>
              <a:rPr lang="en-US" sz="2200" err="1"/>
              <a:t>naloge</a:t>
            </a:r>
            <a:r>
              <a:rPr lang="en-US" sz="2200"/>
              <a:t> in </a:t>
            </a:r>
            <a:r>
              <a:rPr lang="en-US" sz="2200" err="1"/>
              <a:t>izboljša</a:t>
            </a:r>
            <a:r>
              <a:rPr lang="en-US" sz="2200"/>
              <a:t> </a:t>
            </a:r>
            <a:r>
              <a:rPr lang="en-US" sz="2200" err="1"/>
              <a:t>komunikacijo</a:t>
            </a:r>
            <a:r>
              <a:rPr lang="en-US" sz="2200"/>
              <a:t>. Ta </a:t>
            </a:r>
            <a:r>
              <a:rPr lang="en-US" sz="2200" err="1"/>
              <a:t>sistem</a:t>
            </a:r>
            <a:r>
              <a:rPr lang="en-US" sz="2200"/>
              <a:t> </a:t>
            </a:r>
            <a:r>
              <a:rPr lang="en-US" sz="2200" err="1"/>
              <a:t>omogoča</a:t>
            </a:r>
            <a:r>
              <a:rPr lang="en-US" sz="2200"/>
              <a:t> </a:t>
            </a:r>
            <a:r>
              <a:rPr lang="en-US" sz="2200" err="1"/>
              <a:t>boljše</a:t>
            </a:r>
            <a:r>
              <a:rPr lang="en-US" sz="2200"/>
              <a:t> </a:t>
            </a:r>
            <a:r>
              <a:rPr lang="en-US" sz="2200" err="1"/>
              <a:t>upravljanje</a:t>
            </a:r>
            <a:r>
              <a:rPr lang="en-US" sz="2200"/>
              <a:t> </a:t>
            </a:r>
            <a:r>
              <a:rPr lang="en-US" sz="2200" err="1"/>
              <a:t>prijav</a:t>
            </a:r>
            <a:r>
              <a:rPr lang="en-US" sz="2200"/>
              <a:t>, </a:t>
            </a:r>
            <a:r>
              <a:rPr lang="en-US" sz="2200" err="1"/>
              <a:t>spremljanje</a:t>
            </a:r>
            <a:r>
              <a:rPr lang="en-US" sz="2200"/>
              <a:t> </a:t>
            </a:r>
            <a:r>
              <a:rPr lang="en-US" sz="2200" err="1"/>
              <a:t>prispevkov</a:t>
            </a:r>
            <a:r>
              <a:rPr lang="en-US" sz="2200"/>
              <a:t> in </a:t>
            </a:r>
            <a:r>
              <a:rPr lang="en-US" sz="2200" err="1"/>
              <a:t>zagotavlja</a:t>
            </a:r>
            <a:r>
              <a:rPr lang="en-US" sz="2200"/>
              <a:t> </a:t>
            </a:r>
            <a:r>
              <a:rPr lang="en-US" sz="2200" err="1"/>
              <a:t>preprosto</a:t>
            </a:r>
            <a:r>
              <a:rPr lang="en-US" sz="2200"/>
              <a:t> </a:t>
            </a:r>
            <a:r>
              <a:rPr lang="en-US" sz="2200" err="1"/>
              <a:t>načrtovanje</a:t>
            </a:r>
            <a:r>
              <a:rPr lang="en-US" sz="2200"/>
              <a:t> </a:t>
            </a:r>
            <a:r>
              <a:rPr lang="en-US" sz="2200" err="1"/>
              <a:t>konferenc</a:t>
            </a:r>
            <a:r>
              <a:rPr lang="en-US" sz="2200"/>
              <a:t>. </a:t>
            </a:r>
            <a:endParaRPr lang="en-US" sz="2200">
              <a:ea typeface="Calibri"/>
              <a:cs typeface="Calibri"/>
            </a:endParaRPr>
          </a:p>
        </p:txBody>
      </p:sp>
      <p:pic>
        <p:nvPicPr>
          <p:cNvPr id="7" name="Picture 4" descr="Many question marks on black background">
            <a:extLst>
              <a:ext uri="{FF2B5EF4-FFF2-40B4-BE49-F238E27FC236}">
                <a16:creationId xmlns:a16="http://schemas.microsoft.com/office/drawing/2014/main" id="{C4D122FF-B5A8-64A5-EE5A-F75C635B2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12" r="-2" b="-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4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27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Arc 3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8627D-9024-6A56-790A-DFE6849C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br>
              <a:rPr lang="en-US"/>
            </a:br>
            <a:r>
              <a:rPr lang="en-US"/>
              <a:t>Vizija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Graphic 19" descr="Error">
            <a:extLst>
              <a:ext uri="{FF2B5EF4-FFF2-40B4-BE49-F238E27FC236}">
                <a16:creationId xmlns:a16="http://schemas.microsoft.com/office/drawing/2014/main" id="{B2112DF5-35FD-B114-BB6F-04F134573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1023-8E65-E922-04BB-DC1FDC28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  <a:p>
            <a:pPr marL="0" indent="0">
              <a:lnSpc>
                <a:spcPct val="150000"/>
              </a:lnSpc>
              <a:buNone/>
            </a:pPr>
            <a:r>
              <a:rPr lang="en-US" sz="2400" err="1">
                <a:ea typeface="Calibri" panose="020F0502020204030204"/>
                <a:cs typeface="Calibri" panose="020F0502020204030204"/>
              </a:rPr>
              <a:t>Celovit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sistem</a:t>
            </a:r>
            <a:r>
              <a:rPr lang="en-US" sz="2400">
                <a:ea typeface="Calibri" panose="020F0502020204030204"/>
                <a:cs typeface="Calibri" panose="020F0502020204030204"/>
              </a:rPr>
              <a:t> za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vodenje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konferenc</a:t>
            </a:r>
            <a:r>
              <a:rPr lang="en-US" sz="2400">
                <a:ea typeface="Calibri" panose="020F0502020204030204"/>
                <a:cs typeface="Calibri" panose="020F0502020204030204"/>
              </a:rPr>
              <a:t>, ki je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enostaven</a:t>
            </a:r>
            <a:r>
              <a:rPr lang="en-US" sz="2400">
                <a:ea typeface="Calibri" panose="020F0502020204030204"/>
                <a:cs typeface="Calibri" panose="020F0502020204030204"/>
              </a:rPr>
              <a:t> za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uporabo</a:t>
            </a:r>
            <a:r>
              <a:rPr lang="en-US" sz="2400">
                <a:ea typeface="Calibri" panose="020F0502020204030204"/>
                <a:cs typeface="Calibri" panose="020F0502020204030204"/>
              </a:rPr>
              <a:t> in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ponuja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vse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potrebne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funkcionalnosti</a:t>
            </a:r>
            <a:r>
              <a:rPr lang="en-US" sz="2400">
                <a:ea typeface="Calibri" panose="020F0502020204030204"/>
                <a:cs typeface="Calibri" panose="020F0502020204030204"/>
              </a:rPr>
              <a:t> za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planiranje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konferenc</a:t>
            </a:r>
            <a:r>
              <a:rPr lang="en-US" sz="2400">
                <a:ea typeface="Calibri" panose="020F0502020204030204"/>
                <a:cs typeface="Calibri" panose="020F0502020204030204"/>
              </a:rPr>
              <a:t> in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obveščanje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udeležencev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018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67044-ECF9-2CBF-CE82-3AF85AF3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Glavne funkcionalnosti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A524-8B26-6775-122E-BC6745AA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ea typeface="Calibri"/>
                <a:cs typeface="Calibri"/>
              </a:rPr>
              <a:t>Vnos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specifikacij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prostora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konference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ea typeface="Calibri"/>
                <a:cs typeface="Calibri"/>
              </a:rPr>
              <a:t>Nalaganje</a:t>
            </a:r>
            <a:r>
              <a:rPr lang="en-US" sz="2000">
                <a:ea typeface="Calibri"/>
                <a:cs typeface="Calibri"/>
              </a:rPr>
              <a:t> in </a:t>
            </a:r>
            <a:r>
              <a:rPr lang="en-US" sz="2000" err="1">
                <a:ea typeface="Calibri"/>
                <a:cs typeface="Calibri"/>
              </a:rPr>
              <a:t>prenos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gradiva</a:t>
            </a:r>
            <a:r>
              <a:rPr lang="en-US" sz="2000">
                <a:ea typeface="Calibri"/>
                <a:cs typeface="Calibri"/>
              </a:rPr>
              <a:t>/</a:t>
            </a:r>
            <a:r>
              <a:rPr lang="en-US" sz="2000" err="1">
                <a:ea typeface="Calibri"/>
                <a:cs typeface="Calibri"/>
              </a:rPr>
              <a:t>prispevkov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 err="1">
                <a:ea typeface="Calibri" panose="020F0502020204030204"/>
                <a:cs typeface="Calibri" panose="020F0502020204030204"/>
              </a:rPr>
              <a:t>Oblikovanje</a:t>
            </a:r>
            <a:r>
              <a:rPr lang="en-US" sz="2000">
                <a:ea typeface="Calibri" panose="020F0502020204030204"/>
                <a:cs typeface="Calibri" panose="020F0502020204030204"/>
              </a:rPr>
              <a:t> </a:t>
            </a:r>
            <a:r>
              <a:rPr lang="en-US" sz="2000" err="1">
                <a:ea typeface="Calibri" panose="020F0502020204030204"/>
                <a:cs typeface="Calibri" panose="020F0502020204030204"/>
              </a:rPr>
              <a:t>programa</a:t>
            </a:r>
            <a:r>
              <a:rPr lang="en-US" sz="2000">
                <a:ea typeface="Calibri" panose="020F0502020204030204"/>
                <a:cs typeface="Calibri" panose="020F0502020204030204"/>
              </a:rPr>
              <a:t> oz. </a:t>
            </a:r>
            <a:r>
              <a:rPr lang="en-US" sz="2000" err="1">
                <a:ea typeface="Calibri" panose="020F0502020204030204"/>
                <a:cs typeface="Calibri" panose="020F0502020204030204"/>
              </a:rPr>
              <a:t>urnika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r>
              <a:rPr lang="en-US" sz="2000" err="1"/>
              <a:t>Pošiljanje</a:t>
            </a:r>
            <a:r>
              <a:rPr lang="en-US" sz="2000"/>
              <a:t> </a:t>
            </a:r>
            <a:r>
              <a:rPr lang="en-US" sz="2000" err="1"/>
              <a:t>vabil</a:t>
            </a:r>
            <a:r>
              <a:rPr lang="en-US" sz="2000"/>
              <a:t> in </a:t>
            </a:r>
            <a:r>
              <a:rPr lang="en-US" sz="2000" err="1"/>
              <a:t>obveščanje</a:t>
            </a:r>
            <a:r>
              <a:rPr lang="en-US" sz="2000"/>
              <a:t> </a:t>
            </a:r>
            <a:r>
              <a:rPr lang="en-US" sz="2000" err="1"/>
              <a:t>udeležencev</a:t>
            </a:r>
            <a:r>
              <a:rPr lang="en-US" sz="2000"/>
              <a:t> o </a:t>
            </a:r>
            <a:r>
              <a:rPr lang="en-US" sz="2000" err="1"/>
              <a:t>morebitnih</a:t>
            </a:r>
            <a:r>
              <a:rPr lang="en-US" sz="2000"/>
              <a:t> </a:t>
            </a:r>
            <a:r>
              <a:rPr lang="en-US" sz="2000" err="1"/>
              <a:t>spremembah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ea typeface="Calibri" panose="020F0502020204030204"/>
                <a:cs typeface="Calibri" panose="020F0502020204030204"/>
              </a:rPr>
              <a:t>Beleženje</a:t>
            </a:r>
            <a:r>
              <a:rPr lang="en-US" sz="200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ea typeface="Calibri" panose="020F0502020204030204"/>
                <a:cs typeface="Calibri" panose="020F0502020204030204"/>
              </a:rPr>
              <a:t>prisotnosti</a:t>
            </a:r>
            <a:r>
              <a:rPr lang="en-US" sz="2000">
                <a:ea typeface="Calibri" panose="020F0502020204030204"/>
                <a:cs typeface="Calibri" panose="020F0502020204030204"/>
              </a:rPr>
              <a:t> s </a:t>
            </a:r>
            <a:r>
              <a:rPr lang="en-US" sz="2000" err="1">
                <a:ea typeface="Calibri" panose="020F0502020204030204"/>
                <a:cs typeface="Calibri" panose="020F0502020204030204"/>
              </a:rPr>
              <a:t>pomočjo</a:t>
            </a:r>
            <a:r>
              <a:rPr lang="en-US" sz="2000">
                <a:ea typeface="Calibri" panose="020F0502020204030204"/>
                <a:cs typeface="Calibri" panose="020F0502020204030204"/>
              </a:rPr>
              <a:t> QR </a:t>
            </a:r>
            <a:r>
              <a:rPr lang="en-US" sz="2000" err="1">
                <a:ea typeface="Calibri" panose="020F0502020204030204"/>
                <a:cs typeface="Calibri" panose="020F0502020204030204"/>
              </a:rPr>
              <a:t>kode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15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9115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5B853B9-A21B-21DF-B7FC-C47C6F2E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3809" y="321734"/>
            <a:ext cx="1833550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7D5F7E2-FC54-19E3-DA59-C5105CBA3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522" y="3474720"/>
            <a:ext cx="5742333" cy="329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6" name="Rectangle 717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8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41F218C9-7195-A697-6095-34DD072A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1838" y="321734"/>
            <a:ext cx="3399156" cy="60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6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67044-ECF9-2CBF-CE82-3AF85AF3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Prednosti za uporabnike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2" name="Graphic 41" descr="Checkmark">
            <a:extLst>
              <a:ext uri="{FF2B5EF4-FFF2-40B4-BE49-F238E27FC236}">
                <a16:creationId xmlns:a16="http://schemas.microsoft.com/office/drawing/2014/main" id="{B4F3F293-6707-BFD9-8273-2CB47B1B2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A524-8B26-6775-122E-BC6745AA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716136" cy="419252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SI" sz="1100"/>
          </a:p>
          <a:p>
            <a:pPr>
              <a:lnSpc>
                <a:spcPct val="200000"/>
              </a:lnSpc>
            </a:pPr>
            <a:r>
              <a:rPr lang="en-US" sz="2000" err="1"/>
              <a:t>Enostavno</a:t>
            </a:r>
            <a:r>
              <a:rPr lang="en-US" sz="2000"/>
              <a:t> </a:t>
            </a:r>
            <a:r>
              <a:rPr lang="en-US" sz="2000" err="1"/>
              <a:t>upravljanje</a:t>
            </a:r>
            <a:r>
              <a:rPr lang="en-US" sz="2000"/>
              <a:t> </a:t>
            </a:r>
            <a:r>
              <a:rPr lang="en-US" sz="2000" err="1"/>
              <a:t>konferenc</a:t>
            </a:r>
            <a:r>
              <a:rPr lang="en-US" sz="2000"/>
              <a:t> in </a:t>
            </a:r>
            <a:r>
              <a:rPr lang="en-US" sz="2000" err="1"/>
              <a:t>urnikov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sz="2000" err="1"/>
              <a:t>Učinkovito</a:t>
            </a:r>
            <a:r>
              <a:rPr lang="en-US" sz="2000"/>
              <a:t> </a:t>
            </a:r>
            <a:r>
              <a:rPr lang="en-US" sz="2000" err="1"/>
              <a:t>obveščanje</a:t>
            </a:r>
            <a:r>
              <a:rPr lang="en-US" sz="2000"/>
              <a:t> in </a:t>
            </a:r>
            <a:r>
              <a:rPr lang="en-US" sz="2000" err="1"/>
              <a:t>pošiljanje</a:t>
            </a:r>
            <a:r>
              <a:rPr lang="en-US" sz="2000"/>
              <a:t> </a:t>
            </a:r>
            <a:r>
              <a:rPr lang="en-US" sz="2000" err="1"/>
              <a:t>povabil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sz="2000"/>
              <a:t>Hiter </a:t>
            </a:r>
            <a:r>
              <a:rPr lang="en-US" sz="2000" err="1"/>
              <a:t>pregled</a:t>
            </a:r>
            <a:r>
              <a:rPr lang="en-US" sz="2000"/>
              <a:t> </a:t>
            </a:r>
            <a:r>
              <a:rPr lang="en-US" sz="2000" err="1"/>
              <a:t>udeležencev</a:t>
            </a:r>
            <a:r>
              <a:rPr lang="en-US" sz="2000"/>
              <a:t> s QR </a:t>
            </a:r>
            <a:r>
              <a:rPr lang="en-US" sz="2000" err="1"/>
              <a:t>kodo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sz="2000" err="1"/>
              <a:t>Nalaganje</a:t>
            </a:r>
            <a:r>
              <a:rPr lang="en-US" sz="2000"/>
              <a:t> in </a:t>
            </a:r>
            <a:r>
              <a:rPr lang="en-US" sz="2000" err="1"/>
              <a:t>prenos</a:t>
            </a:r>
            <a:r>
              <a:rPr lang="en-US" sz="2000"/>
              <a:t> </a:t>
            </a:r>
            <a:r>
              <a:rPr lang="en-US" sz="2000" err="1"/>
              <a:t>gradiva</a:t>
            </a:r>
            <a:r>
              <a:rPr lang="en-US" sz="2000"/>
              <a:t> </a:t>
            </a:r>
            <a:r>
              <a:rPr lang="en-US" sz="2000" err="1"/>
              <a:t>ter</a:t>
            </a:r>
            <a:r>
              <a:rPr lang="en-US" sz="2000"/>
              <a:t> </a:t>
            </a:r>
            <a:r>
              <a:rPr lang="en-US" sz="2000" err="1"/>
              <a:t>prispevkov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pl-PL" sz="2000" err="1"/>
              <a:t>Oznake</a:t>
            </a:r>
            <a:r>
              <a:rPr lang="pl-PL" sz="2000"/>
              <a:t> za </a:t>
            </a:r>
            <a:r>
              <a:rPr lang="pl-PL" sz="2000" err="1"/>
              <a:t>dostopnost</a:t>
            </a:r>
            <a:r>
              <a:rPr lang="pl-PL" sz="2000"/>
              <a:t> za </a:t>
            </a:r>
            <a:r>
              <a:rPr lang="pl-PL" sz="2000" err="1"/>
              <a:t>osebe</a:t>
            </a:r>
            <a:r>
              <a:rPr lang="pl-PL" sz="2000"/>
              <a:t> z </a:t>
            </a:r>
            <a:r>
              <a:rPr lang="pl-PL" sz="2000" err="1"/>
              <a:t>gibalnimi</a:t>
            </a:r>
            <a:r>
              <a:rPr lang="pl-PL" sz="2000"/>
              <a:t> </a:t>
            </a:r>
            <a:r>
              <a:rPr lang="pl-PL" sz="2000" err="1"/>
              <a:t>ovirami</a:t>
            </a:r>
            <a:endParaRPr lang="pl-PL" sz="200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493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67044-ECF9-2CBF-CE82-3AF85AF3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err="1"/>
              <a:t>Ciljna</a:t>
            </a:r>
            <a:r>
              <a:rPr lang="en-US"/>
              <a:t> </a:t>
            </a:r>
            <a:r>
              <a:rPr lang="en-US" err="1"/>
              <a:t>publika</a:t>
            </a:r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8" name="Graphic 77" descr="Kiosk">
            <a:extLst>
              <a:ext uri="{FF2B5EF4-FFF2-40B4-BE49-F238E27FC236}">
                <a16:creationId xmlns:a16="http://schemas.microsoft.com/office/drawing/2014/main" id="{8654B7D3-5479-A768-FA11-0F1FB8553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A524-8B26-6775-122E-BC6745AA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/>
              <a:t>Namenjen</a:t>
            </a:r>
            <a:r>
              <a:rPr lang="en-US" sz="2000"/>
              <a:t> </a:t>
            </a:r>
            <a:r>
              <a:rPr lang="en-US" sz="2000" err="1"/>
              <a:t>organizatorjem</a:t>
            </a:r>
            <a:r>
              <a:rPr lang="en-US" sz="2000"/>
              <a:t> </a:t>
            </a:r>
            <a:r>
              <a:rPr lang="en-US" sz="2000" err="1"/>
              <a:t>konferenc</a:t>
            </a:r>
            <a:r>
              <a:rPr lang="en-US" sz="2000"/>
              <a:t>, ne glede </a:t>
            </a:r>
            <a:r>
              <a:rPr lang="en-US" sz="2000" err="1"/>
              <a:t>na</a:t>
            </a:r>
            <a:r>
              <a:rPr lang="en-US" sz="2000"/>
              <a:t> </a:t>
            </a:r>
            <a:r>
              <a:rPr lang="en-US" sz="2000" err="1"/>
              <a:t>vrsto</a:t>
            </a:r>
            <a:r>
              <a:rPr lang="en-US" sz="2000"/>
              <a:t> </a:t>
            </a:r>
            <a:r>
              <a:rPr lang="en-US" sz="2000" err="1"/>
              <a:t>organizacije</a:t>
            </a:r>
            <a:r>
              <a:rPr lang="en-US" sz="2000"/>
              <a:t> </a:t>
            </a:r>
            <a:r>
              <a:rPr lang="en-US" sz="2000" err="1"/>
              <a:t>ali</a:t>
            </a:r>
            <a:r>
              <a:rPr lang="en-US" sz="2000"/>
              <a:t> </a:t>
            </a:r>
            <a:r>
              <a:rPr lang="en-US" sz="2000" err="1"/>
              <a:t>namen</a:t>
            </a:r>
            <a:r>
              <a:rPr lang="en-US" sz="2000"/>
              <a:t> </a:t>
            </a:r>
            <a:r>
              <a:rPr lang="en-US" sz="2000" err="1"/>
              <a:t>konference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ea typeface="Calibri"/>
                <a:cs typeface="Calibri"/>
              </a:rPr>
              <a:t>Udeleženci</a:t>
            </a:r>
            <a:r>
              <a:rPr lang="en-US" sz="2000">
                <a:ea typeface="Calibri"/>
                <a:cs typeface="Calibri"/>
              </a:rPr>
              <a:t>, ki so </a:t>
            </a:r>
            <a:r>
              <a:rPr lang="en-US" sz="2000" err="1">
                <a:ea typeface="Calibri"/>
                <a:cs typeface="Calibri"/>
              </a:rPr>
              <a:t>povabljeni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na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konference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ea typeface="Calibri"/>
                <a:cs typeface="Calibri"/>
              </a:rPr>
              <a:t>Študenti</a:t>
            </a:r>
            <a:r>
              <a:rPr lang="en-US" sz="2000">
                <a:ea typeface="Calibri"/>
                <a:cs typeface="Calibri"/>
              </a:rPr>
              <a:t>, </a:t>
            </a:r>
            <a:r>
              <a:rPr lang="en-US" sz="2000" err="1">
                <a:ea typeface="Calibri"/>
                <a:cs typeface="Calibri"/>
              </a:rPr>
              <a:t>profesorji</a:t>
            </a:r>
            <a:r>
              <a:rPr lang="en-US" sz="2000">
                <a:ea typeface="Calibri"/>
                <a:cs typeface="Calibri"/>
              </a:rPr>
              <a:t>, </a:t>
            </a:r>
            <a:r>
              <a:rPr lang="en-US" sz="2000" err="1">
                <a:ea typeface="Calibri"/>
                <a:cs typeface="Calibri"/>
              </a:rPr>
              <a:t>asistenti</a:t>
            </a:r>
            <a:r>
              <a:rPr lang="en-US" sz="2000">
                <a:ea typeface="Calibri"/>
                <a:cs typeface="Calibri"/>
              </a:rPr>
              <a:t> </a:t>
            </a:r>
            <a:r>
              <a:rPr lang="en-US" sz="2000" err="1">
                <a:ea typeface="Calibri"/>
                <a:cs typeface="Calibri"/>
              </a:rPr>
              <a:t>ali</a:t>
            </a:r>
            <a:r>
              <a:rPr lang="en-US" sz="2000">
                <a:ea typeface="Calibri"/>
                <a:cs typeface="Calibri"/>
              </a:rPr>
              <a:t> pa </a:t>
            </a:r>
            <a:r>
              <a:rPr lang="en-US" sz="2000" err="1">
                <a:ea typeface="Calibri"/>
                <a:cs typeface="Calibri"/>
              </a:rPr>
              <a:t>člani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delovnih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skupin</a:t>
            </a:r>
            <a:r>
              <a:rPr lang="en-US" sz="2000">
                <a:ea typeface="Calibri"/>
                <a:cs typeface="Calibri"/>
              </a:rPr>
              <a:t>, </a:t>
            </a:r>
            <a:r>
              <a:rPr lang="en-US" sz="2000" err="1">
                <a:ea typeface="Calibri"/>
                <a:cs typeface="Calibri"/>
              </a:rPr>
              <a:t>predavatelji</a:t>
            </a:r>
            <a:r>
              <a:rPr lang="en-US" sz="2000">
                <a:ea typeface="Calibri"/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0442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7044-ECF9-2CBF-CE82-3AF85AF3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3" y="525441"/>
            <a:ext cx="3336545" cy="1657614"/>
          </a:xfrm>
        </p:spPr>
        <p:txBody>
          <a:bodyPr>
            <a:normAutofit/>
          </a:bodyPr>
          <a:lstStyle/>
          <a:p>
            <a:r>
              <a:rPr lang="en-US" sz="3600"/>
              <a:t>Tehnolo</a:t>
            </a:r>
            <a:r>
              <a:rPr lang="en-SI" sz="3600"/>
              <a:t>ški sklad</a:t>
            </a:r>
            <a:endParaRPr lang="en-US" sz="3600"/>
          </a:p>
        </p:txBody>
      </p:sp>
      <p:pic>
        <p:nvPicPr>
          <p:cNvPr id="11" name="Picture 10" descr="A picture containing yellow, orange, construction paper&#10;&#10;Description automatically generated">
            <a:extLst>
              <a:ext uri="{FF2B5EF4-FFF2-40B4-BE49-F238E27FC236}">
                <a16:creationId xmlns:a16="http://schemas.microsoft.com/office/drawing/2014/main" id="{D52C76A5-CABB-471C-9F98-319C8EFD0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801" y="2233170"/>
            <a:ext cx="2138896" cy="2138896"/>
          </a:xfrm>
          <a:prstGeom prst="rect">
            <a:avLst/>
          </a:prstGeom>
        </p:spPr>
      </p:pic>
      <p:pic>
        <p:nvPicPr>
          <p:cNvPr id="21" name="Picture 20" descr="A picture containing graphics, screenshot, graphic design, colorfulness&#10;&#10;Description automatically generated">
            <a:extLst>
              <a:ext uri="{FF2B5EF4-FFF2-40B4-BE49-F238E27FC236}">
                <a16:creationId xmlns:a16="http://schemas.microsoft.com/office/drawing/2014/main" id="{9123DF87-950D-55D4-FBF7-7A34982F4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80" y="375320"/>
            <a:ext cx="2437664" cy="1657612"/>
          </a:xfrm>
          <a:prstGeom prst="rect">
            <a:avLst/>
          </a:prstGeom>
        </p:spPr>
      </p:pic>
      <p:pic>
        <p:nvPicPr>
          <p:cNvPr id="7" name="Picture 6" descr="A picture containing text, screenshot, circle, diagram&#10;&#10;Description automatically generated">
            <a:extLst>
              <a:ext uri="{FF2B5EF4-FFF2-40B4-BE49-F238E27FC236}">
                <a16:creationId xmlns:a16="http://schemas.microsoft.com/office/drawing/2014/main" id="{A7D7895A-5A96-2027-8406-2D030934C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26" y="906621"/>
            <a:ext cx="3257683" cy="3051004"/>
          </a:xfrm>
          <a:prstGeom prst="rect">
            <a:avLst/>
          </a:prstGeom>
        </p:spPr>
      </p:pic>
      <p:pic>
        <p:nvPicPr>
          <p:cNvPr id="35" name="Picture 34" descr="A picture containing logo, font, graphics, symbol&#10;&#10;Description automatically generated">
            <a:extLst>
              <a:ext uri="{FF2B5EF4-FFF2-40B4-BE49-F238E27FC236}">
                <a16:creationId xmlns:a16="http://schemas.microsoft.com/office/drawing/2014/main" id="{F7CF47FA-7A5D-91D8-F0E5-039E2B537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" y="4911833"/>
            <a:ext cx="1448019" cy="144801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29E0CEAD-E12D-E6F0-6BFF-91512FC0B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3000" y="4911833"/>
            <a:ext cx="1525520" cy="1448024"/>
          </a:xfrm>
          <a:prstGeom prst="rect">
            <a:avLst/>
          </a:prstGeom>
        </p:spPr>
      </p:pic>
      <p:pic>
        <p:nvPicPr>
          <p:cNvPr id="19" name="Content Placeholder 18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FFF003F-B11A-21F1-710E-E001FC7EA6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88" y="5310787"/>
            <a:ext cx="2628286" cy="650501"/>
          </a:xfrm>
          <a:prstGeom prst="rect">
            <a:avLst/>
          </a:prstGeom>
        </p:spPr>
      </p:pic>
      <p:cxnSp>
        <p:nvCxnSpPr>
          <p:cNvPr id="77" name="Straight Connector 80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6858001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82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4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6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218591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67044-ECF9-2CBF-CE82-3AF85AF3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ZAGOTAVLJANJE KAKOVOSTI 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433D0-EEA6-1170-B2C7-5F55A30FD0C2}"/>
              </a:ext>
            </a:extLst>
          </p:cNvPr>
          <p:cNvSpPr txBox="1"/>
          <p:nvPr/>
        </p:nvSpPr>
        <p:spPr>
          <a:xfrm>
            <a:off x="1060704" y="1856232"/>
            <a:ext cx="5596128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S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pomočjo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SonarCloud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smo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lahko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sproti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spremljali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napake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v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naši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kodi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in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jih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posledično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tudi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odpravili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. Za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uporabo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SonarCloud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smo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se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odločili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na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podlagi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priporočil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skrbnice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projekta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.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Odločili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smo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se da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odpravimo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vse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napake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razen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Code Smells,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predvsem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pa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smo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se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osredotočili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na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Vulnerabilities.</a:t>
            </a:r>
            <a:r>
              <a:rPr lang="sl-SI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endParaRPr lang="en-US" sz="18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sl-SI">
                <a:solidFill>
                  <a:srgbClr val="000000"/>
                </a:solidFill>
                <a:latin typeface="Calibri"/>
                <a:cs typeface="Calibri"/>
              </a:rPr>
              <a:t>Za</a:t>
            </a:r>
            <a:r>
              <a:rPr lang="sl-SI" sz="1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kontrolo kvalitete</a:t>
            </a:r>
            <a:r>
              <a:rPr lang="sl-SI">
                <a:solidFill>
                  <a:srgbClr val="000000"/>
                </a:solidFill>
                <a:latin typeface="Calibri"/>
                <a:cs typeface="Calibri"/>
              </a:rPr>
              <a:t> smo</a:t>
            </a:r>
            <a:r>
              <a:rPr lang="sl-SI" sz="1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uporabili tudi </a:t>
            </a:r>
            <a:r>
              <a:rPr lang="sl-SI" sz="1800" b="0" i="0" err="1">
                <a:solidFill>
                  <a:srgbClr val="000000"/>
                </a:solidFill>
                <a:effectLst/>
                <a:latin typeface="Calibri"/>
                <a:cs typeface="Calibri"/>
              </a:rPr>
              <a:t>React</a:t>
            </a:r>
            <a:r>
              <a:rPr lang="sl-SI" sz="1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teste</a:t>
            </a:r>
            <a:r>
              <a:rPr lang="sl-SI">
                <a:solidFill>
                  <a:srgbClr val="000000"/>
                </a:solidFill>
                <a:latin typeface="Calibri"/>
                <a:cs typeface="Calibri"/>
              </a:rPr>
              <a:t>. Ustvarili smo 44 različnih testov s katerimi smo testirali 10 različnih komponent. </a:t>
            </a:r>
            <a:endParaRPr lang="en-US">
              <a:latin typeface="Calibri"/>
              <a:cs typeface="Calibri"/>
            </a:endParaRPr>
          </a:p>
        </p:txBody>
      </p:sp>
      <p:pic>
        <p:nvPicPr>
          <p:cNvPr id="4098" name="Picture 2" descr="Slika, ki vsebuje besede besedilo, pisava, posnetek zaslona, številka&#10;&#10;Opis je samodejno ustvarjen">
            <a:extLst>
              <a:ext uri="{FF2B5EF4-FFF2-40B4-BE49-F238E27FC236}">
                <a16:creationId xmlns:a16="http://schemas.microsoft.com/office/drawing/2014/main" id="{42461F3B-3F69-03D4-3278-AEB5E6A5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387" y="4144135"/>
            <a:ext cx="5436205" cy="191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02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A04AE9EE9D60B468D3BC5DB5A2AA5FC" ma:contentTypeVersion="13" ma:contentTypeDescription="Ustvari nov dokument." ma:contentTypeScope="" ma:versionID="3d0d5a3bad83f43adbf6c24521aa5be9">
  <xsd:schema xmlns:xsd="http://www.w3.org/2001/XMLSchema" xmlns:xs="http://www.w3.org/2001/XMLSchema" xmlns:p="http://schemas.microsoft.com/office/2006/metadata/properties" xmlns:ns3="5e0da4bf-94c1-4ce3-9f5a-7fd65015dbbd" xmlns:ns4="fee3c249-f2ad-40b7-9286-374ff9fa40dc" targetNamespace="http://schemas.microsoft.com/office/2006/metadata/properties" ma:root="true" ma:fieldsID="0308180927f15e63f4d07e3fcdbf3ccb" ns3:_="" ns4:_="">
    <xsd:import namespace="5e0da4bf-94c1-4ce3-9f5a-7fd65015dbbd"/>
    <xsd:import namespace="fee3c249-f2ad-40b7-9286-374ff9fa40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da4bf-94c1-4ce3-9f5a-7fd65015d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3c249-f2ad-40b7-9286-374ff9fa40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V skupni rabi z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V skupni rabi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Razprševanje namiga za skupno rab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e0da4bf-94c1-4ce3-9f5a-7fd65015dbb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22845C-C988-41BD-A67D-08738036469B}">
  <ds:schemaRefs>
    <ds:schemaRef ds:uri="5e0da4bf-94c1-4ce3-9f5a-7fd65015dbbd"/>
    <ds:schemaRef ds:uri="fee3c249-f2ad-40b7-9286-374ff9fa40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B6B9A09-F4B3-4EE2-8557-C8170EDAC25A}">
  <ds:schemaRefs>
    <ds:schemaRef ds:uri="5e0da4bf-94c1-4ce3-9f5a-7fd65015dbbd"/>
    <ds:schemaRef ds:uri="fee3c249-f2ad-40b7-9286-374ff9fa40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0F931BD-EE20-42C3-AAB1-FE014F5718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Širokozaslonsko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16</vt:i4>
      </vt:variant>
    </vt:vector>
  </HeadingPairs>
  <TitlesOfParts>
    <vt:vector size="17" baseType="lpstr">
      <vt:lpstr>Office Theme</vt:lpstr>
      <vt:lpstr>Sistem za upravljanje konference </vt:lpstr>
      <vt:lpstr>Zakaj ta projekt?</vt:lpstr>
      <vt:lpstr> Vizija</vt:lpstr>
      <vt:lpstr>Glavne funkcionalnosti</vt:lpstr>
      <vt:lpstr>PowerPointova predstavitev</vt:lpstr>
      <vt:lpstr>Prednosti za uporabnike</vt:lpstr>
      <vt:lpstr>Ciljna publika</vt:lpstr>
      <vt:lpstr>Tehnološki sklad</vt:lpstr>
      <vt:lpstr>ZAGOTAVLJANJE KAKOVOSTI </vt:lpstr>
      <vt:lpstr>ZAGOTAVLJANJE KAKOVOSTI </vt:lpstr>
      <vt:lpstr>ZAGOTAVLJANJE VARNOSTI </vt:lpstr>
      <vt:lpstr>Komunikacija in potek dela</vt:lpstr>
      <vt:lpstr>ARHITEKTURA </vt:lpstr>
      <vt:lpstr>PowerPointova predstavitev</vt:lpstr>
      <vt:lpstr>Gostovanje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za upravljanje konference </dc:title>
  <dc:creator>blaze manev</dc:creator>
  <cp:revision>2</cp:revision>
  <dcterms:created xsi:type="dcterms:W3CDTF">2023-06-12T21:21:09Z</dcterms:created>
  <dcterms:modified xsi:type="dcterms:W3CDTF">2023-06-14T18:56:41Z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0x0101005A04AE9EE9D60B468D3BC5DB5A2AA5FC</vt:lpwstr>
  </property>
</Properties>
</file>