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5" roundtripDataSignature="AMtx7miIuSYoFG4NlIXNE2amhxP8yFiF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27389A-6E99-419E-8E66-7368421008C8}">
  <a:tblStyle styleId="{B127389A-6E99-419E-8E66-7368421008C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57c5fe5934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157c5fe5934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f18f11fea_2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ff18f11fea_2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7c5fe5934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157c5fe5934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f18f11fea_2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ff18f11fea_2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f18f11fea_2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ff18f11fea_2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7c5fe5934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157c5fe5934_0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f18f11fea_2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ff18f11fea_2_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f18f11fea_2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ff18f11fea_2_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f18f11fea_2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ff18f11fea_2_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684787d8b8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1684787d8b8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684787d8b8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1684787d8b8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7c5fe5934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157c5fe5934_0_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f18f11fea_2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ff18f11fea_2_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f18f11fea_2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ff18f11fea_2_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684787d8b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1684787d8b8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f18f11fea_2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ff18f11fea_2_1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f29cfd62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ff29cfd628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f18f11fea_2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ff18f11fea_2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f18f11fea_2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ff18f11fea_2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f18f11fea_2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ff18f11fea_2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f18f11fea_2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ff18f11fea_2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cfb205c67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5cfb205c67_1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p:nvPr>
            <p:ph idx="2" type="pic"/>
          </p:nvPr>
        </p:nvSpPr>
        <p:spPr>
          <a:xfrm>
            <a:off x="1792288" y="612775"/>
            <a:ext cx="5486400" cy="4114800"/>
          </a:xfrm>
          <a:prstGeom prst="rect">
            <a:avLst/>
          </a:prstGeom>
          <a:noFill/>
          <a:ln>
            <a:noFill/>
          </a:ln>
        </p:spPr>
      </p:sp>
      <p:sp>
        <p:nvSpPr>
          <p:cNvPr id="68" name="Google Shape;68;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jpg"/><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jpg"/><Relationship Id="rId4"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github.com/fchollet/keras" TargetMode="External"/><Relationship Id="rId4" Type="http://schemas.openxmlformats.org/officeDocument/2006/relationships/hyperlink" Target="https://link.springer.com/content/pdf/10.1007/s40747-021-00529-0.pdf" TargetMode="External"/><Relationship Id="rId5" Type="http://schemas.openxmlformats.org/officeDocument/2006/relationships/hyperlink" Target="https://github.com/" TargetMode="External"/><Relationship Id="rId6" Type="http://schemas.openxmlformats.org/officeDocument/2006/relationships/hyperlink" Target="http://www.kaggle.com/techsash/waste-classification-data" TargetMode="External"/><Relationship Id="rId7" Type="http://schemas.openxmlformats.org/officeDocument/2006/relationships/hyperlink" Target="http://www.kaggle.com/arkadiyhacks/drinking-waste-classification" TargetMode="External"/><Relationship Id="rId8"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s://arxiv.org/pdf/2202.12258.pdf" TargetMode="External"/><Relationship Id="rId5" Type="http://schemas.openxmlformats.org/officeDocument/2006/relationships/hyperlink" Target="https://arxiv.org/pdf/2202.12258.pdf" TargetMode="External"/><Relationship Id="rId6" Type="http://schemas.openxmlformats.org/officeDocument/2006/relationships/hyperlink" Target="https://cs230.stanford.edu/projects_spring_2020/reports/38847029.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link.springer.com/content/pdf/10.1007/s40747-021-00529-0.pdf" TargetMode="External"/><Relationship Id="rId4" Type="http://schemas.openxmlformats.org/officeDocument/2006/relationships/hyperlink" Target="https://link.springer.com/content/pdf/10.1007/s40747-021-00529-0.pdf" TargetMode="External"/><Relationship Id="rId5" Type="http://schemas.openxmlformats.org/officeDocument/2006/relationships/hyperlink" Target="http://www.joics.org/gallery/ics-3683.pdf" TargetMode="External"/><Relationship Id="rId6"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hyperlink" Target="https://arxiv.org/pdf/1610.02357.pdf" TargetMode="External"/><Relationship Id="rId5" Type="http://schemas.openxmlformats.org/officeDocument/2006/relationships/hyperlink" Target="https://www.sciencedirect.com/science/article/pii/S235197891930723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hyperlink" Target="https://cs229.stanford.edu/proj2016/report/ThungYang-ClassificationOfTrashForRecyclabilityStatus-report.pdf" TargetMode="External"/><Relationship Id="rId5" Type="http://schemas.openxmlformats.org/officeDocument/2006/relationships/hyperlink" Target="https://cs229.stanford.edu/proj2016/report/ThungYang-ClassificationOfTrashForRecyclabilityStatus-report.pdf" TargetMode="External"/><Relationship Id="rId6" Type="http://schemas.openxmlformats.org/officeDocument/2006/relationships/hyperlink" Target="https://ieeexplore.ieee.org/document/862221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788" y="1958979"/>
            <a:ext cx="7772400" cy="1470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i="1" lang="en-US" u="sng"/>
              <a:t>TrashCan</a:t>
            </a:r>
            <a:r>
              <a:rPr b="1" lang="en-US"/>
              <a:t> </a:t>
            </a:r>
            <a:r>
              <a:rPr lang="en-US"/>
              <a:t>- Application to segregate Recyclable Waste using Deep Learning</a:t>
            </a:r>
            <a:endParaRPr/>
          </a:p>
        </p:txBody>
      </p:sp>
      <p:sp>
        <p:nvSpPr>
          <p:cNvPr id="89" name="Google Shape;89;p1"/>
          <p:cNvSpPr txBox="1"/>
          <p:nvPr>
            <p:ph idx="1" type="subTitle"/>
          </p:nvPr>
        </p:nvSpPr>
        <p:spPr>
          <a:xfrm>
            <a:off x="4386263" y="4216013"/>
            <a:ext cx="4605300" cy="19812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ctr">
              <a:lnSpc>
                <a:spcPct val="100000"/>
              </a:lnSpc>
              <a:spcBef>
                <a:spcPts val="0"/>
              </a:spcBef>
              <a:spcAft>
                <a:spcPts val="0"/>
              </a:spcAft>
              <a:buSzPct val="100000"/>
              <a:buNone/>
            </a:pPr>
            <a:r>
              <a:rPr lang="en-US"/>
              <a:t>Batch ID: B139</a:t>
            </a:r>
            <a:endParaRPr/>
          </a:p>
          <a:p>
            <a:pPr indent="0" lvl="0" marL="0" rtl="0" algn="ctr">
              <a:lnSpc>
                <a:spcPct val="100000"/>
              </a:lnSpc>
              <a:spcBef>
                <a:spcPts val="0"/>
              </a:spcBef>
              <a:spcAft>
                <a:spcPts val="0"/>
              </a:spcAft>
              <a:buClr>
                <a:srgbClr val="888888"/>
              </a:buClr>
              <a:buSzPct val="100000"/>
              <a:buNone/>
            </a:pPr>
            <a:r>
              <a:t/>
            </a:r>
            <a:endParaRPr/>
          </a:p>
          <a:p>
            <a:pPr indent="0" lvl="0" marL="0" rtl="0" algn="ctr">
              <a:lnSpc>
                <a:spcPct val="100000"/>
              </a:lnSpc>
              <a:spcBef>
                <a:spcPts val="0"/>
              </a:spcBef>
              <a:spcAft>
                <a:spcPts val="0"/>
              </a:spcAft>
              <a:buClr>
                <a:srgbClr val="888888"/>
              </a:buClr>
              <a:buSzPct val="100000"/>
              <a:buNone/>
            </a:pPr>
            <a:r>
              <a:rPr lang="en-US"/>
              <a:t>Student 1 Reg. No: RA1911003010090</a:t>
            </a:r>
            <a:endParaRPr/>
          </a:p>
          <a:p>
            <a:pPr indent="0" lvl="0" marL="0" rtl="0" algn="ctr">
              <a:lnSpc>
                <a:spcPct val="100000"/>
              </a:lnSpc>
              <a:spcBef>
                <a:spcPts val="592"/>
              </a:spcBef>
              <a:spcAft>
                <a:spcPts val="0"/>
              </a:spcAft>
              <a:buSzPct val="100000"/>
              <a:buNone/>
            </a:pPr>
            <a:r>
              <a:rPr lang="en-US"/>
              <a:t>Student 1 Name: Naman Jain</a:t>
            </a:r>
            <a:endParaRPr/>
          </a:p>
          <a:p>
            <a:pPr indent="0" lvl="0" marL="0" rtl="0" algn="ctr">
              <a:lnSpc>
                <a:spcPct val="100000"/>
              </a:lnSpc>
              <a:spcBef>
                <a:spcPts val="592"/>
              </a:spcBef>
              <a:spcAft>
                <a:spcPts val="0"/>
              </a:spcAft>
              <a:buClr>
                <a:srgbClr val="888888"/>
              </a:buClr>
              <a:buSzPct val="100000"/>
              <a:buNone/>
            </a:pPr>
            <a:r>
              <a:t/>
            </a:r>
            <a:endParaRPr/>
          </a:p>
          <a:p>
            <a:pPr indent="0" lvl="0" marL="0" rtl="0" algn="ctr">
              <a:lnSpc>
                <a:spcPct val="100000"/>
              </a:lnSpc>
              <a:spcBef>
                <a:spcPts val="592"/>
              </a:spcBef>
              <a:spcAft>
                <a:spcPts val="0"/>
              </a:spcAft>
              <a:buClr>
                <a:srgbClr val="888888"/>
              </a:buClr>
              <a:buSzPct val="100000"/>
              <a:buNone/>
            </a:pPr>
            <a:r>
              <a:rPr lang="en-US"/>
              <a:t>Student 2 Reg. No: RA1911003010108</a:t>
            </a:r>
            <a:endParaRPr/>
          </a:p>
          <a:p>
            <a:pPr indent="0" lvl="0" marL="0" rtl="0" algn="ctr">
              <a:lnSpc>
                <a:spcPct val="100000"/>
              </a:lnSpc>
              <a:spcBef>
                <a:spcPts val="592"/>
              </a:spcBef>
              <a:spcAft>
                <a:spcPts val="0"/>
              </a:spcAft>
              <a:buSzPct val="100000"/>
              <a:buNone/>
            </a:pPr>
            <a:r>
              <a:rPr lang="en-US"/>
              <a:t>Student 2 Name: Suvodeep Saibal Sinha</a:t>
            </a:r>
            <a:endParaRPr/>
          </a:p>
        </p:txBody>
      </p:sp>
      <p:pic>
        <p:nvPicPr>
          <p:cNvPr id="90" name="Google Shape;90;p1"/>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91" name="Google Shape;91;p1"/>
          <p:cNvSpPr/>
          <p:nvPr/>
        </p:nvSpPr>
        <p:spPr>
          <a:xfrm>
            <a:off x="2819400" y="457200"/>
            <a:ext cx="6172200" cy="120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SRM INSTITUTE OF SCIENCE AND TECHNOLOGY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SCHOOL OF COMPUTING</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DEPARTMENT OF COMPUTING TECHNOLOGIES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18CSP107L  - MINOR PROJECT</a:t>
            </a:r>
            <a:endParaRPr b="0" i="0" sz="1800" u="none" cap="none" strike="noStrike">
              <a:solidFill>
                <a:schemeClr val="dk1"/>
              </a:solidFill>
              <a:latin typeface="Calibri"/>
              <a:ea typeface="Calibri"/>
              <a:cs typeface="Calibri"/>
              <a:sym typeface="Calibri"/>
            </a:endParaRPr>
          </a:p>
        </p:txBody>
      </p:sp>
      <p:sp>
        <p:nvSpPr>
          <p:cNvPr id="92" name="Google Shape;92;p1"/>
          <p:cNvSpPr txBox="1"/>
          <p:nvPr/>
        </p:nvSpPr>
        <p:spPr>
          <a:xfrm>
            <a:off x="228600" y="4216018"/>
            <a:ext cx="3471900" cy="1902600"/>
          </a:xfrm>
          <a:prstGeom prst="rect">
            <a:avLst/>
          </a:prstGeom>
          <a:noFill/>
          <a:ln>
            <a:noFill/>
          </a:ln>
        </p:spPr>
        <p:txBody>
          <a:bodyPr anchorCtr="0" anchor="t" bIns="45700" lIns="91425" spcFirstLastPara="1" rIns="91425" wrap="square" tIns="45700">
            <a:noAutofit/>
          </a:bodyPr>
          <a:lstStyle/>
          <a:p>
            <a:pPr indent="0" lvl="0" marL="0" marR="0" rtl="0" algn="ctr">
              <a:lnSpc>
                <a:spcPct val="170000"/>
              </a:lnSpc>
              <a:spcBef>
                <a:spcPts val="592"/>
              </a:spcBef>
              <a:spcAft>
                <a:spcPts val="0"/>
              </a:spcAft>
              <a:buClr>
                <a:srgbClr val="888888"/>
              </a:buClr>
              <a:buSzPts val="3200"/>
              <a:buFont typeface="Arial"/>
              <a:buNone/>
            </a:pPr>
            <a:r>
              <a:rPr b="0" i="0" lang="en-US" sz="1750" u="none" cap="none" strike="noStrike">
                <a:solidFill>
                  <a:srgbClr val="888888"/>
                </a:solidFill>
                <a:latin typeface="Calibri"/>
                <a:ea typeface="Calibri"/>
                <a:cs typeface="Calibri"/>
                <a:sym typeface="Calibri"/>
              </a:rPr>
              <a:t>Supervisor name:  Dr. S. Babu</a:t>
            </a:r>
            <a:endParaRPr b="0" i="0" sz="1750" u="none" cap="none" strike="noStrike">
              <a:solidFill>
                <a:srgbClr val="000000"/>
              </a:solidFill>
              <a:latin typeface="Arial"/>
              <a:ea typeface="Arial"/>
              <a:cs typeface="Arial"/>
              <a:sym typeface="Arial"/>
            </a:endParaRPr>
          </a:p>
          <a:p>
            <a:pPr indent="0" lvl="0" marL="0" marR="0" rtl="0" algn="ctr">
              <a:lnSpc>
                <a:spcPct val="170000"/>
              </a:lnSpc>
              <a:spcBef>
                <a:spcPts val="592"/>
              </a:spcBef>
              <a:spcAft>
                <a:spcPts val="0"/>
              </a:spcAft>
              <a:buClr>
                <a:srgbClr val="888888"/>
              </a:buClr>
              <a:buSzPts val="3200"/>
              <a:buFont typeface="Arial"/>
              <a:buNone/>
            </a:pPr>
            <a:r>
              <a:rPr b="0" i="0" lang="en-US" sz="1750" u="none" cap="none" strike="noStrike">
                <a:solidFill>
                  <a:srgbClr val="888888"/>
                </a:solidFill>
                <a:latin typeface="Calibri"/>
                <a:ea typeface="Calibri"/>
                <a:cs typeface="Calibri"/>
                <a:sym typeface="Calibri"/>
              </a:rPr>
              <a:t>Designation: Associate Professor</a:t>
            </a:r>
            <a:br>
              <a:rPr b="0" i="0" lang="en-US" sz="1750" u="none" cap="none" strike="noStrike">
                <a:solidFill>
                  <a:srgbClr val="888888"/>
                </a:solidFill>
                <a:latin typeface="Calibri"/>
                <a:ea typeface="Calibri"/>
                <a:cs typeface="Calibri"/>
                <a:sym typeface="Calibri"/>
              </a:rPr>
            </a:br>
            <a:r>
              <a:rPr b="0" i="0" lang="en-US" sz="1750" u="none" cap="none" strike="noStrike">
                <a:solidFill>
                  <a:srgbClr val="888888"/>
                </a:solidFill>
                <a:latin typeface="Calibri"/>
                <a:ea typeface="Calibri"/>
                <a:cs typeface="Calibri"/>
                <a:sym typeface="Calibri"/>
              </a:rPr>
              <a:t>Department: Department Of Computing Technologies</a:t>
            </a:r>
            <a:endParaRPr b="0" i="0" sz="175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1342625"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Proposed Methodology</a:t>
            </a:r>
            <a:endParaRPr u="sng"/>
          </a:p>
        </p:txBody>
      </p:sp>
      <p:sp>
        <p:nvSpPr>
          <p:cNvPr id="161" name="Google Shape;161;p18"/>
          <p:cNvSpPr txBox="1"/>
          <p:nvPr>
            <p:ph idx="1" type="body"/>
          </p:nvPr>
        </p:nvSpPr>
        <p:spPr>
          <a:xfrm>
            <a:off x="457200" y="1600200"/>
            <a:ext cx="8229600" cy="4827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75"/>
              <a:buFont typeface="Arial"/>
              <a:buNone/>
            </a:pPr>
            <a:r>
              <a:rPr lang="en-US" sz="2400"/>
              <a:t>We propose an automated way to segregate waste into recyclable and non-recyclable components using Deep Learning (CNN) embedded into a Mobile Application. We use image classification techniques on a dataset of 15000+ images consisting of different types of waste. The system will be tested on real images taken by the user within the intended usage environment through our mobile application. After processing the images, the application will correctly classify the waste as recyclable or not for the benefit of the user.</a:t>
            </a:r>
            <a:endParaRPr sz="2400"/>
          </a:p>
          <a:p>
            <a:pPr indent="0" lvl="0" marL="0" rtl="0" algn="l">
              <a:lnSpc>
                <a:spcPct val="100000"/>
              </a:lnSpc>
              <a:spcBef>
                <a:spcPts val="0"/>
              </a:spcBef>
              <a:spcAft>
                <a:spcPts val="0"/>
              </a:spcAft>
              <a:buClr>
                <a:schemeClr val="dk1"/>
              </a:buClr>
              <a:buSzPts val="275"/>
              <a:buFont typeface="Arial"/>
              <a:buNone/>
            </a:pPr>
            <a:r>
              <a:t/>
            </a:r>
            <a:endParaRPr sz="2400"/>
          </a:p>
          <a:p>
            <a:pPr indent="0" lvl="0" marL="0" rtl="0" algn="l">
              <a:lnSpc>
                <a:spcPct val="100000"/>
              </a:lnSpc>
              <a:spcBef>
                <a:spcPts val="0"/>
              </a:spcBef>
              <a:spcAft>
                <a:spcPts val="0"/>
              </a:spcAft>
              <a:buClr>
                <a:schemeClr val="dk1"/>
              </a:buClr>
              <a:buSzPts val="275"/>
              <a:buFont typeface="Arial"/>
              <a:buNone/>
            </a:pPr>
            <a:r>
              <a:rPr lang="en-US" sz="2400"/>
              <a:t>We plan to achieve this by using a diverse dataset and software tools like Tensorflow, </a:t>
            </a:r>
            <a:r>
              <a:rPr b="1" lang="en-US" sz="2400"/>
              <a:t>Python</a:t>
            </a:r>
            <a:r>
              <a:rPr lang="en-US" sz="2400"/>
              <a:t>, Flask, Android Studio, and Flutter. </a:t>
            </a:r>
            <a:endParaRPr sz="1200"/>
          </a:p>
        </p:txBody>
      </p:sp>
      <p:pic>
        <p:nvPicPr>
          <p:cNvPr id="162" name="Google Shape;162;p18"/>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63" name="Google Shape;16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57c5fe5934_0_8"/>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5500" u="sng"/>
              <a:t>Architecture Diagram</a:t>
            </a:r>
            <a:endParaRPr sz="5500" u="sng"/>
          </a:p>
        </p:txBody>
      </p:sp>
      <p:pic>
        <p:nvPicPr>
          <p:cNvPr id="169" name="Google Shape;169;g157c5fe5934_0_8"/>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70" name="Google Shape;170;g157c5fe5934_0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ff18f11fea_2_35"/>
          <p:cNvSpPr txBox="1"/>
          <p:nvPr>
            <p:ph idx="1" type="body"/>
          </p:nvPr>
        </p:nvSpPr>
        <p:spPr>
          <a:xfrm>
            <a:off x="457200" y="1600200"/>
            <a:ext cx="8441100" cy="4879800"/>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640"/>
              </a:spcBef>
              <a:spcAft>
                <a:spcPts val="0"/>
              </a:spcAft>
              <a:buClr>
                <a:schemeClr val="dk1"/>
              </a:buClr>
              <a:buSzPts val="3200"/>
              <a:buNone/>
            </a:pPr>
            <a:r>
              <a:t/>
            </a:r>
            <a:endParaRPr/>
          </a:p>
        </p:txBody>
      </p:sp>
      <p:sp>
        <p:nvSpPr>
          <p:cNvPr id="176" name="Google Shape;176;gff18f11fea_2_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7" name="Google Shape;177;gff18f11fea_2_35"/>
          <p:cNvPicPr preferRelativeResize="0"/>
          <p:nvPr/>
        </p:nvPicPr>
        <p:blipFill rotWithShape="1">
          <a:blip r:embed="rId3">
            <a:alphaModFix/>
          </a:blip>
          <a:srcRect b="0" l="0" r="0" t="0"/>
          <a:stretch/>
        </p:blipFill>
        <p:spPr>
          <a:xfrm>
            <a:off x="216976" y="0"/>
            <a:ext cx="8710047"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57c5fe5934_0_14"/>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5500" u="sng"/>
              <a:t>Flow Diagram</a:t>
            </a:r>
            <a:endParaRPr sz="5500" u="sng"/>
          </a:p>
        </p:txBody>
      </p:sp>
      <p:pic>
        <p:nvPicPr>
          <p:cNvPr id="183" name="Google Shape;183;g157c5fe5934_0_14"/>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84" name="Google Shape;184;g157c5fe5934_0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ff18f11fea_2_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0" name="Google Shape;190;gff18f11fea_2_29"/>
          <p:cNvPicPr preferRelativeResize="0"/>
          <p:nvPr/>
        </p:nvPicPr>
        <p:blipFill rotWithShape="1">
          <a:blip r:embed="rId3">
            <a:alphaModFix/>
          </a:blip>
          <a:srcRect b="0" l="0" r="0" t="0"/>
          <a:stretch/>
        </p:blipFill>
        <p:spPr>
          <a:xfrm>
            <a:off x="1562000" y="0"/>
            <a:ext cx="5795475" cy="6858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ff18f11fea_2_42"/>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0941"/>
              <a:buFont typeface="Calibri"/>
              <a:buNone/>
            </a:pPr>
            <a:r>
              <a:rPr lang="en-US"/>
              <a:t>     </a:t>
            </a:r>
            <a:r>
              <a:rPr lang="en-US" sz="4177" u="sng"/>
              <a:t>Module Description and        Implementation</a:t>
            </a:r>
            <a:endParaRPr sz="4177" u="sng"/>
          </a:p>
        </p:txBody>
      </p:sp>
      <p:pic>
        <p:nvPicPr>
          <p:cNvPr id="196" name="Google Shape;196;gff18f11fea_2_42"/>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97" name="Google Shape;197;gff18f11fea_2_4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8" name="Google Shape;198;gff18f11fea_2_42"/>
          <p:cNvPicPr preferRelativeResize="0"/>
          <p:nvPr/>
        </p:nvPicPr>
        <p:blipFill rotWithShape="1">
          <a:blip r:embed="rId4">
            <a:alphaModFix/>
          </a:blip>
          <a:srcRect b="0" l="0" r="0" t="0"/>
          <a:stretch/>
        </p:blipFill>
        <p:spPr>
          <a:xfrm>
            <a:off x="152400" y="2902326"/>
            <a:ext cx="8839200" cy="2955608"/>
          </a:xfrm>
          <a:prstGeom prst="rect">
            <a:avLst/>
          </a:prstGeom>
          <a:noFill/>
          <a:ln>
            <a:noFill/>
          </a:ln>
        </p:spPr>
      </p:pic>
      <p:sp>
        <p:nvSpPr>
          <p:cNvPr id="199" name="Google Shape;199;gff18f11fea_2_42"/>
          <p:cNvSpPr txBox="1"/>
          <p:nvPr/>
        </p:nvSpPr>
        <p:spPr>
          <a:xfrm>
            <a:off x="457200" y="1909838"/>
            <a:ext cx="82296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rgbClr val="000000"/>
              </a:buClr>
              <a:buSzPts val="2600"/>
              <a:buFont typeface="Calibri"/>
              <a:buChar char="➢"/>
            </a:pPr>
            <a:r>
              <a:rPr b="0" i="0" lang="en-US" sz="2600" u="none" cap="none" strike="noStrike">
                <a:solidFill>
                  <a:srgbClr val="000000"/>
                </a:solidFill>
                <a:latin typeface="Calibri"/>
                <a:ea typeface="Calibri"/>
                <a:cs typeface="Calibri"/>
                <a:sym typeface="Calibri"/>
              </a:rPr>
              <a:t>Defining Categories and Parameters</a:t>
            </a:r>
            <a:endParaRPr b="0" i="0" sz="26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g157c5fe5934_0_20"/>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05" name="Google Shape;205;g157c5fe5934_0_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6" name="Google Shape;206;g157c5fe5934_0_20"/>
          <p:cNvPicPr preferRelativeResize="0"/>
          <p:nvPr/>
        </p:nvPicPr>
        <p:blipFill rotWithShape="1">
          <a:blip r:embed="rId4">
            <a:alphaModFix/>
          </a:blip>
          <a:srcRect b="0" l="0" r="0" t="0"/>
          <a:stretch/>
        </p:blipFill>
        <p:spPr>
          <a:xfrm>
            <a:off x="919113" y="1984237"/>
            <a:ext cx="7517373" cy="3696250"/>
          </a:xfrm>
          <a:prstGeom prst="rect">
            <a:avLst/>
          </a:prstGeom>
          <a:noFill/>
          <a:ln>
            <a:noFill/>
          </a:ln>
        </p:spPr>
      </p:pic>
      <p:sp>
        <p:nvSpPr>
          <p:cNvPr id="207" name="Google Shape;207;g157c5fe5934_0_20"/>
          <p:cNvSpPr txBox="1"/>
          <p:nvPr/>
        </p:nvSpPr>
        <p:spPr>
          <a:xfrm>
            <a:off x="2716975" y="638375"/>
            <a:ext cx="57195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Cleaning Data</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gff18f11fea_2_55"/>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13" name="Google Shape;213;gff18f11fea_2_5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4" name="Google Shape;214;gff18f11fea_2_55"/>
          <p:cNvPicPr preferRelativeResize="0"/>
          <p:nvPr/>
        </p:nvPicPr>
        <p:blipFill rotWithShape="1">
          <a:blip r:embed="rId4">
            <a:alphaModFix/>
          </a:blip>
          <a:srcRect b="0" l="0" r="0" t="0"/>
          <a:stretch/>
        </p:blipFill>
        <p:spPr>
          <a:xfrm>
            <a:off x="1121725" y="1750543"/>
            <a:ext cx="6900542" cy="4743183"/>
          </a:xfrm>
          <a:prstGeom prst="rect">
            <a:avLst/>
          </a:prstGeom>
          <a:noFill/>
          <a:ln>
            <a:noFill/>
          </a:ln>
        </p:spPr>
      </p:pic>
      <p:sp>
        <p:nvSpPr>
          <p:cNvPr id="215" name="Google Shape;215;gff18f11fea_2_55"/>
          <p:cNvSpPr txBox="1"/>
          <p:nvPr/>
        </p:nvSpPr>
        <p:spPr>
          <a:xfrm>
            <a:off x="3072000" y="638363"/>
            <a:ext cx="30000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Visualizing Data</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ff18f11fea_2_61"/>
          <p:cNvSpPr txBox="1"/>
          <p:nvPr>
            <p:ph type="title"/>
          </p:nvPr>
        </p:nvSpPr>
        <p:spPr>
          <a:xfrm>
            <a:off x="914400" y="121201"/>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    </a:t>
            </a:r>
            <a:r>
              <a:rPr lang="en-US" u="sng"/>
              <a:t> Intermediate Results </a:t>
            </a:r>
            <a:endParaRPr u="sng"/>
          </a:p>
          <a:p>
            <a:pPr indent="0" lvl="0" marL="0" rtl="0" algn="ctr">
              <a:lnSpc>
                <a:spcPct val="100000"/>
              </a:lnSpc>
              <a:spcBef>
                <a:spcPts val="0"/>
              </a:spcBef>
              <a:spcAft>
                <a:spcPts val="0"/>
              </a:spcAft>
              <a:buClr>
                <a:schemeClr val="dk1"/>
              </a:buClr>
              <a:buSzPct val="110941"/>
              <a:buFont typeface="Calibri"/>
              <a:buNone/>
            </a:pPr>
            <a:r>
              <a:rPr lang="en-US"/>
              <a:t>     </a:t>
            </a:r>
            <a:r>
              <a:rPr lang="en-US" u="sng"/>
              <a:t>and Discussion </a:t>
            </a:r>
            <a:endParaRPr sz="4177" u="sng"/>
          </a:p>
        </p:txBody>
      </p:sp>
      <p:pic>
        <p:nvPicPr>
          <p:cNvPr id="221" name="Google Shape;221;gff18f11fea_2_61"/>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22" name="Google Shape;222;gff18f11fea_2_6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3" name="Google Shape;223;gff18f11fea_2_61"/>
          <p:cNvPicPr preferRelativeResize="0"/>
          <p:nvPr/>
        </p:nvPicPr>
        <p:blipFill rotWithShape="1">
          <a:blip r:embed="rId4">
            <a:alphaModFix/>
          </a:blip>
          <a:srcRect b="0" l="0" r="0" t="4104"/>
          <a:stretch/>
        </p:blipFill>
        <p:spPr>
          <a:xfrm>
            <a:off x="1738563" y="2170725"/>
            <a:ext cx="5666876" cy="4185625"/>
          </a:xfrm>
          <a:prstGeom prst="rect">
            <a:avLst/>
          </a:prstGeom>
          <a:noFill/>
          <a:ln>
            <a:noFill/>
          </a:ln>
        </p:spPr>
      </p:pic>
      <p:sp>
        <p:nvSpPr>
          <p:cNvPr id="224" name="Google Shape;224;gff18f11fea_2_61"/>
          <p:cNvSpPr txBox="1"/>
          <p:nvPr/>
        </p:nvSpPr>
        <p:spPr>
          <a:xfrm>
            <a:off x="168763" y="1447050"/>
            <a:ext cx="88065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Category Distribution</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gff18f11fea_2_69"/>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30" name="Google Shape;230;gff18f11fea_2_6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1" name="Google Shape;231;gff18f11fea_2_69"/>
          <p:cNvPicPr preferRelativeResize="0"/>
          <p:nvPr/>
        </p:nvPicPr>
        <p:blipFill rotWithShape="1">
          <a:blip r:embed="rId4">
            <a:alphaModFix/>
          </a:blip>
          <a:srcRect b="0" l="0" r="0" t="0"/>
          <a:stretch/>
        </p:blipFill>
        <p:spPr>
          <a:xfrm>
            <a:off x="307663" y="1756463"/>
            <a:ext cx="8528665" cy="4066800"/>
          </a:xfrm>
          <a:prstGeom prst="rect">
            <a:avLst/>
          </a:prstGeom>
          <a:noFill/>
          <a:ln>
            <a:noFill/>
          </a:ln>
        </p:spPr>
      </p:pic>
      <p:sp>
        <p:nvSpPr>
          <p:cNvPr id="232" name="Google Shape;232;gff18f11fea_2_69"/>
          <p:cNvSpPr txBox="1"/>
          <p:nvPr/>
        </p:nvSpPr>
        <p:spPr>
          <a:xfrm>
            <a:off x="3072000" y="638363"/>
            <a:ext cx="30000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Model Structure</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Project Abstract</a:t>
            </a:r>
            <a:endParaRPr u="sng"/>
          </a:p>
        </p:txBody>
      </p:sp>
      <p:sp>
        <p:nvSpPr>
          <p:cNvPr id="98" name="Google Shape;98;p2"/>
          <p:cNvSpPr txBox="1"/>
          <p:nvPr>
            <p:ph idx="1" type="body"/>
          </p:nvPr>
        </p:nvSpPr>
        <p:spPr>
          <a:xfrm>
            <a:off x="457200" y="1600200"/>
            <a:ext cx="8441100" cy="48798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0"/>
              </a:spcBef>
              <a:spcAft>
                <a:spcPts val="0"/>
              </a:spcAft>
              <a:buClr>
                <a:schemeClr val="dk1"/>
              </a:buClr>
              <a:buSzPct val="47761"/>
              <a:buNone/>
            </a:pPr>
            <a:r>
              <a:rPr lang="en-US" sz="6700"/>
              <a:t> </a:t>
            </a:r>
            <a:r>
              <a:rPr lang="en-US" sz="9600"/>
              <a:t> </a:t>
            </a:r>
            <a:endParaRPr sz="9600"/>
          </a:p>
          <a:p>
            <a:pPr indent="0" lvl="0" marL="0" rtl="0" algn="l">
              <a:lnSpc>
                <a:spcPct val="100000"/>
              </a:lnSpc>
              <a:spcBef>
                <a:spcPts val="0"/>
              </a:spcBef>
              <a:spcAft>
                <a:spcPts val="0"/>
              </a:spcAft>
              <a:buClr>
                <a:schemeClr val="dk1"/>
              </a:buClr>
              <a:buSzPct val="32000"/>
              <a:buNone/>
            </a:pPr>
            <a:r>
              <a:rPr lang="en-US" sz="10000"/>
              <a:t>In 2021, India currently ranks </a:t>
            </a:r>
            <a:r>
              <a:rPr b="1" lang="en-US" sz="10000"/>
              <a:t>155 out of 180 </a:t>
            </a:r>
            <a:r>
              <a:rPr lang="en-US" sz="10000"/>
              <a:t>countries in the environmental performance index. This is due to poor handling of waste management and pollution. With the emergence of several government schemes such as “Swachh Bharat Abhiyan” and “Smart Cities Mission”, there has been a surge in both garbage production and its collection. But, there is </a:t>
            </a:r>
            <a:r>
              <a:rPr b="1" lang="en-US" sz="10000"/>
              <a:t>zero effort</a:t>
            </a:r>
            <a:r>
              <a:rPr lang="en-US" sz="10000"/>
              <a:t> to segregate the waste. </a:t>
            </a:r>
            <a:endParaRPr sz="10000"/>
          </a:p>
          <a:p>
            <a:pPr indent="0" lvl="0" marL="0" rtl="0" algn="l">
              <a:lnSpc>
                <a:spcPct val="100000"/>
              </a:lnSpc>
              <a:spcBef>
                <a:spcPts val="0"/>
              </a:spcBef>
              <a:spcAft>
                <a:spcPts val="0"/>
              </a:spcAft>
              <a:buClr>
                <a:schemeClr val="dk1"/>
              </a:buClr>
              <a:buSzPct val="32000"/>
              <a:buNone/>
            </a:pPr>
            <a:r>
              <a:t/>
            </a:r>
            <a:endParaRPr sz="10000"/>
          </a:p>
          <a:p>
            <a:pPr indent="0" lvl="0" marL="0" rtl="0" algn="l">
              <a:lnSpc>
                <a:spcPct val="100000"/>
              </a:lnSpc>
              <a:spcBef>
                <a:spcPts val="0"/>
              </a:spcBef>
              <a:spcAft>
                <a:spcPts val="0"/>
              </a:spcAft>
              <a:buClr>
                <a:schemeClr val="dk1"/>
              </a:buClr>
              <a:buSzPct val="32000"/>
              <a:buNone/>
            </a:pPr>
            <a:r>
              <a:rPr lang="en-US" sz="10000"/>
              <a:t>A major part of segregation is still dependent on </a:t>
            </a:r>
            <a:r>
              <a:rPr b="1" lang="en-US" sz="10000"/>
              <a:t>manual labor</a:t>
            </a:r>
            <a:r>
              <a:rPr lang="en-US" sz="10000"/>
              <a:t> which is slow and inefficient. Hence, we propose an automated way to segregate waste into </a:t>
            </a:r>
            <a:r>
              <a:rPr b="1" lang="en-US" sz="10000"/>
              <a:t>recyclable</a:t>
            </a:r>
            <a:r>
              <a:rPr lang="en-US" sz="10000"/>
              <a:t> and non-recyclable components using </a:t>
            </a:r>
            <a:r>
              <a:rPr b="1" lang="en-US" sz="10000"/>
              <a:t>Deep Learning(</a:t>
            </a:r>
            <a:r>
              <a:rPr lang="en-US" sz="10000"/>
              <a:t>Convolutional Neural Networks) embedded into a</a:t>
            </a:r>
            <a:r>
              <a:rPr b="1" lang="en-US" sz="10000"/>
              <a:t> Mobile Application.</a:t>
            </a:r>
            <a:r>
              <a:rPr lang="en-US" sz="10000"/>
              <a:t> </a:t>
            </a:r>
            <a:r>
              <a:rPr lang="en-US" sz="10400"/>
              <a:t> </a:t>
            </a:r>
            <a:r>
              <a:rPr lang="en-US" sz="10000"/>
              <a:t>      </a:t>
            </a:r>
            <a:r>
              <a:rPr lang="en-US" sz="9600"/>
              <a:t>     </a:t>
            </a:r>
            <a:r>
              <a:rPr lang="en-US" sz="9200"/>
              <a:t>     </a:t>
            </a:r>
            <a:endParaRPr sz="9200"/>
          </a:p>
          <a:p>
            <a:pPr indent="-139700" lvl="0" marL="342900" rtl="0" algn="l">
              <a:lnSpc>
                <a:spcPct val="100000"/>
              </a:lnSpc>
              <a:spcBef>
                <a:spcPts val="640"/>
              </a:spcBef>
              <a:spcAft>
                <a:spcPts val="0"/>
              </a:spcAft>
              <a:buClr>
                <a:schemeClr val="dk1"/>
              </a:buClr>
              <a:buSzPct val="100000"/>
              <a:buNone/>
            </a:pPr>
            <a:r>
              <a:t/>
            </a:r>
            <a:endParaRPr/>
          </a:p>
          <a:p>
            <a:pPr indent="-139700" lvl="0" marL="342900" rtl="0" algn="l">
              <a:lnSpc>
                <a:spcPct val="100000"/>
              </a:lnSpc>
              <a:spcBef>
                <a:spcPts val="640"/>
              </a:spcBef>
              <a:spcAft>
                <a:spcPts val="0"/>
              </a:spcAft>
              <a:buClr>
                <a:schemeClr val="dk1"/>
              </a:buClr>
              <a:buSzPct val="100000"/>
              <a:buNone/>
            </a:pPr>
            <a:r>
              <a:t/>
            </a:r>
            <a:endParaRPr/>
          </a:p>
        </p:txBody>
      </p:sp>
      <p:pic>
        <p:nvPicPr>
          <p:cNvPr id="99" name="Google Shape;99;p2"/>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0" name="Google Shape;10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g1684787d8b8_0_15"/>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38" name="Google Shape;238;g1684787d8b8_0_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9" name="Google Shape;239;g1684787d8b8_0_15"/>
          <p:cNvSpPr txBox="1"/>
          <p:nvPr/>
        </p:nvSpPr>
        <p:spPr>
          <a:xfrm>
            <a:off x="3072000" y="638363"/>
            <a:ext cx="30000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Accuracy Analysis</a:t>
            </a:r>
            <a:endParaRPr b="0" i="0" sz="2600" u="none" cap="none" strike="noStrike">
              <a:solidFill>
                <a:schemeClr val="dk1"/>
              </a:solidFill>
              <a:latin typeface="Calibri"/>
              <a:ea typeface="Calibri"/>
              <a:cs typeface="Calibri"/>
              <a:sym typeface="Calibri"/>
            </a:endParaRPr>
          </a:p>
        </p:txBody>
      </p:sp>
      <p:pic>
        <p:nvPicPr>
          <p:cNvPr id="240" name="Google Shape;240;g1684787d8b8_0_15"/>
          <p:cNvPicPr preferRelativeResize="0"/>
          <p:nvPr/>
        </p:nvPicPr>
        <p:blipFill>
          <a:blip r:embed="rId4">
            <a:alphaModFix/>
          </a:blip>
          <a:stretch>
            <a:fillRect/>
          </a:stretch>
        </p:blipFill>
        <p:spPr>
          <a:xfrm>
            <a:off x="1808688" y="1308368"/>
            <a:ext cx="5526617" cy="524483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g1684787d8b8_0_23"/>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46" name="Google Shape;246;g1684787d8b8_0_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7" name="Google Shape;247;g1684787d8b8_0_23"/>
          <p:cNvSpPr txBox="1"/>
          <p:nvPr/>
        </p:nvSpPr>
        <p:spPr>
          <a:xfrm>
            <a:off x="3072000" y="638375"/>
            <a:ext cx="48168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Accuracy Representation</a:t>
            </a:r>
            <a:endParaRPr b="0" i="0" sz="2600" u="none" cap="none" strike="noStrike">
              <a:solidFill>
                <a:schemeClr val="dk1"/>
              </a:solidFill>
              <a:latin typeface="Calibri"/>
              <a:ea typeface="Calibri"/>
              <a:cs typeface="Calibri"/>
              <a:sym typeface="Calibri"/>
            </a:endParaRPr>
          </a:p>
        </p:txBody>
      </p:sp>
      <p:pic>
        <p:nvPicPr>
          <p:cNvPr id="248" name="Google Shape;248;g1684787d8b8_0_23"/>
          <p:cNvPicPr preferRelativeResize="0"/>
          <p:nvPr/>
        </p:nvPicPr>
        <p:blipFill>
          <a:blip r:embed="rId4">
            <a:alphaModFix/>
          </a:blip>
          <a:stretch>
            <a:fillRect/>
          </a:stretch>
        </p:blipFill>
        <p:spPr>
          <a:xfrm>
            <a:off x="1154225" y="1566650"/>
            <a:ext cx="6835554" cy="45314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57c5fe5934_0_56"/>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5500" u="sng"/>
              <a:t>Screenshots</a:t>
            </a:r>
            <a:endParaRPr sz="5500" u="sng"/>
          </a:p>
        </p:txBody>
      </p:sp>
      <p:pic>
        <p:nvPicPr>
          <p:cNvPr id="254" name="Google Shape;254;g157c5fe5934_0_56"/>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55" name="Google Shape;255;g157c5fe5934_0_5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ff18f11fea_2_8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1" name="Google Shape;261;gff18f11fea_2_81"/>
          <p:cNvPicPr preferRelativeResize="0"/>
          <p:nvPr/>
        </p:nvPicPr>
        <p:blipFill rotWithShape="1">
          <a:blip r:embed="rId3">
            <a:alphaModFix/>
          </a:blip>
          <a:srcRect b="0" l="0" r="0" t="0"/>
          <a:stretch/>
        </p:blipFill>
        <p:spPr>
          <a:xfrm>
            <a:off x="815725" y="260775"/>
            <a:ext cx="3001475" cy="6336451"/>
          </a:xfrm>
          <a:prstGeom prst="rect">
            <a:avLst/>
          </a:prstGeom>
          <a:noFill/>
          <a:ln>
            <a:noFill/>
          </a:ln>
        </p:spPr>
      </p:pic>
      <p:pic>
        <p:nvPicPr>
          <p:cNvPr id="262" name="Google Shape;262;gff18f11fea_2_81"/>
          <p:cNvPicPr preferRelativeResize="0"/>
          <p:nvPr/>
        </p:nvPicPr>
        <p:blipFill rotWithShape="1">
          <a:blip r:embed="rId4">
            <a:alphaModFix/>
          </a:blip>
          <a:srcRect b="0" l="0" r="0" t="0"/>
          <a:stretch/>
        </p:blipFill>
        <p:spPr>
          <a:xfrm>
            <a:off x="5029050" y="260778"/>
            <a:ext cx="3001475" cy="633644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ff18f11fea_2_8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8" name="Google Shape;268;gff18f11fea_2_88"/>
          <p:cNvPicPr preferRelativeResize="0"/>
          <p:nvPr/>
        </p:nvPicPr>
        <p:blipFill rotWithShape="1">
          <a:blip r:embed="rId3">
            <a:alphaModFix/>
          </a:blip>
          <a:srcRect b="0" l="0" r="0" t="0"/>
          <a:stretch/>
        </p:blipFill>
        <p:spPr>
          <a:xfrm>
            <a:off x="812450" y="244675"/>
            <a:ext cx="3016725" cy="6368650"/>
          </a:xfrm>
          <a:prstGeom prst="rect">
            <a:avLst/>
          </a:prstGeom>
          <a:noFill/>
          <a:ln>
            <a:noFill/>
          </a:ln>
        </p:spPr>
      </p:pic>
      <p:pic>
        <p:nvPicPr>
          <p:cNvPr id="269" name="Google Shape;269;gff18f11fea_2_88"/>
          <p:cNvPicPr preferRelativeResize="0"/>
          <p:nvPr/>
        </p:nvPicPr>
        <p:blipFill rotWithShape="1">
          <a:blip r:embed="rId4">
            <a:alphaModFix/>
          </a:blip>
          <a:srcRect b="0" l="0" r="0" t="0"/>
          <a:stretch/>
        </p:blipFill>
        <p:spPr>
          <a:xfrm>
            <a:off x="4979700" y="244675"/>
            <a:ext cx="3016725" cy="636863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684787d8b8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5" name="Google Shape;275;g1684787d8b8_0_0"/>
          <p:cNvPicPr preferRelativeResize="0"/>
          <p:nvPr/>
        </p:nvPicPr>
        <p:blipFill>
          <a:blip r:embed="rId3">
            <a:alphaModFix/>
          </a:blip>
          <a:stretch>
            <a:fillRect/>
          </a:stretch>
        </p:blipFill>
        <p:spPr>
          <a:xfrm>
            <a:off x="1086125" y="407200"/>
            <a:ext cx="2928225" cy="6098634"/>
          </a:xfrm>
          <a:prstGeom prst="rect">
            <a:avLst/>
          </a:prstGeom>
          <a:noFill/>
          <a:ln>
            <a:noFill/>
          </a:ln>
        </p:spPr>
      </p:pic>
      <p:pic>
        <p:nvPicPr>
          <p:cNvPr id="276" name="Google Shape;276;g1684787d8b8_0_0"/>
          <p:cNvPicPr preferRelativeResize="0"/>
          <p:nvPr/>
        </p:nvPicPr>
        <p:blipFill>
          <a:blip r:embed="rId4">
            <a:alphaModFix/>
          </a:blip>
          <a:stretch>
            <a:fillRect/>
          </a:stretch>
        </p:blipFill>
        <p:spPr>
          <a:xfrm>
            <a:off x="5051846" y="407198"/>
            <a:ext cx="2928229" cy="60436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ff18f11fea_2_100"/>
          <p:cNvSpPr txBox="1"/>
          <p:nvPr>
            <p:ph type="title"/>
          </p:nvPr>
        </p:nvSpPr>
        <p:spPr>
          <a:xfrm>
            <a:off x="843575" y="35936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u="sng"/>
              <a:t>References</a:t>
            </a:r>
            <a:endParaRPr u="sng"/>
          </a:p>
        </p:txBody>
      </p:sp>
      <p:sp>
        <p:nvSpPr>
          <p:cNvPr id="282" name="Google Shape;282;gff18f11fea_2_10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55600" lvl="0" marL="457200" rtl="0" algn="l">
              <a:lnSpc>
                <a:spcPct val="100000"/>
              </a:lnSpc>
              <a:spcBef>
                <a:spcPts val="0"/>
              </a:spcBef>
              <a:spcAft>
                <a:spcPts val="0"/>
              </a:spcAft>
              <a:buSzPts val="2000"/>
              <a:buChar char="•"/>
            </a:pPr>
            <a:r>
              <a:rPr lang="en-US" sz="2000"/>
              <a:t>F. Chollet. Keras. </a:t>
            </a:r>
            <a:r>
              <a:rPr lang="en-US" sz="2000" u="sng">
                <a:solidFill>
                  <a:schemeClr val="hlink"/>
                </a:solidFill>
                <a:hlinkClick r:id="rId3"/>
              </a:rPr>
              <a:t>https://github.com/fchollet/keras</a:t>
            </a:r>
            <a:r>
              <a:rPr lang="en-US" sz="2000"/>
              <a:t>, 2015. [3] D.-A. Clevert, T. Unterthiner, and S. Hochreiter. Fast and accurate deep network learning by exponential linear units (elus). arXiv preprint arXiv:1511.07289, 2015.</a:t>
            </a:r>
            <a:endParaRPr sz="2000"/>
          </a:p>
          <a:p>
            <a:pPr indent="-355600" lvl="0" marL="457200" rtl="0" algn="l">
              <a:lnSpc>
                <a:spcPct val="100000"/>
              </a:lnSpc>
              <a:spcBef>
                <a:spcPts val="0"/>
              </a:spcBef>
              <a:spcAft>
                <a:spcPts val="0"/>
              </a:spcAft>
              <a:buSzPts val="2000"/>
              <a:buChar char="•"/>
            </a:pPr>
            <a:r>
              <a:rPr lang="en-US" sz="2000" u="sng">
                <a:solidFill>
                  <a:schemeClr val="hlink"/>
                </a:solidFill>
                <a:hlinkClick r:id="rId4"/>
              </a:rPr>
              <a:t>https://link.springer.com/content/pdf/10.1007/s40747-021-00529-0.pdf</a:t>
            </a:r>
            <a:endParaRPr sz="2000"/>
          </a:p>
          <a:p>
            <a:pPr indent="-355600" lvl="0" marL="457200" rtl="0" algn="l">
              <a:lnSpc>
                <a:spcPct val="100000"/>
              </a:lnSpc>
              <a:spcBef>
                <a:spcPts val="0"/>
              </a:spcBef>
              <a:spcAft>
                <a:spcPts val="0"/>
              </a:spcAft>
              <a:buSzPts val="2000"/>
              <a:buChar char="•"/>
            </a:pPr>
            <a:r>
              <a:rPr lang="en-US" sz="2000"/>
              <a:t>. Chu Y, Huang C, Xie X, Tan B, Kamal S, Xiong X (2018) Multilayer hybrid deep-learning method for waste classification and recycling. Comput Intell Neurosci</a:t>
            </a:r>
            <a:endParaRPr sz="2000"/>
          </a:p>
          <a:p>
            <a:pPr indent="-355600" lvl="0" marL="457200" rtl="0" algn="l">
              <a:lnSpc>
                <a:spcPct val="100000"/>
              </a:lnSpc>
              <a:spcBef>
                <a:spcPts val="0"/>
              </a:spcBef>
              <a:spcAft>
                <a:spcPts val="0"/>
              </a:spcAft>
              <a:buSzPts val="2000"/>
              <a:buChar char="•"/>
            </a:pPr>
            <a:r>
              <a:rPr lang="en-US" sz="2000"/>
              <a:t>Github | “Trashnet waste repository”. </a:t>
            </a:r>
            <a:r>
              <a:rPr lang="en-US" sz="2000" u="sng">
                <a:solidFill>
                  <a:schemeClr val="hlink"/>
                </a:solidFill>
                <a:hlinkClick r:id="rId5"/>
              </a:rPr>
              <a:t>https://github.com/ garythung/trashnet</a:t>
            </a:r>
            <a:r>
              <a:rPr lang="en-US" sz="2000"/>
              <a:t>. </a:t>
            </a:r>
            <a:endParaRPr sz="2000"/>
          </a:p>
          <a:p>
            <a:pPr indent="-355600" lvl="0" marL="457200" rtl="0" algn="l">
              <a:lnSpc>
                <a:spcPct val="100000"/>
              </a:lnSpc>
              <a:spcBef>
                <a:spcPts val="0"/>
              </a:spcBef>
              <a:spcAft>
                <a:spcPts val="0"/>
              </a:spcAft>
              <a:buSzPts val="2000"/>
              <a:buChar char="•"/>
            </a:pPr>
            <a:r>
              <a:rPr lang="en-US" sz="2000"/>
              <a:t> Sekar S. Waste classification data. Kaggle, 16 June 2019, </a:t>
            </a:r>
            <a:r>
              <a:rPr lang="en-US" sz="2000" u="sng">
                <a:solidFill>
                  <a:schemeClr val="hlink"/>
                </a:solidFill>
                <a:hlinkClick r:id="rId6"/>
              </a:rPr>
              <a:t>www. kaggle.com/techsash/waste-classification-data</a:t>
            </a:r>
            <a:r>
              <a:rPr lang="en-US" sz="2000"/>
              <a:t>. </a:t>
            </a:r>
            <a:endParaRPr sz="2000"/>
          </a:p>
          <a:p>
            <a:pPr indent="-355600" lvl="0" marL="457200" rtl="0" algn="l">
              <a:lnSpc>
                <a:spcPct val="100000"/>
              </a:lnSpc>
              <a:spcBef>
                <a:spcPts val="0"/>
              </a:spcBef>
              <a:spcAft>
                <a:spcPts val="0"/>
              </a:spcAft>
              <a:buSzPts val="2000"/>
              <a:buChar char="•"/>
            </a:pPr>
            <a:r>
              <a:rPr lang="en-US" sz="2000"/>
              <a:t>Serezhkin A. Drinking waste classification. Kaggle, 10 May, 2020, </a:t>
            </a:r>
            <a:r>
              <a:rPr lang="en-US" sz="2000" u="sng">
                <a:solidFill>
                  <a:schemeClr val="hlink"/>
                </a:solidFill>
                <a:hlinkClick r:id="rId7"/>
              </a:rPr>
              <a:t>www.kaggle.com/arkadiyhacks/drinking-waste-classification</a:t>
            </a:r>
            <a:endParaRPr sz="2000"/>
          </a:p>
        </p:txBody>
      </p:sp>
      <p:pic>
        <p:nvPicPr>
          <p:cNvPr id="283" name="Google Shape;283;gff18f11fea_2_100"/>
          <p:cNvPicPr preferRelativeResize="0"/>
          <p:nvPr/>
        </p:nvPicPr>
        <p:blipFill rotWithShape="1">
          <a:blip r:embed="rId8">
            <a:alphaModFix/>
          </a:blip>
          <a:srcRect b="0" l="0" r="0" t="0"/>
          <a:stretch/>
        </p:blipFill>
        <p:spPr>
          <a:xfrm>
            <a:off x="228600" y="553353"/>
            <a:ext cx="2237740" cy="755015"/>
          </a:xfrm>
          <a:prstGeom prst="rect">
            <a:avLst/>
          </a:prstGeom>
          <a:noFill/>
          <a:ln>
            <a:noFill/>
          </a:ln>
        </p:spPr>
      </p:pic>
      <p:sp>
        <p:nvSpPr>
          <p:cNvPr id="284" name="Google Shape;284;gff18f11fea_2_10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4900"/>
              <a:t>ANY QUESTIONS</a:t>
            </a:r>
            <a:endParaRPr sz="4900"/>
          </a:p>
        </p:txBody>
      </p:sp>
      <p:pic>
        <p:nvPicPr>
          <p:cNvPr id="290" name="Google Shape;290;p5"/>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91" name="Google Shape;29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ff29cfd628_0_0"/>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4900"/>
              <a:t>THANK YOU</a:t>
            </a:r>
            <a:endParaRPr sz="4900"/>
          </a:p>
        </p:txBody>
      </p:sp>
      <p:pic>
        <p:nvPicPr>
          <p:cNvPr id="297" name="Google Shape;297;gff29cfd628_0_0"/>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98" name="Google Shape;298;gff29cfd628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ff18f11fea_2_7"/>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Literature Review</a:t>
            </a:r>
            <a:endParaRPr u="sng"/>
          </a:p>
        </p:txBody>
      </p:sp>
      <p:sp>
        <p:nvSpPr>
          <p:cNvPr id="106" name="Google Shape;106;gff18f11fea_2_7"/>
          <p:cNvSpPr txBox="1"/>
          <p:nvPr>
            <p:ph idx="1" type="body"/>
          </p:nvPr>
        </p:nvSpPr>
        <p:spPr>
          <a:xfrm>
            <a:off x="351450" y="1841650"/>
            <a:ext cx="8441100" cy="4879800"/>
          </a:xfrm>
          <a:prstGeom prst="rect">
            <a:avLst/>
          </a:prstGeom>
          <a:noFill/>
          <a:ln>
            <a:noFill/>
          </a:ln>
        </p:spPr>
        <p:txBody>
          <a:bodyPr anchorCtr="0" anchor="t" bIns="45700" lIns="91425" spcFirstLastPara="1" rIns="91425" wrap="square" tIns="45700">
            <a:normAutofit lnSpcReduction="20000"/>
          </a:bodyPr>
          <a:lstStyle/>
          <a:p>
            <a:pPr indent="0" lvl="0" marL="203200" rtl="0" algn="l">
              <a:lnSpc>
                <a:spcPct val="100000"/>
              </a:lnSpc>
              <a:spcBef>
                <a:spcPts val="640"/>
              </a:spcBef>
              <a:spcAft>
                <a:spcPts val="0"/>
              </a:spcAft>
              <a:buClr>
                <a:schemeClr val="dk1"/>
              </a:buClr>
              <a:buSzPts val="3200"/>
              <a:buNone/>
            </a:pPr>
            <a:r>
              <a:rPr lang="en-US" sz="3100"/>
              <a:t>A literature review is a piece of academic writing demonstrating knowledge and understanding of the academic literature on a specific topic placed in context. </a:t>
            </a:r>
            <a:endParaRPr sz="3100"/>
          </a:p>
          <a:p>
            <a:pPr indent="0" lvl="0" marL="203200" rtl="0" algn="l">
              <a:lnSpc>
                <a:spcPct val="100000"/>
              </a:lnSpc>
              <a:spcBef>
                <a:spcPts val="640"/>
              </a:spcBef>
              <a:spcAft>
                <a:spcPts val="0"/>
              </a:spcAft>
              <a:buClr>
                <a:schemeClr val="dk1"/>
              </a:buClr>
              <a:buSzPts val="3200"/>
              <a:buNone/>
            </a:pPr>
            <a:r>
              <a:t/>
            </a:r>
            <a:endParaRPr sz="3100"/>
          </a:p>
          <a:p>
            <a:pPr indent="0" lvl="0" marL="203200" rtl="0" algn="l">
              <a:lnSpc>
                <a:spcPct val="100000"/>
              </a:lnSpc>
              <a:spcBef>
                <a:spcPts val="640"/>
              </a:spcBef>
              <a:spcAft>
                <a:spcPts val="0"/>
              </a:spcAft>
              <a:buClr>
                <a:schemeClr val="dk1"/>
              </a:buClr>
              <a:buSzPts val="3200"/>
              <a:buNone/>
            </a:pPr>
            <a:r>
              <a:rPr lang="en-US" sz="3100"/>
              <a:t>We have looked through approximately 10 research papers with topics or concepts related to our project. Focusing on different aspects of these papers was useful to help plan, develop, refine and write a comparative analysis of the whole corpus</a:t>
            </a:r>
            <a:r>
              <a:rPr lang="en-US"/>
              <a:t> </a:t>
            </a:r>
            <a:endParaRPr/>
          </a:p>
        </p:txBody>
      </p:sp>
      <p:pic>
        <p:nvPicPr>
          <p:cNvPr id="107" name="Google Shape;107;gff18f11fea_2_7"/>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8" name="Google Shape;108;gff18f11fea_2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ff18f11fea_2_14"/>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3000"/>
              <a:t>               </a:t>
            </a:r>
            <a:r>
              <a:rPr lang="en-US" sz="3600" u="sng"/>
              <a:t>Comparison of Existing Methods</a:t>
            </a:r>
            <a:endParaRPr sz="3600" u="sng"/>
          </a:p>
        </p:txBody>
      </p:sp>
      <p:pic>
        <p:nvPicPr>
          <p:cNvPr id="114" name="Google Shape;114;gff18f11fea_2_14"/>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15" name="Google Shape;115;gff18f11fea_2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16" name="Google Shape;116;gff18f11fea_2_14"/>
          <p:cNvGraphicFramePr/>
          <p:nvPr/>
        </p:nvGraphicFramePr>
        <p:xfrm>
          <a:off x="457188" y="1704563"/>
          <a:ext cx="3000000" cy="3000000"/>
        </p:xfrm>
        <a:graphic>
          <a:graphicData uri="http://schemas.openxmlformats.org/drawingml/2006/table">
            <a:tbl>
              <a:tblPr>
                <a:noFill/>
                <a:tableStyleId>{B127389A-6E99-419E-8E66-7368421008C8}</a:tableStyleId>
              </a:tblPr>
              <a:tblGrid>
                <a:gridCol w="1645925"/>
                <a:gridCol w="1645925"/>
                <a:gridCol w="1645925"/>
                <a:gridCol w="1645925"/>
                <a:gridCol w="1645925"/>
              </a:tblGrid>
              <a:tr h="8724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Title</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Approach and Algorithm</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Accuracy</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Notable Achievements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Remarks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r>
              <a:tr h="1900800">
                <a:tc>
                  <a:txBody>
                    <a:bodyPr/>
                    <a:lstStyle/>
                    <a:p>
                      <a:pPr indent="0" lvl="0" marL="0" marR="0" rtl="0" algn="l">
                        <a:lnSpc>
                          <a:spcPct val="100000"/>
                        </a:lnSpc>
                        <a:spcBef>
                          <a:spcPts val="0"/>
                        </a:spcBef>
                        <a:spcAft>
                          <a:spcPts val="0"/>
                        </a:spcAft>
                        <a:buClr>
                          <a:schemeClr val="dk1"/>
                        </a:buClr>
                        <a:buSzPts val="1100"/>
                        <a:buFont typeface="Arial"/>
                        <a:buNone/>
                      </a:pPr>
                      <a:r>
                        <a:rPr lang="en-US" sz="1400" u="sng" cap="none" strike="noStrike">
                          <a:solidFill>
                            <a:schemeClr val="dk1"/>
                          </a:solidFill>
                          <a:hlinkClick r:id="rId4">
                            <a:extLst>
                              <a:ext uri="{A12FA001-AC4F-418D-AE19-62706E023703}">
                                <ahyp:hlinkClr val="tx"/>
                              </a:ext>
                            </a:extLst>
                          </a:hlinkClick>
                        </a:rPr>
                        <a:t>A Method for Waste Segregation using</a:t>
                      </a:r>
                      <a:endParaRPr sz="1400" u="sng"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5">
                            <a:extLst>
                              <a:ext uri="{A12FA001-AC4F-418D-AE19-62706E023703}">
                                <ahyp:hlinkClr val="tx"/>
                              </a:ext>
                            </a:extLst>
                          </a:hlinkClick>
                        </a:rPr>
                        <a:t>CNN</a:t>
                      </a:r>
                      <a:endParaRPr sz="1400" u="sng"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Comparison between VGG 16, ResNet, AlexNet</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94.9 % (ResNet-50)</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25,077 images were used in the dataset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Compilation of various techniques over the years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Segregation based on only 2 categories - Organic and Recyclable</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r>
              <a:tr h="1630050">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6">
                            <a:extLst>
                              <a:ext uri="{A12FA001-AC4F-418D-AE19-62706E023703}">
                                <ahyp:hlinkClr val="tx"/>
                              </a:ext>
                            </a:extLst>
                          </a:hlinkClick>
                        </a:rPr>
                        <a:t>Trash Classification Using CNN - Stanford University</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CNN with last 2 layers replaced by a classifier (softmax or SVM)</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79.94 %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(AlexNet with SVM as last layer)</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Clear and simple implementation of only 2 methods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Less computation power required</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Categories are limited to 6</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Sample size of dataset is only 2527</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ff18f11fea_2_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22" name="Google Shape;122;gff18f11fea_2_21"/>
          <p:cNvGraphicFramePr/>
          <p:nvPr/>
        </p:nvGraphicFramePr>
        <p:xfrm>
          <a:off x="457188" y="1640875"/>
          <a:ext cx="3000000" cy="3000000"/>
        </p:xfrm>
        <a:graphic>
          <a:graphicData uri="http://schemas.openxmlformats.org/drawingml/2006/table">
            <a:tbl>
              <a:tblPr>
                <a:noFill/>
                <a:tableStyleId>{B127389A-6E99-419E-8E66-7368421008C8}</a:tableStyleId>
              </a:tblPr>
              <a:tblGrid>
                <a:gridCol w="1645925"/>
                <a:gridCol w="1645925"/>
                <a:gridCol w="1645925"/>
                <a:gridCol w="1645925"/>
                <a:gridCol w="1645925"/>
              </a:tblGrid>
              <a:tr h="10876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Title</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Approach and Algorithm</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Accuracy</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Notable Achievements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Remarks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r>
              <a:tr h="1796375">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3">
                            <a:extLst>
                              <a:ext uri="{A12FA001-AC4F-418D-AE19-62706E023703}">
                                <ahyp:hlinkClr val="tx"/>
                              </a:ext>
                            </a:extLst>
                          </a:hlinkClick>
                        </a:rPr>
                        <a:t>A deep learning approach based hardware solution to categorise</a:t>
                      </a:r>
                      <a:endParaRPr sz="1400" u="sng"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4">
                            <a:extLst>
                              <a:ext uri="{A12FA001-AC4F-418D-AE19-62706E023703}">
                                <ahyp:hlinkClr val="tx"/>
                              </a:ext>
                            </a:extLst>
                          </a:hlinkClick>
                        </a:rPr>
                        <a:t>garbage in environment</a:t>
                      </a:r>
                      <a:endParaRPr sz="1400" u="sng"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sng"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InceptionNet Neural Network Architecture using a Real-time embedded system</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96.2 %</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(Inception Net)</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Implemented hardware solution consisting of Raspberry Pi, IR sensor and PI Camera</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Only 6 classes are used to categorise garbage</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r>
              <a:tr h="1831475">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5">
                            <a:extLst>
                              <a:ext uri="{A12FA001-AC4F-418D-AE19-62706E023703}">
                                <ahyp:hlinkClr val="tx"/>
                              </a:ext>
                            </a:extLst>
                          </a:hlinkClick>
                        </a:rPr>
                        <a:t>Waste Segregation Using Deep Learning</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Zero Shot Learning and Object Detection Algorithms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83.60 % (YOLOv3)</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Unique approach to task</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Algorithm mentioned clearly with plans of proposed system</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Focus on Object Detection rather than classification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Trained on COCO Dataset</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r>
            </a:tbl>
          </a:graphicData>
        </a:graphic>
      </p:graphicFrame>
      <p:pic>
        <p:nvPicPr>
          <p:cNvPr id="123" name="Google Shape;123;gff18f11fea_2_21"/>
          <p:cNvPicPr preferRelativeResize="0"/>
          <p:nvPr/>
        </p:nvPicPr>
        <p:blipFill rotWithShape="1">
          <a:blip r:embed="rId6">
            <a:alphaModFix/>
          </a:blip>
          <a:srcRect b="0" l="0" r="0" t="0"/>
          <a:stretch/>
        </p:blipFill>
        <p:spPr>
          <a:xfrm>
            <a:off x="228600" y="553353"/>
            <a:ext cx="2237740" cy="7550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gff18f11fea_2_49"/>
          <p:cNvPicPr preferRelativeResize="0"/>
          <p:nvPr/>
        </p:nvPicPr>
        <p:blipFill rotWithShape="1">
          <a:blip r:embed="rId3">
            <a:alphaModFix/>
          </a:blip>
          <a:srcRect b="0" l="0" r="0" t="0"/>
          <a:stretch/>
        </p:blipFill>
        <p:spPr>
          <a:xfrm>
            <a:off x="228600" y="183078"/>
            <a:ext cx="2237740" cy="755015"/>
          </a:xfrm>
          <a:prstGeom prst="rect">
            <a:avLst/>
          </a:prstGeom>
          <a:noFill/>
          <a:ln>
            <a:noFill/>
          </a:ln>
        </p:spPr>
      </p:pic>
      <p:sp>
        <p:nvSpPr>
          <p:cNvPr id="129" name="Google Shape;129;gff18f11fea_2_49"/>
          <p:cNvSpPr txBox="1"/>
          <p:nvPr>
            <p:ph idx="12" type="sldNum"/>
          </p:nvPr>
        </p:nvSpPr>
        <p:spPr>
          <a:xfrm>
            <a:off x="6553188"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30" name="Google Shape;130;gff18f11fea_2_49"/>
          <p:cNvGraphicFramePr/>
          <p:nvPr/>
        </p:nvGraphicFramePr>
        <p:xfrm>
          <a:off x="457175" y="2297350"/>
          <a:ext cx="3000000" cy="3000000"/>
        </p:xfrm>
        <a:graphic>
          <a:graphicData uri="http://schemas.openxmlformats.org/drawingml/2006/table">
            <a:tbl>
              <a:tblPr>
                <a:noFill/>
                <a:tableStyleId>{B127389A-6E99-419E-8E66-7368421008C8}</a:tableStyleId>
              </a:tblPr>
              <a:tblGrid>
                <a:gridCol w="1645925"/>
                <a:gridCol w="1645925"/>
                <a:gridCol w="1645925"/>
                <a:gridCol w="1645925"/>
                <a:gridCol w="1645925"/>
              </a:tblGrid>
              <a:tr h="2030750">
                <a:tc>
                  <a:txBody>
                    <a:bodyPr/>
                    <a:lstStyle/>
                    <a:p>
                      <a:pPr indent="0" lvl="0" marL="0" marR="0" rtl="0" algn="l">
                        <a:lnSpc>
                          <a:spcPct val="100000"/>
                        </a:lnSpc>
                        <a:spcBef>
                          <a:spcPts val="0"/>
                        </a:spcBef>
                        <a:spcAft>
                          <a:spcPts val="0"/>
                        </a:spcAft>
                        <a:buClr>
                          <a:schemeClr val="dk1"/>
                        </a:buClr>
                        <a:buSzPts val="1100"/>
                        <a:buFont typeface="Arial"/>
                        <a:buNone/>
                      </a:pPr>
                      <a:r>
                        <a:rPr lang="en-US" sz="1400" u="sng" cap="none" strike="noStrike">
                          <a:solidFill>
                            <a:schemeClr val="dk1"/>
                          </a:solidFill>
                          <a:hlinkClick r:id="rId4">
                            <a:extLst>
                              <a:ext uri="{A12FA001-AC4F-418D-AE19-62706E023703}">
                                <ahyp:hlinkClr val="tx"/>
                              </a:ext>
                            </a:extLst>
                          </a:hlinkClick>
                        </a:rPr>
                        <a:t>Xception: Deep Learning with Depth Wise Separable Convolutions</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Improvement on InceptionNet</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Xception significantly outperforms </a:t>
                      </a:r>
                      <a:r>
                        <a:rPr lang="en-US" sz="1400" u="none" cap="none" strike="noStrike">
                          <a:solidFill>
                            <a:schemeClr val="dk1"/>
                          </a:solidFill>
                        </a:rPr>
                        <a:t>Inception V3</a:t>
                      </a:r>
                      <a:r>
                        <a:rPr lang="en-US" sz="1400" u="none" cap="none" strike="noStrike"/>
                        <a:t> on a larger image classification dataset comprising 350 million images and 17,000 classes.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The performance gains are not due to increased capacity but rather to a more efficient use of model parameters.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r>
              <a:tr h="1622675">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hlink"/>
                          </a:solidFill>
                          <a:hlinkClick r:id="rId5"/>
                        </a:rPr>
                        <a:t>Intelligent Waste Classification System Using Deep Learning CNN</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CNN(Alexnet) with last 2 layers replaced by a classifier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85 % (AlexNet with SVM as last layer)</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Takes care of overfitting with dropout layer</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Limited to only 4 different categories</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Small dataset of 1989 images </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r>
            </a:tbl>
          </a:graphicData>
        </a:graphic>
      </p:graphicFrame>
      <p:graphicFrame>
        <p:nvGraphicFramePr>
          <p:cNvPr id="131" name="Google Shape;131;gff18f11fea_2_49"/>
          <p:cNvGraphicFramePr/>
          <p:nvPr/>
        </p:nvGraphicFramePr>
        <p:xfrm>
          <a:off x="457175" y="1209713"/>
          <a:ext cx="3000000" cy="3000000"/>
        </p:xfrm>
        <a:graphic>
          <a:graphicData uri="http://schemas.openxmlformats.org/drawingml/2006/table">
            <a:tbl>
              <a:tblPr>
                <a:noFill/>
                <a:tableStyleId>{B127389A-6E99-419E-8E66-7368421008C8}</a:tableStyleId>
              </a:tblPr>
              <a:tblGrid>
                <a:gridCol w="1645925"/>
                <a:gridCol w="1645925"/>
                <a:gridCol w="1645925"/>
                <a:gridCol w="1645925"/>
                <a:gridCol w="1645925"/>
              </a:tblGrid>
              <a:tr h="10876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Title</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Approach and Algorithm</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Accuracy</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Notable Achievements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Remarks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15cfb205c67_1_1"/>
          <p:cNvPicPr preferRelativeResize="0"/>
          <p:nvPr/>
        </p:nvPicPr>
        <p:blipFill rotWithShape="1">
          <a:blip r:embed="rId3">
            <a:alphaModFix/>
          </a:blip>
          <a:srcRect b="0" l="0" r="0" t="0"/>
          <a:stretch/>
        </p:blipFill>
        <p:spPr>
          <a:xfrm>
            <a:off x="244700" y="392328"/>
            <a:ext cx="2237740" cy="755015"/>
          </a:xfrm>
          <a:prstGeom prst="rect">
            <a:avLst/>
          </a:prstGeom>
          <a:noFill/>
          <a:ln>
            <a:noFill/>
          </a:ln>
        </p:spPr>
      </p:pic>
      <p:sp>
        <p:nvSpPr>
          <p:cNvPr id="137" name="Google Shape;137;g15cfb205c67_1_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38" name="Google Shape;138;g15cfb205c67_1_1"/>
          <p:cNvGraphicFramePr/>
          <p:nvPr/>
        </p:nvGraphicFramePr>
        <p:xfrm>
          <a:off x="457188" y="2554925"/>
          <a:ext cx="3000000" cy="3000000"/>
        </p:xfrm>
        <a:graphic>
          <a:graphicData uri="http://schemas.openxmlformats.org/drawingml/2006/table">
            <a:tbl>
              <a:tblPr>
                <a:noFill/>
                <a:tableStyleId>{B127389A-6E99-419E-8E66-7368421008C8}</a:tableStyleId>
              </a:tblPr>
              <a:tblGrid>
                <a:gridCol w="1645925"/>
                <a:gridCol w="1645925"/>
                <a:gridCol w="1645925"/>
                <a:gridCol w="1645925"/>
                <a:gridCol w="1645925"/>
              </a:tblGrid>
              <a:tr h="1644375">
                <a:tc>
                  <a:txBody>
                    <a:bodyPr/>
                    <a:lstStyle/>
                    <a:p>
                      <a:pPr indent="0" lvl="0" marL="0" marR="0" rtl="0" algn="l">
                        <a:lnSpc>
                          <a:spcPct val="100000"/>
                        </a:lnSpc>
                        <a:spcBef>
                          <a:spcPts val="0"/>
                        </a:spcBef>
                        <a:spcAft>
                          <a:spcPts val="0"/>
                        </a:spcAft>
                        <a:buClr>
                          <a:schemeClr val="dk1"/>
                        </a:buClr>
                        <a:buSzPts val="1100"/>
                        <a:buFont typeface="Arial"/>
                        <a:buNone/>
                      </a:pPr>
                      <a:r>
                        <a:rPr lang="en-US" sz="1400" u="sng" cap="none" strike="noStrike">
                          <a:solidFill>
                            <a:schemeClr val="dk1"/>
                          </a:solidFill>
                          <a:hlinkClick r:id="rId4">
                            <a:extLst>
                              <a:ext uri="{A12FA001-AC4F-418D-AE19-62706E023703}">
                                <ahyp:hlinkClr val="tx"/>
                              </a:ext>
                            </a:extLst>
                          </a:hlinkClick>
                        </a:rPr>
                        <a:t>Classification</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400" u="sng" cap="none" strike="noStrike">
                          <a:solidFill>
                            <a:schemeClr val="dk1"/>
                          </a:solidFill>
                          <a:hlinkClick r:id="rId5">
                            <a:extLst>
                              <a:ext uri="{A12FA001-AC4F-418D-AE19-62706E023703}">
                                <ahyp:hlinkClr val="tx"/>
                              </a:ext>
                            </a:extLst>
                          </a:hlinkClick>
                        </a:rPr>
                        <a:t>of Trash for Recyclability Status - Stanford University</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SVM with SIFT features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CNN with Torch7 framework</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63 % (SVM)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Use of a simpler algorithm as SVM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US" sz="1400" u="none" cap="none" strike="noStrike"/>
                        <a:t>Implemented an eleven layer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CNN that is very similar to AlexNet</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t>Small dataset of 2527 images</a:t>
                      </a:r>
                      <a:endParaRPr sz="1400" u="none" cap="none" strike="noStrike"/>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n-US" sz="1400" u="none" cap="none" strike="noStrike"/>
                        <a:t>DIfferentiated on the basis of 6 classes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EFEFEF"/>
                    </a:solidFill>
                  </a:tcPr>
                </a:tc>
              </a:tr>
              <a:tr h="1622675">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dk1"/>
                          </a:solidFill>
                          <a:hlinkClick r:id="rId6">
                            <a:extLst>
                              <a:ext uri="{A12FA001-AC4F-418D-AE19-62706E023703}">
                                <ahyp:hlinkClr val="tx"/>
                              </a:ext>
                            </a:extLst>
                          </a:hlinkClick>
                        </a:rPr>
                        <a:t>Classification of TrashNet Dataset Based on Deep Learning Models</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t>Inception Resnet V2, Xception architectures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94 % (Inception Resnet V2)</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Adam and Adadelta were used as the optimizer in neural network models</a:t>
                      </a:r>
                      <a:endParaRPr sz="1400" u="none" cap="none" strike="noStrike"/>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Limited samples of the Trashnet dataset</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chemeClr val="lt2"/>
                    </a:solidFill>
                  </a:tcPr>
                </a:tc>
              </a:tr>
            </a:tbl>
          </a:graphicData>
        </a:graphic>
      </p:graphicFrame>
      <p:graphicFrame>
        <p:nvGraphicFramePr>
          <p:cNvPr id="139" name="Google Shape;139;g15cfb205c67_1_1"/>
          <p:cNvGraphicFramePr/>
          <p:nvPr/>
        </p:nvGraphicFramePr>
        <p:xfrm>
          <a:off x="457175" y="1467288"/>
          <a:ext cx="3000000" cy="3000000"/>
        </p:xfrm>
        <a:graphic>
          <a:graphicData uri="http://schemas.openxmlformats.org/drawingml/2006/table">
            <a:tbl>
              <a:tblPr>
                <a:noFill/>
                <a:tableStyleId>{B127389A-6E99-419E-8E66-7368421008C8}</a:tableStyleId>
              </a:tblPr>
              <a:tblGrid>
                <a:gridCol w="1645925"/>
                <a:gridCol w="1645925"/>
                <a:gridCol w="1645925"/>
                <a:gridCol w="1645925"/>
                <a:gridCol w="1645925"/>
              </a:tblGrid>
              <a:tr h="10876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Title</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Approach and Algorithm</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Accuracy</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Notable Achievements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lt1"/>
                          </a:solidFill>
                        </a:rPr>
                        <a:t>Remarks</a:t>
                      </a:r>
                      <a:endParaRPr sz="1600" u="none" cap="none" strike="noStrike">
                        <a:solidFill>
                          <a:schemeClr val="lt1"/>
                        </a:solidFill>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solidFill>
                      <a:srgbClr val="888888"/>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
          <p:cNvSpPr txBox="1"/>
          <p:nvPr>
            <p:ph idx="1" type="body"/>
          </p:nvPr>
        </p:nvSpPr>
        <p:spPr>
          <a:xfrm>
            <a:off x="457200" y="1830375"/>
            <a:ext cx="8229600" cy="4526100"/>
          </a:xfrm>
          <a:prstGeom prst="rect">
            <a:avLst/>
          </a:prstGeom>
          <a:noFill/>
          <a:ln>
            <a:noFill/>
          </a:ln>
        </p:spPr>
        <p:txBody>
          <a:bodyPr anchorCtr="0" anchor="t" bIns="45700" lIns="91425" spcFirstLastPara="1" rIns="91425" wrap="square" tIns="45700">
            <a:normAutofit lnSpcReduction="10000"/>
          </a:bodyPr>
          <a:lstStyle/>
          <a:p>
            <a:pPr indent="-419100" lvl="0" marL="457200" rtl="0" algn="l">
              <a:lnSpc>
                <a:spcPct val="90000"/>
              </a:lnSpc>
              <a:spcBef>
                <a:spcPts val="640"/>
              </a:spcBef>
              <a:spcAft>
                <a:spcPts val="0"/>
              </a:spcAft>
              <a:buSzPts val="3000"/>
              <a:buChar char="•"/>
            </a:pPr>
            <a:r>
              <a:rPr lang="en-US" sz="3000"/>
              <a:t>Garbage Recycling is a key aspect of preserving our environment. To make the recycling process possible/easier, the garbage must be sorted into groups that have </a:t>
            </a:r>
            <a:r>
              <a:rPr b="1" lang="en-US" sz="3000"/>
              <a:t>similar recycling </a:t>
            </a:r>
            <a:r>
              <a:rPr lang="en-US" sz="3000"/>
              <a:t>processes.</a:t>
            </a:r>
            <a:endParaRPr sz="3000"/>
          </a:p>
          <a:p>
            <a:pPr indent="-419100" lvl="0" marL="457200" rtl="0" algn="l">
              <a:lnSpc>
                <a:spcPct val="90000"/>
              </a:lnSpc>
              <a:spcBef>
                <a:spcPts val="0"/>
              </a:spcBef>
              <a:spcAft>
                <a:spcPts val="0"/>
              </a:spcAft>
              <a:buSzPts val="3000"/>
              <a:buChar char="•"/>
            </a:pPr>
            <a:r>
              <a:rPr lang="en-US" sz="3000"/>
              <a:t>We found that most available datasets classify garbage into a few classes (2 to 6 classes at most).</a:t>
            </a:r>
            <a:endParaRPr sz="3000"/>
          </a:p>
          <a:p>
            <a:pPr indent="-419100" lvl="0" marL="457200" rtl="0" algn="l">
              <a:lnSpc>
                <a:spcPct val="90000"/>
              </a:lnSpc>
              <a:spcBef>
                <a:spcPts val="0"/>
              </a:spcBef>
              <a:spcAft>
                <a:spcPts val="0"/>
              </a:spcAft>
              <a:buSzPts val="3000"/>
              <a:buChar char="•"/>
            </a:pPr>
            <a:r>
              <a:rPr lang="en-US" sz="3000"/>
              <a:t>Being able to classify the images into more classes is a big step towards </a:t>
            </a:r>
            <a:r>
              <a:rPr b="1" lang="en-US" sz="3000"/>
              <a:t>improving</a:t>
            </a:r>
            <a:r>
              <a:rPr lang="en-US" sz="3000"/>
              <a:t> the recycling process by increasing the percentage of recycled garbage.</a:t>
            </a:r>
            <a:endParaRPr sz="3000"/>
          </a:p>
        </p:txBody>
      </p:sp>
      <p:pic>
        <p:nvPicPr>
          <p:cNvPr id="145" name="Google Shape;145;p3"/>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46" name="Google Shape;14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7" name="Google Shape;147;p3"/>
          <p:cNvSpPr txBox="1"/>
          <p:nvPr/>
        </p:nvSpPr>
        <p:spPr>
          <a:xfrm>
            <a:off x="2080000" y="499913"/>
            <a:ext cx="5618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a:t>
            </a:r>
            <a:r>
              <a:rPr lang="en-US" sz="4400" u="sng">
                <a:solidFill>
                  <a:schemeClr val="dk1"/>
                </a:solidFill>
                <a:latin typeface="Calibri"/>
                <a:ea typeface="Calibri"/>
                <a:cs typeface="Calibri"/>
                <a:sym typeface="Calibri"/>
              </a:rPr>
              <a:t>Problem Statement</a:t>
            </a:r>
            <a:endParaRPr sz="4400" u="sng">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a:t>
            </a:r>
            <a:r>
              <a:rPr lang="en-US" u="sng"/>
              <a:t>Objectives</a:t>
            </a:r>
            <a:endParaRPr/>
          </a:p>
        </p:txBody>
      </p:sp>
      <p:sp>
        <p:nvSpPr>
          <p:cNvPr id="153" name="Google Shape;153;p4"/>
          <p:cNvSpPr txBox="1"/>
          <p:nvPr>
            <p:ph idx="1" type="body"/>
          </p:nvPr>
        </p:nvSpPr>
        <p:spPr>
          <a:xfrm>
            <a:off x="457200" y="1600200"/>
            <a:ext cx="8422200" cy="486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b="1" lang="en-US" sz="2500"/>
              <a:t>Segregation</a:t>
            </a:r>
            <a:r>
              <a:rPr lang="en-US" sz="2500"/>
              <a:t> and management of waste have been a longstanding issue that has impacted a vast percentage of the ecosystem. It is easier to manage waste using today’s technology if they are applied properly.</a:t>
            </a:r>
            <a:endParaRPr sz="2500"/>
          </a:p>
          <a:p>
            <a:pPr indent="0" lvl="0" marL="0" rtl="0" algn="l">
              <a:lnSpc>
                <a:spcPct val="100000"/>
              </a:lnSpc>
              <a:spcBef>
                <a:spcPts val="0"/>
              </a:spcBef>
              <a:spcAft>
                <a:spcPts val="0"/>
              </a:spcAft>
              <a:buClr>
                <a:schemeClr val="dk1"/>
              </a:buClr>
              <a:buSzPts val="2000"/>
              <a:buNone/>
            </a:pPr>
            <a:r>
              <a:t/>
            </a:r>
            <a:endParaRPr sz="2500"/>
          </a:p>
          <a:p>
            <a:pPr indent="0" lvl="0" marL="0" rtl="0" algn="l">
              <a:lnSpc>
                <a:spcPct val="100000"/>
              </a:lnSpc>
              <a:spcBef>
                <a:spcPts val="0"/>
              </a:spcBef>
              <a:spcAft>
                <a:spcPts val="0"/>
              </a:spcAft>
              <a:buClr>
                <a:schemeClr val="dk1"/>
              </a:buClr>
              <a:buSzPts val="2000"/>
              <a:buNone/>
            </a:pPr>
            <a:r>
              <a:rPr lang="en-US" sz="2500"/>
              <a:t>We found that most available datasets classify garbage into a </a:t>
            </a:r>
            <a:r>
              <a:rPr b="1" lang="en-US" sz="2500"/>
              <a:t>few </a:t>
            </a:r>
            <a:r>
              <a:rPr lang="en-US" sz="2500"/>
              <a:t>classes (2 to 6 classes at most). Despite that, among all the previously explored options, the highest accuracy achieved was </a:t>
            </a:r>
            <a:r>
              <a:rPr b="1" lang="en-US" sz="2500"/>
              <a:t>79.94%</a:t>
            </a:r>
            <a:r>
              <a:rPr lang="en-US" sz="2500"/>
              <a:t> with CNN and (SVM as last layer) using partial data augmentation. However, no matter what techniques which were added on, it was extremely </a:t>
            </a:r>
            <a:r>
              <a:rPr b="1" lang="en-US" sz="2500"/>
              <a:t>hard to break </a:t>
            </a:r>
            <a:r>
              <a:rPr lang="en-US" sz="2500"/>
              <a:t>through the 80% threshold with the scratch model.   </a:t>
            </a:r>
            <a:endParaRPr sz="2500"/>
          </a:p>
          <a:p>
            <a:pPr indent="0" lvl="0" marL="0" rtl="0" algn="l">
              <a:lnSpc>
                <a:spcPct val="100000"/>
              </a:lnSpc>
              <a:spcBef>
                <a:spcPts val="0"/>
              </a:spcBef>
              <a:spcAft>
                <a:spcPts val="0"/>
              </a:spcAft>
              <a:buClr>
                <a:schemeClr val="dk1"/>
              </a:buClr>
              <a:buSzPts val="2000"/>
              <a:buNone/>
            </a:pPr>
            <a:r>
              <a:rPr lang="en-US" sz="2500"/>
              <a:t>                   </a:t>
            </a:r>
            <a:endParaRPr sz="2500"/>
          </a:p>
          <a:p>
            <a:pPr indent="-139700" lvl="0" marL="342900" rtl="0" algn="l">
              <a:lnSpc>
                <a:spcPct val="100000"/>
              </a:lnSpc>
              <a:spcBef>
                <a:spcPts val="640"/>
              </a:spcBef>
              <a:spcAft>
                <a:spcPts val="0"/>
              </a:spcAft>
              <a:buClr>
                <a:schemeClr val="dk1"/>
              </a:buClr>
              <a:buSzPts val="2000"/>
              <a:buNone/>
            </a:pPr>
            <a:r>
              <a:t/>
            </a:r>
            <a:endParaRPr sz="2500"/>
          </a:p>
          <a:p>
            <a:pPr indent="-139700" lvl="0" marL="342900" rtl="0" algn="l">
              <a:lnSpc>
                <a:spcPct val="100000"/>
              </a:lnSpc>
              <a:spcBef>
                <a:spcPts val="640"/>
              </a:spcBef>
              <a:spcAft>
                <a:spcPts val="0"/>
              </a:spcAft>
              <a:buClr>
                <a:schemeClr val="dk1"/>
              </a:buClr>
              <a:buSzPts val="2000"/>
              <a:buNone/>
            </a:pPr>
            <a:r>
              <a:t/>
            </a:r>
            <a:endParaRPr sz="2500"/>
          </a:p>
        </p:txBody>
      </p:sp>
      <p:pic>
        <p:nvPicPr>
          <p:cNvPr id="154" name="Google Shape;154;p4"/>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55" name="Google Shape;155;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2020-05-13T07:00:09Z</dcterms:created>
  <dc:creator>Kevin</dc:creator>
</cp:coreProperties>
</file>