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2" roundtripDataSignature="AMtx7mg0IZ6q2Hd30fcMPe/N3RzuIQI3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customschemas.google.com/relationships/presentationmetadata" Target="meta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1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p:nvPr>
            <p:ph idx="2" type="pic"/>
          </p:nvPr>
        </p:nvSpPr>
        <p:spPr>
          <a:xfrm>
            <a:off x="1792288" y="612775"/>
            <a:ext cx="5486400" cy="4114800"/>
          </a:xfrm>
          <a:prstGeom prst="rect">
            <a:avLst/>
          </a:prstGeom>
          <a:noFill/>
          <a:ln>
            <a:noFill/>
          </a:ln>
        </p:spPr>
      </p:sp>
      <p:sp>
        <p:nvSpPr>
          <p:cNvPr id="68" name="Google Shape;68;p1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788" y="1958979"/>
            <a:ext cx="7772400" cy="1470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b="1" i="1" lang="en-US" u="sng"/>
              <a:t>TrashCan</a:t>
            </a:r>
            <a:r>
              <a:rPr b="1" lang="en-US"/>
              <a:t> </a:t>
            </a:r>
            <a:r>
              <a:rPr lang="en-US"/>
              <a:t>- Mobile Application to segregate Recyclable Waste using Deep Learning</a:t>
            </a:r>
            <a:endParaRPr/>
          </a:p>
        </p:txBody>
      </p:sp>
      <p:sp>
        <p:nvSpPr>
          <p:cNvPr id="89" name="Google Shape;89;p1"/>
          <p:cNvSpPr txBox="1"/>
          <p:nvPr>
            <p:ph idx="1" type="subTitle"/>
          </p:nvPr>
        </p:nvSpPr>
        <p:spPr>
          <a:xfrm>
            <a:off x="4386263" y="4216013"/>
            <a:ext cx="4605300" cy="19812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ctr">
              <a:lnSpc>
                <a:spcPct val="100000"/>
              </a:lnSpc>
              <a:spcBef>
                <a:spcPts val="0"/>
              </a:spcBef>
              <a:spcAft>
                <a:spcPts val="0"/>
              </a:spcAft>
              <a:buSzPct val="100000"/>
              <a:buNone/>
            </a:pPr>
            <a:r>
              <a:rPr lang="en-US"/>
              <a:t>Batch ID: B139</a:t>
            </a:r>
            <a:endParaRPr/>
          </a:p>
          <a:p>
            <a:pPr indent="0" lvl="0" marL="0" rtl="0" algn="ctr">
              <a:lnSpc>
                <a:spcPct val="100000"/>
              </a:lnSpc>
              <a:spcBef>
                <a:spcPts val="0"/>
              </a:spcBef>
              <a:spcAft>
                <a:spcPts val="0"/>
              </a:spcAft>
              <a:buClr>
                <a:srgbClr val="888888"/>
              </a:buClr>
              <a:buSzPct val="100000"/>
              <a:buNone/>
            </a:pPr>
            <a:r>
              <a:t/>
            </a:r>
            <a:endParaRPr/>
          </a:p>
          <a:p>
            <a:pPr indent="0" lvl="0" marL="0" rtl="0" algn="ctr">
              <a:lnSpc>
                <a:spcPct val="100000"/>
              </a:lnSpc>
              <a:spcBef>
                <a:spcPts val="0"/>
              </a:spcBef>
              <a:spcAft>
                <a:spcPts val="0"/>
              </a:spcAft>
              <a:buClr>
                <a:srgbClr val="888888"/>
              </a:buClr>
              <a:buSzPct val="100000"/>
              <a:buNone/>
            </a:pPr>
            <a:r>
              <a:rPr lang="en-US"/>
              <a:t>Student 1 Reg. No: RA1911003010090</a:t>
            </a:r>
            <a:endParaRPr/>
          </a:p>
          <a:p>
            <a:pPr indent="0" lvl="0" marL="0" rtl="0" algn="ctr">
              <a:lnSpc>
                <a:spcPct val="100000"/>
              </a:lnSpc>
              <a:spcBef>
                <a:spcPts val="592"/>
              </a:spcBef>
              <a:spcAft>
                <a:spcPts val="0"/>
              </a:spcAft>
              <a:buSzPct val="100000"/>
              <a:buNone/>
            </a:pPr>
            <a:r>
              <a:rPr lang="en-US"/>
              <a:t>Student 1 Name: Naman Jain</a:t>
            </a:r>
            <a:endParaRPr/>
          </a:p>
          <a:p>
            <a:pPr indent="0" lvl="0" marL="0" rtl="0" algn="ctr">
              <a:lnSpc>
                <a:spcPct val="100000"/>
              </a:lnSpc>
              <a:spcBef>
                <a:spcPts val="592"/>
              </a:spcBef>
              <a:spcAft>
                <a:spcPts val="0"/>
              </a:spcAft>
              <a:buClr>
                <a:srgbClr val="888888"/>
              </a:buClr>
              <a:buSzPct val="100000"/>
              <a:buNone/>
            </a:pPr>
            <a:r>
              <a:t/>
            </a:r>
            <a:endParaRPr/>
          </a:p>
          <a:p>
            <a:pPr indent="0" lvl="0" marL="0" rtl="0" algn="ctr">
              <a:lnSpc>
                <a:spcPct val="100000"/>
              </a:lnSpc>
              <a:spcBef>
                <a:spcPts val="592"/>
              </a:spcBef>
              <a:spcAft>
                <a:spcPts val="0"/>
              </a:spcAft>
              <a:buClr>
                <a:srgbClr val="888888"/>
              </a:buClr>
              <a:buSzPct val="100000"/>
              <a:buNone/>
            </a:pPr>
            <a:r>
              <a:rPr lang="en-US"/>
              <a:t>Student 2 Reg. No: RA1911003010108</a:t>
            </a:r>
            <a:endParaRPr/>
          </a:p>
          <a:p>
            <a:pPr indent="0" lvl="0" marL="0" rtl="0" algn="ctr">
              <a:lnSpc>
                <a:spcPct val="100000"/>
              </a:lnSpc>
              <a:spcBef>
                <a:spcPts val="592"/>
              </a:spcBef>
              <a:spcAft>
                <a:spcPts val="0"/>
              </a:spcAft>
              <a:buSzPct val="100000"/>
              <a:buNone/>
            </a:pPr>
            <a:r>
              <a:rPr lang="en-US"/>
              <a:t>Student 2 Name: Suvodeep Saibal Sinha</a:t>
            </a:r>
            <a:endParaRPr/>
          </a:p>
        </p:txBody>
      </p:sp>
      <p:pic>
        <p:nvPicPr>
          <p:cNvPr id="90" name="Google Shape;90;p1"/>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91" name="Google Shape;91;p1"/>
          <p:cNvSpPr/>
          <p:nvPr/>
        </p:nvSpPr>
        <p:spPr>
          <a:xfrm>
            <a:off x="2819400" y="457200"/>
            <a:ext cx="6172200" cy="1200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SRM INSTITUTE OF SCIENCE AND TECHNOLOGY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SCHOOL OF COMPUTING</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DEPARTMENT OF COMPUTING TECHNOLOGIES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18CSP107L  - MINOR PROJECT</a:t>
            </a:r>
            <a:endParaRPr b="0" i="0" sz="1800" u="none" cap="none" strike="noStrike">
              <a:solidFill>
                <a:schemeClr val="dk1"/>
              </a:solidFill>
              <a:latin typeface="Calibri"/>
              <a:ea typeface="Calibri"/>
              <a:cs typeface="Calibri"/>
              <a:sym typeface="Calibri"/>
            </a:endParaRPr>
          </a:p>
        </p:txBody>
      </p:sp>
      <p:sp>
        <p:nvSpPr>
          <p:cNvPr id="92" name="Google Shape;92;p1"/>
          <p:cNvSpPr txBox="1"/>
          <p:nvPr/>
        </p:nvSpPr>
        <p:spPr>
          <a:xfrm>
            <a:off x="228600" y="4216018"/>
            <a:ext cx="3471900" cy="1902600"/>
          </a:xfrm>
          <a:prstGeom prst="rect">
            <a:avLst/>
          </a:prstGeom>
          <a:noFill/>
          <a:ln>
            <a:noFill/>
          </a:ln>
        </p:spPr>
        <p:txBody>
          <a:bodyPr anchorCtr="0" anchor="t" bIns="45700" lIns="91425" spcFirstLastPara="1" rIns="91425" wrap="square" tIns="45700">
            <a:noAutofit/>
          </a:bodyPr>
          <a:lstStyle/>
          <a:p>
            <a:pPr indent="0" lvl="0" marL="0" marR="0" rtl="0" algn="ctr">
              <a:lnSpc>
                <a:spcPct val="170000"/>
              </a:lnSpc>
              <a:spcBef>
                <a:spcPts val="592"/>
              </a:spcBef>
              <a:spcAft>
                <a:spcPts val="0"/>
              </a:spcAft>
              <a:buClr>
                <a:srgbClr val="888888"/>
              </a:buClr>
              <a:buSzPts val="3200"/>
              <a:buFont typeface="Arial"/>
              <a:buNone/>
            </a:pPr>
            <a:r>
              <a:rPr b="0" i="0" lang="en-US" sz="1750" u="none" cap="none" strike="noStrike">
                <a:solidFill>
                  <a:srgbClr val="888888"/>
                </a:solidFill>
                <a:latin typeface="Calibri"/>
                <a:ea typeface="Calibri"/>
                <a:cs typeface="Calibri"/>
                <a:sym typeface="Calibri"/>
              </a:rPr>
              <a:t>Guide name:  D</a:t>
            </a:r>
            <a:r>
              <a:rPr lang="en-US" sz="1750">
                <a:solidFill>
                  <a:srgbClr val="888888"/>
                </a:solidFill>
                <a:latin typeface="Calibri"/>
                <a:ea typeface="Calibri"/>
                <a:cs typeface="Calibri"/>
                <a:sym typeface="Calibri"/>
              </a:rPr>
              <a:t>r. S. Babu</a:t>
            </a:r>
            <a:endParaRPr sz="1750"/>
          </a:p>
          <a:p>
            <a:pPr indent="0" lvl="0" marL="0" marR="0" rtl="0" algn="ctr">
              <a:lnSpc>
                <a:spcPct val="170000"/>
              </a:lnSpc>
              <a:spcBef>
                <a:spcPts val="592"/>
              </a:spcBef>
              <a:spcAft>
                <a:spcPts val="0"/>
              </a:spcAft>
              <a:buClr>
                <a:srgbClr val="888888"/>
              </a:buClr>
              <a:buSzPts val="3200"/>
              <a:buFont typeface="Arial"/>
              <a:buNone/>
            </a:pPr>
            <a:r>
              <a:rPr b="0" i="0" lang="en-US" sz="1750" u="none" cap="none" strike="noStrike">
                <a:solidFill>
                  <a:srgbClr val="888888"/>
                </a:solidFill>
                <a:latin typeface="Calibri"/>
                <a:ea typeface="Calibri"/>
                <a:cs typeface="Calibri"/>
                <a:sym typeface="Calibri"/>
              </a:rPr>
              <a:t>Designation: Associate Professor</a:t>
            </a:r>
            <a:br>
              <a:rPr b="0" i="0" lang="en-US" sz="1750" u="none" cap="none" strike="noStrike">
                <a:solidFill>
                  <a:srgbClr val="888888"/>
                </a:solidFill>
                <a:latin typeface="Calibri"/>
                <a:ea typeface="Calibri"/>
                <a:cs typeface="Calibri"/>
                <a:sym typeface="Calibri"/>
              </a:rPr>
            </a:br>
            <a:r>
              <a:rPr b="0" i="0" lang="en-US" sz="1750" u="none" cap="none" strike="noStrike">
                <a:solidFill>
                  <a:srgbClr val="888888"/>
                </a:solidFill>
                <a:latin typeface="Calibri"/>
                <a:ea typeface="Calibri"/>
                <a:cs typeface="Calibri"/>
                <a:sym typeface="Calibri"/>
              </a:rPr>
              <a:t>Department: </a:t>
            </a:r>
            <a:r>
              <a:rPr lang="en-US" sz="1750">
                <a:solidFill>
                  <a:srgbClr val="888888"/>
                </a:solidFill>
                <a:latin typeface="Calibri"/>
                <a:ea typeface="Calibri"/>
                <a:cs typeface="Calibri"/>
                <a:sym typeface="Calibri"/>
              </a:rPr>
              <a:t>Department Of Computing Technologies</a:t>
            </a:r>
            <a:endParaRPr b="0" i="0" sz="1750" u="none" cap="none" strike="noStrike">
              <a:solidFill>
                <a:srgbClr val="88888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9144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u="sng"/>
              <a:t>Project Abstract</a:t>
            </a:r>
            <a:endParaRPr u="sng"/>
          </a:p>
        </p:txBody>
      </p:sp>
      <p:sp>
        <p:nvSpPr>
          <p:cNvPr id="98" name="Google Shape;98;p2"/>
          <p:cNvSpPr txBox="1"/>
          <p:nvPr>
            <p:ph idx="1" type="body"/>
          </p:nvPr>
        </p:nvSpPr>
        <p:spPr>
          <a:xfrm>
            <a:off x="457200" y="1600200"/>
            <a:ext cx="8441100" cy="48798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00000"/>
              </a:lnSpc>
              <a:spcBef>
                <a:spcPts val="0"/>
              </a:spcBef>
              <a:spcAft>
                <a:spcPts val="0"/>
              </a:spcAft>
              <a:buClr>
                <a:schemeClr val="dk1"/>
              </a:buClr>
              <a:buSzPct val="47761"/>
              <a:buNone/>
            </a:pPr>
            <a:r>
              <a:rPr lang="en-US" sz="6700"/>
              <a:t> </a:t>
            </a:r>
            <a:r>
              <a:rPr lang="en-US" sz="9600"/>
              <a:t> </a:t>
            </a:r>
            <a:endParaRPr sz="9600"/>
          </a:p>
          <a:p>
            <a:pPr indent="0" lvl="0" marL="0" rtl="0" algn="l">
              <a:lnSpc>
                <a:spcPct val="100000"/>
              </a:lnSpc>
              <a:spcBef>
                <a:spcPts val="0"/>
              </a:spcBef>
              <a:spcAft>
                <a:spcPts val="0"/>
              </a:spcAft>
              <a:buClr>
                <a:schemeClr val="dk1"/>
              </a:buClr>
              <a:buSzPct val="32000"/>
              <a:buNone/>
            </a:pPr>
            <a:r>
              <a:rPr lang="en-US" sz="10000"/>
              <a:t>In 2021, India currently ranks </a:t>
            </a:r>
            <a:r>
              <a:rPr b="1" lang="en-US" sz="10000"/>
              <a:t>155 out of 180 </a:t>
            </a:r>
            <a:r>
              <a:rPr lang="en-US" sz="10000"/>
              <a:t>countries in the environmental performance index. This is due to poor handling of waste management and pollution. With the emergence of several government schemes such as “Swachh Bharat Abhiyan” and “Smart Cities Mission”, there has been a surge in both garbage production and its collection. But, there is </a:t>
            </a:r>
            <a:r>
              <a:rPr b="1" lang="en-US" sz="10000"/>
              <a:t>zero effort</a:t>
            </a:r>
            <a:r>
              <a:rPr lang="en-US" sz="10000"/>
              <a:t> to segregate the waste. </a:t>
            </a:r>
            <a:endParaRPr sz="10000"/>
          </a:p>
          <a:p>
            <a:pPr indent="0" lvl="0" marL="0" rtl="0" algn="l">
              <a:lnSpc>
                <a:spcPct val="100000"/>
              </a:lnSpc>
              <a:spcBef>
                <a:spcPts val="0"/>
              </a:spcBef>
              <a:spcAft>
                <a:spcPts val="0"/>
              </a:spcAft>
              <a:buClr>
                <a:schemeClr val="dk1"/>
              </a:buClr>
              <a:buSzPct val="32000"/>
              <a:buNone/>
            </a:pPr>
            <a:r>
              <a:t/>
            </a:r>
            <a:endParaRPr sz="10000"/>
          </a:p>
          <a:p>
            <a:pPr indent="0" lvl="0" marL="0" rtl="0" algn="l">
              <a:lnSpc>
                <a:spcPct val="100000"/>
              </a:lnSpc>
              <a:spcBef>
                <a:spcPts val="0"/>
              </a:spcBef>
              <a:spcAft>
                <a:spcPts val="0"/>
              </a:spcAft>
              <a:buClr>
                <a:schemeClr val="dk1"/>
              </a:buClr>
              <a:buSzPct val="32000"/>
              <a:buNone/>
            </a:pPr>
            <a:r>
              <a:rPr lang="en-US" sz="10000"/>
              <a:t>A major part of segregation is still dependent on </a:t>
            </a:r>
            <a:r>
              <a:rPr b="1" lang="en-US" sz="10000"/>
              <a:t>manual labor</a:t>
            </a:r>
            <a:r>
              <a:rPr lang="en-US" sz="10000"/>
              <a:t> which is slow and inefficient. Hence, we propose an automated way to segregate waste into </a:t>
            </a:r>
            <a:r>
              <a:rPr b="1" lang="en-US" sz="10000"/>
              <a:t>recyclable</a:t>
            </a:r>
            <a:r>
              <a:rPr lang="en-US" sz="10000"/>
              <a:t> and non-recyclable components using </a:t>
            </a:r>
            <a:r>
              <a:rPr b="1" lang="en-US" sz="10000"/>
              <a:t>Deep Learning(</a:t>
            </a:r>
            <a:r>
              <a:rPr lang="en-US" sz="10000"/>
              <a:t>Convolutional Neural Networks) embedded into a</a:t>
            </a:r>
            <a:r>
              <a:rPr b="1" lang="en-US" sz="10000"/>
              <a:t> Mobile Application.</a:t>
            </a:r>
            <a:r>
              <a:rPr lang="en-US" sz="10000"/>
              <a:t> </a:t>
            </a:r>
            <a:r>
              <a:rPr lang="en-US" sz="10400"/>
              <a:t> </a:t>
            </a:r>
            <a:r>
              <a:rPr lang="en-US" sz="10000"/>
              <a:t>      </a:t>
            </a:r>
            <a:r>
              <a:rPr lang="en-US" sz="9600"/>
              <a:t>     </a:t>
            </a:r>
            <a:r>
              <a:rPr lang="en-US" sz="9200"/>
              <a:t>     </a:t>
            </a:r>
            <a:endParaRPr sz="9200"/>
          </a:p>
          <a:p>
            <a:pPr indent="-139700" lvl="0" marL="342900" rtl="0" algn="l">
              <a:lnSpc>
                <a:spcPct val="100000"/>
              </a:lnSpc>
              <a:spcBef>
                <a:spcPts val="640"/>
              </a:spcBef>
              <a:spcAft>
                <a:spcPts val="0"/>
              </a:spcAft>
              <a:buClr>
                <a:schemeClr val="dk1"/>
              </a:buClr>
              <a:buSzPct val="100000"/>
              <a:buNone/>
            </a:pPr>
            <a:r>
              <a:t/>
            </a:r>
            <a:endParaRPr/>
          </a:p>
          <a:p>
            <a:pPr indent="-139700" lvl="0" marL="342900" rtl="0" algn="l">
              <a:lnSpc>
                <a:spcPct val="100000"/>
              </a:lnSpc>
              <a:spcBef>
                <a:spcPts val="640"/>
              </a:spcBef>
              <a:spcAft>
                <a:spcPts val="0"/>
              </a:spcAft>
              <a:buClr>
                <a:schemeClr val="dk1"/>
              </a:buClr>
              <a:buSzPct val="100000"/>
              <a:buNone/>
            </a:pPr>
            <a:r>
              <a:t/>
            </a:r>
            <a:endParaRPr/>
          </a:p>
        </p:txBody>
      </p:sp>
      <p:pic>
        <p:nvPicPr>
          <p:cNvPr id="99" name="Google Shape;99;p2"/>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00" name="Google Shape;10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4572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u="sng"/>
              <a:t>Introduction</a:t>
            </a:r>
            <a:endParaRPr u="sng"/>
          </a:p>
        </p:txBody>
      </p:sp>
      <p:sp>
        <p:nvSpPr>
          <p:cNvPr id="106" name="Google Shape;106;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90000"/>
              </a:lnSpc>
              <a:spcBef>
                <a:spcPts val="640"/>
              </a:spcBef>
              <a:spcAft>
                <a:spcPts val="0"/>
              </a:spcAft>
              <a:buClr>
                <a:schemeClr val="dk1"/>
              </a:buClr>
              <a:buSzPts val="3200"/>
              <a:buNone/>
            </a:pPr>
            <a:r>
              <a:rPr lang="en-US" sz="3000"/>
              <a:t>  Garbage Recycling is a key aspect of preserving our environment. To make the recycling process possible/easier, the garbage must be sorted into groups that have </a:t>
            </a:r>
            <a:r>
              <a:rPr b="1" lang="en-US" sz="3000"/>
              <a:t>similar recycling </a:t>
            </a:r>
            <a:r>
              <a:rPr lang="en-US" sz="3000"/>
              <a:t>processes. We found that most available datasets classify garbage into a few classes (2 to 6 classes at most). Being able to classify the images into more classes is a big step towards </a:t>
            </a:r>
            <a:r>
              <a:rPr b="1" lang="en-US" sz="3000"/>
              <a:t>improving</a:t>
            </a:r>
            <a:r>
              <a:rPr lang="en-US" sz="3000"/>
              <a:t> the recycling process by increasing the percentage of recycled garbage.</a:t>
            </a:r>
            <a:endParaRPr sz="3000"/>
          </a:p>
        </p:txBody>
      </p:sp>
      <p:pic>
        <p:nvPicPr>
          <p:cNvPr id="107" name="Google Shape;107;p3"/>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08" name="Google Shape;108;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9144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u="sng"/>
              <a:t>Existing System</a:t>
            </a:r>
            <a:endParaRPr u="sng"/>
          </a:p>
        </p:txBody>
      </p:sp>
      <p:sp>
        <p:nvSpPr>
          <p:cNvPr id="114" name="Google Shape;114;p4"/>
          <p:cNvSpPr txBox="1"/>
          <p:nvPr>
            <p:ph idx="1" type="body"/>
          </p:nvPr>
        </p:nvSpPr>
        <p:spPr>
          <a:xfrm>
            <a:off x="457200" y="1600200"/>
            <a:ext cx="8422200" cy="486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000"/>
              <a:buNone/>
            </a:pPr>
            <a:r>
              <a:rPr b="1" lang="en-US" sz="2500"/>
              <a:t>Segregation</a:t>
            </a:r>
            <a:r>
              <a:rPr lang="en-US" sz="2500"/>
              <a:t> and management of waste have been a longstanding issue that has impacted a vast percentage of the ecosystem. It is easier to manage waste using today’s technology if they are applied properly.</a:t>
            </a:r>
            <a:endParaRPr sz="2500"/>
          </a:p>
          <a:p>
            <a:pPr indent="0" lvl="0" marL="0" rtl="0" algn="l">
              <a:lnSpc>
                <a:spcPct val="100000"/>
              </a:lnSpc>
              <a:spcBef>
                <a:spcPts val="0"/>
              </a:spcBef>
              <a:spcAft>
                <a:spcPts val="0"/>
              </a:spcAft>
              <a:buClr>
                <a:schemeClr val="dk1"/>
              </a:buClr>
              <a:buSzPts val="2000"/>
              <a:buNone/>
            </a:pPr>
            <a:r>
              <a:t/>
            </a:r>
            <a:endParaRPr sz="2500"/>
          </a:p>
          <a:p>
            <a:pPr indent="0" lvl="0" marL="0" rtl="0" algn="l">
              <a:lnSpc>
                <a:spcPct val="100000"/>
              </a:lnSpc>
              <a:spcBef>
                <a:spcPts val="0"/>
              </a:spcBef>
              <a:spcAft>
                <a:spcPts val="0"/>
              </a:spcAft>
              <a:buClr>
                <a:schemeClr val="dk1"/>
              </a:buClr>
              <a:buSzPts val="2000"/>
              <a:buNone/>
            </a:pPr>
            <a:r>
              <a:rPr lang="en-US" sz="2500"/>
              <a:t>We found that most available datasets classify garbage into a </a:t>
            </a:r>
            <a:r>
              <a:rPr b="1" lang="en-US" sz="2500"/>
              <a:t>few </a:t>
            </a:r>
            <a:r>
              <a:rPr lang="en-US" sz="2500"/>
              <a:t>classes (2 to 6 classes at most). Despite that, among all the previously explored options, the highest accuracy achieved was </a:t>
            </a:r>
            <a:r>
              <a:rPr b="1" lang="en-US" sz="2500"/>
              <a:t>79.94%</a:t>
            </a:r>
            <a:r>
              <a:rPr lang="en-US" sz="2500"/>
              <a:t> with CNN and (SVM as last layer) using partial data augmentation. However, no matter what techniques which were added on, it was extremely </a:t>
            </a:r>
            <a:r>
              <a:rPr b="1" lang="en-US" sz="2500"/>
              <a:t>hard to break </a:t>
            </a:r>
            <a:r>
              <a:rPr lang="en-US" sz="2500"/>
              <a:t>through the 80% threshold with the scratch model. </a:t>
            </a:r>
            <a:r>
              <a:rPr lang="en-US" sz="2500"/>
              <a:t>  </a:t>
            </a:r>
            <a:endParaRPr sz="2500"/>
          </a:p>
          <a:p>
            <a:pPr indent="0" lvl="0" marL="0" rtl="0" algn="l">
              <a:lnSpc>
                <a:spcPct val="100000"/>
              </a:lnSpc>
              <a:spcBef>
                <a:spcPts val="0"/>
              </a:spcBef>
              <a:spcAft>
                <a:spcPts val="0"/>
              </a:spcAft>
              <a:buClr>
                <a:schemeClr val="dk1"/>
              </a:buClr>
              <a:buSzPts val="2000"/>
              <a:buNone/>
            </a:pPr>
            <a:r>
              <a:rPr lang="en-US" sz="2500"/>
              <a:t>                   </a:t>
            </a:r>
            <a:endParaRPr sz="2500"/>
          </a:p>
          <a:p>
            <a:pPr indent="-139700" lvl="0" marL="342900" rtl="0" algn="l">
              <a:lnSpc>
                <a:spcPct val="100000"/>
              </a:lnSpc>
              <a:spcBef>
                <a:spcPts val="640"/>
              </a:spcBef>
              <a:spcAft>
                <a:spcPts val="0"/>
              </a:spcAft>
              <a:buClr>
                <a:schemeClr val="dk1"/>
              </a:buClr>
              <a:buSzPts val="2000"/>
              <a:buNone/>
            </a:pPr>
            <a:r>
              <a:t/>
            </a:r>
            <a:endParaRPr sz="2500"/>
          </a:p>
          <a:p>
            <a:pPr indent="-139700" lvl="0" marL="342900" rtl="0" algn="l">
              <a:lnSpc>
                <a:spcPct val="100000"/>
              </a:lnSpc>
              <a:spcBef>
                <a:spcPts val="640"/>
              </a:spcBef>
              <a:spcAft>
                <a:spcPts val="0"/>
              </a:spcAft>
              <a:buClr>
                <a:schemeClr val="dk1"/>
              </a:buClr>
              <a:buSzPts val="2000"/>
              <a:buNone/>
            </a:pPr>
            <a:r>
              <a:t/>
            </a:r>
            <a:endParaRPr sz="2500"/>
          </a:p>
        </p:txBody>
      </p:sp>
      <p:pic>
        <p:nvPicPr>
          <p:cNvPr id="115" name="Google Shape;115;p4"/>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16" name="Google Shape;11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843575" y="359363"/>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u="sng"/>
              <a:t>Proposed System</a:t>
            </a:r>
            <a:endParaRPr u="sng"/>
          </a:p>
        </p:txBody>
      </p:sp>
      <p:sp>
        <p:nvSpPr>
          <p:cNvPr id="122" name="Google Shape;122;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32500"/>
          </a:bodyPr>
          <a:lstStyle/>
          <a:p>
            <a:pPr indent="0" lvl="0" marL="0" rtl="0" algn="l">
              <a:spcBef>
                <a:spcPts val="0"/>
              </a:spcBef>
              <a:spcAft>
                <a:spcPts val="0"/>
              </a:spcAft>
              <a:buClr>
                <a:schemeClr val="dk1"/>
              </a:buClr>
              <a:buSzPts val="358"/>
              <a:buFont typeface="Arial"/>
              <a:buNone/>
            </a:pPr>
            <a:r>
              <a:rPr lang="en-US" sz="8000"/>
              <a:t>We plan to use image classification techniques on a dataset of </a:t>
            </a:r>
            <a:r>
              <a:rPr b="1" lang="en-US" sz="8000"/>
              <a:t>15000+ </a:t>
            </a:r>
            <a:r>
              <a:rPr lang="en-US" sz="8000"/>
              <a:t>images consisting of different types of waste. The system will be tested on real images taken by the user within the intended usage environment through our mobile application. After processing the images, the application will correctly </a:t>
            </a:r>
            <a:r>
              <a:rPr b="1" lang="en-US" sz="8000"/>
              <a:t>classify</a:t>
            </a:r>
            <a:r>
              <a:rPr lang="en-US" sz="8000"/>
              <a:t> the waste as recyclable or not for the benefit of the user.</a:t>
            </a:r>
            <a:endParaRPr sz="8000"/>
          </a:p>
          <a:p>
            <a:pPr indent="0" lvl="0" marL="0" rtl="0" algn="l">
              <a:spcBef>
                <a:spcPts val="0"/>
              </a:spcBef>
              <a:spcAft>
                <a:spcPts val="0"/>
              </a:spcAft>
              <a:buClr>
                <a:schemeClr val="dk1"/>
              </a:buClr>
              <a:buSzPts val="358"/>
              <a:buFont typeface="Arial"/>
              <a:buNone/>
            </a:pPr>
            <a:r>
              <a:t/>
            </a:r>
            <a:endParaRPr sz="8000"/>
          </a:p>
          <a:p>
            <a:pPr indent="0" lvl="0" marL="0" rtl="0" algn="l">
              <a:spcBef>
                <a:spcPts val="0"/>
              </a:spcBef>
              <a:spcAft>
                <a:spcPts val="0"/>
              </a:spcAft>
              <a:buClr>
                <a:schemeClr val="dk1"/>
              </a:buClr>
              <a:buSzPts val="358"/>
              <a:buFont typeface="Arial"/>
              <a:buNone/>
            </a:pPr>
            <a:r>
              <a:rPr lang="en-US" sz="8000"/>
              <a:t>We plan to achieve this by using a diverse dataset and software tools like Tensorflow, </a:t>
            </a:r>
            <a:r>
              <a:rPr b="1" lang="en-US" sz="8000"/>
              <a:t>Python</a:t>
            </a:r>
            <a:r>
              <a:rPr lang="en-US" sz="8000"/>
              <a:t>, Flask, Android Studio, and Flutter. </a:t>
            </a:r>
            <a:endParaRPr/>
          </a:p>
        </p:txBody>
      </p:sp>
      <p:pic>
        <p:nvPicPr>
          <p:cNvPr id="123" name="Google Shape;123;p18"/>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24" name="Google Shape;12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ph idx="1" type="body"/>
          </p:nvPr>
        </p:nvSpPr>
        <p:spPr>
          <a:xfrm>
            <a:off x="457200" y="1166013"/>
            <a:ext cx="8229600" cy="45261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rPr lang="en-US" sz="4900"/>
              <a:t>ANY QUESTIONS</a:t>
            </a:r>
            <a:endParaRPr sz="4900"/>
          </a:p>
        </p:txBody>
      </p:sp>
      <p:pic>
        <p:nvPicPr>
          <p:cNvPr id="130" name="Google Shape;130;p5"/>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131" name="Google Shape;131;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2020-05-13T07:00:09Z</dcterms:created>
  <dc:creator>Kevin</dc:creator>
</cp:coreProperties>
</file>