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0" roundtripDataSignature="AMtx7mhzEqMXTZHXybabnCQHYPs4nEEU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3B3270-E70D-4247-91CF-A40807E981C8}">
  <a:tblStyle styleId="{C63B3270-E70D-4247-91CF-A40807E981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626c5f785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b626c5f785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626c5f78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b626c5f785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626c5f78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b626c5f785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c3e8518e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0c3e8518e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7c5fe593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57c5fe593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f18f11fea_2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ff18f11fea_2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626c5f785_2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1b626c5f785_2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626c5f785_2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b626c5f785_2_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626c5f785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b626c5f785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626c5f785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b626c5f785_2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626c5f785_2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b626c5f785_2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e6c4cbb5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0e6c4cbb53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e6c4cbb5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0e6c4cbb53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7c5fe593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57c5fe593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e6c4cbb53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20e6c4cbb53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18f11fea_2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ff18f11fea_2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b626c5f785_2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1b626c5f785_2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626c5f785_2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1b626c5f785_2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b626c5f785_2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b626c5f785_2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b626c5f785_2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1b626c5f785_2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b626c5f785_2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b626c5f785_2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b626c5f785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1b626c5f785_2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f29cfd62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ff29cfd62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626c5f78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b626c5f78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f18f11fea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ff18f11fea_2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18f11fea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ff18f11fea_2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f18f11fea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ff18f11fea_2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f18f11fea_2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ff18f11fea_2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cfb205c6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5cfb205c67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g"/><Relationship Id="rId4"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jp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github.com/fchollet/keras"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s://github.com/" TargetMode="External"/><Relationship Id="rId6" Type="http://schemas.openxmlformats.org/officeDocument/2006/relationships/hyperlink" Target="http://www.kaggle.com/techsash/waste-classification-data" TargetMode="External"/><Relationship Id="rId7" Type="http://schemas.openxmlformats.org/officeDocument/2006/relationships/hyperlink" Target="http://www.kaggle.com/arkadiyhacks/drinking-waste-classification" TargetMode="External"/><Relationship Id="rId8"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arxiv.org/pdf/2202.12258.pdf" TargetMode="External"/><Relationship Id="rId5" Type="http://schemas.openxmlformats.org/officeDocument/2006/relationships/hyperlink" Target="https://arxiv.org/pdf/2202.12258.pdf" TargetMode="External"/><Relationship Id="rId6" Type="http://schemas.openxmlformats.org/officeDocument/2006/relationships/hyperlink" Target="https://cs230.stanford.edu/projects_spring_2020/reports/38847029.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link.springer.com/content/pdf/10.1007/s40747-021-00529-0.pdf"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www.joics.org/gallery/ics-3683.pdf" TargetMode="External"/><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s://arxiv.org/pdf/1610.02357.pdf" TargetMode="External"/><Relationship Id="rId5" Type="http://schemas.openxmlformats.org/officeDocument/2006/relationships/hyperlink" Target="https://www.sciencedirect.com/science/article/pii/S235197891930723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s://cs229.stanford.edu/proj2016/report/ThungYang-ClassificationOfTrashForRecyclabilityStatus-report.pdf" TargetMode="External"/><Relationship Id="rId5" Type="http://schemas.openxmlformats.org/officeDocument/2006/relationships/hyperlink" Target="https://cs229.stanford.edu/proj2016/report/ThungYang-ClassificationOfTrashForRecyclabilityStatus-report.pdf" TargetMode="External"/><Relationship Id="rId6" Type="http://schemas.openxmlformats.org/officeDocument/2006/relationships/hyperlink" Target="https://ieeexplore.ieee.org/document/862221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788" y="1958979"/>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i="1" lang="en-US" u="sng"/>
              <a:t>TrashCan</a:t>
            </a:r>
            <a:r>
              <a:rPr b="1" lang="en-US"/>
              <a:t> </a:t>
            </a:r>
            <a:r>
              <a:rPr lang="en-US"/>
              <a:t>- </a:t>
            </a:r>
            <a:r>
              <a:rPr lang="en-US"/>
              <a:t>Application to segregate Waste using Deep Learning</a:t>
            </a:r>
            <a:endParaRPr/>
          </a:p>
        </p:txBody>
      </p:sp>
      <p:sp>
        <p:nvSpPr>
          <p:cNvPr id="89" name="Google Shape;89;p1"/>
          <p:cNvSpPr txBox="1"/>
          <p:nvPr>
            <p:ph idx="1" type="subTitle"/>
          </p:nvPr>
        </p:nvSpPr>
        <p:spPr>
          <a:xfrm>
            <a:off x="4386263" y="4216013"/>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 B145</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 RA1911003010090</a:t>
            </a:r>
            <a:endParaRPr/>
          </a:p>
          <a:p>
            <a:pPr indent="0" lvl="0" marL="0" rtl="0" algn="ctr">
              <a:lnSpc>
                <a:spcPct val="100000"/>
              </a:lnSpc>
              <a:spcBef>
                <a:spcPts val="592"/>
              </a:spcBef>
              <a:spcAft>
                <a:spcPts val="0"/>
              </a:spcAft>
              <a:buSzPct val="100000"/>
              <a:buNone/>
            </a:pPr>
            <a:r>
              <a:rPr lang="en-US"/>
              <a:t>Student 1 Name: Naman Jain</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 RA1911003010108</a:t>
            </a:r>
            <a:endParaRPr/>
          </a:p>
          <a:p>
            <a:pPr indent="0" lvl="0" marL="0" rtl="0" algn="ctr">
              <a:lnSpc>
                <a:spcPct val="100000"/>
              </a:lnSpc>
              <a:spcBef>
                <a:spcPts val="592"/>
              </a:spcBef>
              <a:spcAft>
                <a:spcPts val="0"/>
              </a:spcAft>
              <a:buSzPct val="100000"/>
              <a:buNone/>
            </a:pPr>
            <a:r>
              <a:rPr lang="en-US"/>
              <a:t>Student 2 Name: Suvodeep Saibal Sinha</a:t>
            </a:r>
            <a:endParaRPr/>
          </a:p>
        </p:txBody>
      </p:sp>
      <p:pic>
        <p:nvPicPr>
          <p:cNvPr id="90" name="Google Shape;90;p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
          <p:cNvSpPr/>
          <p:nvPr/>
        </p:nvSpPr>
        <p:spPr>
          <a:xfrm>
            <a:off x="2819400" y="457200"/>
            <a:ext cx="61722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18CSP10</a:t>
            </a:r>
            <a:r>
              <a:rPr b="1" lang="en-US" sz="1800">
                <a:solidFill>
                  <a:schemeClr val="dk1"/>
                </a:solidFill>
                <a:latin typeface="Calibri"/>
                <a:ea typeface="Calibri"/>
                <a:cs typeface="Calibri"/>
                <a:sym typeface="Calibri"/>
              </a:rPr>
              <a:t>9</a:t>
            </a:r>
            <a:r>
              <a:rPr b="1" i="0" lang="en-US" sz="1800" u="none" cap="none" strike="noStrike">
                <a:solidFill>
                  <a:schemeClr val="dk1"/>
                </a:solidFill>
                <a:latin typeface="Calibri"/>
                <a:ea typeface="Calibri"/>
                <a:cs typeface="Calibri"/>
                <a:sym typeface="Calibri"/>
              </a:rPr>
              <a:t>L  - M</a:t>
            </a:r>
            <a:r>
              <a:rPr b="1" lang="en-US" sz="1800">
                <a:solidFill>
                  <a:schemeClr val="dk1"/>
                </a:solidFill>
                <a:latin typeface="Calibri"/>
                <a:ea typeface="Calibri"/>
                <a:cs typeface="Calibri"/>
                <a:sym typeface="Calibri"/>
              </a:rPr>
              <a:t>AJ</a:t>
            </a:r>
            <a:r>
              <a:rPr b="1" i="0" lang="en-US" sz="1800" u="none" cap="none" strike="noStrike">
                <a:solidFill>
                  <a:schemeClr val="dk1"/>
                </a:solidFill>
                <a:latin typeface="Calibri"/>
                <a:ea typeface="Calibri"/>
                <a:cs typeface="Calibri"/>
                <a:sym typeface="Calibri"/>
              </a:rPr>
              <a:t>OR PROJECT</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228600" y="4216018"/>
            <a:ext cx="3471900" cy="1902600"/>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Supervisor name:  Dr. S. Babu</a:t>
            </a:r>
            <a:endParaRPr b="0" i="0" sz="1750" u="none" cap="none" strike="noStrike">
              <a:solidFill>
                <a:srgbClr val="000000"/>
              </a:solidFill>
              <a:latin typeface="Arial"/>
              <a:ea typeface="Arial"/>
              <a:cs typeface="Arial"/>
              <a:sym typeface="Arial"/>
            </a:endParaRPr>
          </a:p>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Designation: Associate Professor</a:t>
            </a:r>
            <a:br>
              <a:rPr b="0" i="0" lang="en-US" sz="1750" u="none" cap="none" strike="noStrike">
                <a:solidFill>
                  <a:srgbClr val="888888"/>
                </a:solidFill>
                <a:latin typeface="Calibri"/>
                <a:ea typeface="Calibri"/>
                <a:cs typeface="Calibri"/>
                <a:sym typeface="Calibri"/>
              </a:rPr>
            </a:br>
            <a:r>
              <a:rPr b="0" i="0" lang="en-US" sz="1750" u="none" cap="none" strike="noStrike">
                <a:solidFill>
                  <a:srgbClr val="888888"/>
                </a:solidFill>
                <a:latin typeface="Calibri"/>
                <a:ea typeface="Calibri"/>
                <a:cs typeface="Calibri"/>
                <a:sym typeface="Calibri"/>
              </a:rPr>
              <a:t>Department: Department Of Computing Technologies</a:t>
            </a:r>
            <a:endParaRPr b="0" i="0" sz="17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Challenges to Address</a:t>
            </a:r>
            <a:endParaRPr u="sng"/>
          </a:p>
        </p:txBody>
      </p:sp>
      <p:sp>
        <p:nvSpPr>
          <p:cNvPr id="161" name="Google Shape;161;p3"/>
          <p:cNvSpPr txBox="1"/>
          <p:nvPr>
            <p:ph idx="1" type="body"/>
          </p:nvPr>
        </p:nvSpPr>
        <p:spPr>
          <a:xfrm>
            <a:off x="457200" y="1830375"/>
            <a:ext cx="8229600" cy="4526100"/>
          </a:xfrm>
          <a:prstGeom prst="rect">
            <a:avLst/>
          </a:prstGeom>
          <a:noFill/>
          <a:ln>
            <a:noFill/>
          </a:ln>
        </p:spPr>
        <p:txBody>
          <a:bodyPr anchorCtr="0" anchor="t" bIns="45700" lIns="91425" spcFirstLastPara="1" rIns="91425" wrap="square" tIns="45700">
            <a:noAutofit/>
          </a:bodyPr>
          <a:lstStyle/>
          <a:p>
            <a:pPr indent="-382587" lvl="0" marL="457200" rtl="0" algn="just">
              <a:lnSpc>
                <a:spcPct val="70000"/>
              </a:lnSpc>
              <a:spcBef>
                <a:spcPts val="640"/>
              </a:spcBef>
              <a:spcAft>
                <a:spcPts val="0"/>
              </a:spcAft>
              <a:buSzPts val="2425"/>
              <a:buChar char="•"/>
            </a:pPr>
            <a:r>
              <a:rPr lang="en-US" sz="2425"/>
              <a:t>Garbage Recycling is a key aspect of preserving our environment. To make the recycling process possible/easier, the garbage must be sorted into groups that have </a:t>
            </a:r>
            <a:r>
              <a:rPr b="1" lang="en-US" sz="2425"/>
              <a:t>similar recycling </a:t>
            </a:r>
            <a:r>
              <a:rPr lang="en-US" sz="2425"/>
              <a:t>processes.</a:t>
            </a:r>
            <a:endParaRPr sz="2425"/>
          </a:p>
          <a:p>
            <a:pPr indent="0" lvl="0" marL="457200" rtl="0" algn="just">
              <a:lnSpc>
                <a:spcPct val="70000"/>
              </a:lnSpc>
              <a:spcBef>
                <a:spcPts val="64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We found that most available datasets classify garbage into a few classes (2 to 6 classes at most).</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Being able to classify the images into more classes is a big step towards </a:t>
            </a:r>
            <a:r>
              <a:rPr b="1" lang="en-US" sz="2425"/>
              <a:t>improving</a:t>
            </a:r>
            <a:r>
              <a:rPr lang="en-US" sz="2425"/>
              <a:t> the recycling process by increasing the percentage of recycled garbage.</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T</a:t>
            </a:r>
            <a:r>
              <a:rPr lang="en-US" sz="2425"/>
              <a:t>o produce multiple-class output without sacrificing efficiency.</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The system should be able to update the database on its own in a recurrent manner.</a:t>
            </a:r>
            <a:endParaRPr sz="2425"/>
          </a:p>
        </p:txBody>
      </p:sp>
      <p:pic>
        <p:nvPicPr>
          <p:cNvPr id="162" name="Google Shape;162;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3" name="Google Shape;16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b626c5f785_0_23"/>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Innovation </a:t>
            </a:r>
            <a:endParaRPr u="sng"/>
          </a:p>
        </p:txBody>
      </p:sp>
      <p:sp>
        <p:nvSpPr>
          <p:cNvPr id="169" name="Google Shape;169;g1b626c5f785_0_23"/>
          <p:cNvSpPr txBox="1"/>
          <p:nvPr>
            <p:ph idx="1" type="body"/>
          </p:nvPr>
        </p:nvSpPr>
        <p:spPr>
          <a:xfrm>
            <a:off x="457200" y="1666300"/>
            <a:ext cx="8229600" cy="4689900"/>
          </a:xfrm>
          <a:prstGeom prst="rect">
            <a:avLst/>
          </a:prstGeom>
          <a:noFill/>
          <a:ln>
            <a:noFill/>
          </a:ln>
        </p:spPr>
        <p:txBody>
          <a:bodyPr anchorCtr="0" anchor="t" bIns="45700" lIns="91425" spcFirstLastPara="1" rIns="91425" wrap="square" tIns="45700">
            <a:noAutofit/>
          </a:bodyPr>
          <a:lstStyle/>
          <a:p>
            <a:pPr indent="-388937" lvl="0" marL="457200" rtl="0" algn="just">
              <a:lnSpc>
                <a:spcPct val="70000"/>
              </a:lnSpc>
              <a:spcBef>
                <a:spcPts val="0"/>
              </a:spcBef>
              <a:spcAft>
                <a:spcPts val="0"/>
              </a:spcAft>
              <a:buSzPts val="2525"/>
              <a:buChar char="•"/>
            </a:pPr>
            <a:r>
              <a:rPr lang="en-US" sz="2525"/>
              <a:t>The majority of datasets that are currently available classify garbage into a small number of classes (2 to 6 classes at most), but we provide 12 different classes.</a:t>
            </a:r>
            <a:endParaRPr sz="2525"/>
          </a:p>
          <a:p>
            <a:pPr indent="0" lvl="0" marL="914400" rtl="0" algn="just">
              <a:lnSpc>
                <a:spcPct val="70000"/>
              </a:lnSpc>
              <a:spcBef>
                <a:spcPts val="0"/>
              </a:spcBef>
              <a:spcAft>
                <a:spcPts val="0"/>
              </a:spcAft>
              <a:buNone/>
            </a:pPr>
            <a:r>
              <a:t/>
            </a:r>
            <a:endParaRPr sz="2525"/>
          </a:p>
          <a:p>
            <a:pPr indent="-388937" lvl="0" marL="457200" rtl="0" algn="just">
              <a:lnSpc>
                <a:spcPct val="70000"/>
              </a:lnSpc>
              <a:spcBef>
                <a:spcPts val="0"/>
              </a:spcBef>
              <a:spcAft>
                <a:spcPts val="0"/>
              </a:spcAft>
              <a:buSzPts val="2525"/>
              <a:buChar char="•"/>
            </a:pPr>
            <a:r>
              <a:rPr lang="en-US" sz="2525"/>
              <a:t>Fo</a:t>
            </a:r>
            <a:r>
              <a:rPr lang="en-US" sz="2525"/>
              <a:t>r</a:t>
            </a:r>
            <a:r>
              <a:rPr lang="en-US" sz="2525"/>
              <a:t>merly, we concentrated on detecting a single object in the given images. Now, we've simultaneously introduced multiclass categorization.</a:t>
            </a:r>
            <a:endParaRPr sz="2525"/>
          </a:p>
          <a:p>
            <a:pPr indent="0" lvl="0" marL="914400" rtl="0" algn="just">
              <a:lnSpc>
                <a:spcPct val="70000"/>
              </a:lnSpc>
              <a:spcBef>
                <a:spcPts val="0"/>
              </a:spcBef>
              <a:spcAft>
                <a:spcPts val="0"/>
              </a:spcAft>
              <a:buNone/>
            </a:pPr>
            <a:r>
              <a:t/>
            </a:r>
            <a:endParaRPr sz="2525"/>
          </a:p>
          <a:p>
            <a:pPr indent="-388937" lvl="0" marL="457200" rtl="0" algn="just">
              <a:lnSpc>
                <a:spcPct val="70000"/>
              </a:lnSpc>
              <a:spcBef>
                <a:spcPts val="0"/>
              </a:spcBef>
              <a:spcAft>
                <a:spcPts val="0"/>
              </a:spcAft>
              <a:buSzPts val="2525"/>
              <a:buChar char="•"/>
            </a:pPr>
            <a:r>
              <a:rPr lang="en-US" sz="2525"/>
              <a:t>As can be observed from our Literature Survey, various articles compared how pre-existing architectures like ResNet (50/18), AlexNet, VGG16, and InceptionNet performed. </a:t>
            </a:r>
            <a:endParaRPr sz="2525"/>
          </a:p>
          <a:p>
            <a:pPr indent="0" lvl="0" marL="914400" rtl="0" algn="just">
              <a:lnSpc>
                <a:spcPct val="70000"/>
              </a:lnSpc>
              <a:spcBef>
                <a:spcPts val="0"/>
              </a:spcBef>
              <a:spcAft>
                <a:spcPts val="0"/>
              </a:spcAft>
              <a:buNone/>
            </a:pPr>
            <a:r>
              <a:t/>
            </a:r>
            <a:endParaRPr sz="2525"/>
          </a:p>
          <a:p>
            <a:pPr indent="-388937" lvl="0" marL="457200" rtl="0" algn="just">
              <a:lnSpc>
                <a:spcPct val="70000"/>
              </a:lnSpc>
              <a:spcBef>
                <a:spcPts val="0"/>
              </a:spcBef>
              <a:spcAft>
                <a:spcPts val="0"/>
              </a:spcAft>
              <a:buSzPts val="2525"/>
              <a:buChar char="•"/>
            </a:pPr>
            <a:r>
              <a:rPr lang="en-US" sz="2525"/>
              <a:t>We conducted research on a few novel implementations that are both compatible with the project and untested in order to make our study stand out. They consist of EfficientNet, MobileNet, and XceptionNet.</a:t>
            </a:r>
            <a:endParaRPr sz="2525"/>
          </a:p>
        </p:txBody>
      </p:sp>
      <p:pic>
        <p:nvPicPr>
          <p:cNvPr id="170" name="Google Shape;170;g1b626c5f785_0_2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71" name="Google Shape;171;g1b626c5f785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b626c5f785_0_7"/>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Objectives</a:t>
            </a:r>
            <a:endParaRPr u="sng"/>
          </a:p>
        </p:txBody>
      </p:sp>
      <p:sp>
        <p:nvSpPr>
          <p:cNvPr id="177" name="Google Shape;177;g1b626c5f785_0_7"/>
          <p:cNvSpPr txBox="1"/>
          <p:nvPr>
            <p:ph idx="1" type="body"/>
          </p:nvPr>
        </p:nvSpPr>
        <p:spPr>
          <a:xfrm>
            <a:off x="457200" y="1666300"/>
            <a:ext cx="8229600" cy="4689900"/>
          </a:xfrm>
          <a:prstGeom prst="rect">
            <a:avLst/>
          </a:prstGeom>
          <a:noFill/>
          <a:ln>
            <a:noFill/>
          </a:ln>
        </p:spPr>
        <p:txBody>
          <a:bodyPr anchorCtr="0" anchor="t" bIns="45700" lIns="91425" spcFirstLastPara="1" rIns="91425" wrap="square" tIns="45700">
            <a:noAutofit/>
          </a:bodyPr>
          <a:lstStyle/>
          <a:p>
            <a:pPr indent="-382587" lvl="0" marL="457200" rtl="0" algn="just">
              <a:lnSpc>
                <a:spcPct val="70000"/>
              </a:lnSpc>
              <a:spcBef>
                <a:spcPts val="0"/>
              </a:spcBef>
              <a:spcAft>
                <a:spcPts val="0"/>
              </a:spcAft>
              <a:buSzPts val="2425"/>
              <a:buChar char="•"/>
            </a:pPr>
            <a:r>
              <a:rPr b="1" lang="en-US" sz="2425"/>
              <a:t>Increased Efficiency:</a:t>
            </a:r>
            <a:r>
              <a:rPr lang="en-US" sz="2425"/>
              <a:t> Automated systems can sort and separate waste materials more quickly and accurately than manual methods, reducing the time and labour required to process waste.</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b="1" lang="en-US" sz="2425"/>
              <a:t>Reduction in Physical Strain: </a:t>
            </a:r>
            <a:r>
              <a:rPr lang="en-US" sz="2425"/>
              <a:t>Automated systems can handle heavy and bulky materials that may be difficult for human workers to move, reducing the risk of injury and physical strain.</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b="1" lang="en-US" sz="2425"/>
              <a:t>Improved Safety: </a:t>
            </a:r>
            <a:r>
              <a:rPr lang="en-US" sz="2425"/>
              <a:t>Automated systems can reduce the need for manual handling of hazardous waste materials, such as sharp objects or toxic chemicals, improving safety for workers.</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b="1" lang="en-US" sz="2425"/>
              <a:t>Reduced Staffing Needs: </a:t>
            </a:r>
            <a:r>
              <a:rPr lang="en-US" sz="2425"/>
              <a:t>Automated systems can operate 24/7 with minimal supervision, reducing the need for a large workforce to handle waste management.</a:t>
            </a:r>
            <a:endParaRPr sz="2425"/>
          </a:p>
        </p:txBody>
      </p:sp>
      <p:pic>
        <p:nvPicPr>
          <p:cNvPr id="178" name="Google Shape;178;g1b626c5f785_0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79" name="Google Shape;179;g1b626c5f785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b626c5f785_0_15"/>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Scope and Application</a:t>
            </a:r>
            <a:endParaRPr u="sng"/>
          </a:p>
        </p:txBody>
      </p:sp>
      <p:sp>
        <p:nvSpPr>
          <p:cNvPr id="185" name="Google Shape;185;g1b626c5f785_0_15"/>
          <p:cNvSpPr txBox="1"/>
          <p:nvPr>
            <p:ph idx="1" type="body"/>
          </p:nvPr>
        </p:nvSpPr>
        <p:spPr>
          <a:xfrm>
            <a:off x="457200" y="1818275"/>
            <a:ext cx="8229600" cy="4689900"/>
          </a:xfrm>
          <a:prstGeom prst="rect">
            <a:avLst/>
          </a:prstGeom>
          <a:noFill/>
          <a:ln>
            <a:noFill/>
          </a:ln>
        </p:spPr>
        <p:txBody>
          <a:bodyPr anchorCtr="0" anchor="t" bIns="45700" lIns="91425" spcFirstLastPara="1" rIns="91425" wrap="square" tIns="45700">
            <a:noAutofit/>
          </a:bodyPr>
          <a:lstStyle/>
          <a:p>
            <a:pPr indent="-444500" lvl="0" marL="457200" rtl="0" algn="just">
              <a:lnSpc>
                <a:spcPct val="70000"/>
              </a:lnSpc>
              <a:spcBef>
                <a:spcPts val="0"/>
              </a:spcBef>
              <a:spcAft>
                <a:spcPts val="0"/>
              </a:spcAft>
              <a:buSzPts val="3400"/>
              <a:buChar char="•"/>
            </a:pPr>
            <a:r>
              <a:rPr lang="en-US" sz="3400"/>
              <a:t>The main result will be a healthy lifestyle for mankind owing to a clean environment.</a:t>
            </a:r>
            <a:endParaRPr sz="3400"/>
          </a:p>
          <a:p>
            <a:pPr indent="0" lvl="0" marL="457200" rtl="0" algn="just">
              <a:lnSpc>
                <a:spcPct val="70000"/>
              </a:lnSpc>
              <a:spcBef>
                <a:spcPts val="0"/>
              </a:spcBef>
              <a:spcAft>
                <a:spcPts val="0"/>
              </a:spcAft>
              <a:buNone/>
            </a:pPr>
            <a:r>
              <a:t/>
            </a:r>
            <a:endParaRPr sz="3400"/>
          </a:p>
          <a:p>
            <a:pPr indent="-444500" lvl="0" marL="457200" rtl="0" algn="just">
              <a:lnSpc>
                <a:spcPct val="70000"/>
              </a:lnSpc>
              <a:spcBef>
                <a:spcPts val="0"/>
              </a:spcBef>
              <a:spcAft>
                <a:spcPts val="0"/>
              </a:spcAft>
              <a:buSzPts val="3400"/>
              <a:buChar char="•"/>
            </a:pPr>
            <a:r>
              <a:rPr lang="en-US" sz="3400"/>
              <a:t>It will be feasible to recover resources from segregated garbage, making it a financially sound alternative.</a:t>
            </a:r>
            <a:endParaRPr sz="3400"/>
          </a:p>
          <a:p>
            <a:pPr indent="0" lvl="0" marL="457200" rtl="0" algn="just">
              <a:lnSpc>
                <a:spcPct val="70000"/>
              </a:lnSpc>
              <a:spcBef>
                <a:spcPts val="0"/>
              </a:spcBef>
              <a:spcAft>
                <a:spcPts val="0"/>
              </a:spcAft>
              <a:buNone/>
            </a:pPr>
            <a:r>
              <a:t/>
            </a:r>
            <a:endParaRPr sz="3400"/>
          </a:p>
          <a:p>
            <a:pPr indent="-444500" lvl="0" marL="457200" rtl="0" algn="just">
              <a:lnSpc>
                <a:spcPct val="70000"/>
              </a:lnSpc>
              <a:spcBef>
                <a:spcPts val="0"/>
              </a:spcBef>
              <a:spcAft>
                <a:spcPts val="0"/>
              </a:spcAft>
              <a:buSzPts val="3400"/>
              <a:buChar char="•"/>
            </a:pPr>
            <a:r>
              <a:rPr lang="en-US" sz="3400"/>
              <a:t>Prior to being sent to major landfills or processing facilities, the total amount of waste that is dumped will be reduced.</a:t>
            </a:r>
            <a:endParaRPr sz="3400"/>
          </a:p>
        </p:txBody>
      </p:sp>
      <p:pic>
        <p:nvPicPr>
          <p:cNvPr id="186" name="Google Shape;186;g1b626c5f785_0_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87" name="Google Shape;187;g1b626c5f785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0c3e8518ef_0_0"/>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Future Work</a:t>
            </a:r>
            <a:endParaRPr u="sng"/>
          </a:p>
        </p:txBody>
      </p:sp>
      <p:sp>
        <p:nvSpPr>
          <p:cNvPr id="193" name="Google Shape;193;g20c3e8518ef_0_0"/>
          <p:cNvSpPr txBox="1"/>
          <p:nvPr>
            <p:ph idx="1" type="body"/>
          </p:nvPr>
        </p:nvSpPr>
        <p:spPr>
          <a:xfrm>
            <a:off x="457200" y="1818250"/>
            <a:ext cx="8229600" cy="4538100"/>
          </a:xfrm>
          <a:prstGeom prst="rect">
            <a:avLst/>
          </a:prstGeom>
          <a:noFill/>
          <a:ln>
            <a:noFill/>
          </a:ln>
        </p:spPr>
        <p:txBody>
          <a:bodyPr anchorCtr="0" anchor="t" bIns="45700" lIns="91425" spcFirstLastPara="1" rIns="91425" wrap="square" tIns="45700">
            <a:noAutofit/>
          </a:bodyPr>
          <a:lstStyle/>
          <a:p>
            <a:pPr indent="-419100" lvl="0" marL="457200" rtl="0" algn="just">
              <a:lnSpc>
                <a:spcPct val="70000"/>
              </a:lnSpc>
              <a:spcBef>
                <a:spcPts val="0"/>
              </a:spcBef>
              <a:spcAft>
                <a:spcPts val="0"/>
              </a:spcAft>
              <a:buSzPts val="3000"/>
              <a:buChar char="•"/>
            </a:pPr>
            <a:r>
              <a:rPr lang="en-US" sz="3000"/>
              <a:t>We indicated in our presentation that we can frequently update our dataset and use it to train the model once more.</a:t>
            </a:r>
            <a:endParaRPr sz="3000"/>
          </a:p>
          <a:p>
            <a:pPr indent="0" lvl="0" marL="457200" rtl="0" algn="just">
              <a:lnSpc>
                <a:spcPct val="70000"/>
              </a:lnSpc>
              <a:spcBef>
                <a:spcPts val="0"/>
              </a:spcBef>
              <a:spcAft>
                <a:spcPts val="0"/>
              </a:spcAft>
              <a:buNone/>
            </a:pPr>
            <a:r>
              <a:t/>
            </a:r>
            <a:endParaRPr sz="3000"/>
          </a:p>
          <a:p>
            <a:pPr indent="-419100" lvl="0" marL="457200" rtl="0" algn="just">
              <a:lnSpc>
                <a:spcPct val="70000"/>
              </a:lnSpc>
              <a:spcBef>
                <a:spcPts val="0"/>
              </a:spcBef>
              <a:spcAft>
                <a:spcPts val="0"/>
              </a:spcAft>
              <a:buSzPts val="3000"/>
              <a:buChar char="•"/>
            </a:pPr>
            <a:r>
              <a:rPr lang="en-US" sz="3000"/>
              <a:t>Two such ideas that we found while looking for this topic are AutoML and Continual Learning. </a:t>
            </a:r>
            <a:endParaRPr sz="3000"/>
          </a:p>
          <a:p>
            <a:pPr indent="0" lvl="0" marL="457200" rtl="0" algn="just">
              <a:lnSpc>
                <a:spcPct val="70000"/>
              </a:lnSpc>
              <a:spcBef>
                <a:spcPts val="0"/>
              </a:spcBef>
              <a:spcAft>
                <a:spcPts val="0"/>
              </a:spcAft>
              <a:buNone/>
            </a:pPr>
            <a:r>
              <a:t/>
            </a:r>
            <a:endParaRPr sz="3000"/>
          </a:p>
          <a:p>
            <a:pPr indent="-419100" lvl="0" marL="457200" rtl="0" algn="just">
              <a:lnSpc>
                <a:spcPct val="70000"/>
              </a:lnSpc>
              <a:spcBef>
                <a:spcPts val="0"/>
              </a:spcBef>
              <a:spcAft>
                <a:spcPts val="0"/>
              </a:spcAft>
              <a:buSzPts val="3000"/>
              <a:buChar char="•"/>
            </a:pPr>
            <a:r>
              <a:rPr lang="en-US" sz="3000"/>
              <a:t>Many Continual Learning frameworks can partially aid in what we are attempting to do in a very basic and straightforward way.</a:t>
            </a:r>
            <a:endParaRPr sz="3000"/>
          </a:p>
        </p:txBody>
      </p:sp>
      <p:pic>
        <p:nvPicPr>
          <p:cNvPr id="194" name="Google Shape;194;g20c3e8518ef_0_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5" name="Google Shape;195;g20c3e8518ef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57c5fe5934_0_8"/>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Architecture Diagram</a:t>
            </a:r>
            <a:endParaRPr sz="5500" u="sng"/>
          </a:p>
        </p:txBody>
      </p:sp>
      <p:pic>
        <p:nvPicPr>
          <p:cNvPr id="201" name="Google Shape;201;g157c5fe5934_0_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02" name="Google Shape;202;g157c5fe5934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ff18f11fea_2_35"/>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640"/>
              </a:spcBef>
              <a:spcAft>
                <a:spcPts val="0"/>
              </a:spcAft>
              <a:buClr>
                <a:schemeClr val="dk1"/>
              </a:buClr>
              <a:buSzPts val="3200"/>
              <a:buNone/>
            </a:pPr>
            <a:r>
              <a:t/>
            </a:r>
            <a:endParaRPr/>
          </a:p>
        </p:txBody>
      </p:sp>
      <p:sp>
        <p:nvSpPr>
          <p:cNvPr id="208" name="Google Shape;208;gff18f11fe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9" name="Google Shape;209;gff18f11fea_2_35"/>
          <p:cNvPicPr preferRelativeResize="0"/>
          <p:nvPr/>
        </p:nvPicPr>
        <p:blipFill rotWithShape="1">
          <a:blip r:embed="rId3">
            <a:alphaModFix/>
          </a:blip>
          <a:srcRect b="0" l="0" r="0" t="0"/>
          <a:stretch/>
        </p:blipFill>
        <p:spPr>
          <a:xfrm>
            <a:off x="216976" y="0"/>
            <a:ext cx="8710047"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b626c5f785_2_23"/>
          <p:cNvSpPr txBox="1"/>
          <p:nvPr>
            <p:ph type="title"/>
          </p:nvPr>
        </p:nvSpPr>
        <p:spPr>
          <a:xfrm>
            <a:off x="914400" y="12120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u="sng"/>
              <a:t> Intermediate Results </a:t>
            </a:r>
            <a:endParaRPr u="sng"/>
          </a:p>
          <a:p>
            <a:pPr indent="0" lvl="0" marL="0" rtl="0" algn="ctr">
              <a:lnSpc>
                <a:spcPct val="100000"/>
              </a:lnSpc>
              <a:spcBef>
                <a:spcPts val="0"/>
              </a:spcBef>
              <a:spcAft>
                <a:spcPts val="0"/>
              </a:spcAft>
              <a:buClr>
                <a:schemeClr val="dk1"/>
              </a:buClr>
              <a:buSzPct val="116863"/>
              <a:buFont typeface="Calibri"/>
              <a:buNone/>
            </a:pPr>
            <a:r>
              <a:rPr lang="en-US"/>
              <a:t>     </a:t>
            </a:r>
            <a:r>
              <a:rPr lang="en-US" u="sng"/>
              <a:t>and Discussion </a:t>
            </a:r>
            <a:endParaRPr sz="4177" u="sng"/>
          </a:p>
        </p:txBody>
      </p:sp>
      <p:pic>
        <p:nvPicPr>
          <p:cNvPr id="215" name="Google Shape;215;g1b626c5f785_2_2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16" name="Google Shape;216;g1b626c5f785_2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7" name="Google Shape;217;g1b626c5f785_2_23"/>
          <p:cNvPicPr preferRelativeResize="0"/>
          <p:nvPr/>
        </p:nvPicPr>
        <p:blipFill rotWithShape="1">
          <a:blip r:embed="rId4">
            <a:alphaModFix/>
          </a:blip>
          <a:srcRect b="0" l="0" r="0" t="4104"/>
          <a:stretch/>
        </p:blipFill>
        <p:spPr>
          <a:xfrm>
            <a:off x="1738563" y="2170725"/>
            <a:ext cx="5666876" cy="4185625"/>
          </a:xfrm>
          <a:prstGeom prst="rect">
            <a:avLst/>
          </a:prstGeom>
          <a:noFill/>
          <a:ln>
            <a:noFill/>
          </a:ln>
        </p:spPr>
      </p:pic>
      <p:sp>
        <p:nvSpPr>
          <p:cNvPr id="218" name="Google Shape;218;g1b626c5f785_2_23"/>
          <p:cNvSpPr txBox="1"/>
          <p:nvPr/>
        </p:nvSpPr>
        <p:spPr>
          <a:xfrm>
            <a:off x="168763" y="1447050"/>
            <a:ext cx="8806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Category Distribution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1b626c5f785_2_3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24" name="Google Shape;224;g1b626c5f785_2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5" name="Google Shape;225;g1b626c5f785_2_38"/>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Accuracy Analysis</a:t>
            </a:r>
            <a:endParaRPr b="0" i="0" sz="2600" u="none" cap="none" strike="noStrike">
              <a:solidFill>
                <a:schemeClr val="dk1"/>
              </a:solidFill>
              <a:latin typeface="Calibri"/>
              <a:ea typeface="Calibri"/>
              <a:cs typeface="Calibri"/>
              <a:sym typeface="Calibri"/>
            </a:endParaRPr>
          </a:p>
        </p:txBody>
      </p:sp>
      <p:pic>
        <p:nvPicPr>
          <p:cNvPr id="226" name="Google Shape;226;g1b626c5f785_2_38"/>
          <p:cNvPicPr preferRelativeResize="0"/>
          <p:nvPr/>
        </p:nvPicPr>
        <p:blipFill rotWithShape="1">
          <a:blip r:embed="rId4">
            <a:alphaModFix/>
          </a:blip>
          <a:srcRect b="0" l="0" r="0" t="0"/>
          <a:stretch/>
        </p:blipFill>
        <p:spPr>
          <a:xfrm>
            <a:off x="1808688" y="1308368"/>
            <a:ext cx="5526617" cy="52448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b626c5f785_2_0"/>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863"/>
              <a:buFont typeface="Calibri"/>
              <a:buNone/>
            </a:pPr>
            <a:r>
              <a:rPr lang="en-US"/>
              <a:t>     </a:t>
            </a:r>
            <a:r>
              <a:rPr lang="en-US" sz="4177" u="sng"/>
              <a:t>Module Description and        Implementation</a:t>
            </a:r>
            <a:endParaRPr sz="4177" u="sng"/>
          </a:p>
        </p:txBody>
      </p:sp>
      <p:pic>
        <p:nvPicPr>
          <p:cNvPr id="232" name="Google Shape;232;g1b626c5f785_2_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33" name="Google Shape;233;g1b626c5f785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4" name="Google Shape;234;g1b626c5f785_2_0"/>
          <p:cNvPicPr preferRelativeResize="0"/>
          <p:nvPr/>
        </p:nvPicPr>
        <p:blipFill rotWithShape="1">
          <a:blip r:embed="rId4">
            <a:alphaModFix/>
          </a:blip>
          <a:srcRect b="0" l="0" r="0" t="0"/>
          <a:stretch/>
        </p:blipFill>
        <p:spPr>
          <a:xfrm>
            <a:off x="152400" y="2902326"/>
            <a:ext cx="8839200" cy="2955608"/>
          </a:xfrm>
          <a:prstGeom prst="rect">
            <a:avLst/>
          </a:prstGeom>
          <a:noFill/>
          <a:ln>
            <a:noFill/>
          </a:ln>
        </p:spPr>
      </p:pic>
      <p:sp>
        <p:nvSpPr>
          <p:cNvPr id="235" name="Google Shape;235;g1b626c5f785_2_0"/>
          <p:cNvSpPr txBox="1"/>
          <p:nvPr/>
        </p:nvSpPr>
        <p:spPr>
          <a:xfrm>
            <a:off x="457200" y="1909838"/>
            <a:ext cx="82296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Defining Categories and Parameters</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Project Abstract</a:t>
            </a:r>
            <a:endParaRPr u="sng"/>
          </a:p>
        </p:txBody>
      </p:sp>
      <p:sp>
        <p:nvSpPr>
          <p:cNvPr id="98" name="Google Shape;98;p2"/>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fontScale="25000" lnSpcReduction="20000"/>
          </a:bodyPr>
          <a:lstStyle/>
          <a:p>
            <a:pPr indent="-257175" lvl="0" marL="457200" rtl="0" algn="just">
              <a:lnSpc>
                <a:spcPct val="100000"/>
              </a:lnSpc>
              <a:spcBef>
                <a:spcPts val="0"/>
              </a:spcBef>
              <a:spcAft>
                <a:spcPts val="0"/>
              </a:spcAft>
              <a:buSzPct val="26865"/>
              <a:buChar char="•"/>
            </a:pPr>
            <a:r>
              <a:rPr lang="en-US" sz="6700"/>
              <a:t> </a:t>
            </a:r>
            <a:r>
              <a:rPr lang="en-US" sz="9600"/>
              <a:t> </a:t>
            </a:r>
            <a:endParaRPr sz="9600"/>
          </a:p>
          <a:p>
            <a:pPr indent="-387350" lvl="0" marL="457200" rtl="0" algn="just">
              <a:lnSpc>
                <a:spcPct val="100000"/>
              </a:lnSpc>
              <a:spcBef>
                <a:spcPts val="0"/>
              </a:spcBef>
              <a:spcAft>
                <a:spcPts val="0"/>
              </a:spcAft>
              <a:buSzPct val="100000"/>
              <a:buChar char="•"/>
            </a:pPr>
            <a:r>
              <a:rPr lang="en-US" sz="10000"/>
              <a:t>In 2022, India ranks </a:t>
            </a:r>
            <a:r>
              <a:rPr b="1" lang="en-US" sz="10000"/>
              <a:t>last among the </a:t>
            </a:r>
            <a:r>
              <a:rPr b="1" lang="en-US" sz="10000"/>
              <a:t>180 </a:t>
            </a:r>
            <a:r>
              <a:rPr lang="en-US" sz="10000"/>
              <a:t>participating </a:t>
            </a:r>
            <a:r>
              <a:rPr lang="en-US" sz="10000"/>
              <a:t>countries in the environmental performance index. This is due to poor handling of waste management and pollution. With the emergence of several government schemes such as “Swachh Bharat Abhiyan” and “Smart Cities Mission”, there has been a surge in both garbage production and its collection. But, there is </a:t>
            </a:r>
            <a:r>
              <a:rPr b="1" lang="en-US" sz="10000"/>
              <a:t>zero effort</a:t>
            </a:r>
            <a:r>
              <a:rPr lang="en-US" sz="10000"/>
              <a:t> to segregate the waste.</a:t>
            </a:r>
            <a:endParaRPr sz="10000"/>
          </a:p>
          <a:p>
            <a:pPr indent="0" lvl="0" marL="457200" rtl="0" algn="just">
              <a:lnSpc>
                <a:spcPct val="100000"/>
              </a:lnSpc>
              <a:spcBef>
                <a:spcPts val="0"/>
              </a:spcBef>
              <a:spcAft>
                <a:spcPts val="0"/>
              </a:spcAft>
              <a:buNone/>
            </a:pPr>
            <a:r>
              <a:rPr lang="en-US" sz="10000"/>
              <a:t> </a:t>
            </a:r>
            <a:endParaRPr sz="10000"/>
          </a:p>
          <a:p>
            <a:pPr indent="-387350" lvl="0" marL="457200" rtl="0" algn="just">
              <a:lnSpc>
                <a:spcPct val="100000"/>
              </a:lnSpc>
              <a:spcBef>
                <a:spcPts val="0"/>
              </a:spcBef>
              <a:spcAft>
                <a:spcPts val="0"/>
              </a:spcAft>
              <a:buSzPct val="100000"/>
              <a:buChar char="•"/>
            </a:pPr>
            <a:r>
              <a:rPr lang="en-US" sz="10000"/>
              <a:t>A major part of segregation is still dependent on </a:t>
            </a:r>
            <a:r>
              <a:rPr b="1" lang="en-US" sz="10000"/>
              <a:t>manual labor</a:t>
            </a:r>
            <a:r>
              <a:rPr lang="en-US" sz="10000"/>
              <a:t> which is slow and inefficient. Hence, we propose an automated way to segregate waste into </a:t>
            </a:r>
            <a:r>
              <a:rPr b="1" lang="en-US" sz="10000"/>
              <a:t>recyclable</a:t>
            </a:r>
            <a:r>
              <a:rPr lang="en-US" sz="10000"/>
              <a:t> and non-recyclable components using </a:t>
            </a:r>
            <a:r>
              <a:rPr b="1" lang="en-US" sz="10000"/>
              <a:t>Deep Learning(</a:t>
            </a:r>
            <a:r>
              <a:rPr lang="en-US" sz="10000"/>
              <a:t>Convolutional Neural Networks) embedded into a</a:t>
            </a:r>
            <a:r>
              <a:rPr b="1" lang="en-US" sz="10000"/>
              <a:t> Mobile Application.</a:t>
            </a:r>
            <a:r>
              <a:rPr lang="en-US" sz="10000"/>
              <a:t> </a:t>
            </a:r>
            <a:r>
              <a:rPr lang="en-US" sz="10400"/>
              <a:t> </a:t>
            </a:r>
            <a:r>
              <a:rPr lang="en-US" sz="10000"/>
              <a:t>      </a:t>
            </a:r>
            <a:r>
              <a:rPr lang="en-US" sz="9600"/>
              <a:t>     </a:t>
            </a:r>
            <a:r>
              <a:rPr lang="en-US" sz="9200"/>
              <a:t>     </a:t>
            </a:r>
            <a:endParaRPr sz="9200"/>
          </a:p>
          <a:p>
            <a:pPr indent="-257175" lvl="0" marL="457200" rtl="0" algn="just">
              <a:lnSpc>
                <a:spcPct val="100000"/>
              </a:lnSpc>
              <a:spcBef>
                <a:spcPts val="0"/>
              </a:spcBef>
              <a:spcAft>
                <a:spcPts val="0"/>
              </a:spcAft>
              <a:buSzPct val="56250"/>
              <a:buChar char="•"/>
            </a:pPr>
            <a:r>
              <a:t/>
            </a:r>
            <a:endParaRPr/>
          </a:p>
          <a:p>
            <a:pPr indent="-257175" lvl="0" marL="457200" rtl="0" algn="just">
              <a:lnSpc>
                <a:spcPct val="100000"/>
              </a:lnSpc>
              <a:spcBef>
                <a:spcPts val="0"/>
              </a:spcBef>
              <a:spcAft>
                <a:spcPts val="0"/>
              </a:spcAft>
              <a:buSzPct val="56250"/>
              <a:buChar char="•"/>
            </a:pPr>
            <a:r>
              <a:t/>
            </a:r>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1b626c5f785_2_9"/>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41" name="Google Shape;241;g1b626c5f785_2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2" name="Google Shape;242;g1b626c5f785_2_9"/>
          <p:cNvPicPr preferRelativeResize="0"/>
          <p:nvPr/>
        </p:nvPicPr>
        <p:blipFill rotWithShape="1">
          <a:blip r:embed="rId4">
            <a:alphaModFix/>
          </a:blip>
          <a:srcRect b="0" l="0" r="0" t="0"/>
          <a:stretch/>
        </p:blipFill>
        <p:spPr>
          <a:xfrm>
            <a:off x="919113" y="1984237"/>
            <a:ext cx="7517373" cy="3696250"/>
          </a:xfrm>
          <a:prstGeom prst="rect">
            <a:avLst/>
          </a:prstGeom>
          <a:noFill/>
          <a:ln>
            <a:noFill/>
          </a:ln>
        </p:spPr>
      </p:pic>
      <p:sp>
        <p:nvSpPr>
          <p:cNvPr id="243" name="Google Shape;243;g1b626c5f785_2_9"/>
          <p:cNvSpPr txBox="1"/>
          <p:nvPr/>
        </p:nvSpPr>
        <p:spPr>
          <a:xfrm>
            <a:off x="2716975" y="638375"/>
            <a:ext cx="5719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Cleaning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1b626c5f785_2_1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49" name="Google Shape;249;g1b626c5f785_2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0" name="Google Shape;250;g1b626c5f785_2_16"/>
          <p:cNvPicPr preferRelativeResize="0"/>
          <p:nvPr/>
        </p:nvPicPr>
        <p:blipFill rotWithShape="1">
          <a:blip r:embed="rId4">
            <a:alphaModFix/>
          </a:blip>
          <a:srcRect b="0" l="0" r="0" t="0"/>
          <a:stretch/>
        </p:blipFill>
        <p:spPr>
          <a:xfrm>
            <a:off x="1121725" y="1750543"/>
            <a:ext cx="6900542" cy="4743183"/>
          </a:xfrm>
          <a:prstGeom prst="rect">
            <a:avLst/>
          </a:prstGeom>
          <a:noFill/>
          <a:ln>
            <a:noFill/>
          </a:ln>
        </p:spPr>
      </p:pic>
      <p:sp>
        <p:nvSpPr>
          <p:cNvPr id="251" name="Google Shape;251;g1b626c5f785_2_16"/>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Visualizing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20e6c4cbb53_0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57" name="Google Shape;257;g20e6c4cbb53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8" name="Google Shape;258;g20e6c4cbb53_0_7"/>
          <p:cNvSpPr txBox="1"/>
          <p:nvPr/>
        </p:nvSpPr>
        <p:spPr>
          <a:xfrm>
            <a:off x="3072000" y="638375"/>
            <a:ext cx="34812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Multi Class Output</a:t>
            </a:r>
            <a:endParaRPr b="0" i="0" sz="2600" u="none" cap="none" strike="noStrike">
              <a:solidFill>
                <a:schemeClr val="dk1"/>
              </a:solidFill>
              <a:latin typeface="Calibri"/>
              <a:ea typeface="Calibri"/>
              <a:cs typeface="Calibri"/>
              <a:sym typeface="Calibri"/>
            </a:endParaRPr>
          </a:p>
        </p:txBody>
      </p:sp>
      <p:pic>
        <p:nvPicPr>
          <p:cNvPr id="259" name="Google Shape;259;g20e6c4cbb53_0_7"/>
          <p:cNvPicPr preferRelativeResize="0"/>
          <p:nvPr/>
        </p:nvPicPr>
        <p:blipFill>
          <a:blip r:embed="rId4">
            <a:alphaModFix/>
          </a:blip>
          <a:stretch>
            <a:fillRect/>
          </a:stretch>
        </p:blipFill>
        <p:spPr>
          <a:xfrm>
            <a:off x="1081088" y="2085302"/>
            <a:ext cx="6981825" cy="26873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20e6c4cbb53_0_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65" name="Google Shape;265;g20e6c4cbb53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6" name="Google Shape;266;g20e6c4cbb53_0_1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Multi Class Input</a:t>
            </a:r>
            <a:endParaRPr b="0" i="0" sz="2600" u="none" cap="none" strike="noStrike">
              <a:solidFill>
                <a:schemeClr val="dk1"/>
              </a:solidFill>
              <a:latin typeface="Calibri"/>
              <a:ea typeface="Calibri"/>
              <a:cs typeface="Calibri"/>
              <a:sym typeface="Calibri"/>
            </a:endParaRPr>
          </a:p>
        </p:txBody>
      </p:sp>
      <p:pic>
        <p:nvPicPr>
          <p:cNvPr id="267" name="Google Shape;267;g20e6c4cbb53_0_15"/>
          <p:cNvPicPr preferRelativeResize="0"/>
          <p:nvPr/>
        </p:nvPicPr>
        <p:blipFill rotWithShape="1">
          <a:blip r:embed="rId4">
            <a:alphaModFix/>
          </a:blip>
          <a:srcRect b="0" l="0" r="28642" t="0"/>
          <a:stretch/>
        </p:blipFill>
        <p:spPr>
          <a:xfrm>
            <a:off x="2066288" y="1460775"/>
            <a:ext cx="5011425" cy="474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157c5fe5934_0_1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73" name="Google Shape;273;g157c5fe5934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4" name="Google Shape;274;g157c5fe5934_0_14"/>
          <p:cNvPicPr preferRelativeResize="0"/>
          <p:nvPr/>
        </p:nvPicPr>
        <p:blipFill>
          <a:blip r:embed="rId4">
            <a:alphaModFix/>
          </a:blip>
          <a:stretch>
            <a:fillRect/>
          </a:stretch>
        </p:blipFill>
        <p:spPr>
          <a:xfrm>
            <a:off x="1700226" y="1345626"/>
            <a:ext cx="6306381" cy="49049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0e6c4cbb53_0_23"/>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Flow Diagram</a:t>
            </a:r>
            <a:endParaRPr sz="5500" u="sng"/>
          </a:p>
        </p:txBody>
      </p:sp>
      <p:pic>
        <p:nvPicPr>
          <p:cNvPr id="280" name="Google Shape;280;g20e6c4cbb53_0_2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81" name="Google Shape;281;g20e6c4cbb53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ff18f11fea_2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7" name="Google Shape;287;gff18f11fea_2_29"/>
          <p:cNvPicPr preferRelativeResize="0"/>
          <p:nvPr/>
        </p:nvPicPr>
        <p:blipFill rotWithShape="1">
          <a:blip r:embed="rId3">
            <a:alphaModFix/>
          </a:blip>
          <a:srcRect b="0" l="0" r="0" t="0"/>
          <a:stretch/>
        </p:blipFill>
        <p:spPr>
          <a:xfrm>
            <a:off x="1562000" y="0"/>
            <a:ext cx="5795475" cy="6858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b626c5f785_2_52"/>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Screenshots</a:t>
            </a:r>
            <a:endParaRPr sz="5500" u="sng"/>
          </a:p>
        </p:txBody>
      </p:sp>
      <p:pic>
        <p:nvPicPr>
          <p:cNvPr id="293" name="Google Shape;293;g1b626c5f785_2_52"/>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94" name="Google Shape;294;g1b626c5f785_2_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b626c5f785_2_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0" name="Google Shape;300;g1b626c5f785_2_58"/>
          <p:cNvPicPr preferRelativeResize="0"/>
          <p:nvPr/>
        </p:nvPicPr>
        <p:blipFill>
          <a:blip r:embed="rId3">
            <a:alphaModFix/>
          </a:blip>
          <a:stretch>
            <a:fillRect/>
          </a:stretch>
        </p:blipFill>
        <p:spPr>
          <a:xfrm>
            <a:off x="972650" y="255025"/>
            <a:ext cx="3001475" cy="6347948"/>
          </a:xfrm>
          <a:prstGeom prst="rect">
            <a:avLst/>
          </a:prstGeom>
          <a:noFill/>
          <a:ln>
            <a:noFill/>
          </a:ln>
        </p:spPr>
      </p:pic>
      <p:pic>
        <p:nvPicPr>
          <p:cNvPr id="301" name="Google Shape;301;g1b626c5f785_2_58"/>
          <p:cNvPicPr preferRelativeResize="0"/>
          <p:nvPr/>
        </p:nvPicPr>
        <p:blipFill>
          <a:blip r:embed="rId4">
            <a:alphaModFix/>
          </a:blip>
          <a:stretch>
            <a:fillRect/>
          </a:stretch>
        </p:blipFill>
        <p:spPr>
          <a:xfrm>
            <a:off x="4785425" y="255025"/>
            <a:ext cx="3001475" cy="63479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b626c5f785_2_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7" name="Google Shape;307;g1b626c5f785_2_64"/>
          <p:cNvPicPr preferRelativeResize="0"/>
          <p:nvPr/>
        </p:nvPicPr>
        <p:blipFill rotWithShape="1">
          <a:blip r:embed="rId3">
            <a:alphaModFix/>
          </a:blip>
          <a:srcRect b="0" l="0" r="0" t="0"/>
          <a:stretch/>
        </p:blipFill>
        <p:spPr>
          <a:xfrm>
            <a:off x="812450" y="244675"/>
            <a:ext cx="3016725" cy="6368650"/>
          </a:xfrm>
          <a:prstGeom prst="rect">
            <a:avLst/>
          </a:prstGeom>
          <a:noFill/>
          <a:ln>
            <a:noFill/>
          </a:ln>
        </p:spPr>
      </p:pic>
      <p:pic>
        <p:nvPicPr>
          <p:cNvPr id="308" name="Google Shape;308;g1b626c5f785_2_64"/>
          <p:cNvPicPr preferRelativeResize="0"/>
          <p:nvPr/>
        </p:nvPicPr>
        <p:blipFill rotWithShape="1">
          <a:blip r:embed="rId4">
            <a:alphaModFix/>
          </a:blip>
          <a:srcRect b="0" l="0" r="0" t="0"/>
          <a:stretch/>
        </p:blipFill>
        <p:spPr>
          <a:xfrm>
            <a:off x="4979700" y="244675"/>
            <a:ext cx="3016725" cy="63686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Introduction</a:t>
            </a:r>
            <a:endParaRPr u="sng"/>
          </a:p>
        </p:txBody>
      </p:sp>
      <p:sp>
        <p:nvSpPr>
          <p:cNvPr id="106" name="Google Shape;106;p18"/>
          <p:cNvSpPr txBox="1"/>
          <p:nvPr>
            <p:ph idx="1" type="body"/>
          </p:nvPr>
        </p:nvSpPr>
        <p:spPr>
          <a:xfrm>
            <a:off x="457200" y="1502375"/>
            <a:ext cx="8496900" cy="48540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SzPts val="2000"/>
              <a:buChar char="•"/>
            </a:pPr>
            <a:r>
              <a:rPr lang="en-US" sz="2000"/>
              <a:t>We've been working on this concept previously, and owing to our research into the automation of waste segregation, we were able to create a mobile application that successfully sorts garbage into </a:t>
            </a:r>
            <a:r>
              <a:rPr b="1" lang="en-US" sz="2000"/>
              <a:t>12 different categories</a:t>
            </a:r>
            <a:r>
              <a:rPr lang="en-US" sz="2000"/>
              <a:t>.</a:t>
            </a:r>
            <a:endParaRPr sz="2000"/>
          </a:p>
          <a:p>
            <a:pPr indent="0" lvl="0" marL="457200" rtl="0" algn="just">
              <a:lnSpc>
                <a:spcPct val="100000"/>
              </a:lnSpc>
              <a:spcBef>
                <a:spcPts val="0"/>
              </a:spcBef>
              <a:spcAft>
                <a:spcPts val="0"/>
              </a:spcAft>
              <a:buNone/>
            </a:pPr>
            <a:r>
              <a:t/>
            </a:r>
            <a:endParaRPr sz="2000"/>
          </a:p>
          <a:p>
            <a:pPr indent="-355600" lvl="0" marL="457200" rtl="0" algn="just">
              <a:lnSpc>
                <a:spcPct val="100000"/>
              </a:lnSpc>
              <a:spcBef>
                <a:spcPts val="0"/>
              </a:spcBef>
              <a:spcAft>
                <a:spcPts val="0"/>
              </a:spcAft>
              <a:buSzPts val="2000"/>
              <a:buChar char="•"/>
            </a:pPr>
            <a:r>
              <a:rPr lang="en-US" sz="2000"/>
              <a:t>This includes paper, cardboard, biological, metal, plastic, green, brown glass, white glass,  trash, clothes, shoes, and batteries . It relies on live image capture and currently generates one class of output.</a:t>
            </a:r>
            <a:endParaRPr sz="2000"/>
          </a:p>
          <a:p>
            <a:pPr indent="0" lvl="0" marL="457200" rtl="0" algn="just">
              <a:lnSpc>
                <a:spcPct val="100000"/>
              </a:lnSpc>
              <a:spcBef>
                <a:spcPts val="0"/>
              </a:spcBef>
              <a:spcAft>
                <a:spcPts val="0"/>
              </a:spcAft>
              <a:buNone/>
            </a:pPr>
            <a:r>
              <a:t/>
            </a:r>
            <a:endParaRPr sz="2000"/>
          </a:p>
          <a:p>
            <a:pPr indent="-355600" lvl="0" marL="457200" rtl="0" algn="just">
              <a:lnSpc>
                <a:spcPct val="100000"/>
              </a:lnSpc>
              <a:spcBef>
                <a:spcPts val="0"/>
              </a:spcBef>
              <a:spcAft>
                <a:spcPts val="0"/>
              </a:spcAft>
              <a:buSzPts val="2000"/>
              <a:buChar char="•"/>
            </a:pPr>
            <a:r>
              <a:rPr lang="en-US" sz="2000"/>
              <a:t>Now, w</a:t>
            </a:r>
            <a:r>
              <a:rPr lang="en-US" sz="2000"/>
              <a:t>e plan to use other image classification techniques using the same dataset of </a:t>
            </a:r>
            <a:r>
              <a:rPr b="1" lang="en-US" sz="2000"/>
              <a:t>15000+ </a:t>
            </a:r>
            <a:r>
              <a:rPr lang="en-US" sz="2000"/>
              <a:t>images consisting of different types of waste to generate </a:t>
            </a:r>
            <a:r>
              <a:rPr b="1" lang="en-US" sz="2000"/>
              <a:t>multi-class</a:t>
            </a:r>
            <a:r>
              <a:rPr lang="en-US" sz="2000"/>
              <a:t> output and also we are finding solutions that will update the </a:t>
            </a:r>
            <a:r>
              <a:rPr lang="en-US" sz="2000"/>
              <a:t>database</a:t>
            </a:r>
            <a:r>
              <a:rPr lang="en-US" sz="2000"/>
              <a:t> recursively.</a:t>
            </a:r>
            <a:endParaRPr sz="2000"/>
          </a:p>
          <a:p>
            <a:pPr indent="0" lvl="0" marL="457200" rtl="0" algn="just">
              <a:lnSpc>
                <a:spcPct val="100000"/>
              </a:lnSpc>
              <a:spcBef>
                <a:spcPts val="0"/>
              </a:spcBef>
              <a:spcAft>
                <a:spcPts val="0"/>
              </a:spcAft>
              <a:buNone/>
            </a:pPr>
            <a:r>
              <a:t/>
            </a:r>
            <a:endParaRPr sz="2000"/>
          </a:p>
          <a:p>
            <a:pPr indent="-355600" lvl="0" marL="457200" rtl="0" algn="just">
              <a:lnSpc>
                <a:spcPct val="100000"/>
              </a:lnSpc>
              <a:spcBef>
                <a:spcPts val="0"/>
              </a:spcBef>
              <a:spcAft>
                <a:spcPts val="0"/>
              </a:spcAft>
              <a:buSzPts val="2000"/>
              <a:buChar char="•"/>
            </a:pPr>
            <a:r>
              <a:rPr lang="en-US" sz="2000"/>
              <a:t>The system will also be tested on real images taken by the user within the intended usage environment through our mobile application. </a:t>
            </a:r>
            <a:endParaRPr sz="2000"/>
          </a:p>
        </p:txBody>
      </p:sp>
      <p:pic>
        <p:nvPicPr>
          <p:cNvPr id="107" name="Google Shape;107;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8" name="Google Shape;10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b626c5f785_2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4" name="Google Shape;314;g1b626c5f785_2_70"/>
          <p:cNvPicPr preferRelativeResize="0"/>
          <p:nvPr/>
        </p:nvPicPr>
        <p:blipFill rotWithShape="1">
          <a:blip r:embed="rId3">
            <a:alphaModFix/>
          </a:blip>
          <a:srcRect b="0" l="0" r="0" t="0"/>
          <a:stretch/>
        </p:blipFill>
        <p:spPr>
          <a:xfrm>
            <a:off x="1039900" y="332488"/>
            <a:ext cx="2928225" cy="6193028"/>
          </a:xfrm>
          <a:prstGeom prst="rect">
            <a:avLst/>
          </a:prstGeom>
          <a:noFill/>
          <a:ln>
            <a:noFill/>
          </a:ln>
        </p:spPr>
      </p:pic>
      <p:pic>
        <p:nvPicPr>
          <p:cNvPr id="315" name="Google Shape;315;g1b626c5f785_2_70"/>
          <p:cNvPicPr preferRelativeResize="0"/>
          <p:nvPr/>
        </p:nvPicPr>
        <p:blipFill>
          <a:blip r:embed="rId4">
            <a:alphaModFix/>
          </a:blip>
          <a:stretch>
            <a:fillRect/>
          </a:stretch>
        </p:blipFill>
        <p:spPr>
          <a:xfrm>
            <a:off x="5034925" y="332500"/>
            <a:ext cx="2928225" cy="61930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b626c5f785_2_76"/>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References</a:t>
            </a:r>
            <a:endParaRPr u="sng"/>
          </a:p>
        </p:txBody>
      </p:sp>
      <p:sp>
        <p:nvSpPr>
          <p:cNvPr id="321" name="Google Shape;321;g1b626c5f785_2_7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Char char="•"/>
            </a:pPr>
            <a:r>
              <a:rPr lang="en-US" sz="2000"/>
              <a:t>F. Chollet. Keras. </a:t>
            </a:r>
            <a:r>
              <a:rPr lang="en-US" sz="2000" u="sng">
                <a:solidFill>
                  <a:schemeClr val="hlink"/>
                </a:solidFill>
                <a:hlinkClick r:id="rId3"/>
              </a:rPr>
              <a:t>https://github.com/fchollet/keras</a:t>
            </a:r>
            <a:r>
              <a:rPr lang="en-US" sz="2000"/>
              <a:t>, 2015. [3] D.-A. Clevert, T. Unterthiner, and S. Hochreiter. Fast and accurate deep network learning by exponential linear units (elus). arXiv preprint arXiv:1511.07289, 2015.</a:t>
            </a:r>
            <a:endParaRPr sz="2000"/>
          </a:p>
          <a:p>
            <a:pPr indent="-355600" lvl="0" marL="457200" rtl="0" algn="l">
              <a:lnSpc>
                <a:spcPct val="100000"/>
              </a:lnSpc>
              <a:spcBef>
                <a:spcPts val="0"/>
              </a:spcBef>
              <a:spcAft>
                <a:spcPts val="0"/>
              </a:spcAft>
              <a:buSzPts val="2000"/>
              <a:buChar char="•"/>
            </a:pPr>
            <a:r>
              <a:rPr lang="en-US" sz="2000" u="sng">
                <a:solidFill>
                  <a:schemeClr val="hlink"/>
                </a:solidFill>
                <a:hlinkClick r:id="rId4"/>
              </a:rPr>
              <a:t>https://link.springer.com/content/pdf/10.1007/s40747-021-00529-0.pdf</a:t>
            </a:r>
            <a:endParaRPr sz="2000"/>
          </a:p>
          <a:p>
            <a:pPr indent="-355600" lvl="0" marL="457200" rtl="0" algn="l">
              <a:lnSpc>
                <a:spcPct val="100000"/>
              </a:lnSpc>
              <a:spcBef>
                <a:spcPts val="0"/>
              </a:spcBef>
              <a:spcAft>
                <a:spcPts val="0"/>
              </a:spcAft>
              <a:buSzPts val="2000"/>
              <a:buChar char="•"/>
            </a:pPr>
            <a:r>
              <a:rPr lang="en-US" sz="2000"/>
              <a:t>. Chu Y, Huang C, Xie X, Tan B, Kamal S, Xiong X (2018) Multilayer hybrid deep-learning method for waste classification and recycling. Comput Intell Neurosci</a:t>
            </a:r>
            <a:endParaRPr sz="2000"/>
          </a:p>
          <a:p>
            <a:pPr indent="-355600" lvl="0" marL="457200" rtl="0" algn="l">
              <a:lnSpc>
                <a:spcPct val="100000"/>
              </a:lnSpc>
              <a:spcBef>
                <a:spcPts val="0"/>
              </a:spcBef>
              <a:spcAft>
                <a:spcPts val="0"/>
              </a:spcAft>
              <a:buSzPts val="2000"/>
              <a:buChar char="•"/>
            </a:pPr>
            <a:r>
              <a:rPr lang="en-US" sz="2000"/>
              <a:t>Github | “Trashnet waste repository”. </a:t>
            </a:r>
            <a:r>
              <a:rPr lang="en-US" sz="2000" u="sng">
                <a:solidFill>
                  <a:schemeClr val="hlink"/>
                </a:solidFill>
                <a:hlinkClick r:id="rId5"/>
              </a:rPr>
              <a:t>https://github.com/ garythung/trashnet</a:t>
            </a:r>
            <a:r>
              <a:rPr lang="en-US" sz="2000"/>
              <a:t>. </a:t>
            </a:r>
            <a:endParaRPr sz="2000"/>
          </a:p>
          <a:p>
            <a:pPr indent="-355600" lvl="0" marL="457200" rtl="0" algn="l">
              <a:lnSpc>
                <a:spcPct val="100000"/>
              </a:lnSpc>
              <a:spcBef>
                <a:spcPts val="0"/>
              </a:spcBef>
              <a:spcAft>
                <a:spcPts val="0"/>
              </a:spcAft>
              <a:buSzPts val="2000"/>
              <a:buChar char="•"/>
            </a:pPr>
            <a:r>
              <a:rPr lang="en-US" sz="2000"/>
              <a:t> Sekar S. Waste classification data. Kaggle, 16 June 2019, </a:t>
            </a:r>
            <a:r>
              <a:rPr lang="en-US" sz="2000" u="sng">
                <a:solidFill>
                  <a:schemeClr val="hlink"/>
                </a:solidFill>
                <a:hlinkClick r:id="rId6"/>
              </a:rPr>
              <a:t>www. kaggle.com/techsash/waste-classification-data</a:t>
            </a:r>
            <a:r>
              <a:rPr lang="en-US" sz="2000"/>
              <a:t>. </a:t>
            </a:r>
            <a:endParaRPr sz="2000"/>
          </a:p>
          <a:p>
            <a:pPr indent="-355600" lvl="0" marL="457200" rtl="0" algn="l">
              <a:lnSpc>
                <a:spcPct val="100000"/>
              </a:lnSpc>
              <a:spcBef>
                <a:spcPts val="0"/>
              </a:spcBef>
              <a:spcAft>
                <a:spcPts val="0"/>
              </a:spcAft>
              <a:buSzPts val="2000"/>
              <a:buChar char="•"/>
            </a:pPr>
            <a:r>
              <a:rPr lang="en-US" sz="2000"/>
              <a:t>Serezhkin A. Drinking waste classification. Kaggle, 10 May, 2020, </a:t>
            </a:r>
            <a:r>
              <a:rPr lang="en-US" sz="2000" u="sng">
                <a:solidFill>
                  <a:schemeClr val="hlink"/>
                </a:solidFill>
                <a:hlinkClick r:id="rId7"/>
              </a:rPr>
              <a:t>www.kaggle.com/arkadiyhacks/drinking-waste-classification</a:t>
            </a:r>
            <a:endParaRPr sz="2000"/>
          </a:p>
        </p:txBody>
      </p:sp>
      <p:pic>
        <p:nvPicPr>
          <p:cNvPr id="322" name="Google Shape;322;g1b626c5f785_2_76"/>
          <p:cNvPicPr preferRelativeResize="0"/>
          <p:nvPr/>
        </p:nvPicPr>
        <p:blipFill rotWithShape="1">
          <a:blip r:embed="rId8">
            <a:alphaModFix/>
          </a:blip>
          <a:srcRect b="0" l="0" r="0" t="0"/>
          <a:stretch/>
        </p:blipFill>
        <p:spPr>
          <a:xfrm>
            <a:off x="228600" y="553353"/>
            <a:ext cx="2237740" cy="755015"/>
          </a:xfrm>
          <a:prstGeom prst="rect">
            <a:avLst/>
          </a:prstGeom>
          <a:noFill/>
          <a:ln>
            <a:noFill/>
          </a:ln>
        </p:spPr>
      </p:pic>
      <p:sp>
        <p:nvSpPr>
          <p:cNvPr id="323" name="Google Shape;323;g1b626c5f785_2_7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b626c5f785_2_83"/>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ANY QUESTIONS</a:t>
            </a:r>
            <a:endParaRPr sz="4900"/>
          </a:p>
        </p:txBody>
      </p:sp>
      <p:pic>
        <p:nvPicPr>
          <p:cNvPr id="329" name="Google Shape;329;g1b626c5f785_2_8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30" name="Google Shape;330;g1b626c5f785_2_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ff29cfd628_0_0"/>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THANK YOU</a:t>
            </a:r>
            <a:endParaRPr sz="4900"/>
          </a:p>
        </p:txBody>
      </p:sp>
      <p:pic>
        <p:nvPicPr>
          <p:cNvPr id="336" name="Google Shape;336;gff29cfd628_0_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37" name="Google Shape;337;gff29cfd62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b626c5f785_0_0"/>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Motivation</a:t>
            </a:r>
            <a:endParaRPr u="sng"/>
          </a:p>
        </p:txBody>
      </p:sp>
      <p:sp>
        <p:nvSpPr>
          <p:cNvPr id="114" name="Google Shape;114;g1b626c5f785_0_0"/>
          <p:cNvSpPr txBox="1"/>
          <p:nvPr>
            <p:ph idx="1" type="body"/>
          </p:nvPr>
        </p:nvSpPr>
        <p:spPr>
          <a:xfrm>
            <a:off x="457200" y="1600200"/>
            <a:ext cx="8422200" cy="4860900"/>
          </a:xfrm>
          <a:prstGeom prst="rect">
            <a:avLst/>
          </a:prstGeom>
          <a:noFill/>
          <a:ln>
            <a:noFill/>
          </a:ln>
        </p:spPr>
        <p:txBody>
          <a:bodyPr anchorCtr="0" anchor="t" bIns="45700" lIns="91425" spcFirstLastPara="1" rIns="91425" wrap="square" tIns="45700">
            <a:noAutofit/>
          </a:bodyPr>
          <a:lstStyle/>
          <a:p>
            <a:pPr indent="-387350" lvl="0" marL="457200" rtl="0" algn="just">
              <a:lnSpc>
                <a:spcPct val="100000"/>
              </a:lnSpc>
              <a:spcBef>
                <a:spcPts val="0"/>
              </a:spcBef>
              <a:spcAft>
                <a:spcPts val="0"/>
              </a:spcAft>
              <a:buSzPts val="2500"/>
              <a:buChar char="•"/>
            </a:pPr>
            <a:r>
              <a:rPr b="1" lang="en-US" sz="2500"/>
              <a:t>Segregation</a:t>
            </a:r>
            <a:r>
              <a:rPr lang="en-US" sz="2500"/>
              <a:t> and management of waste have been a longstanding issue that has impacted a vast percentage of the ecosystem. It is easier to manage waste using today’s technology if they are applied properly.</a:t>
            </a:r>
            <a:endParaRPr sz="2500"/>
          </a:p>
          <a:p>
            <a:pPr indent="0" lvl="0" marL="457200" rtl="0" algn="just">
              <a:lnSpc>
                <a:spcPct val="100000"/>
              </a:lnSpc>
              <a:spcBef>
                <a:spcPts val="0"/>
              </a:spcBef>
              <a:spcAft>
                <a:spcPts val="0"/>
              </a:spcAft>
              <a:buNone/>
            </a:pPr>
            <a:r>
              <a:t/>
            </a:r>
            <a:endParaRPr sz="2500"/>
          </a:p>
          <a:p>
            <a:pPr indent="-387350" lvl="0" marL="457200" rtl="0" algn="just">
              <a:lnSpc>
                <a:spcPct val="100000"/>
              </a:lnSpc>
              <a:spcBef>
                <a:spcPts val="0"/>
              </a:spcBef>
              <a:spcAft>
                <a:spcPts val="0"/>
              </a:spcAft>
              <a:buSzPts val="2500"/>
              <a:buChar char="•"/>
            </a:pPr>
            <a:r>
              <a:rPr lang="en-US" sz="2500"/>
              <a:t>We found that most available datasets classify garbage into a </a:t>
            </a:r>
            <a:r>
              <a:rPr b="1" lang="en-US" sz="2500"/>
              <a:t>few </a:t>
            </a:r>
            <a:r>
              <a:rPr lang="en-US" sz="2500"/>
              <a:t>classes (2 to 6 classes at most). Despite that, among all the previously explored options, the highest accuracy achieved was </a:t>
            </a:r>
            <a:r>
              <a:rPr b="1" lang="en-US" sz="2500"/>
              <a:t>79.94%</a:t>
            </a:r>
            <a:r>
              <a:rPr lang="en-US" sz="2500"/>
              <a:t> with CNN and (SVM as last layer) using partial data augmentation. However, no matter what techniques which were added on, it was extremely </a:t>
            </a:r>
            <a:r>
              <a:rPr b="1" lang="en-US" sz="2500"/>
              <a:t>hard to break </a:t>
            </a:r>
            <a:r>
              <a:rPr lang="en-US" sz="2500"/>
              <a:t>through the 80% threshold with the scratch model.</a:t>
            </a:r>
            <a:endParaRPr sz="2500"/>
          </a:p>
          <a:p>
            <a:pPr indent="-387350" lvl="0" marL="457200" rtl="0" algn="just">
              <a:lnSpc>
                <a:spcPct val="100000"/>
              </a:lnSpc>
              <a:spcBef>
                <a:spcPts val="0"/>
              </a:spcBef>
              <a:spcAft>
                <a:spcPts val="0"/>
              </a:spcAft>
              <a:buSzPts val="2500"/>
              <a:buChar char="•"/>
            </a:pPr>
            <a:r>
              <a:t/>
            </a:r>
            <a:endParaRPr sz="2500"/>
          </a:p>
        </p:txBody>
      </p:sp>
      <p:pic>
        <p:nvPicPr>
          <p:cNvPr id="115" name="Google Shape;115;g1b626c5f785_0_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6" name="Google Shape;116;g1b626c5f785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f18f11fea_2_7"/>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Literature Review</a:t>
            </a:r>
            <a:endParaRPr u="sng"/>
          </a:p>
        </p:txBody>
      </p:sp>
      <p:sp>
        <p:nvSpPr>
          <p:cNvPr id="122" name="Google Shape;122;gff18f11fea_2_7"/>
          <p:cNvSpPr txBox="1"/>
          <p:nvPr>
            <p:ph idx="1" type="body"/>
          </p:nvPr>
        </p:nvSpPr>
        <p:spPr>
          <a:xfrm>
            <a:off x="351450" y="1841650"/>
            <a:ext cx="8441100" cy="4879800"/>
          </a:xfrm>
          <a:prstGeom prst="rect">
            <a:avLst/>
          </a:prstGeom>
          <a:noFill/>
          <a:ln>
            <a:noFill/>
          </a:ln>
        </p:spPr>
        <p:txBody>
          <a:bodyPr anchorCtr="0" anchor="t" bIns="45700" lIns="91425" spcFirstLastPara="1" rIns="91425" wrap="square" tIns="45700">
            <a:normAutofit/>
          </a:bodyPr>
          <a:lstStyle/>
          <a:p>
            <a:pPr indent="-412750" lvl="0" marL="457200" rtl="0" algn="just">
              <a:lnSpc>
                <a:spcPct val="100000"/>
              </a:lnSpc>
              <a:spcBef>
                <a:spcPts val="640"/>
              </a:spcBef>
              <a:spcAft>
                <a:spcPts val="0"/>
              </a:spcAft>
              <a:buSzPts val="2900"/>
              <a:buChar char="•"/>
            </a:pPr>
            <a:r>
              <a:rPr lang="en-US" sz="2900"/>
              <a:t>A literature review is a piece of academic writing demonstrating knowledge and understanding of the academic literature on a specific topic placed in context. </a:t>
            </a:r>
            <a:endParaRPr sz="2900"/>
          </a:p>
          <a:p>
            <a:pPr indent="0" lvl="0" marL="457200" rtl="0" algn="just">
              <a:lnSpc>
                <a:spcPct val="100000"/>
              </a:lnSpc>
              <a:spcBef>
                <a:spcPts val="640"/>
              </a:spcBef>
              <a:spcAft>
                <a:spcPts val="0"/>
              </a:spcAft>
              <a:buNone/>
            </a:pPr>
            <a:r>
              <a:t/>
            </a:r>
            <a:endParaRPr sz="2900"/>
          </a:p>
          <a:p>
            <a:pPr indent="-412750" lvl="0" marL="457200" rtl="0" algn="just">
              <a:lnSpc>
                <a:spcPct val="100000"/>
              </a:lnSpc>
              <a:spcBef>
                <a:spcPts val="640"/>
              </a:spcBef>
              <a:spcAft>
                <a:spcPts val="0"/>
              </a:spcAft>
              <a:buSzPts val="2900"/>
              <a:buChar char="•"/>
            </a:pPr>
            <a:r>
              <a:rPr lang="en-US" sz="2900"/>
              <a:t>We have looked through approximately 10 research papers with topics or concepts related to our project. Focusing on different aspects of these papers was useful to help plan, develop, refine and write a comparative analysis of the whole corpus </a:t>
            </a:r>
            <a:endParaRPr sz="2900"/>
          </a:p>
        </p:txBody>
      </p:sp>
      <p:pic>
        <p:nvPicPr>
          <p:cNvPr id="123" name="Google Shape;123;gff18f11fea_2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4" name="Google Shape;124;gff18f11fea_2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ff18f11fea_2_1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t>               </a:t>
            </a:r>
            <a:r>
              <a:rPr lang="en-US" sz="3600" u="sng"/>
              <a:t>Comparison of Existing Methods</a:t>
            </a:r>
            <a:endParaRPr sz="3600" u="sng"/>
          </a:p>
        </p:txBody>
      </p:sp>
      <p:pic>
        <p:nvPicPr>
          <p:cNvPr id="130" name="Google Shape;130;gff18f11fea_2_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31" name="Google Shape;131;gff18f11fe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2" name="Google Shape;132;gff18f11fea_2_14"/>
          <p:cNvGraphicFramePr/>
          <p:nvPr/>
        </p:nvGraphicFramePr>
        <p:xfrm>
          <a:off x="457188" y="1704563"/>
          <a:ext cx="3000000" cy="3000000"/>
        </p:xfrm>
        <a:graphic>
          <a:graphicData uri="http://schemas.openxmlformats.org/drawingml/2006/table">
            <a:tbl>
              <a:tblPr>
                <a:noFill/>
                <a:tableStyleId>{C63B3270-E70D-4247-91CF-A40807E981C8}</a:tableStyleId>
              </a:tblPr>
              <a:tblGrid>
                <a:gridCol w="1645925"/>
                <a:gridCol w="1645925"/>
                <a:gridCol w="1645925"/>
                <a:gridCol w="1645925"/>
                <a:gridCol w="1645925"/>
              </a:tblGrid>
              <a:tr h="8724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900800">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A Method for Waste Segregation using</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5">
                            <a:extLst>
                              <a:ext uri="{A12FA001-AC4F-418D-AE19-62706E023703}">
                                <ahyp:hlinkClr val="tx"/>
                              </a:ext>
                            </a:extLst>
                          </a:hlinkClick>
                        </a:rPr>
                        <a:t>CNN</a:t>
                      </a:r>
                      <a:endParaRPr sz="1400" u="sng"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Comparison between VGG 16, ResNet, AlexNet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94.9 % (ResNet-50)</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25,077 images were used in the dataset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Compilation of various techniques over the years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Segregation based on only 2 categories - Organic and Recyclable</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30050">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6">
                            <a:extLst>
                              <a:ext uri="{A12FA001-AC4F-418D-AE19-62706E023703}">
                                <ahyp:hlinkClr val="tx"/>
                              </a:ext>
                            </a:extLst>
                          </a:hlinkClick>
                        </a:rPr>
                        <a:t>Trash Classification Using CNN - Stanford University</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CNN with last 2 layers replaced by a classifier (softmax or SVM)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79.94 %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(AlexNet with SVM as last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Clear and simple implementation of only 2 methods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Less computation power required</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Categories are limited to 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Sample size of dataset is only 2527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ff18f11fea_2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8" name="Google Shape;138;gff18f11fea_2_21"/>
          <p:cNvGraphicFramePr/>
          <p:nvPr/>
        </p:nvGraphicFramePr>
        <p:xfrm>
          <a:off x="457188" y="1640875"/>
          <a:ext cx="3000000" cy="3000000"/>
        </p:xfrm>
        <a:graphic>
          <a:graphicData uri="http://schemas.openxmlformats.org/drawingml/2006/table">
            <a:tbl>
              <a:tblPr>
                <a:noFill/>
                <a:tableStyleId>{C63B3270-E70D-4247-91CF-A40807E981C8}</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7963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3">
                            <a:extLst>
                              <a:ext uri="{A12FA001-AC4F-418D-AE19-62706E023703}">
                                <ahyp:hlinkClr val="tx"/>
                              </a:ext>
                            </a:extLst>
                          </a:hlinkClick>
                        </a:rPr>
                        <a:t>A deep learning approach based hardware solution to categorise</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4">
                            <a:extLst>
                              <a:ext uri="{A12FA001-AC4F-418D-AE19-62706E023703}">
                                <ahyp:hlinkClr val="tx"/>
                              </a:ext>
                            </a:extLst>
                          </a:hlinkClick>
                        </a:rPr>
                        <a:t>garbage in environment</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sng"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InceptionNet Neural Network Architecture using a Real-time embedded system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96.2 %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(Inception Net)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Implemented hardware solution consisting of Raspberry Pi, IR sensor and PI Camera</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Only 6 classes are used to categorise garbage</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8314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5">
                            <a:extLst>
                              <a:ext uri="{A12FA001-AC4F-418D-AE19-62706E023703}">
                                <ahyp:hlinkClr val="tx"/>
                              </a:ext>
                            </a:extLst>
                          </a:hlinkClick>
                        </a:rPr>
                        <a:t>Waste Segregation Using Deep Learning</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Zero Shot Learning and Object Detection Algorithms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83.60 % (YOLOv3)</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Unique approach to task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Algorithm mentioned clearly with plans of proposed system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Focus on Object Detection rather than classification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Trained on COCO Dataset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pic>
        <p:nvPicPr>
          <p:cNvPr id="139" name="Google Shape;139;gff18f11fea_2_21"/>
          <p:cNvPicPr preferRelativeResize="0"/>
          <p:nvPr/>
        </p:nvPicPr>
        <p:blipFill rotWithShape="1">
          <a:blip r:embed="rId6">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ff18f11fea_2_49"/>
          <p:cNvPicPr preferRelativeResize="0"/>
          <p:nvPr/>
        </p:nvPicPr>
        <p:blipFill rotWithShape="1">
          <a:blip r:embed="rId3">
            <a:alphaModFix/>
          </a:blip>
          <a:srcRect b="0" l="0" r="0" t="0"/>
          <a:stretch/>
        </p:blipFill>
        <p:spPr>
          <a:xfrm>
            <a:off x="228600" y="183078"/>
            <a:ext cx="2237740" cy="755015"/>
          </a:xfrm>
          <a:prstGeom prst="rect">
            <a:avLst/>
          </a:prstGeom>
          <a:noFill/>
          <a:ln>
            <a:noFill/>
          </a:ln>
        </p:spPr>
      </p:pic>
      <p:sp>
        <p:nvSpPr>
          <p:cNvPr id="145" name="Google Shape;145;gff18f11fea_2_49"/>
          <p:cNvSpPr txBox="1"/>
          <p:nvPr>
            <p:ph idx="12" type="sldNum"/>
          </p:nvPr>
        </p:nvSpPr>
        <p:spPr>
          <a:xfrm>
            <a:off x="6553188"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46" name="Google Shape;146;gff18f11fea_2_49"/>
          <p:cNvGraphicFramePr/>
          <p:nvPr/>
        </p:nvGraphicFramePr>
        <p:xfrm>
          <a:off x="457175" y="2297350"/>
          <a:ext cx="3000000" cy="3000000"/>
        </p:xfrm>
        <a:graphic>
          <a:graphicData uri="http://schemas.openxmlformats.org/drawingml/2006/table">
            <a:tbl>
              <a:tblPr>
                <a:noFill/>
                <a:tableStyleId>{C63B3270-E70D-4247-91CF-A40807E981C8}</a:tableStyleId>
              </a:tblPr>
              <a:tblGrid>
                <a:gridCol w="1645925"/>
                <a:gridCol w="1645925"/>
                <a:gridCol w="1645925"/>
                <a:gridCol w="1645925"/>
                <a:gridCol w="1645925"/>
              </a:tblGrid>
              <a:tr h="2030750">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Xception: Deep Learning with Depth Wise Separable Convolutions</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Improvement on InceptionNet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Xception significantly outperforms </a:t>
                      </a:r>
                      <a:r>
                        <a:rPr lang="en-US" sz="1400" u="none" cap="none" strike="noStrike">
                          <a:solidFill>
                            <a:schemeClr val="dk1"/>
                          </a:solidFill>
                        </a:rPr>
                        <a:t>Inception V3</a:t>
                      </a:r>
                      <a:r>
                        <a:rPr lang="en-US" sz="1400" u="none" cap="none" strike="noStrike"/>
                        <a:t> on a larger image classification dataset comprising 350 million images and 17,000 classes.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The performance gains are not due to increased capacity but rather to a more efficient use of model parameters.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hlinkClick r:id="rId5"/>
                        </a:rPr>
                        <a:t>Intelligent Waste Classification System Using Deep Learning CNN</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CNN(Alexnet) with last 2 layers replaced by a classifier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85 % (AlexNet with SVM as last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Takes care of overfitting with dropout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Limited to only 4 different categories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Small dataset of 1989 images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47" name="Google Shape;147;gff18f11fea_2_49"/>
          <p:cNvGraphicFramePr/>
          <p:nvPr/>
        </p:nvGraphicFramePr>
        <p:xfrm>
          <a:off x="457175" y="1209713"/>
          <a:ext cx="3000000" cy="3000000"/>
        </p:xfrm>
        <a:graphic>
          <a:graphicData uri="http://schemas.openxmlformats.org/drawingml/2006/table">
            <a:tbl>
              <a:tblPr>
                <a:noFill/>
                <a:tableStyleId>{C63B3270-E70D-4247-91CF-A40807E981C8}</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15cfb205c67_1_1"/>
          <p:cNvPicPr preferRelativeResize="0"/>
          <p:nvPr/>
        </p:nvPicPr>
        <p:blipFill rotWithShape="1">
          <a:blip r:embed="rId3">
            <a:alphaModFix/>
          </a:blip>
          <a:srcRect b="0" l="0" r="0" t="0"/>
          <a:stretch/>
        </p:blipFill>
        <p:spPr>
          <a:xfrm>
            <a:off x="244700" y="392328"/>
            <a:ext cx="2237740" cy="755015"/>
          </a:xfrm>
          <a:prstGeom prst="rect">
            <a:avLst/>
          </a:prstGeom>
          <a:noFill/>
          <a:ln>
            <a:noFill/>
          </a:ln>
        </p:spPr>
      </p:pic>
      <p:sp>
        <p:nvSpPr>
          <p:cNvPr id="153" name="Google Shape;153;g15cfb205c67_1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54" name="Google Shape;154;g15cfb205c67_1_1"/>
          <p:cNvGraphicFramePr/>
          <p:nvPr/>
        </p:nvGraphicFramePr>
        <p:xfrm>
          <a:off x="457188" y="2554925"/>
          <a:ext cx="3000000" cy="3000000"/>
        </p:xfrm>
        <a:graphic>
          <a:graphicData uri="http://schemas.openxmlformats.org/drawingml/2006/table">
            <a:tbl>
              <a:tblPr>
                <a:noFill/>
                <a:tableStyleId>{C63B3270-E70D-4247-91CF-A40807E981C8}</a:tableStyleId>
              </a:tblPr>
              <a:tblGrid>
                <a:gridCol w="1645925"/>
                <a:gridCol w="1645925"/>
                <a:gridCol w="1645925"/>
                <a:gridCol w="1645925"/>
                <a:gridCol w="1645925"/>
              </a:tblGrid>
              <a:tr h="1644375">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Classification</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5">
                            <a:extLst>
                              <a:ext uri="{A12FA001-AC4F-418D-AE19-62706E023703}">
                                <ahyp:hlinkClr val="tx"/>
                              </a:ext>
                            </a:extLst>
                          </a:hlinkClick>
                        </a:rPr>
                        <a:t>of Trash for Recyclability Status - Stanford University</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SVM with SIFT features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CNN with Torch7 framework</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63 %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Use of a simpler algorithm as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US" sz="1400" u="none" cap="none" strike="noStrike"/>
                        <a:t>Implemented an eleven layer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CNN that is very similar to AlexNet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Small dataset of 2527 images</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US" sz="1400" u="none" cap="none" strike="noStrike"/>
                        <a:t>DIfferentiated on the basis of 6 classes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6">
                            <a:extLst>
                              <a:ext uri="{A12FA001-AC4F-418D-AE19-62706E023703}">
                                <ahyp:hlinkClr val="tx"/>
                              </a:ext>
                            </a:extLst>
                          </a:hlinkClick>
                        </a:rPr>
                        <a:t>Classification of TrashNet Dataset Based on Deep Learning Models</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Inception Resnet V2, Xception architectures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94 % (Inception Resnet V2)</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 and Adadelta were used as the optimizer in neural network models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Limited samples of the Trashnet dataset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55" name="Google Shape;155;g15cfb205c67_1_1"/>
          <p:cNvGraphicFramePr/>
          <p:nvPr/>
        </p:nvGraphicFramePr>
        <p:xfrm>
          <a:off x="457175" y="1467288"/>
          <a:ext cx="3000000" cy="3000000"/>
        </p:xfrm>
        <a:graphic>
          <a:graphicData uri="http://schemas.openxmlformats.org/drawingml/2006/table">
            <a:tbl>
              <a:tblPr>
                <a:noFill/>
                <a:tableStyleId>{C63B3270-E70D-4247-91CF-A40807E981C8}</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