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9" roundtripDataSignature="AMtx7mgoRIEqU00a+JE1VO+NSAzHo8lj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18f11fea_2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ff18f11fea_2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7c5fe5934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57c5fe5934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f18f11fea_2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ff18f11fea_2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f18f11fea_2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ff18f11fea_2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f18f11fea_2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ff18f11fea_2_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84787d8b8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684787d8b8_0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84787d8b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1684787d8b8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7c5fe5934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57c5fe5934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f18f11fea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ff18f11fea_2_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f18f11fea_2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ff18f11fea_2_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84787d8b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684787d8b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f18f11fea_2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ff18f11fea_2_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f29cfd62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ff29cfd62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7c5fe593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57c5fe5934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f18f11fea_2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ff18f11fea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7c5fe593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57c5fe593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f18f11fea_2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ff18f11fea_2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p:nvPr>
            <p:ph idx="2" type="pic"/>
          </p:nvPr>
        </p:nvSpPr>
        <p:spPr>
          <a:xfrm>
            <a:off x="1792288" y="612775"/>
            <a:ext cx="5486400" cy="4114800"/>
          </a:xfrm>
          <a:prstGeom prst="rect">
            <a:avLst/>
          </a:prstGeom>
          <a:noFill/>
          <a:ln>
            <a:noFill/>
          </a:ln>
        </p:spPr>
      </p:sp>
      <p:sp>
        <p:nvSpPr>
          <p:cNvPr id="68" name="Google Shape;68;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github.com/fchollet/keras" TargetMode="External"/><Relationship Id="rId4" Type="http://schemas.openxmlformats.org/officeDocument/2006/relationships/hyperlink" Target="https://link.springer.com/content/pdf/10.1007/s40747-021-00529-0.pdf" TargetMode="External"/><Relationship Id="rId5" Type="http://schemas.openxmlformats.org/officeDocument/2006/relationships/hyperlink" Target="https://github.com/" TargetMode="External"/><Relationship Id="rId6" Type="http://schemas.openxmlformats.org/officeDocument/2006/relationships/hyperlink" Target="http://www.kaggle.com/techsash/waste-classification-data" TargetMode="External"/><Relationship Id="rId7" Type="http://schemas.openxmlformats.org/officeDocument/2006/relationships/hyperlink" Target="http://www.kaggle.com/arkadiyhacks/drinking-waste-classification" TargetMode="External"/><Relationship Id="rId8"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64575" y="2027200"/>
            <a:ext cx="7975800" cy="1470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i="1" lang="en-US" u="sng"/>
              <a:t>TrashCan</a:t>
            </a:r>
            <a:r>
              <a:rPr b="1" lang="en-US"/>
              <a:t> </a:t>
            </a:r>
            <a:r>
              <a:rPr lang="en-US"/>
              <a:t>- Application to segregate Waste using Deep Learning</a:t>
            </a:r>
            <a:endParaRPr/>
          </a:p>
        </p:txBody>
      </p:sp>
      <p:sp>
        <p:nvSpPr>
          <p:cNvPr id="89" name="Google Shape;89;p1"/>
          <p:cNvSpPr txBox="1"/>
          <p:nvPr>
            <p:ph idx="1" type="subTitle"/>
          </p:nvPr>
        </p:nvSpPr>
        <p:spPr>
          <a:xfrm>
            <a:off x="4386263" y="4216013"/>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ctr">
              <a:lnSpc>
                <a:spcPct val="100000"/>
              </a:lnSpc>
              <a:spcBef>
                <a:spcPts val="0"/>
              </a:spcBef>
              <a:spcAft>
                <a:spcPts val="0"/>
              </a:spcAft>
              <a:buSzPct val="100000"/>
              <a:buNone/>
            </a:pPr>
            <a:r>
              <a:rPr lang="en-US"/>
              <a:t>Batch ID: B139</a:t>
            </a:r>
            <a:endParaRPr/>
          </a:p>
          <a:p>
            <a:pPr indent="0" lvl="0" marL="0" rtl="0" algn="ctr">
              <a:lnSpc>
                <a:spcPct val="100000"/>
              </a:lnSpc>
              <a:spcBef>
                <a:spcPts val="0"/>
              </a:spcBef>
              <a:spcAft>
                <a:spcPts val="0"/>
              </a:spcAft>
              <a:buClr>
                <a:srgbClr val="888888"/>
              </a:buClr>
              <a:buSzPct val="100000"/>
              <a:buNone/>
            </a:pPr>
            <a:r>
              <a:t/>
            </a:r>
            <a:endParaRPr/>
          </a:p>
          <a:p>
            <a:pPr indent="0" lvl="0" marL="0" rtl="0" algn="ctr">
              <a:lnSpc>
                <a:spcPct val="100000"/>
              </a:lnSpc>
              <a:spcBef>
                <a:spcPts val="0"/>
              </a:spcBef>
              <a:spcAft>
                <a:spcPts val="0"/>
              </a:spcAft>
              <a:buClr>
                <a:srgbClr val="888888"/>
              </a:buClr>
              <a:buSzPct val="100000"/>
              <a:buNone/>
            </a:pPr>
            <a:r>
              <a:rPr lang="en-US"/>
              <a:t>Student 1 Reg. No: RA1911003010090</a:t>
            </a:r>
            <a:endParaRPr/>
          </a:p>
          <a:p>
            <a:pPr indent="0" lvl="0" marL="0" rtl="0" algn="ctr">
              <a:lnSpc>
                <a:spcPct val="100000"/>
              </a:lnSpc>
              <a:spcBef>
                <a:spcPts val="592"/>
              </a:spcBef>
              <a:spcAft>
                <a:spcPts val="0"/>
              </a:spcAft>
              <a:buSzPct val="100000"/>
              <a:buNone/>
            </a:pPr>
            <a:r>
              <a:rPr lang="en-US"/>
              <a:t>Student 1 Name: Naman Jain</a:t>
            </a:r>
            <a:endParaRPr/>
          </a:p>
          <a:p>
            <a:pPr indent="0" lvl="0" marL="0" rtl="0" algn="ctr">
              <a:lnSpc>
                <a:spcPct val="100000"/>
              </a:lnSpc>
              <a:spcBef>
                <a:spcPts val="592"/>
              </a:spcBef>
              <a:spcAft>
                <a:spcPts val="0"/>
              </a:spcAft>
              <a:buClr>
                <a:srgbClr val="888888"/>
              </a:buClr>
              <a:buSzPct val="100000"/>
              <a:buNone/>
            </a:pPr>
            <a:r>
              <a:t/>
            </a:r>
            <a:endParaRPr/>
          </a:p>
          <a:p>
            <a:pPr indent="0" lvl="0" marL="0" rtl="0" algn="ctr">
              <a:lnSpc>
                <a:spcPct val="100000"/>
              </a:lnSpc>
              <a:spcBef>
                <a:spcPts val="592"/>
              </a:spcBef>
              <a:spcAft>
                <a:spcPts val="0"/>
              </a:spcAft>
              <a:buClr>
                <a:srgbClr val="888888"/>
              </a:buClr>
              <a:buSzPct val="100000"/>
              <a:buNone/>
            </a:pPr>
            <a:r>
              <a:rPr lang="en-US"/>
              <a:t>Student 2 Reg. No: RA1911003010108</a:t>
            </a:r>
            <a:endParaRPr/>
          </a:p>
          <a:p>
            <a:pPr indent="0" lvl="0" marL="0" rtl="0" algn="ctr">
              <a:lnSpc>
                <a:spcPct val="100000"/>
              </a:lnSpc>
              <a:spcBef>
                <a:spcPts val="592"/>
              </a:spcBef>
              <a:spcAft>
                <a:spcPts val="0"/>
              </a:spcAft>
              <a:buSzPct val="100000"/>
              <a:buNone/>
            </a:pPr>
            <a:r>
              <a:rPr lang="en-US"/>
              <a:t>Student 2 Name: Suvodeep Saibal Sinha</a:t>
            </a:r>
            <a:endParaRPr/>
          </a:p>
        </p:txBody>
      </p:sp>
      <p:pic>
        <p:nvPicPr>
          <p:cNvPr id="90" name="Google Shape;90;p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91" name="Google Shape;91;p1"/>
          <p:cNvSpPr/>
          <p:nvPr/>
        </p:nvSpPr>
        <p:spPr>
          <a:xfrm>
            <a:off x="2819400" y="457200"/>
            <a:ext cx="61722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SCHOOL OF COMPUTING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COMPUTING TECHNOLOGIES</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18CSP107L  - MINOR PROJECT</a:t>
            </a:r>
            <a:endParaRPr b="0" i="0" sz="1800" u="none" cap="none" strike="noStrike">
              <a:solidFill>
                <a:schemeClr val="dk1"/>
              </a:solidFill>
              <a:latin typeface="Calibri"/>
              <a:ea typeface="Calibri"/>
              <a:cs typeface="Calibri"/>
              <a:sym typeface="Calibri"/>
            </a:endParaRPr>
          </a:p>
        </p:txBody>
      </p:sp>
      <p:sp>
        <p:nvSpPr>
          <p:cNvPr id="92" name="Google Shape;92;p1"/>
          <p:cNvSpPr txBox="1"/>
          <p:nvPr/>
        </p:nvSpPr>
        <p:spPr>
          <a:xfrm>
            <a:off x="228600" y="4216018"/>
            <a:ext cx="3471900" cy="1902600"/>
          </a:xfrm>
          <a:prstGeom prst="rect">
            <a:avLst/>
          </a:prstGeom>
          <a:noFill/>
          <a:ln>
            <a:noFill/>
          </a:ln>
        </p:spPr>
        <p:txBody>
          <a:bodyPr anchorCtr="0" anchor="t" bIns="45700" lIns="91425" spcFirstLastPara="1" rIns="91425" wrap="square" tIns="45700">
            <a:noAutofit/>
          </a:bodyPr>
          <a:lstStyle/>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Supervisor name:  Dr. S. Babu</a:t>
            </a:r>
            <a:endParaRPr b="0" i="0" sz="1750" u="none" cap="none" strike="noStrike">
              <a:solidFill>
                <a:srgbClr val="000000"/>
              </a:solidFill>
              <a:latin typeface="Arial"/>
              <a:ea typeface="Arial"/>
              <a:cs typeface="Arial"/>
              <a:sym typeface="Arial"/>
            </a:endParaRPr>
          </a:p>
          <a:p>
            <a:pPr indent="0" lvl="0" marL="0" marR="0" rtl="0" algn="ctr">
              <a:lnSpc>
                <a:spcPct val="170000"/>
              </a:lnSpc>
              <a:spcBef>
                <a:spcPts val="592"/>
              </a:spcBef>
              <a:spcAft>
                <a:spcPts val="0"/>
              </a:spcAft>
              <a:buClr>
                <a:srgbClr val="888888"/>
              </a:buClr>
              <a:buSzPts val="3200"/>
              <a:buFont typeface="Arial"/>
              <a:buNone/>
            </a:pPr>
            <a:r>
              <a:rPr b="0" i="0" lang="en-US" sz="1750" u="none" cap="none" strike="noStrike">
                <a:solidFill>
                  <a:srgbClr val="888888"/>
                </a:solidFill>
                <a:latin typeface="Calibri"/>
                <a:ea typeface="Calibri"/>
                <a:cs typeface="Calibri"/>
                <a:sym typeface="Calibri"/>
              </a:rPr>
              <a:t>Designation: Associate Professor</a:t>
            </a:r>
            <a:br>
              <a:rPr b="0" i="0" lang="en-US" sz="1750" u="none" cap="none" strike="noStrike">
                <a:solidFill>
                  <a:srgbClr val="888888"/>
                </a:solidFill>
                <a:latin typeface="Calibri"/>
                <a:ea typeface="Calibri"/>
                <a:cs typeface="Calibri"/>
                <a:sym typeface="Calibri"/>
              </a:rPr>
            </a:br>
            <a:r>
              <a:rPr b="0" i="0" lang="en-US" sz="1750" u="none" cap="none" strike="noStrike">
                <a:solidFill>
                  <a:srgbClr val="888888"/>
                </a:solidFill>
                <a:latin typeface="Calibri"/>
                <a:ea typeface="Calibri"/>
                <a:cs typeface="Calibri"/>
                <a:sym typeface="Calibri"/>
              </a:rPr>
              <a:t>Department: Department Of Computing Technologies</a:t>
            </a:r>
            <a:endParaRPr b="0" i="0" sz="17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f18f11fea_2_4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6863"/>
              <a:buFont typeface="Calibri"/>
              <a:buNone/>
            </a:pPr>
            <a:r>
              <a:rPr lang="en-US"/>
              <a:t>     </a:t>
            </a:r>
            <a:r>
              <a:rPr lang="en-US" sz="4177" u="sng"/>
              <a:t>Module Description and        Implementation</a:t>
            </a:r>
            <a:endParaRPr sz="4177" u="sng"/>
          </a:p>
        </p:txBody>
      </p:sp>
      <p:pic>
        <p:nvPicPr>
          <p:cNvPr id="157" name="Google Shape;157;gff18f11fea_2_4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58" name="Google Shape;158;gff18f11fea_2_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9" name="Google Shape;159;gff18f11fea_2_42"/>
          <p:cNvPicPr preferRelativeResize="0"/>
          <p:nvPr/>
        </p:nvPicPr>
        <p:blipFill rotWithShape="1">
          <a:blip r:embed="rId4">
            <a:alphaModFix/>
          </a:blip>
          <a:srcRect b="0" l="0" r="0" t="0"/>
          <a:stretch/>
        </p:blipFill>
        <p:spPr>
          <a:xfrm>
            <a:off x="152400" y="2902326"/>
            <a:ext cx="8839200" cy="2955608"/>
          </a:xfrm>
          <a:prstGeom prst="rect">
            <a:avLst/>
          </a:prstGeom>
          <a:noFill/>
          <a:ln>
            <a:noFill/>
          </a:ln>
        </p:spPr>
      </p:pic>
      <p:sp>
        <p:nvSpPr>
          <p:cNvPr id="160" name="Google Shape;160;gff18f11fea_2_42"/>
          <p:cNvSpPr txBox="1"/>
          <p:nvPr/>
        </p:nvSpPr>
        <p:spPr>
          <a:xfrm>
            <a:off x="457200" y="1909838"/>
            <a:ext cx="82296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Defining Categories and Parameters</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g157c5fe5934_0_2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6" name="Google Shape;166;g157c5fe5934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7" name="Google Shape;167;g157c5fe5934_0_20"/>
          <p:cNvPicPr preferRelativeResize="0"/>
          <p:nvPr/>
        </p:nvPicPr>
        <p:blipFill rotWithShape="1">
          <a:blip r:embed="rId4">
            <a:alphaModFix/>
          </a:blip>
          <a:srcRect b="0" l="0" r="0" t="0"/>
          <a:stretch/>
        </p:blipFill>
        <p:spPr>
          <a:xfrm>
            <a:off x="919113" y="1984237"/>
            <a:ext cx="7517373" cy="3696250"/>
          </a:xfrm>
          <a:prstGeom prst="rect">
            <a:avLst/>
          </a:prstGeom>
          <a:noFill/>
          <a:ln>
            <a:noFill/>
          </a:ln>
        </p:spPr>
      </p:pic>
      <p:sp>
        <p:nvSpPr>
          <p:cNvPr id="168" name="Google Shape;168;g157c5fe5934_0_20"/>
          <p:cNvSpPr txBox="1"/>
          <p:nvPr/>
        </p:nvSpPr>
        <p:spPr>
          <a:xfrm>
            <a:off x="2716975" y="638375"/>
            <a:ext cx="5719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Cleaning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ff18f11fea_2_5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4" name="Google Shape;174;gff18f11fea_2_5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5" name="Google Shape;175;gff18f11fea_2_55"/>
          <p:cNvPicPr preferRelativeResize="0"/>
          <p:nvPr/>
        </p:nvPicPr>
        <p:blipFill rotWithShape="1">
          <a:blip r:embed="rId4">
            <a:alphaModFix/>
          </a:blip>
          <a:srcRect b="0" l="0" r="0" t="0"/>
          <a:stretch/>
        </p:blipFill>
        <p:spPr>
          <a:xfrm>
            <a:off x="1121725" y="1750543"/>
            <a:ext cx="6900542" cy="4743183"/>
          </a:xfrm>
          <a:prstGeom prst="rect">
            <a:avLst/>
          </a:prstGeom>
          <a:noFill/>
          <a:ln>
            <a:noFill/>
          </a:ln>
        </p:spPr>
      </p:pic>
      <p:sp>
        <p:nvSpPr>
          <p:cNvPr id="176" name="Google Shape;176;gff18f11fea_2_5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Visualizing Data</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f18f11fea_2_61"/>
          <p:cNvSpPr txBox="1"/>
          <p:nvPr>
            <p:ph type="title"/>
          </p:nvPr>
        </p:nvSpPr>
        <p:spPr>
          <a:xfrm>
            <a:off x="914400" y="12120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    </a:t>
            </a:r>
            <a:r>
              <a:rPr lang="en-US" u="sng"/>
              <a:t> Intermediate Results </a:t>
            </a:r>
            <a:endParaRPr u="sng"/>
          </a:p>
          <a:p>
            <a:pPr indent="0" lvl="0" marL="0" rtl="0" algn="ctr">
              <a:lnSpc>
                <a:spcPct val="100000"/>
              </a:lnSpc>
              <a:spcBef>
                <a:spcPts val="0"/>
              </a:spcBef>
              <a:spcAft>
                <a:spcPts val="0"/>
              </a:spcAft>
              <a:buClr>
                <a:schemeClr val="dk1"/>
              </a:buClr>
              <a:buSzPct val="116863"/>
              <a:buFont typeface="Calibri"/>
              <a:buNone/>
            </a:pPr>
            <a:r>
              <a:rPr lang="en-US"/>
              <a:t>     </a:t>
            </a:r>
            <a:r>
              <a:rPr lang="en-US" u="sng"/>
              <a:t>and Discussion </a:t>
            </a:r>
            <a:endParaRPr sz="4177" u="sng"/>
          </a:p>
        </p:txBody>
      </p:sp>
      <p:pic>
        <p:nvPicPr>
          <p:cNvPr id="182" name="Google Shape;182;gff18f11fea_2_6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83" name="Google Shape;183;gff18f11fea_2_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gff18f11fea_2_61"/>
          <p:cNvPicPr preferRelativeResize="0"/>
          <p:nvPr/>
        </p:nvPicPr>
        <p:blipFill rotWithShape="1">
          <a:blip r:embed="rId4">
            <a:alphaModFix/>
          </a:blip>
          <a:srcRect b="0" l="0" r="0" t="4104"/>
          <a:stretch/>
        </p:blipFill>
        <p:spPr>
          <a:xfrm>
            <a:off x="1738563" y="2170725"/>
            <a:ext cx="5666876" cy="4185625"/>
          </a:xfrm>
          <a:prstGeom prst="rect">
            <a:avLst/>
          </a:prstGeom>
          <a:noFill/>
          <a:ln>
            <a:noFill/>
          </a:ln>
        </p:spPr>
      </p:pic>
      <p:sp>
        <p:nvSpPr>
          <p:cNvPr id="185" name="Google Shape;185;gff18f11fea_2_61"/>
          <p:cNvSpPr txBox="1"/>
          <p:nvPr/>
        </p:nvSpPr>
        <p:spPr>
          <a:xfrm>
            <a:off x="168763" y="1447050"/>
            <a:ext cx="88065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Category Distribution</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ff18f11fea_2_69"/>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1" name="Google Shape;191;gff18f11fea_2_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2" name="Google Shape;192;gff18f11fea_2_69"/>
          <p:cNvPicPr preferRelativeResize="0"/>
          <p:nvPr/>
        </p:nvPicPr>
        <p:blipFill rotWithShape="1">
          <a:blip r:embed="rId4">
            <a:alphaModFix/>
          </a:blip>
          <a:srcRect b="0" l="0" r="0" t="0"/>
          <a:stretch/>
        </p:blipFill>
        <p:spPr>
          <a:xfrm>
            <a:off x="307663" y="1756463"/>
            <a:ext cx="8528665" cy="4066800"/>
          </a:xfrm>
          <a:prstGeom prst="rect">
            <a:avLst/>
          </a:prstGeom>
          <a:noFill/>
          <a:ln>
            <a:noFill/>
          </a:ln>
        </p:spPr>
      </p:pic>
      <p:sp>
        <p:nvSpPr>
          <p:cNvPr id="193" name="Google Shape;193;gff18f11fea_2_69"/>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Model Structure</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1684787d8b8_0_1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9" name="Google Shape;199;g1684787d8b8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0" name="Google Shape;200;g1684787d8b8_0_15"/>
          <p:cNvSpPr txBox="1"/>
          <p:nvPr/>
        </p:nvSpPr>
        <p:spPr>
          <a:xfrm>
            <a:off x="3072000" y="638363"/>
            <a:ext cx="30000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Accuracy Analysis</a:t>
            </a:r>
            <a:endParaRPr b="0" i="0" sz="2600" u="none" cap="none" strike="noStrike">
              <a:solidFill>
                <a:schemeClr val="dk1"/>
              </a:solidFill>
              <a:latin typeface="Calibri"/>
              <a:ea typeface="Calibri"/>
              <a:cs typeface="Calibri"/>
              <a:sym typeface="Calibri"/>
            </a:endParaRPr>
          </a:p>
        </p:txBody>
      </p:sp>
      <p:pic>
        <p:nvPicPr>
          <p:cNvPr id="201" name="Google Shape;201;g1684787d8b8_0_15"/>
          <p:cNvPicPr preferRelativeResize="0"/>
          <p:nvPr/>
        </p:nvPicPr>
        <p:blipFill rotWithShape="1">
          <a:blip r:embed="rId4">
            <a:alphaModFix/>
          </a:blip>
          <a:srcRect b="0" l="0" r="0" t="0"/>
          <a:stretch/>
        </p:blipFill>
        <p:spPr>
          <a:xfrm>
            <a:off x="1808688" y="1308368"/>
            <a:ext cx="5526617" cy="52448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g1684787d8b8_0_2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7" name="Google Shape;207;g1684787d8b8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8" name="Google Shape;208;g1684787d8b8_0_23"/>
          <p:cNvSpPr txBox="1"/>
          <p:nvPr/>
        </p:nvSpPr>
        <p:spPr>
          <a:xfrm>
            <a:off x="3072000" y="638375"/>
            <a:ext cx="4816800" cy="5850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Accuracy Representation</a:t>
            </a:r>
            <a:endParaRPr b="0" i="0" sz="2600" u="none" cap="none" strike="noStrike">
              <a:solidFill>
                <a:schemeClr val="dk1"/>
              </a:solidFill>
              <a:latin typeface="Calibri"/>
              <a:ea typeface="Calibri"/>
              <a:cs typeface="Calibri"/>
              <a:sym typeface="Calibri"/>
            </a:endParaRPr>
          </a:p>
        </p:txBody>
      </p:sp>
      <p:pic>
        <p:nvPicPr>
          <p:cNvPr id="209" name="Google Shape;209;g1684787d8b8_0_23"/>
          <p:cNvPicPr preferRelativeResize="0"/>
          <p:nvPr/>
        </p:nvPicPr>
        <p:blipFill rotWithShape="1">
          <a:blip r:embed="rId4">
            <a:alphaModFix/>
          </a:blip>
          <a:srcRect b="0" l="0" r="0" t="0"/>
          <a:stretch/>
        </p:blipFill>
        <p:spPr>
          <a:xfrm>
            <a:off x="1154225" y="1566650"/>
            <a:ext cx="6835554" cy="45314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57c5fe5934_0_56"/>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Screenshots</a:t>
            </a:r>
            <a:endParaRPr sz="5500" u="sng"/>
          </a:p>
        </p:txBody>
      </p:sp>
      <p:pic>
        <p:nvPicPr>
          <p:cNvPr id="215" name="Google Shape;215;g157c5fe5934_0_5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16" name="Google Shape;216;g157c5fe5934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ff18f11fea_2_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2" name="Google Shape;222;gff18f11fea_2_81"/>
          <p:cNvPicPr preferRelativeResize="0"/>
          <p:nvPr/>
        </p:nvPicPr>
        <p:blipFill>
          <a:blip r:embed="rId3">
            <a:alphaModFix/>
          </a:blip>
          <a:stretch>
            <a:fillRect/>
          </a:stretch>
        </p:blipFill>
        <p:spPr>
          <a:xfrm>
            <a:off x="972650" y="255025"/>
            <a:ext cx="3001475" cy="6347948"/>
          </a:xfrm>
          <a:prstGeom prst="rect">
            <a:avLst/>
          </a:prstGeom>
          <a:noFill/>
          <a:ln>
            <a:noFill/>
          </a:ln>
        </p:spPr>
      </p:pic>
      <p:pic>
        <p:nvPicPr>
          <p:cNvPr id="223" name="Google Shape;223;gff18f11fea_2_81"/>
          <p:cNvPicPr preferRelativeResize="0"/>
          <p:nvPr/>
        </p:nvPicPr>
        <p:blipFill>
          <a:blip r:embed="rId4">
            <a:alphaModFix/>
          </a:blip>
          <a:stretch>
            <a:fillRect/>
          </a:stretch>
        </p:blipFill>
        <p:spPr>
          <a:xfrm>
            <a:off x="4785425" y="255025"/>
            <a:ext cx="3001475" cy="63479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ff18f11fea_2_8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9" name="Google Shape;229;gff18f11fea_2_88"/>
          <p:cNvPicPr preferRelativeResize="0"/>
          <p:nvPr/>
        </p:nvPicPr>
        <p:blipFill rotWithShape="1">
          <a:blip r:embed="rId3">
            <a:alphaModFix/>
          </a:blip>
          <a:srcRect b="0" l="0" r="0" t="0"/>
          <a:stretch/>
        </p:blipFill>
        <p:spPr>
          <a:xfrm>
            <a:off x="812450" y="244675"/>
            <a:ext cx="3016725" cy="6368650"/>
          </a:xfrm>
          <a:prstGeom prst="rect">
            <a:avLst/>
          </a:prstGeom>
          <a:noFill/>
          <a:ln>
            <a:noFill/>
          </a:ln>
        </p:spPr>
      </p:pic>
      <p:pic>
        <p:nvPicPr>
          <p:cNvPr id="230" name="Google Shape;230;gff18f11fea_2_88"/>
          <p:cNvPicPr preferRelativeResize="0"/>
          <p:nvPr/>
        </p:nvPicPr>
        <p:blipFill rotWithShape="1">
          <a:blip r:embed="rId4">
            <a:alphaModFix/>
          </a:blip>
          <a:srcRect b="0" l="0" r="0" t="0"/>
          <a:stretch/>
        </p:blipFill>
        <p:spPr>
          <a:xfrm>
            <a:off x="4979700" y="244675"/>
            <a:ext cx="3016725" cy="63686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Project Abstract</a:t>
            </a:r>
            <a:endParaRPr u="sng"/>
          </a:p>
        </p:txBody>
      </p:sp>
      <p:sp>
        <p:nvSpPr>
          <p:cNvPr id="98" name="Google Shape;98;p2"/>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chemeClr val="dk1"/>
              </a:buClr>
              <a:buSzPct val="47761"/>
              <a:buNone/>
            </a:pPr>
            <a:r>
              <a:rPr lang="en-US" sz="6700"/>
              <a:t> </a:t>
            </a:r>
            <a:r>
              <a:rPr lang="en-US" sz="9600"/>
              <a:t> </a:t>
            </a:r>
            <a:endParaRPr sz="9600"/>
          </a:p>
          <a:p>
            <a:pPr indent="0" lvl="0" marL="0" rtl="0" algn="l">
              <a:lnSpc>
                <a:spcPct val="100000"/>
              </a:lnSpc>
              <a:spcBef>
                <a:spcPts val="0"/>
              </a:spcBef>
              <a:spcAft>
                <a:spcPts val="0"/>
              </a:spcAft>
              <a:buClr>
                <a:schemeClr val="dk1"/>
              </a:buClr>
              <a:buSzPct val="32000"/>
              <a:buNone/>
            </a:pPr>
            <a:r>
              <a:rPr lang="en-US" sz="10000"/>
              <a:t>In 2021, India currently ranks </a:t>
            </a:r>
            <a:r>
              <a:rPr b="1" lang="en-US" sz="10000"/>
              <a:t>155 out of 180 </a:t>
            </a:r>
            <a:r>
              <a:rPr lang="en-US" sz="10000"/>
              <a:t>countries in the environmental performance index. This is due to poor handling of waste management and pollution. With the emergence of several government schemes such as “Swachh Bharat Abhiyan” and “Smart Cities Mission”, there has been a surge in both garbage production and its collection. But, there is </a:t>
            </a:r>
            <a:r>
              <a:rPr b="1" lang="en-US" sz="10000"/>
              <a:t>zero effort</a:t>
            </a:r>
            <a:r>
              <a:rPr lang="en-US" sz="10000"/>
              <a:t> to segregate the waste. </a:t>
            </a:r>
            <a:endParaRPr sz="10000"/>
          </a:p>
          <a:p>
            <a:pPr indent="0" lvl="0" marL="0" rtl="0" algn="l">
              <a:lnSpc>
                <a:spcPct val="100000"/>
              </a:lnSpc>
              <a:spcBef>
                <a:spcPts val="0"/>
              </a:spcBef>
              <a:spcAft>
                <a:spcPts val="0"/>
              </a:spcAft>
              <a:buClr>
                <a:schemeClr val="dk1"/>
              </a:buClr>
              <a:buSzPct val="32000"/>
              <a:buNone/>
            </a:pPr>
            <a:r>
              <a:t/>
            </a:r>
            <a:endParaRPr sz="10000"/>
          </a:p>
          <a:p>
            <a:pPr indent="0" lvl="0" marL="0" rtl="0" algn="l">
              <a:lnSpc>
                <a:spcPct val="100000"/>
              </a:lnSpc>
              <a:spcBef>
                <a:spcPts val="0"/>
              </a:spcBef>
              <a:spcAft>
                <a:spcPts val="0"/>
              </a:spcAft>
              <a:buClr>
                <a:schemeClr val="dk1"/>
              </a:buClr>
              <a:buSzPct val="32000"/>
              <a:buNone/>
            </a:pPr>
            <a:r>
              <a:rPr lang="en-US" sz="10000"/>
              <a:t>A major part of segregation is still dependent on </a:t>
            </a:r>
            <a:r>
              <a:rPr b="1" lang="en-US" sz="10000"/>
              <a:t>manual labor</a:t>
            </a:r>
            <a:r>
              <a:rPr lang="en-US" sz="10000"/>
              <a:t> which is slow and inefficient. Hence, we propose an automated way to segregate waste into </a:t>
            </a:r>
            <a:r>
              <a:rPr b="1" lang="en-US" sz="10000"/>
              <a:t>recyclable</a:t>
            </a:r>
            <a:r>
              <a:rPr lang="en-US" sz="10000"/>
              <a:t> and non-recyclable components using </a:t>
            </a:r>
            <a:r>
              <a:rPr b="1" lang="en-US" sz="10000"/>
              <a:t>Deep Learning(</a:t>
            </a:r>
            <a:r>
              <a:rPr lang="en-US" sz="10000"/>
              <a:t>Convolutional Neural Networks) embedded into a</a:t>
            </a:r>
            <a:r>
              <a:rPr b="1" lang="en-US" sz="10000"/>
              <a:t> Mobile Application.</a:t>
            </a:r>
            <a:r>
              <a:rPr lang="en-US" sz="10000"/>
              <a:t> </a:t>
            </a:r>
            <a:r>
              <a:rPr lang="en-US" sz="10400"/>
              <a:t> </a:t>
            </a:r>
            <a:r>
              <a:rPr lang="en-US" sz="10000"/>
              <a:t>      </a:t>
            </a:r>
            <a:r>
              <a:rPr lang="en-US" sz="9600"/>
              <a:t>     </a:t>
            </a:r>
            <a:r>
              <a:rPr lang="en-US" sz="9200"/>
              <a:t>     </a:t>
            </a:r>
            <a:endParaRPr sz="9200"/>
          </a:p>
          <a:p>
            <a:pPr indent="-139700" lvl="0" marL="342900" rtl="0" algn="l">
              <a:lnSpc>
                <a:spcPct val="100000"/>
              </a:lnSpc>
              <a:spcBef>
                <a:spcPts val="640"/>
              </a:spcBef>
              <a:spcAft>
                <a:spcPts val="0"/>
              </a:spcAft>
              <a:buClr>
                <a:schemeClr val="dk1"/>
              </a:buClr>
              <a:buSzPct val="100000"/>
              <a:buNone/>
            </a:pPr>
            <a:r>
              <a:t/>
            </a:r>
            <a:endParaRPr/>
          </a:p>
          <a:p>
            <a:pPr indent="-139700" lvl="0" marL="342900" rtl="0" algn="l">
              <a:lnSpc>
                <a:spcPct val="100000"/>
              </a:lnSpc>
              <a:spcBef>
                <a:spcPts val="640"/>
              </a:spcBef>
              <a:spcAft>
                <a:spcPts val="0"/>
              </a:spcAft>
              <a:buClr>
                <a:schemeClr val="dk1"/>
              </a:buClr>
              <a:buSzPct val="100000"/>
              <a:buNone/>
            </a:pPr>
            <a:r>
              <a:t/>
            </a:r>
            <a:endParaRPr/>
          </a:p>
        </p:txBody>
      </p:sp>
      <p:pic>
        <p:nvPicPr>
          <p:cNvPr id="99" name="Google Shape;99;p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0" name="Google Shape;10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684787d8b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6" name="Google Shape;236;g1684787d8b8_0_0"/>
          <p:cNvPicPr preferRelativeResize="0"/>
          <p:nvPr/>
        </p:nvPicPr>
        <p:blipFill rotWithShape="1">
          <a:blip r:embed="rId3">
            <a:alphaModFix/>
          </a:blip>
          <a:srcRect b="0" l="0" r="0" t="0"/>
          <a:stretch/>
        </p:blipFill>
        <p:spPr>
          <a:xfrm>
            <a:off x="1039900" y="332488"/>
            <a:ext cx="2928225" cy="6193028"/>
          </a:xfrm>
          <a:prstGeom prst="rect">
            <a:avLst/>
          </a:prstGeom>
          <a:noFill/>
          <a:ln>
            <a:noFill/>
          </a:ln>
        </p:spPr>
      </p:pic>
      <p:pic>
        <p:nvPicPr>
          <p:cNvPr id="237" name="Google Shape;237;g1684787d8b8_0_0"/>
          <p:cNvPicPr preferRelativeResize="0"/>
          <p:nvPr/>
        </p:nvPicPr>
        <p:blipFill>
          <a:blip r:embed="rId4">
            <a:alphaModFix/>
          </a:blip>
          <a:stretch>
            <a:fillRect/>
          </a:stretch>
        </p:blipFill>
        <p:spPr>
          <a:xfrm>
            <a:off x="5034925" y="332500"/>
            <a:ext cx="2928225" cy="61930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ff18f11fea_2_100"/>
          <p:cNvSpPr txBox="1"/>
          <p:nvPr>
            <p:ph type="title"/>
          </p:nvPr>
        </p:nvSpPr>
        <p:spPr>
          <a:xfrm>
            <a:off x="843575" y="3593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u="sng"/>
              <a:t>References</a:t>
            </a:r>
            <a:endParaRPr u="sng"/>
          </a:p>
        </p:txBody>
      </p:sp>
      <p:sp>
        <p:nvSpPr>
          <p:cNvPr id="243" name="Google Shape;243;gff18f11fea_2_1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Char char="•"/>
            </a:pPr>
            <a:r>
              <a:rPr lang="en-US" sz="2000"/>
              <a:t>F. Chollet. Keras. </a:t>
            </a:r>
            <a:r>
              <a:rPr lang="en-US" sz="2000" u="sng">
                <a:solidFill>
                  <a:schemeClr val="hlink"/>
                </a:solidFill>
                <a:hlinkClick r:id="rId3"/>
              </a:rPr>
              <a:t>https://github.com/fchollet/keras</a:t>
            </a:r>
            <a:r>
              <a:rPr lang="en-US" sz="2000"/>
              <a:t>, 2015. [3] D.-A. Clevert, T. Unterthiner, and S. Hochreiter. Fast and accurate deep network learning by exponential linear units (elus). arXiv preprint arXiv:1511.07289, 2015.</a:t>
            </a:r>
            <a:endParaRPr sz="2000"/>
          </a:p>
          <a:p>
            <a:pPr indent="-355600" lvl="0" marL="457200" rtl="0" algn="l">
              <a:lnSpc>
                <a:spcPct val="100000"/>
              </a:lnSpc>
              <a:spcBef>
                <a:spcPts val="0"/>
              </a:spcBef>
              <a:spcAft>
                <a:spcPts val="0"/>
              </a:spcAft>
              <a:buSzPts val="2000"/>
              <a:buChar char="•"/>
            </a:pPr>
            <a:r>
              <a:rPr lang="en-US" sz="2000" u="sng">
                <a:solidFill>
                  <a:schemeClr val="hlink"/>
                </a:solidFill>
                <a:hlinkClick r:id="rId4"/>
              </a:rPr>
              <a:t>https://link.springer.com/content/pdf/10.1007/s40747-021-00529-0.pdf</a:t>
            </a:r>
            <a:endParaRPr sz="2000"/>
          </a:p>
          <a:p>
            <a:pPr indent="-355600" lvl="0" marL="457200" rtl="0" algn="l">
              <a:lnSpc>
                <a:spcPct val="100000"/>
              </a:lnSpc>
              <a:spcBef>
                <a:spcPts val="0"/>
              </a:spcBef>
              <a:spcAft>
                <a:spcPts val="0"/>
              </a:spcAft>
              <a:buSzPts val="2000"/>
              <a:buChar char="•"/>
            </a:pPr>
            <a:r>
              <a:rPr lang="en-US" sz="2000"/>
              <a:t>. Chu Y, Huang C, Xie X, Tan B, Kamal S, Xiong X (2018) Multilayer hybrid deep-learning method for waste classification and recycling. Comput Intell Neurosci</a:t>
            </a:r>
            <a:endParaRPr sz="2000"/>
          </a:p>
          <a:p>
            <a:pPr indent="-355600" lvl="0" marL="457200" rtl="0" algn="l">
              <a:lnSpc>
                <a:spcPct val="100000"/>
              </a:lnSpc>
              <a:spcBef>
                <a:spcPts val="0"/>
              </a:spcBef>
              <a:spcAft>
                <a:spcPts val="0"/>
              </a:spcAft>
              <a:buSzPts val="2000"/>
              <a:buChar char="•"/>
            </a:pPr>
            <a:r>
              <a:rPr lang="en-US" sz="2000"/>
              <a:t>Github | “Trashnet waste repository”. </a:t>
            </a:r>
            <a:r>
              <a:rPr lang="en-US" sz="2000" u="sng">
                <a:solidFill>
                  <a:schemeClr val="hlink"/>
                </a:solidFill>
                <a:hlinkClick r:id="rId5"/>
              </a:rPr>
              <a:t>https://github.com/ garythung/trashnet</a:t>
            </a:r>
            <a:r>
              <a:rPr lang="en-US" sz="2000"/>
              <a:t>. </a:t>
            </a:r>
            <a:endParaRPr sz="2000"/>
          </a:p>
          <a:p>
            <a:pPr indent="-355600" lvl="0" marL="457200" rtl="0" algn="l">
              <a:lnSpc>
                <a:spcPct val="100000"/>
              </a:lnSpc>
              <a:spcBef>
                <a:spcPts val="0"/>
              </a:spcBef>
              <a:spcAft>
                <a:spcPts val="0"/>
              </a:spcAft>
              <a:buSzPts val="2000"/>
              <a:buChar char="•"/>
            </a:pPr>
            <a:r>
              <a:rPr lang="en-US" sz="2000"/>
              <a:t> Sekar S. Waste classification data. Kaggle, 16 June 2019, </a:t>
            </a:r>
            <a:r>
              <a:rPr lang="en-US" sz="2000" u="sng">
                <a:solidFill>
                  <a:schemeClr val="hlink"/>
                </a:solidFill>
                <a:hlinkClick r:id="rId6"/>
              </a:rPr>
              <a:t>www. kaggle.com/techsash/waste-classification-data</a:t>
            </a:r>
            <a:r>
              <a:rPr lang="en-US" sz="2000"/>
              <a:t>. </a:t>
            </a:r>
            <a:endParaRPr sz="2000"/>
          </a:p>
          <a:p>
            <a:pPr indent="-355600" lvl="0" marL="457200" rtl="0" algn="l">
              <a:lnSpc>
                <a:spcPct val="100000"/>
              </a:lnSpc>
              <a:spcBef>
                <a:spcPts val="0"/>
              </a:spcBef>
              <a:spcAft>
                <a:spcPts val="0"/>
              </a:spcAft>
              <a:buSzPts val="2000"/>
              <a:buChar char="•"/>
            </a:pPr>
            <a:r>
              <a:rPr lang="en-US" sz="2000"/>
              <a:t>Serezhkin A. Drinking waste classification. Kaggle, 10 May, 2020, </a:t>
            </a:r>
            <a:r>
              <a:rPr lang="en-US" sz="2000" u="sng">
                <a:solidFill>
                  <a:schemeClr val="hlink"/>
                </a:solidFill>
                <a:hlinkClick r:id="rId7"/>
              </a:rPr>
              <a:t>www.kaggle.com/arkadiyhacks/drinking-waste-classification</a:t>
            </a:r>
            <a:endParaRPr sz="2000"/>
          </a:p>
        </p:txBody>
      </p:sp>
      <p:pic>
        <p:nvPicPr>
          <p:cNvPr id="244" name="Google Shape;244;gff18f11fea_2_100"/>
          <p:cNvPicPr preferRelativeResize="0"/>
          <p:nvPr/>
        </p:nvPicPr>
        <p:blipFill rotWithShape="1">
          <a:blip r:embed="rId8">
            <a:alphaModFix/>
          </a:blip>
          <a:srcRect b="0" l="0" r="0" t="0"/>
          <a:stretch/>
        </p:blipFill>
        <p:spPr>
          <a:xfrm>
            <a:off x="228600" y="553353"/>
            <a:ext cx="2237740" cy="755015"/>
          </a:xfrm>
          <a:prstGeom prst="rect">
            <a:avLst/>
          </a:prstGeom>
          <a:noFill/>
          <a:ln>
            <a:noFill/>
          </a:ln>
        </p:spPr>
      </p:pic>
      <p:sp>
        <p:nvSpPr>
          <p:cNvPr id="245" name="Google Shape;245;gff18f11fea_2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ANY QUESTIONS</a:t>
            </a:r>
            <a:endParaRPr sz="4900"/>
          </a:p>
        </p:txBody>
      </p:sp>
      <p:pic>
        <p:nvPicPr>
          <p:cNvPr id="251" name="Google Shape;251;p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52" name="Google Shape;25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ff29cfd628_0_0"/>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4900"/>
              <a:t>THANK YOU</a:t>
            </a:r>
            <a:endParaRPr sz="4900"/>
          </a:p>
        </p:txBody>
      </p:sp>
      <p:pic>
        <p:nvPicPr>
          <p:cNvPr id="258" name="Google Shape;258;gff29cfd628_0_0"/>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59" name="Google Shape;259;gff29cfd628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457200" y="1830375"/>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90000"/>
              </a:lnSpc>
              <a:spcBef>
                <a:spcPts val="640"/>
              </a:spcBef>
              <a:spcAft>
                <a:spcPts val="0"/>
              </a:spcAft>
              <a:buSzPts val="3000"/>
              <a:buChar char="•"/>
            </a:pPr>
            <a:r>
              <a:rPr lang="en-US" sz="3000"/>
              <a:t>Garbage Recycling is a key aspect of preserving our environment. To make the recycling process possible/easier, the garbage must be sorted into groups that have </a:t>
            </a:r>
            <a:r>
              <a:rPr b="1" lang="en-US" sz="3000"/>
              <a:t>similar recycling </a:t>
            </a:r>
            <a:r>
              <a:rPr lang="en-US" sz="3000"/>
              <a:t>processes.</a:t>
            </a:r>
            <a:endParaRPr sz="3000"/>
          </a:p>
          <a:p>
            <a:pPr indent="-419100" lvl="0" marL="457200" rtl="0" algn="l">
              <a:lnSpc>
                <a:spcPct val="90000"/>
              </a:lnSpc>
              <a:spcBef>
                <a:spcPts val="0"/>
              </a:spcBef>
              <a:spcAft>
                <a:spcPts val="0"/>
              </a:spcAft>
              <a:buSzPts val="3000"/>
              <a:buChar char="•"/>
            </a:pPr>
            <a:r>
              <a:rPr lang="en-US" sz="3000"/>
              <a:t>We found that most available datasets classify garbage into a few classes (2 to 6 classes at most).</a:t>
            </a:r>
            <a:endParaRPr sz="3000"/>
          </a:p>
          <a:p>
            <a:pPr indent="-419100" lvl="0" marL="457200" rtl="0" algn="l">
              <a:lnSpc>
                <a:spcPct val="90000"/>
              </a:lnSpc>
              <a:spcBef>
                <a:spcPts val="0"/>
              </a:spcBef>
              <a:spcAft>
                <a:spcPts val="0"/>
              </a:spcAft>
              <a:buSzPts val="3000"/>
              <a:buChar char="•"/>
            </a:pPr>
            <a:r>
              <a:rPr lang="en-US" sz="3000"/>
              <a:t>Being able to classify the images into more classes is a big step towards </a:t>
            </a:r>
            <a:r>
              <a:rPr b="1" lang="en-US" sz="3000"/>
              <a:t>improving</a:t>
            </a:r>
            <a:r>
              <a:rPr lang="en-US" sz="3000"/>
              <a:t> the recycling process by increasing the percentage of recycled garbage.</a:t>
            </a:r>
            <a:endParaRPr sz="3000"/>
          </a:p>
        </p:txBody>
      </p:sp>
      <p:pic>
        <p:nvPicPr>
          <p:cNvPr id="106" name="Google Shape;106;p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07" name="Google Shape;10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8" name="Google Shape;108;p3"/>
          <p:cNvSpPr txBox="1"/>
          <p:nvPr/>
        </p:nvSpPr>
        <p:spPr>
          <a:xfrm>
            <a:off x="2080000" y="499913"/>
            <a:ext cx="56184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      </a:t>
            </a:r>
            <a:r>
              <a:rPr b="0" i="0" lang="en-US" sz="4400" u="sng" cap="none" strike="noStrike">
                <a:solidFill>
                  <a:schemeClr val="dk1"/>
                </a:solidFill>
                <a:latin typeface="Calibri"/>
                <a:ea typeface="Calibri"/>
                <a:cs typeface="Calibri"/>
                <a:sym typeface="Calibri"/>
              </a:rPr>
              <a:t>Problem Statement</a:t>
            </a:r>
            <a:endParaRPr b="0" i="0" sz="4400" u="sng"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9144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Objectives</a:t>
            </a:r>
            <a:endParaRPr/>
          </a:p>
        </p:txBody>
      </p:sp>
      <p:sp>
        <p:nvSpPr>
          <p:cNvPr id="114" name="Google Shape;114;p4"/>
          <p:cNvSpPr txBox="1"/>
          <p:nvPr>
            <p:ph idx="1" type="body"/>
          </p:nvPr>
        </p:nvSpPr>
        <p:spPr>
          <a:xfrm>
            <a:off x="457200" y="1600200"/>
            <a:ext cx="8422200" cy="48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500"/>
              <a:t>Segregation</a:t>
            </a:r>
            <a:r>
              <a:rPr lang="en-US" sz="2500"/>
              <a:t> and management of waste have been a longstanding issue that has impacted a vast percentage of the ecosystem. It is easier to manage waste using today’s technology if they are applied properly.</a:t>
            </a:r>
            <a:endParaRPr sz="2500"/>
          </a:p>
          <a:p>
            <a:pPr indent="0" lvl="0" marL="0" rtl="0" algn="l">
              <a:lnSpc>
                <a:spcPct val="100000"/>
              </a:lnSpc>
              <a:spcBef>
                <a:spcPts val="0"/>
              </a:spcBef>
              <a:spcAft>
                <a:spcPts val="0"/>
              </a:spcAft>
              <a:buClr>
                <a:schemeClr val="dk1"/>
              </a:buClr>
              <a:buSzPts val="2000"/>
              <a:buNone/>
            </a:pPr>
            <a:r>
              <a:t/>
            </a:r>
            <a:endParaRPr sz="2500"/>
          </a:p>
          <a:p>
            <a:pPr indent="0" lvl="0" marL="0" rtl="0" algn="l">
              <a:lnSpc>
                <a:spcPct val="100000"/>
              </a:lnSpc>
              <a:spcBef>
                <a:spcPts val="0"/>
              </a:spcBef>
              <a:spcAft>
                <a:spcPts val="0"/>
              </a:spcAft>
              <a:buClr>
                <a:schemeClr val="dk1"/>
              </a:buClr>
              <a:buSzPts val="2000"/>
              <a:buNone/>
            </a:pPr>
            <a:r>
              <a:rPr lang="en-US" sz="2500"/>
              <a:t>We found that most available datasets classify garbage into a </a:t>
            </a:r>
            <a:r>
              <a:rPr b="1" lang="en-US" sz="2500"/>
              <a:t>few </a:t>
            </a:r>
            <a:r>
              <a:rPr lang="en-US" sz="2500"/>
              <a:t>classes (2 to 6 classes at most). Despite that, among all the previously explored options, the highest accuracy achieved was </a:t>
            </a:r>
            <a:r>
              <a:rPr b="1" lang="en-US" sz="2500"/>
              <a:t>79.94%</a:t>
            </a:r>
            <a:r>
              <a:rPr lang="en-US" sz="2500"/>
              <a:t> with CNN and (SVM as last layer) using partial data augmentation. However, no matter what techniques which were added on, it was extremely </a:t>
            </a:r>
            <a:r>
              <a:rPr b="1" lang="en-US" sz="2500"/>
              <a:t>hard to break </a:t>
            </a:r>
            <a:r>
              <a:rPr lang="en-US" sz="2500"/>
              <a:t>through the 80% threshold with the scratch model.   </a:t>
            </a:r>
            <a:endParaRPr sz="2500"/>
          </a:p>
          <a:p>
            <a:pPr indent="0" lvl="0" marL="0" rtl="0" algn="l">
              <a:lnSpc>
                <a:spcPct val="100000"/>
              </a:lnSpc>
              <a:spcBef>
                <a:spcPts val="0"/>
              </a:spcBef>
              <a:spcAft>
                <a:spcPts val="0"/>
              </a:spcAft>
              <a:buClr>
                <a:schemeClr val="dk1"/>
              </a:buClr>
              <a:buSzPts val="2000"/>
              <a:buNone/>
            </a:pPr>
            <a:r>
              <a:rPr lang="en-US" sz="2500"/>
              <a:t>                   </a:t>
            </a:r>
            <a:endParaRPr sz="2500"/>
          </a:p>
          <a:p>
            <a:pPr indent="-139700" lvl="0" marL="342900" rtl="0" algn="l">
              <a:lnSpc>
                <a:spcPct val="100000"/>
              </a:lnSpc>
              <a:spcBef>
                <a:spcPts val="640"/>
              </a:spcBef>
              <a:spcAft>
                <a:spcPts val="0"/>
              </a:spcAft>
              <a:buClr>
                <a:schemeClr val="dk1"/>
              </a:buClr>
              <a:buSzPts val="2000"/>
              <a:buNone/>
            </a:pPr>
            <a:r>
              <a:t/>
            </a:r>
            <a:endParaRPr sz="2500"/>
          </a:p>
          <a:p>
            <a:pPr indent="-139700" lvl="0" marL="342900" rtl="0" algn="l">
              <a:lnSpc>
                <a:spcPct val="100000"/>
              </a:lnSpc>
              <a:spcBef>
                <a:spcPts val="640"/>
              </a:spcBef>
              <a:spcAft>
                <a:spcPts val="0"/>
              </a:spcAft>
              <a:buClr>
                <a:schemeClr val="dk1"/>
              </a:buClr>
              <a:buSzPts val="2000"/>
              <a:buNone/>
            </a:pPr>
            <a:r>
              <a:t/>
            </a:r>
            <a:endParaRPr sz="2500"/>
          </a:p>
        </p:txBody>
      </p:sp>
      <p:pic>
        <p:nvPicPr>
          <p:cNvPr id="115" name="Google Shape;115;p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16" name="Google Shape;1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342625"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a:t>
            </a:r>
            <a:r>
              <a:rPr lang="en-US" u="sng"/>
              <a:t>Proposed Methodology</a:t>
            </a:r>
            <a:endParaRPr u="sng"/>
          </a:p>
        </p:txBody>
      </p:sp>
      <p:sp>
        <p:nvSpPr>
          <p:cNvPr id="122" name="Google Shape;122;p18"/>
          <p:cNvSpPr txBox="1"/>
          <p:nvPr>
            <p:ph idx="1" type="body"/>
          </p:nvPr>
        </p:nvSpPr>
        <p:spPr>
          <a:xfrm>
            <a:off x="457200" y="1600200"/>
            <a:ext cx="8229600" cy="482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75"/>
              <a:buFont typeface="Arial"/>
              <a:buNone/>
            </a:pPr>
            <a:r>
              <a:rPr lang="en-US" sz="2400"/>
              <a:t>We propose an automated way to segregate waste into recyclable and non-recyclable components using Deep Learning (CNN) embedded into a Mobile Application. We use image classification techniques on a dataset of 15000+ images consisting of different types of waste. The system will be tested on real images taken by the user within the intended usage environment through our mobile application. After processing the images, the application will correctly classify the waste as recyclable or not for the benefit of the user.</a:t>
            </a:r>
            <a:endParaRPr sz="2400"/>
          </a:p>
          <a:p>
            <a:pPr indent="0" lvl="0" marL="0" rtl="0" algn="l">
              <a:lnSpc>
                <a:spcPct val="100000"/>
              </a:lnSpc>
              <a:spcBef>
                <a:spcPts val="0"/>
              </a:spcBef>
              <a:spcAft>
                <a:spcPts val="0"/>
              </a:spcAft>
              <a:buClr>
                <a:schemeClr val="dk1"/>
              </a:buClr>
              <a:buSzPts val="275"/>
              <a:buFont typeface="Arial"/>
              <a:buNone/>
            </a:pPr>
            <a:r>
              <a:t/>
            </a:r>
            <a:endParaRPr sz="2400"/>
          </a:p>
          <a:p>
            <a:pPr indent="0" lvl="0" marL="0" rtl="0" algn="l">
              <a:lnSpc>
                <a:spcPct val="100000"/>
              </a:lnSpc>
              <a:spcBef>
                <a:spcPts val="0"/>
              </a:spcBef>
              <a:spcAft>
                <a:spcPts val="0"/>
              </a:spcAft>
              <a:buClr>
                <a:schemeClr val="dk1"/>
              </a:buClr>
              <a:buSzPts val="275"/>
              <a:buFont typeface="Arial"/>
              <a:buNone/>
            </a:pPr>
            <a:r>
              <a:rPr lang="en-US" sz="2400"/>
              <a:t>We plan to achieve this by using a diverse dataset and software tools like Tensorflow, </a:t>
            </a:r>
            <a:r>
              <a:rPr b="1" lang="en-US" sz="2400"/>
              <a:t>Python</a:t>
            </a:r>
            <a:r>
              <a:rPr lang="en-US" sz="2400"/>
              <a:t>, Flask, Android Studio, and Flutter. </a:t>
            </a:r>
            <a:endParaRPr sz="1200"/>
          </a:p>
        </p:txBody>
      </p:sp>
      <p:pic>
        <p:nvPicPr>
          <p:cNvPr id="123" name="Google Shape;123;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4" name="Google Shape;1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57c5fe5934_0_8"/>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Architecture Diagram</a:t>
            </a:r>
            <a:endParaRPr sz="5500" u="sng"/>
          </a:p>
        </p:txBody>
      </p:sp>
      <p:pic>
        <p:nvPicPr>
          <p:cNvPr id="130" name="Google Shape;130;g157c5fe5934_0_8"/>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31" name="Google Shape;131;g157c5fe5934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ff18f11fea_2_35"/>
          <p:cNvSpPr txBox="1"/>
          <p:nvPr>
            <p:ph idx="1" type="body"/>
          </p:nvPr>
        </p:nvSpPr>
        <p:spPr>
          <a:xfrm>
            <a:off x="457200" y="1600200"/>
            <a:ext cx="8441100" cy="4879800"/>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640"/>
              </a:spcBef>
              <a:spcAft>
                <a:spcPts val="0"/>
              </a:spcAft>
              <a:buClr>
                <a:schemeClr val="dk1"/>
              </a:buClr>
              <a:buSzPts val="3200"/>
              <a:buNone/>
            </a:pPr>
            <a:r>
              <a:t/>
            </a:r>
            <a:endParaRPr/>
          </a:p>
        </p:txBody>
      </p:sp>
      <p:sp>
        <p:nvSpPr>
          <p:cNvPr id="137" name="Google Shape;137;gff18f11fe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8" name="Google Shape;138;gff18f11fea_2_35"/>
          <p:cNvPicPr preferRelativeResize="0"/>
          <p:nvPr/>
        </p:nvPicPr>
        <p:blipFill rotWithShape="1">
          <a:blip r:embed="rId3">
            <a:alphaModFix/>
          </a:blip>
          <a:srcRect b="0" l="0" r="0" t="0"/>
          <a:stretch/>
        </p:blipFill>
        <p:spPr>
          <a:xfrm>
            <a:off x="216976" y="0"/>
            <a:ext cx="8710047"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57c5fe5934_0_14"/>
          <p:cNvSpPr txBox="1"/>
          <p:nvPr>
            <p:ph idx="1" type="body"/>
          </p:nvPr>
        </p:nvSpPr>
        <p:spPr>
          <a:xfrm>
            <a:off x="457200" y="1166013"/>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t/>
            </a:r>
            <a:endParaRPr sz="4900">
              <a:solidFill>
                <a:srgbClr val="FF0000"/>
              </a:solidFill>
            </a:endParaRPr>
          </a:p>
          <a:p>
            <a:pPr indent="0" lvl="0" marL="0" rtl="0" algn="ctr">
              <a:lnSpc>
                <a:spcPct val="100000"/>
              </a:lnSpc>
              <a:spcBef>
                <a:spcPts val="640"/>
              </a:spcBef>
              <a:spcAft>
                <a:spcPts val="0"/>
              </a:spcAft>
              <a:buClr>
                <a:schemeClr val="dk1"/>
              </a:buClr>
              <a:buSzPts val="3200"/>
              <a:buNone/>
            </a:pPr>
            <a:r>
              <a:rPr lang="en-US" sz="5500" u="sng"/>
              <a:t>Flow Diagram</a:t>
            </a:r>
            <a:endParaRPr sz="5500" u="sng"/>
          </a:p>
        </p:txBody>
      </p:sp>
      <p:pic>
        <p:nvPicPr>
          <p:cNvPr id="144" name="Google Shape;144;g157c5fe5934_0_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45" name="Google Shape;145;g157c5fe5934_0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ff18f11fea_2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1" name="Google Shape;151;gff18f11fea_2_29"/>
          <p:cNvPicPr preferRelativeResize="0"/>
          <p:nvPr/>
        </p:nvPicPr>
        <p:blipFill rotWithShape="1">
          <a:blip r:embed="rId3">
            <a:alphaModFix/>
          </a:blip>
          <a:srcRect b="0" l="0" r="0" t="0"/>
          <a:stretch/>
        </p:blipFill>
        <p:spPr>
          <a:xfrm>
            <a:off x="1562000" y="0"/>
            <a:ext cx="5795475" cy="6858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2020-05-13T07:00:09Z</dcterms:created>
  <dc:creator>Kevin</dc:creator>
</cp:coreProperties>
</file>