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6858000" cx="12192000"/>
  <p:notesSz cx="6858000" cy="9144000"/>
  <p:embeddedFontLst>
    <p:embeddedFont>
      <p:font typeface="Quattrocento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015A7FB-2210-4375-8940-FBB0A2F20F14}">
  <a:tblStyle styleId="{8015A7FB-2210-4375-8940-FBB0A2F20F1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QuattrocentoSans-bold.fntdata"/><Relationship Id="rId25" Type="http://schemas.openxmlformats.org/officeDocument/2006/relationships/font" Target="fonts/QuattrocentoSans-regular.fntdata"/><Relationship Id="rId28" Type="http://schemas.openxmlformats.org/officeDocument/2006/relationships/font" Target="fonts/QuattrocentoSans-boldItalic.fntdata"/><Relationship Id="rId27" Type="http://schemas.openxmlformats.org/officeDocument/2006/relationships/font" Target="fonts/QuattrocentoSans-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8cadd7ca7c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8cadd7ca7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8cadd7ca7c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8cadd7ca7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9e002480dd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9e002480d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8ce7b6661b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8ce7b6661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9e256abadf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9e256abad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9e256abadf_1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9e256abadf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8ce7b6661b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8ce7b6661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8ce7b6661b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8ce7b6661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8d3518f7d8_3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8d3518f7d8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8ce7b6661b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8ce7b6661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8ce7b6661b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8ce7b6661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8ce7b6661b_0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8ce7b6661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8cbcab816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8cbcab81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8ce7b6661b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8ce7b6661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8ce7b6661b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8ce7b6661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8ce7b6661b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8ce7b6661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8cbcab8169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8cbcab816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EADA7"/>
        </a:solidFill>
      </p:bgPr>
    </p:bg>
    <p:spTree>
      <p:nvGrpSpPr>
        <p:cNvPr id="11" name="Shape 11"/>
        <p:cNvGrpSpPr/>
        <p:nvPr/>
      </p:nvGrpSpPr>
      <p:grpSpPr>
        <a:xfrm>
          <a:off x="0" y="0"/>
          <a:ext cx="0" cy="0"/>
          <a:chOff x="0" y="0"/>
          <a:chExt cx="0" cy="0"/>
        </a:xfrm>
      </p:grpSpPr>
      <p:pic>
        <p:nvPicPr>
          <p:cNvPr descr="IIITD_pptslide_jpeg-03.jpg" id="12" name="Google Shape;12;p2"/>
          <p:cNvPicPr preferRelativeResize="0"/>
          <p:nvPr/>
        </p:nvPicPr>
        <p:blipFill rotWithShape="1">
          <a:blip r:embed="rId2">
            <a:alphaModFix/>
          </a:blip>
          <a:srcRect b="0" l="72917" r="0" t="69259"/>
          <a:stretch/>
        </p:blipFill>
        <p:spPr>
          <a:xfrm>
            <a:off x="9715500" y="4749800"/>
            <a:ext cx="2476500" cy="2108200"/>
          </a:xfrm>
          <a:prstGeom prst="rect">
            <a:avLst/>
          </a:prstGeom>
          <a:noFill/>
          <a:ln>
            <a:noFill/>
          </a:ln>
        </p:spPr>
      </p:pic>
      <p:sp>
        <p:nvSpPr>
          <p:cNvPr id="13" name="Google Shape;13;p2"/>
          <p:cNvSpPr txBox="1"/>
          <p:nvPr>
            <p:ph type="ctrTitle"/>
          </p:nvPr>
        </p:nvSpPr>
        <p:spPr>
          <a:xfrm>
            <a:off x="1524000" y="1063671"/>
            <a:ext cx="9753600" cy="1875008"/>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5400"/>
              <a:buFont typeface="Quattrocento San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5486400" y="3240578"/>
            <a:ext cx="5791200" cy="2042622"/>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rgbClr val="E9F7F6"/>
              </a:buClr>
              <a:buSzPts val="2400"/>
              <a:buNone/>
              <a:defRPr sz="2400">
                <a:solidFill>
                  <a:srgbClr val="E9F7F6"/>
                </a:solidFill>
              </a:defRPr>
            </a:lvl1pPr>
            <a:lvl2pPr lvl="1" algn="ctr">
              <a:lnSpc>
                <a:spcPct val="90000"/>
              </a:lnSpc>
              <a:spcBef>
                <a:spcPts val="500"/>
              </a:spcBef>
              <a:spcAft>
                <a:spcPts val="0"/>
              </a:spcAft>
              <a:buClr>
                <a:schemeClr val="dk1"/>
              </a:buClr>
              <a:buSzPts val="2800"/>
              <a:buNone/>
              <a:defRPr sz="2800"/>
            </a:lvl2pPr>
            <a:lvl3pPr lvl="2" algn="ctr">
              <a:lnSpc>
                <a:spcPct val="90000"/>
              </a:lnSpc>
              <a:spcBef>
                <a:spcPts val="500"/>
              </a:spcBef>
              <a:spcAft>
                <a:spcPts val="0"/>
              </a:spcAft>
              <a:buClr>
                <a:schemeClr val="dk1"/>
              </a:buClr>
              <a:buSzPts val="2400"/>
              <a:buNone/>
              <a:defRPr sz="2400"/>
            </a:lvl3pPr>
            <a:lvl4pPr lvl="3" algn="ctr">
              <a:lnSpc>
                <a:spcPct val="90000"/>
              </a:lnSpc>
              <a:spcBef>
                <a:spcPts val="500"/>
              </a:spcBef>
              <a:spcAft>
                <a:spcPts val="0"/>
              </a:spcAft>
              <a:buClr>
                <a:schemeClr val="dk1"/>
              </a:buClr>
              <a:buSzPts val="2000"/>
              <a:buNone/>
              <a:defRPr sz="2000"/>
            </a:lvl4pPr>
            <a:lvl5pPr lvl="4" algn="ctr">
              <a:lnSpc>
                <a:spcPct val="90000"/>
              </a:lnSpc>
              <a:spcBef>
                <a:spcPts val="500"/>
              </a:spcBef>
              <a:spcAft>
                <a:spcPts val="0"/>
              </a:spcAft>
              <a:buClr>
                <a:schemeClr val="dk1"/>
              </a:buClr>
              <a:buSzPts val="2000"/>
              <a:buNone/>
              <a:defRPr sz="2000"/>
            </a:lvl5pPr>
            <a:lvl6pPr lvl="5" algn="ctr">
              <a:spcBef>
                <a:spcPts val="400"/>
              </a:spcBef>
              <a:spcAft>
                <a:spcPts val="0"/>
              </a:spcAft>
              <a:buClr>
                <a:schemeClr val="dk1"/>
              </a:buClr>
              <a:buSzPts val="2000"/>
              <a:buNone/>
              <a:defRPr sz="2000"/>
            </a:lvl6pPr>
            <a:lvl7pPr lvl="6" algn="ctr">
              <a:spcBef>
                <a:spcPts val="400"/>
              </a:spcBef>
              <a:spcAft>
                <a:spcPts val="0"/>
              </a:spcAft>
              <a:buClr>
                <a:schemeClr val="dk1"/>
              </a:buClr>
              <a:buSzPts val="2000"/>
              <a:buNone/>
              <a:defRPr sz="2000"/>
            </a:lvl7pPr>
            <a:lvl8pPr lvl="7" algn="ctr">
              <a:spcBef>
                <a:spcPts val="400"/>
              </a:spcBef>
              <a:spcAft>
                <a:spcPts val="0"/>
              </a:spcAft>
              <a:buClr>
                <a:schemeClr val="dk1"/>
              </a:buClr>
              <a:buSzPts val="2000"/>
              <a:buNone/>
              <a:defRPr sz="2000"/>
            </a:lvl8pPr>
            <a:lvl9pPr lvl="8" algn="ctr">
              <a:spcBef>
                <a:spcPts val="400"/>
              </a:spcBef>
              <a:spcAft>
                <a:spcPts val="0"/>
              </a:spcAft>
              <a:buClr>
                <a:schemeClr val="dk1"/>
              </a:buClr>
              <a:buSzPts val="2000"/>
              <a:buNone/>
              <a:defRPr sz="2000"/>
            </a:lvl9pPr>
          </a:lstStyle>
          <a:p/>
        </p:txBody>
      </p:sp>
      <p:sp>
        <p:nvSpPr>
          <p:cNvPr id="15" name="Google Shape;15;p2"/>
          <p:cNvSpPr txBox="1"/>
          <p:nvPr>
            <p:ph idx="10" type="dt"/>
          </p:nvPr>
        </p:nvSpPr>
        <p:spPr>
          <a:xfrm>
            <a:off x="54864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2"/>
          <p:cNvCxnSpPr/>
          <p:nvPr/>
        </p:nvCxnSpPr>
        <p:spPr>
          <a:xfrm>
            <a:off x="914400" y="3089628"/>
            <a:ext cx="10363200" cy="0"/>
          </a:xfrm>
          <a:prstGeom prst="straightConnector1">
            <a:avLst/>
          </a:prstGeom>
          <a:noFill/>
          <a:ln cap="flat" cmpd="sng" w="9525">
            <a:solidFill>
              <a:schemeClr val="lt1"/>
            </a:solidFill>
            <a:prstDash val="solid"/>
            <a:round/>
            <a:headEnd len="sm" w="sm" type="none"/>
            <a:tailEnd len="sm" w="sm" type="none"/>
          </a:ln>
        </p:spPr>
      </p:cxnSp>
      <p:pic>
        <p:nvPicPr>
          <p:cNvPr id="18" name="Google Shape;18;p2"/>
          <p:cNvPicPr preferRelativeResize="0"/>
          <p:nvPr/>
        </p:nvPicPr>
        <p:blipFill rotWithShape="1">
          <a:blip r:embed="rId3">
            <a:alphaModFix/>
          </a:blip>
          <a:srcRect b="0" l="0" r="0" t="0"/>
          <a:stretch/>
        </p:blipFill>
        <p:spPr>
          <a:xfrm>
            <a:off x="914400" y="4534784"/>
            <a:ext cx="3014164" cy="165885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89" name="Shape 89"/>
        <p:cNvGrpSpPr/>
        <p:nvPr/>
      </p:nvGrpSpPr>
      <p:grpSpPr>
        <a:xfrm>
          <a:off x="0" y="0"/>
          <a:ext cx="0" cy="0"/>
          <a:chOff x="0" y="0"/>
          <a:chExt cx="0" cy="0"/>
        </a:xfrm>
      </p:grpSpPr>
      <p:pic>
        <p:nvPicPr>
          <p:cNvPr id="90" name="Google Shape;90;p11"/>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91" name="Google Shape;91;p11"/>
          <p:cNvSpPr txBox="1"/>
          <p:nvPr>
            <p:ph idx="1" type="body"/>
          </p:nvPr>
        </p:nvSpPr>
        <p:spPr>
          <a:xfrm rot="5400000">
            <a:off x="3703449" y="-1477140"/>
            <a:ext cx="4798956"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2" name="Google Shape;9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5" name="Google Shape;95;p11"/>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96" name="Google Shape;96;p11"/>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97" name="Google Shape;97;p11"/>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12"/>
          <p:cNvSpPr txBox="1"/>
          <p:nvPr>
            <p:ph type="title"/>
          </p:nvPr>
        </p:nvSpPr>
        <p:spPr>
          <a:xfrm rot="5400000">
            <a:off x="7133431" y="1951831"/>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2"/>
          <p:cNvSpPr txBox="1"/>
          <p:nvPr>
            <p:ph idx="1" type="body"/>
          </p:nvPr>
        </p:nvSpPr>
        <p:spPr>
          <a:xfrm rot="5400000">
            <a:off x="1799431" y="-600869"/>
            <a:ext cx="5811837"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1" name="Google Shape;10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2"/>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04" name="Google Shape;104;p12"/>
          <p:cNvCxnSpPr/>
          <p:nvPr/>
        </p:nvCxnSpPr>
        <p:spPr>
          <a:xfrm>
            <a:off x="8724900" y="370119"/>
            <a:ext cx="0" cy="5806281"/>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105" name="Shape 105"/>
        <p:cNvGrpSpPr/>
        <p:nvPr/>
      </p:nvGrpSpPr>
      <p:grpSpPr>
        <a:xfrm>
          <a:off x="0" y="0"/>
          <a:ext cx="0" cy="0"/>
          <a:chOff x="0" y="0"/>
          <a:chExt cx="0" cy="0"/>
        </a:xfrm>
      </p:grpSpPr>
      <p:pic>
        <p:nvPicPr>
          <p:cNvPr id="106" name="Google Shape;106;p13"/>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07" name="Google Shape;107;p13"/>
          <p:cNvSpPr txBox="1"/>
          <p:nvPr>
            <p:ph idx="1" type="body"/>
          </p:nvPr>
        </p:nvSpPr>
        <p:spPr>
          <a:xfrm>
            <a:off x="914399" y="1381181"/>
            <a:ext cx="5112328" cy="47989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8" name="Google Shape;108;p13"/>
          <p:cNvSpPr txBox="1"/>
          <p:nvPr>
            <p:ph idx="2" type="body"/>
          </p:nvPr>
        </p:nvSpPr>
        <p:spPr>
          <a:xfrm>
            <a:off x="6244770" y="1381181"/>
            <a:ext cx="5105400" cy="47989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9" name="Google Shape;109;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3"/>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2" name="Google Shape;112;p13"/>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13" name="Google Shape;113;p13"/>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14" name="Google Shape;114;p13"/>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115" name="Shape 115"/>
        <p:cNvGrpSpPr/>
        <p:nvPr/>
      </p:nvGrpSpPr>
      <p:grpSpPr>
        <a:xfrm>
          <a:off x="0" y="0"/>
          <a:ext cx="0" cy="0"/>
          <a:chOff x="0" y="0"/>
          <a:chExt cx="0" cy="0"/>
        </a:xfrm>
      </p:grpSpPr>
      <p:pic>
        <p:nvPicPr>
          <p:cNvPr id="116" name="Google Shape;116;p14"/>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17" name="Google Shape;117;p14"/>
          <p:cNvSpPr txBox="1"/>
          <p:nvPr>
            <p:ph idx="1" type="body"/>
          </p:nvPr>
        </p:nvSpPr>
        <p:spPr>
          <a:xfrm>
            <a:off x="914399" y="1262291"/>
            <a:ext cx="5086928" cy="8256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18" name="Google Shape;118;p14"/>
          <p:cNvSpPr txBox="1"/>
          <p:nvPr>
            <p:ph idx="2" type="body"/>
          </p:nvPr>
        </p:nvSpPr>
        <p:spPr>
          <a:xfrm>
            <a:off x="914399" y="2154891"/>
            <a:ext cx="5086928" cy="403318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9" name="Google Shape;119;p14"/>
          <p:cNvSpPr txBox="1"/>
          <p:nvPr>
            <p:ph idx="3" type="body"/>
          </p:nvPr>
        </p:nvSpPr>
        <p:spPr>
          <a:xfrm>
            <a:off x="6230257" y="1262288"/>
            <a:ext cx="5105400" cy="82569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20" name="Google Shape;120;p14"/>
          <p:cNvSpPr txBox="1"/>
          <p:nvPr>
            <p:ph idx="4" type="body"/>
          </p:nvPr>
        </p:nvSpPr>
        <p:spPr>
          <a:xfrm>
            <a:off x="6230257" y="2154891"/>
            <a:ext cx="5105400" cy="403318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1" name="Google Shape;12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4"/>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4" name="Google Shape;124;p14"/>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25" name="Google Shape;125;p14"/>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26" name="Google Shape;126;p14"/>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127" name="Shape 127"/>
        <p:cNvGrpSpPr/>
        <p:nvPr/>
      </p:nvGrpSpPr>
      <p:grpSpPr>
        <a:xfrm>
          <a:off x="0" y="0"/>
          <a:ext cx="0" cy="0"/>
          <a:chOff x="0" y="0"/>
          <a:chExt cx="0" cy="0"/>
        </a:xfrm>
      </p:grpSpPr>
      <p:pic>
        <p:nvPicPr>
          <p:cNvPr id="128" name="Google Shape;128;p15"/>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29" name="Google Shape;129;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5"/>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2" name="Google Shape;132;p15"/>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33" name="Google Shape;133;p15"/>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34" name="Google Shape;134;p15"/>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135" name="Shape 135"/>
        <p:cNvGrpSpPr/>
        <p:nvPr/>
      </p:nvGrpSpPr>
      <p:grpSpPr>
        <a:xfrm>
          <a:off x="0" y="0"/>
          <a:ext cx="0" cy="0"/>
          <a:chOff x="0" y="0"/>
          <a:chExt cx="0" cy="0"/>
        </a:xfrm>
      </p:grpSpPr>
      <p:pic>
        <p:nvPicPr>
          <p:cNvPr id="136" name="Google Shape;136;p16"/>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37" name="Google Shape;137;p16"/>
          <p:cNvSpPr txBox="1"/>
          <p:nvPr>
            <p:ph idx="1" type="body"/>
          </p:nvPr>
        </p:nvSpPr>
        <p:spPr>
          <a:xfrm>
            <a:off x="5181600" y="990600"/>
            <a:ext cx="6172200" cy="48768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38" name="Google Shape;138;p16"/>
          <p:cNvSpPr txBox="1"/>
          <p:nvPr>
            <p:ph idx="2" type="body"/>
          </p:nvPr>
        </p:nvSpPr>
        <p:spPr>
          <a:xfrm>
            <a:off x="841248" y="2191660"/>
            <a:ext cx="3931920" cy="36757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39" name="Google Shape;139;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6"/>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42" name="Google Shape;142;p16"/>
          <p:cNvSpPr txBox="1"/>
          <p:nvPr>
            <p:ph type="title"/>
          </p:nvPr>
        </p:nvSpPr>
        <p:spPr>
          <a:xfrm>
            <a:off x="841248" y="457200"/>
            <a:ext cx="3931920" cy="14877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43" name="Google Shape;143;p16"/>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144" name="Google Shape;144;p16"/>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spTree>
      <p:nvGrpSpPr>
        <p:cNvPr id="145" name="Shape 145"/>
        <p:cNvGrpSpPr/>
        <p:nvPr/>
      </p:nvGrpSpPr>
      <p:grpSpPr>
        <a:xfrm>
          <a:off x="0" y="0"/>
          <a:ext cx="0" cy="0"/>
          <a:chOff x="0" y="0"/>
          <a:chExt cx="0" cy="0"/>
        </a:xfrm>
      </p:grpSpPr>
      <p:pic>
        <p:nvPicPr>
          <p:cNvPr id="146" name="Google Shape;146;p17"/>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47" name="Google Shape;147;p17"/>
          <p:cNvSpPr/>
          <p:nvPr>
            <p:ph idx="2" type="pic"/>
          </p:nvPr>
        </p:nvSpPr>
        <p:spPr>
          <a:xfrm>
            <a:off x="5181600" y="990600"/>
            <a:ext cx="6172200" cy="4876800"/>
          </a:xfrm>
          <a:prstGeom prst="rect">
            <a:avLst/>
          </a:prstGeom>
          <a:noFill/>
          <a:ln>
            <a:noFill/>
          </a:ln>
        </p:spPr>
      </p:sp>
      <p:sp>
        <p:nvSpPr>
          <p:cNvPr id="148" name="Google Shape;14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7"/>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1" name="Google Shape;151;p17"/>
          <p:cNvSpPr txBox="1"/>
          <p:nvPr>
            <p:ph idx="1" type="body"/>
          </p:nvPr>
        </p:nvSpPr>
        <p:spPr>
          <a:xfrm>
            <a:off x="841248" y="2191660"/>
            <a:ext cx="3931920" cy="36757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52" name="Google Shape;152;p17"/>
          <p:cNvSpPr txBox="1"/>
          <p:nvPr>
            <p:ph type="title"/>
          </p:nvPr>
        </p:nvSpPr>
        <p:spPr>
          <a:xfrm>
            <a:off x="841248" y="457200"/>
            <a:ext cx="3931920" cy="14877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53" name="Google Shape;153;p17"/>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154" name="Google Shape;154;p17"/>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Vertical Text">
  <p:cSld name="1_Title and Vertical Text">
    <p:spTree>
      <p:nvGrpSpPr>
        <p:cNvPr id="155" name="Shape 155"/>
        <p:cNvGrpSpPr/>
        <p:nvPr/>
      </p:nvGrpSpPr>
      <p:grpSpPr>
        <a:xfrm>
          <a:off x="0" y="0"/>
          <a:ext cx="0" cy="0"/>
          <a:chOff x="0" y="0"/>
          <a:chExt cx="0" cy="0"/>
        </a:xfrm>
      </p:grpSpPr>
      <p:pic>
        <p:nvPicPr>
          <p:cNvPr id="156" name="Google Shape;156;p18"/>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57" name="Google Shape;157;p18"/>
          <p:cNvSpPr txBox="1"/>
          <p:nvPr>
            <p:ph idx="1" type="body"/>
          </p:nvPr>
        </p:nvSpPr>
        <p:spPr>
          <a:xfrm rot="5400000">
            <a:off x="3715859" y="-1496477"/>
            <a:ext cx="4767210" cy="1052252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8" name="Google Shape;15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18"/>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61" name="Google Shape;161;p18"/>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62" name="Google Shape;162;p18"/>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63" name="Google Shape;163;p18"/>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21" name="Google Shape;21;p3"/>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body"/>
          </p:nvPr>
        </p:nvSpPr>
        <p:spPr>
          <a:xfrm>
            <a:off x="845127" y="1381182"/>
            <a:ext cx="10515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 name="Google Shape;23;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6" name="Google Shape;26;p3"/>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27" name="Google Shape;27;p3"/>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pic>
        <p:nvPicPr>
          <p:cNvPr id="29" name="Google Shape;29;p4"/>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30" name="Google Shape;30;p4"/>
          <p:cNvSpPr txBox="1"/>
          <p:nvPr>
            <p:ph type="title"/>
          </p:nvPr>
        </p:nvSpPr>
        <p:spPr>
          <a:xfrm>
            <a:off x="831850" y="1712423"/>
            <a:ext cx="10515600" cy="285120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6000"/>
              <a:buFont typeface="Quattrocento Sans"/>
              <a:buNone/>
              <a:defRPr b="0"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831850" y="455263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400"/>
              <a:buNone/>
              <a:defRPr sz="2400">
                <a:solidFill>
                  <a:srgbClr val="3F3F3F"/>
                </a:solidFill>
              </a:defRPr>
            </a:lvl1pPr>
            <a:lvl2pPr indent="-228600" lvl="1" marL="914400" algn="l">
              <a:lnSpc>
                <a:spcPct val="90000"/>
              </a:lnSpc>
              <a:spcBef>
                <a:spcPts val="500"/>
              </a:spcBef>
              <a:spcAft>
                <a:spcPts val="0"/>
              </a:spcAft>
              <a:buClr>
                <a:srgbClr val="888888"/>
              </a:buClr>
              <a:buSzPts val="1800"/>
              <a:buNone/>
              <a:defRPr sz="1800">
                <a:solidFill>
                  <a:srgbClr val="888888"/>
                </a:solidFill>
              </a:defRPr>
            </a:lvl2pPr>
            <a:lvl3pPr indent="-228600" lvl="2" marL="1371600" algn="l">
              <a:lnSpc>
                <a:spcPct val="90000"/>
              </a:lnSpc>
              <a:spcBef>
                <a:spcPts val="500"/>
              </a:spcBef>
              <a:spcAft>
                <a:spcPts val="0"/>
              </a:spcAft>
              <a:buClr>
                <a:srgbClr val="888888"/>
              </a:buClr>
              <a:buSzPts val="1600"/>
              <a:buNone/>
              <a:defRPr sz="1600">
                <a:solidFill>
                  <a:srgbClr val="888888"/>
                </a:solidFill>
              </a:defRPr>
            </a:lvl3pPr>
            <a:lvl4pPr indent="-228600" lvl="3" marL="1828800" algn="l">
              <a:lnSpc>
                <a:spcPct val="90000"/>
              </a:lnSpc>
              <a:spcBef>
                <a:spcPts val="500"/>
              </a:spcBef>
              <a:spcAft>
                <a:spcPts val="0"/>
              </a:spcAft>
              <a:buClr>
                <a:srgbClr val="888888"/>
              </a:buClr>
              <a:buSzPts val="1400"/>
              <a:buNone/>
              <a:defRPr sz="1400">
                <a:solidFill>
                  <a:srgbClr val="888888"/>
                </a:solidFill>
              </a:defRPr>
            </a:lvl4pPr>
            <a:lvl5pPr indent="-228600" lvl="4" marL="2286000" algn="l">
              <a:lnSpc>
                <a:spcPct val="90000"/>
              </a:lnSpc>
              <a:spcBef>
                <a:spcPts val="50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2" name="Google Shape;32;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5" name="Shape 35"/>
        <p:cNvGrpSpPr/>
        <p:nvPr/>
      </p:nvGrpSpPr>
      <p:grpSpPr>
        <a:xfrm>
          <a:off x="0" y="0"/>
          <a:ext cx="0" cy="0"/>
          <a:chOff x="0" y="0"/>
          <a:chExt cx="0" cy="0"/>
        </a:xfrm>
      </p:grpSpPr>
      <p:pic>
        <p:nvPicPr>
          <p:cNvPr id="36" name="Google Shape;36;p5"/>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37" name="Google Shape;37;p5"/>
          <p:cNvSpPr txBox="1"/>
          <p:nvPr>
            <p:ph idx="1" type="body"/>
          </p:nvPr>
        </p:nvSpPr>
        <p:spPr>
          <a:xfrm>
            <a:off x="845127" y="1381182"/>
            <a:ext cx="5181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 name="Google Shape;38;p5"/>
          <p:cNvSpPr txBox="1"/>
          <p:nvPr>
            <p:ph idx="2" type="body"/>
          </p:nvPr>
        </p:nvSpPr>
        <p:spPr>
          <a:xfrm>
            <a:off x="6172200" y="1381182"/>
            <a:ext cx="5181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 name="Google Shape;39;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2" name="Google Shape;42;p5"/>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43" name="Google Shape;43;p5"/>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44" name="Google Shape;44;p5"/>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5" name="Shape 45"/>
        <p:cNvGrpSpPr/>
        <p:nvPr/>
      </p:nvGrpSpPr>
      <p:grpSpPr>
        <a:xfrm>
          <a:off x="0" y="0"/>
          <a:ext cx="0" cy="0"/>
          <a:chOff x="0" y="0"/>
          <a:chExt cx="0" cy="0"/>
        </a:xfrm>
      </p:grpSpPr>
      <p:pic>
        <p:nvPicPr>
          <p:cNvPr id="46" name="Google Shape;46;p6"/>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47" name="Google Shape;47;p6"/>
          <p:cNvSpPr txBox="1"/>
          <p:nvPr>
            <p:ph idx="1" type="body"/>
          </p:nvPr>
        </p:nvSpPr>
        <p:spPr>
          <a:xfrm>
            <a:off x="845127" y="1381181"/>
            <a:ext cx="5156200" cy="8256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8" name="Google Shape;48;p6"/>
          <p:cNvSpPr txBox="1"/>
          <p:nvPr>
            <p:ph idx="2" type="body"/>
          </p:nvPr>
        </p:nvSpPr>
        <p:spPr>
          <a:xfrm>
            <a:off x="845127" y="2206880"/>
            <a:ext cx="5156200" cy="398119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9" name="Google Shape;49;p6"/>
          <p:cNvSpPr txBox="1"/>
          <p:nvPr>
            <p:ph idx="3" type="body"/>
          </p:nvPr>
        </p:nvSpPr>
        <p:spPr>
          <a:xfrm>
            <a:off x="6172200" y="1381182"/>
            <a:ext cx="5181601" cy="82569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0" name="Google Shape;50;p6"/>
          <p:cNvSpPr txBox="1"/>
          <p:nvPr>
            <p:ph idx="4" type="body"/>
          </p:nvPr>
        </p:nvSpPr>
        <p:spPr>
          <a:xfrm>
            <a:off x="6172200" y="2206880"/>
            <a:ext cx="5181601" cy="398119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1" name="Google Shape;5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4" name="Google Shape;54;p6"/>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55" name="Google Shape;55;p6"/>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56" name="Google Shape;56;p6"/>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7" name="Shape 57"/>
        <p:cNvGrpSpPr/>
        <p:nvPr/>
      </p:nvGrpSpPr>
      <p:grpSpPr>
        <a:xfrm>
          <a:off x="0" y="0"/>
          <a:ext cx="0" cy="0"/>
          <a:chOff x="0" y="0"/>
          <a:chExt cx="0" cy="0"/>
        </a:xfrm>
      </p:grpSpPr>
      <p:pic>
        <p:nvPicPr>
          <p:cNvPr id="58" name="Google Shape;58;p7"/>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59" name="Google Shape;59;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2" name="Google Shape;62;p7"/>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63" name="Google Shape;63;p7"/>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64" name="Google Shape;64;p7"/>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pic>
        <p:nvPicPr>
          <p:cNvPr id="70" name="Google Shape;70;p9"/>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71" name="Google Shape;71;p9"/>
          <p:cNvSpPr txBox="1"/>
          <p:nvPr>
            <p:ph type="title"/>
          </p:nvPr>
        </p:nvSpPr>
        <p:spPr>
          <a:xfrm>
            <a:off x="841248" y="457200"/>
            <a:ext cx="3931920" cy="160019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9"/>
          <p:cNvSpPr txBox="1"/>
          <p:nvPr>
            <p:ph idx="1" type="body"/>
          </p:nvPr>
        </p:nvSpPr>
        <p:spPr>
          <a:xfrm>
            <a:off x="5181600" y="990600"/>
            <a:ext cx="6172200" cy="48768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73" name="Google Shape;73;p9"/>
          <p:cNvSpPr txBox="1"/>
          <p:nvPr>
            <p:ph idx="2" type="body"/>
          </p:nvPr>
        </p:nvSpPr>
        <p:spPr>
          <a:xfrm>
            <a:off x="841248" y="2057399"/>
            <a:ext cx="3931920" cy="381000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4" name="Google Shape;7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7" name="Google Shape;77;p9"/>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78" name="Google Shape;78;p9"/>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pic>
        <p:nvPicPr>
          <p:cNvPr id="80" name="Google Shape;80;p10"/>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81" name="Google Shape;81;p10"/>
          <p:cNvSpPr txBox="1"/>
          <p:nvPr>
            <p:ph type="title"/>
          </p:nvPr>
        </p:nvSpPr>
        <p:spPr>
          <a:xfrm>
            <a:off x="841248" y="457200"/>
            <a:ext cx="393192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0"/>
          <p:cNvSpPr/>
          <p:nvPr>
            <p:ph idx="2" type="pic"/>
          </p:nvPr>
        </p:nvSpPr>
        <p:spPr>
          <a:xfrm>
            <a:off x="5181600" y="990600"/>
            <a:ext cx="6172200" cy="4876800"/>
          </a:xfrm>
          <a:prstGeom prst="rect">
            <a:avLst/>
          </a:prstGeom>
          <a:noFill/>
          <a:ln>
            <a:noFill/>
          </a:ln>
        </p:spPr>
      </p:sp>
      <p:sp>
        <p:nvSpPr>
          <p:cNvPr id="83" name="Google Shape;83;p10"/>
          <p:cNvSpPr txBox="1"/>
          <p:nvPr>
            <p:ph idx="1" type="body"/>
          </p:nvPr>
        </p:nvSpPr>
        <p:spPr>
          <a:xfrm>
            <a:off x="841248" y="2057400"/>
            <a:ext cx="3931920" cy="3810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84" name="Google Shape;8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0"/>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7" name="Google Shape;87;p10"/>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88" name="Google Shape;88;p10"/>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45127" y="365760"/>
            <a:ext cx="10515600" cy="132556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3EADA7"/>
              </a:buClr>
              <a:buSzPts val="4400"/>
              <a:buFont typeface="Quattrocento Sans"/>
              <a:buNone/>
              <a:defRPr b="0" i="0" sz="4400" u="none" cap="none" strike="noStrike">
                <a:solidFill>
                  <a:srgbClr val="3EADA7"/>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45127" y="1828800"/>
            <a:ext cx="10515600" cy="4351337"/>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59595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100" u="none" cap="none" strike="noStrike">
                <a:solidFill>
                  <a:srgbClr val="59595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6.png"/><Relationship Id="rId6" Type="http://schemas.openxmlformats.org/officeDocument/2006/relationships/image" Target="../media/image9.png"/><Relationship Id="rId7"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4.jp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2.jpg"/><Relationship Id="rId4" Type="http://schemas.openxmlformats.org/officeDocument/2006/relationships/image" Target="../media/image1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ctrTitle"/>
          </p:nvPr>
        </p:nvSpPr>
        <p:spPr>
          <a:xfrm>
            <a:off x="1524000" y="1063671"/>
            <a:ext cx="9753600" cy="1875008"/>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chemeClr val="lt1"/>
              </a:buClr>
              <a:buSzPts val="5400"/>
              <a:buFont typeface="Quattrocento Sans"/>
              <a:buNone/>
            </a:pPr>
            <a:r>
              <a:rPr lang="en-US"/>
              <a:t>Liver Disease Prediction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8"/>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fontScale="25000" lnSpcReduction="20000"/>
          </a:bodyPr>
          <a:lstStyle/>
          <a:p>
            <a:pPr indent="0" lvl="0" marL="0" rtl="0" algn="l">
              <a:spcBef>
                <a:spcPts val="1000"/>
              </a:spcBef>
              <a:spcAft>
                <a:spcPts val="0"/>
              </a:spcAft>
              <a:buClr>
                <a:schemeClr val="dk1"/>
              </a:buClr>
              <a:buSzPts val="275"/>
              <a:buFont typeface="Arial"/>
              <a:buNone/>
            </a:pPr>
            <a:r>
              <a:rPr b="1" lang="en-US" sz="8150">
                <a:latin typeface="Arial"/>
                <a:ea typeface="Arial"/>
                <a:cs typeface="Arial"/>
                <a:sym typeface="Arial"/>
              </a:rPr>
              <a:t>Model Details</a:t>
            </a:r>
            <a:endParaRPr b="1" sz="8150">
              <a:latin typeface="Arial"/>
              <a:ea typeface="Arial"/>
              <a:cs typeface="Arial"/>
              <a:sym typeface="Arial"/>
            </a:endParaRPr>
          </a:p>
          <a:p>
            <a:pPr indent="0" lvl="0" marL="0" rtl="0" algn="l">
              <a:lnSpc>
                <a:spcPct val="150000"/>
              </a:lnSpc>
              <a:spcBef>
                <a:spcPts val="1000"/>
              </a:spcBef>
              <a:spcAft>
                <a:spcPts val="0"/>
              </a:spcAft>
              <a:buClr>
                <a:schemeClr val="dk1"/>
              </a:buClr>
              <a:buSzPts val="275"/>
              <a:buFont typeface="Arial"/>
              <a:buNone/>
            </a:pPr>
            <a:r>
              <a:rPr lang="en-US" sz="7246">
                <a:latin typeface="Arial"/>
                <a:ea typeface="Arial"/>
                <a:cs typeface="Arial"/>
                <a:sym typeface="Arial"/>
              </a:rPr>
              <a:t>We have used 6 models:-</a:t>
            </a:r>
            <a:endParaRPr sz="7246">
              <a:latin typeface="Arial"/>
              <a:ea typeface="Arial"/>
              <a:cs typeface="Arial"/>
              <a:sym typeface="Arial"/>
            </a:endParaRPr>
          </a:p>
          <a:p>
            <a:pPr indent="-356335" lvl="0" marL="457200" rtl="0" algn="l">
              <a:lnSpc>
                <a:spcPct val="150000"/>
              </a:lnSpc>
              <a:spcBef>
                <a:spcPts val="1000"/>
              </a:spcBef>
              <a:spcAft>
                <a:spcPts val="0"/>
              </a:spcAft>
              <a:buSzPct val="111040"/>
              <a:buFont typeface="Arial"/>
              <a:buChar char="●"/>
            </a:pPr>
            <a:r>
              <a:rPr lang="en-US" sz="7246">
                <a:latin typeface="Arial"/>
                <a:ea typeface="Arial"/>
                <a:cs typeface="Arial"/>
                <a:sym typeface="Arial"/>
              </a:rPr>
              <a:t>Support Vector Machines (SVM) were used due to their effectiveness in high-dimensional spaces.</a:t>
            </a:r>
            <a:endParaRPr sz="7246">
              <a:latin typeface="Arial"/>
              <a:ea typeface="Arial"/>
              <a:cs typeface="Arial"/>
              <a:sym typeface="Arial"/>
            </a:endParaRPr>
          </a:p>
          <a:p>
            <a:pPr indent="-343635" lvl="0" marL="457200" rtl="0" algn="l">
              <a:lnSpc>
                <a:spcPct val="150000"/>
              </a:lnSpc>
              <a:spcBef>
                <a:spcPts val="0"/>
              </a:spcBef>
              <a:spcAft>
                <a:spcPts val="0"/>
              </a:spcAft>
              <a:buSzPct val="100000"/>
              <a:buFont typeface="Arial"/>
              <a:buChar char="●"/>
            </a:pPr>
            <a:r>
              <a:rPr lang="en-US" sz="7246">
                <a:latin typeface="Arial"/>
                <a:ea typeface="Arial"/>
                <a:cs typeface="Arial"/>
                <a:sym typeface="Arial"/>
              </a:rPr>
              <a:t>Naive Bayes: Chosen for its simplicity and fast computational speed.</a:t>
            </a:r>
            <a:endParaRPr sz="7246">
              <a:latin typeface="Arial"/>
              <a:ea typeface="Arial"/>
              <a:cs typeface="Arial"/>
              <a:sym typeface="Arial"/>
            </a:endParaRPr>
          </a:p>
          <a:p>
            <a:pPr indent="-343635" lvl="0" marL="457200" rtl="0" algn="l">
              <a:lnSpc>
                <a:spcPct val="150000"/>
              </a:lnSpc>
              <a:spcBef>
                <a:spcPts val="0"/>
              </a:spcBef>
              <a:spcAft>
                <a:spcPts val="0"/>
              </a:spcAft>
              <a:buSzPct val="100000"/>
              <a:buFont typeface="Arial"/>
              <a:buChar char="●"/>
            </a:pPr>
            <a:r>
              <a:rPr lang="en-US" sz="7246">
                <a:latin typeface="Arial"/>
                <a:ea typeface="Arial"/>
                <a:cs typeface="Arial"/>
                <a:sym typeface="Arial"/>
              </a:rPr>
              <a:t>Decision Trees: To capture complex relationships in the data.</a:t>
            </a:r>
            <a:endParaRPr sz="7246">
              <a:latin typeface="Arial"/>
              <a:ea typeface="Arial"/>
              <a:cs typeface="Arial"/>
              <a:sym typeface="Arial"/>
            </a:endParaRPr>
          </a:p>
          <a:p>
            <a:pPr indent="-343635" lvl="0" marL="457200" rtl="0" algn="l">
              <a:lnSpc>
                <a:spcPct val="150000"/>
              </a:lnSpc>
              <a:spcBef>
                <a:spcPts val="0"/>
              </a:spcBef>
              <a:spcAft>
                <a:spcPts val="0"/>
              </a:spcAft>
              <a:buSzPct val="100000"/>
              <a:buFont typeface="Arial"/>
              <a:buChar char="●"/>
            </a:pPr>
            <a:r>
              <a:rPr lang="en-US" sz="7246">
                <a:latin typeface="Arial"/>
                <a:ea typeface="Arial"/>
                <a:cs typeface="Arial"/>
                <a:sym typeface="Arial"/>
              </a:rPr>
              <a:t>Random Forest: An ensemble of decision trees to improve generalisation..</a:t>
            </a:r>
            <a:endParaRPr sz="7246">
              <a:latin typeface="Arial"/>
              <a:ea typeface="Arial"/>
              <a:cs typeface="Arial"/>
              <a:sym typeface="Arial"/>
            </a:endParaRPr>
          </a:p>
          <a:p>
            <a:pPr indent="-343635" lvl="0" marL="457200" rtl="0" algn="l">
              <a:lnSpc>
                <a:spcPct val="150000"/>
              </a:lnSpc>
              <a:spcBef>
                <a:spcPts val="0"/>
              </a:spcBef>
              <a:spcAft>
                <a:spcPts val="0"/>
              </a:spcAft>
              <a:buSzPct val="100000"/>
              <a:buFont typeface="Arial"/>
              <a:buChar char="●"/>
            </a:pPr>
            <a:r>
              <a:rPr lang="en-US" sz="7246">
                <a:latin typeface="Arial"/>
                <a:ea typeface="Arial"/>
                <a:cs typeface="Arial"/>
                <a:sym typeface="Arial"/>
              </a:rPr>
              <a:t>KNN(K- Nearest Neighbors): For classification and regression tasks when data has local patterns or similarity matters.</a:t>
            </a:r>
            <a:endParaRPr sz="7246">
              <a:latin typeface="Arial"/>
              <a:ea typeface="Arial"/>
              <a:cs typeface="Arial"/>
              <a:sym typeface="Arial"/>
            </a:endParaRPr>
          </a:p>
          <a:p>
            <a:pPr indent="-343635" lvl="0" marL="457200" rtl="0" algn="l">
              <a:lnSpc>
                <a:spcPct val="150000"/>
              </a:lnSpc>
              <a:spcBef>
                <a:spcPts val="0"/>
              </a:spcBef>
              <a:spcAft>
                <a:spcPts val="0"/>
              </a:spcAft>
              <a:buSzPct val="100000"/>
              <a:buFont typeface="Arial"/>
              <a:buChar char="●"/>
            </a:pPr>
            <a:r>
              <a:rPr lang="en-US" sz="7246">
                <a:latin typeface="Arial"/>
                <a:ea typeface="Arial"/>
                <a:cs typeface="Arial"/>
                <a:sym typeface="Arial"/>
              </a:rPr>
              <a:t>Neural Networks: For capturing intricate patterns and interactions between features.</a:t>
            </a:r>
            <a:endParaRPr sz="7246">
              <a:latin typeface="Arial"/>
              <a:ea typeface="Arial"/>
              <a:cs typeface="Arial"/>
              <a:sym typeface="Arial"/>
            </a:endParaRPr>
          </a:p>
          <a:p>
            <a:pPr indent="0" lvl="0" marL="0" rtl="0" algn="just">
              <a:lnSpc>
                <a:spcPct val="115000"/>
              </a:lnSpc>
              <a:spcBef>
                <a:spcPts val="1000"/>
              </a:spcBef>
              <a:spcAft>
                <a:spcPts val="0"/>
              </a:spcAft>
              <a:buClr>
                <a:schemeClr val="dk1"/>
              </a:buClr>
              <a:buSzPts val="275"/>
              <a:buFont typeface="Arial"/>
              <a:buNone/>
            </a:pPr>
            <a:r>
              <a:t/>
            </a:r>
            <a:endParaRPr sz="7246">
              <a:latin typeface="Arial"/>
              <a:ea typeface="Arial"/>
              <a:cs typeface="Arial"/>
              <a:sym typeface="Arial"/>
            </a:endParaRPr>
          </a:p>
          <a:p>
            <a:pPr indent="0" lvl="0" marL="0" rtl="0" algn="just">
              <a:lnSpc>
                <a:spcPct val="115000"/>
              </a:lnSpc>
              <a:spcBef>
                <a:spcPts val="1000"/>
              </a:spcBef>
              <a:spcAft>
                <a:spcPts val="0"/>
              </a:spcAft>
              <a:buClr>
                <a:schemeClr val="dk1"/>
              </a:buClr>
              <a:buSzPts val="275"/>
              <a:buFont typeface="Arial"/>
              <a:buNone/>
            </a:pPr>
            <a:r>
              <a:t/>
            </a:r>
            <a:endParaRPr sz="7246">
              <a:latin typeface="Arial"/>
              <a:ea typeface="Arial"/>
              <a:cs typeface="Arial"/>
              <a:sym typeface="Arial"/>
            </a:endParaRPr>
          </a:p>
          <a:p>
            <a:pPr indent="0" lvl="0" marL="914400" rtl="0" algn="just">
              <a:lnSpc>
                <a:spcPct val="100000"/>
              </a:lnSpc>
              <a:spcBef>
                <a:spcPts val="1000"/>
              </a:spcBef>
              <a:spcAft>
                <a:spcPts val="0"/>
              </a:spcAft>
              <a:buNone/>
            </a:pPr>
            <a:r>
              <a:t/>
            </a:r>
            <a:endParaRPr sz="7246">
              <a:latin typeface="Arial"/>
              <a:ea typeface="Arial"/>
              <a:cs typeface="Arial"/>
              <a:sym typeface="Arial"/>
            </a:endParaRPr>
          </a:p>
          <a:p>
            <a:pPr indent="0" lvl="0" marL="914400" rtl="0" algn="just">
              <a:spcBef>
                <a:spcPts val="1000"/>
              </a:spcBef>
              <a:spcAft>
                <a:spcPts val="0"/>
              </a:spcAft>
              <a:buNone/>
            </a:pPr>
            <a:r>
              <a:t/>
            </a:r>
            <a:endParaRPr sz="7246">
              <a:latin typeface="Arial"/>
              <a:ea typeface="Arial"/>
              <a:cs typeface="Arial"/>
              <a:sym typeface="Arial"/>
            </a:endParaRPr>
          </a:p>
          <a:p>
            <a:pPr indent="0" lvl="0" marL="914400" rtl="0" algn="just">
              <a:spcBef>
                <a:spcPts val="1000"/>
              </a:spcBef>
              <a:spcAft>
                <a:spcPts val="0"/>
              </a:spcAft>
              <a:buNone/>
            </a:pPr>
            <a:r>
              <a:t/>
            </a:r>
            <a:endParaRPr sz="2386">
              <a:latin typeface="Arial"/>
              <a:ea typeface="Arial"/>
              <a:cs typeface="Arial"/>
              <a:sym typeface="Arial"/>
            </a:endParaRPr>
          </a:p>
          <a:p>
            <a:pPr indent="0" lvl="0" marL="0" rtl="0" algn="just">
              <a:spcBef>
                <a:spcPts val="1000"/>
              </a:spcBef>
              <a:spcAft>
                <a:spcPts val="0"/>
              </a:spcAft>
              <a:buClr>
                <a:schemeClr val="dk1"/>
              </a:buClr>
              <a:buSzPct val="46098"/>
              <a:buFont typeface="Arial"/>
              <a:buNone/>
            </a:pPr>
            <a:r>
              <a:t/>
            </a:r>
            <a:endParaRPr sz="2386">
              <a:latin typeface="Arial"/>
              <a:ea typeface="Arial"/>
              <a:cs typeface="Arial"/>
              <a:sym typeface="Arial"/>
            </a:endParaRPr>
          </a:p>
          <a:p>
            <a:pPr indent="0" lvl="0" marL="0" rtl="0" algn="l">
              <a:spcBef>
                <a:spcPts val="1000"/>
              </a:spcBef>
              <a:spcAft>
                <a:spcPts val="0"/>
              </a:spcAft>
              <a:buClr>
                <a:schemeClr val="dk1"/>
              </a:buClr>
              <a:buSzPts val="275"/>
              <a:buFont typeface="Arial"/>
              <a:buNone/>
            </a:pPr>
            <a:r>
              <a:t/>
            </a:r>
            <a:endParaRPr sz="4800">
              <a:latin typeface="Arial"/>
              <a:ea typeface="Arial"/>
              <a:cs typeface="Arial"/>
              <a:sym typeface="Arial"/>
            </a:endParaRPr>
          </a:p>
          <a:p>
            <a:pPr indent="0" lvl="0" marL="0" rtl="0" algn="l">
              <a:spcBef>
                <a:spcPts val="1000"/>
              </a:spcBef>
              <a:spcAft>
                <a:spcPts val="0"/>
              </a:spcAft>
              <a:buNone/>
            </a:pPr>
            <a:r>
              <a:t/>
            </a:r>
            <a:endParaRPr>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9"/>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Clr>
                <a:schemeClr val="dk1"/>
              </a:buClr>
              <a:buSzPts val="1100"/>
              <a:buFont typeface="Arial"/>
              <a:buNone/>
            </a:pPr>
            <a:r>
              <a:rPr b="1" lang="en-US" sz="1800">
                <a:latin typeface="Arial"/>
                <a:ea typeface="Arial"/>
                <a:cs typeface="Arial"/>
                <a:sym typeface="Arial"/>
              </a:rPr>
              <a:t>Model Evaluation</a:t>
            </a:r>
            <a:r>
              <a:rPr lang="en-US" sz="1800">
                <a:latin typeface="Arial"/>
                <a:ea typeface="Arial"/>
                <a:cs typeface="Arial"/>
                <a:sym typeface="Arial"/>
              </a:rPr>
              <a:t>: Model performance will be tabulated and compared using the predefined evaluation metrics of :</a:t>
            </a:r>
            <a:endParaRPr sz="1800">
              <a:latin typeface="Arial"/>
              <a:ea typeface="Arial"/>
              <a:cs typeface="Arial"/>
              <a:sym typeface="Arial"/>
            </a:endParaRPr>
          </a:p>
          <a:p>
            <a:pPr indent="-342900" lvl="0" marL="457200" rtl="0" algn="l">
              <a:lnSpc>
                <a:spcPct val="150000"/>
              </a:lnSpc>
              <a:spcBef>
                <a:spcPts val="1000"/>
              </a:spcBef>
              <a:spcAft>
                <a:spcPts val="0"/>
              </a:spcAft>
              <a:buSzPts val="1800"/>
              <a:buFont typeface="Arial"/>
              <a:buChar char="●"/>
            </a:pPr>
            <a:r>
              <a:rPr lang="en-US" sz="1800">
                <a:latin typeface="Arial"/>
                <a:ea typeface="Arial"/>
                <a:cs typeface="Arial"/>
                <a:sym typeface="Arial"/>
              </a:rPr>
              <a:t>Accuracy: The proportion of true results among the total number of cases examined.</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F1-Score: It is the harmonic mean of precision and recall.</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ROC-AUC Curve: Quantifies a classifier's overall performance, showing its ability to distinguish between classes.</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Confusion matrix: Shows a classifier's performance, summarising true positives, true negatives, false positives, and false negatives in a tabular format.</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Precision: Measures the proportion of true positive predictions among all positive predictions.</a:t>
            </a:r>
            <a:endParaRPr sz="1800">
              <a:latin typeface="Arial"/>
              <a:ea typeface="Arial"/>
              <a:cs typeface="Arial"/>
              <a:sym typeface="Arial"/>
            </a:endParaRPr>
          </a:p>
          <a:p>
            <a:pPr indent="0" lvl="0" marL="0" rtl="0" algn="l">
              <a:spcBef>
                <a:spcPts val="1000"/>
              </a:spcBef>
              <a:spcAft>
                <a:spcPts val="0"/>
              </a:spcAft>
              <a:buClr>
                <a:schemeClr val="dk1"/>
              </a:buClr>
              <a:buSzPts val="1100"/>
              <a:buFont typeface="Arial"/>
              <a:buNone/>
            </a:pPr>
            <a:r>
              <a:t/>
            </a:r>
            <a:endParaRPr sz="1800">
              <a:latin typeface="Arial"/>
              <a:ea typeface="Arial"/>
              <a:cs typeface="Arial"/>
              <a:sym typeface="Arial"/>
            </a:endParaRPr>
          </a:p>
          <a:p>
            <a:pPr indent="0" lvl="0" marL="0" rtl="0" algn="l">
              <a:spcBef>
                <a:spcPts val="1000"/>
              </a:spcBef>
              <a:spcAft>
                <a:spcPts val="0"/>
              </a:spcAft>
              <a:buClr>
                <a:schemeClr val="dk1"/>
              </a:buClr>
              <a:buSzPts val="1100"/>
              <a:buFont typeface="Arial"/>
              <a:buNone/>
            </a:pPr>
            <a:r>
              <a:t/>
            </a:r>
            <a:endParaRPr sz="1800">
              <a:latin typeface="Arial"/>
              <a:ea typeface="Arial"/>
              <a:cs typeface="Arial"/>
              <a:sym typeface="Arial"/>
            </a:endParaRPr>
          </a:p>
          <a:p>
            <a:pPr indent="0" lvl="0" marL="0" rtl="0" algn="l">
              <a:spcBef>
                <a:spcPts val="1000"/>
              </a:spcBef>
              <a:spcAft>
                <a:spcPts val="0"/>
              </a:spcAft>
              <a:buNone/>
            </a:pPr>
            <a:r>
              <a:t/>
            </a:r>
            <a:endParaRPr>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0"/>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b="1" lang="en-US" sz="1800">
                <a:latin typeface="Arial"/>
                <a:ea typeface="Arial"/>
                <a:cs typeface="Arial"/>
                <a:sym typeface="Arial"/>
              </a:rPr>
              <a:t>Hyperparameter tuning</a:t>
            </a:r>
            <a:r>
              <a:rPr lang="en-US" sz="1800">
                <a:latin typeface="Arial"/>
                <a:ea typeface="Arial"/>
                <a:cs typeface="Arial"/>
                <a:sym typeface="Arial"/>
              </a:rPr>
              <a:t>:The following table depicts the parameters used to optimize the performance of the models:-</a:t>
            </a:r>
            <a:endParaRPr sz="1800">
              <a:latin typeface="Arial"/>
              <a:ea typeface="Arial"/>
              <a:cs typeface="Arial"/>
              <a:sym typeface="Arial"/>
            </a:endParaRPr>
          </a:p>
          <a:p>
            <a:pPr indent="0" lvl="0" marL="0" rtl="0" algn="l">
              <a:spcBef>
                <a:spcPts val="1000"/>
              </a:spcBef>
              <a:spcAft>
                <a:spcPts val="0"/>
              </a:spcAft>
              <a:buClr>
                <a:schemeClr val="dk1"/>
              </a:buClr>
              <a:buSzPts val="1100"/>
              <a:buFont typeface="Arial"/>
              <a:buNone/>
            </a:pPr>
            <a:r>
              <a:rPr lang="en-US" sz="1800">
                <a:latin typeface="Arial"/>
                <a:ea typeface="Arial"/>
                <a:cs typeface="Arial"/>
                <a:sym typeface="Arial"/>
              </a:rPr>
              <a:t> </a:t>
            </a:r>
            <a:endParaRPr sz="1800">
              <a:latin typeface="Arial"/>
              <a:ea typeface="Arial"/>
              <a:cs typeface="Arial"/>
              <a:sym typeface="Arial"/>
            </a:endParaRPr>
          </a:p>
          <a:p>
            <a:pPr indent="0" lvl="0" marL="0" rtl="0" algn="l">
              <a:spcBef>
                <a:spcPts val="1000"/>
              </a:spcBef>
              <a:spcAft>
                <a:spcPts val="0"/>
              </a:spcAft>
              <a:buClr>
                <a:schemeClr val="dk1"/>
              </a:buClr>
              <a:buSzPts val="1100"/>
              <a:buFont typeface="Arial"/>
              <a:buNone/>
            </a:pPr>
            <a:r>
              <a:t/>
            </a:r>
            <a:endParaRPr sz="1800">
              <a:latin typeface="Arial"/>
              <a:ea typeface="Arial"/>
              <a:cs typeface="Arial"/>
              <a:sym typeface="Arial"/>
            </a:endParaRPr>
          </a:p>
          <a:p>
            <a:pPr indent="0" lvl="0" marL="0" rtl="0" algn="l">
              <a:spcBef>
                <a:spcPts val="1000"/>
              </a:spcBef>
              <a:spcAft>
                <a:spcPts val="0"/>
              </a:spcAft>
              <a:buNone/>
            </a:pPr>
            <a:r>
              <a:t/>
            </a:r>
            <a:endParaRPr>
              <a:latin typeface="Arial"/>
              <a:ea typeface="Arial"/>
              <a:cs typeface="Arial"/>
              <a:sym typeface="Arial"/>
            </a:endParaRPr>
          </a:p>
        </p:txBody>
      </p:sp>
      <p:graphicFrame>
        <p:nvGraphicFramePr>
          <p:cNvPr id="234" name="Google Shape;234;p30"/>
          <p:cNvGraphicFramePr/>
          <p:nvPr/>
        </p:nvGraphicFramePr>
        <p:xfrm>
          <a:off x="952500" y="2667000"/>
          <a:ext cx="3000000" cy="3000000"/>
        </p:xfrm>
        <a:graphic>
          <a:graphicData uri="http://schemas.openxmlformats.org/drawingml/2006/table">
            <a:tbl>
              <a:tblPr>
                <a:noFill/>
                <a:tableStyleId>{8015A7FB-2210-4375-8940-FBB0A2F20F14}</a:tableStyleId>
              </a:tblPr>
              <a:tblGrid>
                <a:gridCol w="3429000"/>
                <a:gridCol w="3429000"/>
                <a:gridCol w="3429000"/>
              </a:tblGrid>
              <a:tr h="381000">
                <a:tc>
                  <a:txBody>
                    <a:bodyPr/>
                    <a:lstStyle/>
                    <a:p>
                      <a:pPr indent="0" lvl="0" marL="0" rtl="0" algn="l">
                        <a:spcBef>
                          <a:spcPts val="0"/>
                        </a:spcBef>
                        <a:spcAft>
                          <a:spcPts val="0"/>
                        </a:spcAft>
                        <a:buNone/>
                      </a:pPr>
                      <a:r>
                        <a:rPr lang="en-US"/>
                        <a:t>Models</a:t>
                      </a:r>
                      <a:endParaRPr/>
                    </a:p>
                  </a:txBody>
                  <a:tcPr marT="91425" marB="91425" marR="91425" marL="91425"/>
                </a:tc>
                <a:tc>
                  <a:txBody>
                    <a:bodyPr/>
                    <a:lstStyle/>
                    <a:p>
                      <a:pPr indent="0" lvl="0" marL="0" rtl="0" algn="l">
                        <a:spcBef>
                          <a:spcPts val="0"/>
                        </a:spcBef>
                        <a:spcAft>
                          <a:spcPts val="0"/>
                        </a:spcAft>
                        <a:buNone/>
                      </a:pPr>
                      <a:r>
                        <a:rPr lang="en-US"/>
                        <a:t>Hyperparameters</a:t>
                      </a:r>
                      <a:endParaRPr/>
                    </a:p>
                  </a:txBody>
                  <a:tcPr marT="91425" marB="91425" marR="91425" marL="91425"/>
                </a:tc>
                <a:tc>
                  <a:txBody>
                    <a:bodyPr/>
                    <a:lstStyle/>
                    <a:p>
                      <a:pPr indent="0" lvl="0" marL="0" rtl="0" algn="l">
                        <a:spcBef>
                          <a:spcPts val="0"/>
                        </a:spcBef>
                        <a:spcAft>
                          <a:spcPts val="0"/>
                        </a:spcAft>
                        <a:buNone/>
                      </a:pPr>
                      <a:r>
                        <a:rPr lang="en-US"/>
                        <a:t>Optimal Values</a:t>
                      </a:r>
                      <a:endParaRPr/>
                    </a:p>
                  </a:txBody>
                  <a:tcPr marT="91425" marB="91425" marR="91425" marL="91425"/>
                </a:tc>
              </a:tr>
              <a:tr h="381000">
                <a:tc>
                  <a:txBody>
                    <a:bodyPr/>
                    <a:lstStyle/>
                    <a:p>
                      <a:pPr indent="0" lvl="0" marL="0" rtl="0" algn="l">
                        <a:spcBef>
                          <a:spcPts val="0"/>
                        </a:spcBef>
                        <a:spcAft>
                          <a:spcPts val="0"/>
                        </a:spcAft>
                        <a:buNone/>
                      </a:pPr>
                      <a:r>
                        <a:rPr lang="en-US"/>
                        <a:t>Decision Trees</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t>max_depth: [None, 10,20, 30]</a:t>
                      </a:r>
                      <a:endParaRPr/>
                    </a:p>
                    <a:p>
                      <a:pPr indent="0" lvl="0" marL="0" rtl="0" algn="l">
                        <a:spcBef>
                          <a:spcPts val="0"/>
                        </a:spcBef>
                        <a:spcAft>
                          <a:spcPts val="0"/>
                        </a:spcAft>
                        <a:buClr>
                          <a:schemeClr val="dk1"/>
                        </a:buClr>
                        <a:buSzPts val="1100"/>
                        <a:buFont typeface="Arial"/>
                        <a:buNone/>
                      </a:pPr>
                      <a:r>
                        <a:rPr lang="en-US"/>
                        <a:t>min_samples_split: [2,5,50,100]</a:t>
                      </a:r>
                      <a:endParaRPr/>
                    </a:p>
                    <a:p>
                      <a:pPr indent="0" lvl="0" marL="0" rtl="0" algn="l">
                        <a:spcBef>
                          <a:spcPts val="0"/>
                        </a:spcBef>
                        <a:spcAft>
                          <a:spcPts val="0"/>
                        </a:spcAft>
                        <a:buNone/>
                      </a:pPr>
                      <a:r>
                        <a:rPr lang="en-US"/>
                        <a:t>min_samples_leaf: [1,2,4]</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t>None</a:t>
                      </a:r>
                      <a:endParaRPr/>
                    </a:p>
                    <a:p>
                      <a:pPr indent="0" lvl="0" marL="0" rtl="0" algn="l">
                        <a:spcBef>
                          <a:spcPts val="0"/>
                        </a:spcBef>
                        <a:spcAft>
                          <a:spcPts val="0"/>
                        </a:spcAft>
                        <a:buClr>
                          <a:schemeClr val="dk1"/>
                        </a:buClr>
                        <a:buSzPts val="1100"/>
                        <a:buFont typeface="Arial"/>
                        <a:buNone/>
                      </a:pPr>
                      <a:r>
                        <a:rPr lang="en-US"/>
                        <a:t>2</a:t>
                      </a:r>
                      <a:endParaRPr/>
                    </a:p>
                    <a:p>
                      <a:pPr indent="0" lvl="0" marL="0" rtl="0" algn="l">
                        <a:spcBef>
                          <a:spcPts val="0"/>
                        </a:spcBef>
                        <a:spcAft>
                          <a:spcPts val="0"/>
                        </a:spcAft>
                        <a:buNone/>
                      </a:pPr>
                      <a:r>
                        <a:rPr lang="en-US"/>
                        <a:t>1</a:t>
                      </a:r>
                      <a:endParaRPr/>
                    </a:p>
                  </a:txBody>
                  <a:tcPr marT="91425" marB="91425" marR="91425" marL="91425"/>
                </a:tc>
              </a:tr>
              <a:tr h="381000">
                <a:tc>
                  <a:txBody>
                    <a:bodyPr/>
                    <a:lstStyle/>
                    <a:p>
                      <a:pPr indent="0" lvl="0" marL="0" rtl="0" algn="l">
                        <a:spcBef>
                          <a:spcPts val="0"/>
                        </a:spcBef>
                        <a:spcAft>
                          <a:spcPts val="0"/>
                        </a:spcAft>
                        <a:buNone/>
                      </a:pPr>
                      <a:r>
                        <a:rPr lang="en-US"/>
                        <a:t>Random Forest</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t>n_estimators: [50,100]</a:t>
                      </a:r>
                      <a:endParaRPr/>
                    </a:p>
                    <a:p>
                      <a:pPr indent="0" lvl="0" marL="0" rtl="0" algn="l">
                        <a:spcBef>
                          <a:spcPts val="0"/>
                        </a:spcBef>
                        <a:spcAft>
                          <a:spcPts val="0"/>
                        </a:spcAft>
                        <a:buClr>
                          <a:schemeClr val="dk1"/>
                        </a:buClr>
                        <a:buSzPts val="1100"/>
                        <a:buFont typeface="Arial"/>
                        <a:buNone/>
                      </a:pPr>
                      <a:r>
                        <a:rPr lang="en-US"/>
                        <a:t>max_depth: [None, 10, 30]</a:t>
                      </a:r>
                      <a:endParaRPr/>
                    </a:p>
                    <a:p>
                      <a:pPr indent="0" lvl="0" marL="0" rtl="0" algn="l">
                        <a:spcBef>
                          <a:spcPts val="0"/>
                        </a:spcBef>
                        <a:spcAft>
                          <a:spcPts val="0"/>
                        </a:spcAft>
                        <a:buClr>
                          <a:schemeClr val="dk1"/>
                        </a:buClr>
                        <a:buSzPts val="1100"/>
                        <a:buFont typeface="Arial"/>
                        <a:buNone/>
                      </a:pPr>
                      <a:r>
                        <a:rPr lang="en-US"/>
                        <a:t>min_samples_split: [2,3,5]</a:t>
                      </a:r>
                      <a:endParaRPr/>
                    </a:p>
                    <a:p>
                      <a:pPr indent="0" lvl="0" marL="0" rtl="0" algn="l">
                        <a:spcBef>
                          <a:spcPts val="0"/>
                        </a:spcBef>
                        <a:spcAft>
                          <a:spcPts val="0"/>
                        </a:spcAft>
                        <a:buNone/>
                      </a:pPr>
                      <a:r>
                        <a:rPr lang="en-US"/>
                        <a:t>min_samples_leaf: [1,2,4]</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t>100</a:t>
                      </a:r>
                      <a:endParaRPr/>
                    </a:p>
                    <a:p>
                      <a:pPr indent="0" lvl="0" marL="0" rtl="0" algn="l">
                        <a:spcBef>
                          <a:spcPts val="0"/>
                        </a:spcBef>
                        <a:spcAft>
                          <a:spcPts val="0"/>
                        </a:spcAft>
                        <a:buClr>
                          <a:schemeClr val="dk1"/>
                        </a:buClr>
                        <a:buSzPts val="1100"/>
                        <a:buFont typeface="Arial"/>
                        <a:buNone/>
                      </a:pPr>
                      <a:r>
                        <a:rPr lang="en-US"/>
                        <a:t>30</a:t>
                      </a:r>
                      <a:endParaRPr/>
                    </a:p>
                    <a:p>
                      <a:pPr indent="0" lvl="0" marL="0" rtl="0" algn="l">
                        <a:spcBef>
                          <a:spcPts val="0"/>
                        </a:spcBef>
                        <a:spcAft>
                          <a:spcPts val="0"/>
                        </a:spcAft>
                        <a:buClr>
                          <a:schemeClr val="dk1"/>
                        </a:buClr>
                        <a:buSzPts val="1100"/>
                        <a:buFont typeface="Arial"/>
                        <a:buNone/>
                      </a:pPr>
                      <a:r>
                        <a:rPr lang="en-US"/>
                        <a:t>2</a:t>
                      </a:r>
                      <a:endParaRPr/>
                    </a:p>
                    <a:p>
                      <a:pPr indent="0" lvl="0" marL="0" rtl="0" algn="l">
                        <a:spcBef>
                          <a:spcPts val="0"/>
                        </a:spcBef>
                        <a:spcAft>
                          <a:spcPts val="0"/>
                        </a:spcAft>
                        <a:buNone/>
                      </a:pPr>
                      <a:r>
                        <a:rPr lang="en-US"/>
                        <a:t>1</a:t>
                      </a:r>
                      <a:endParaRPr/>
                    </a:p>
                  </a:txBody>
                  <a:tcPr marT="91425" marB="91425" marR="91425" marL="91425"/>
                </a:tc>
              </a:tr>
              <a:tr h="381000">
                <a:tc>
                  <a:txBody>
                    <a:bodyPr/>
                    <a:lstStyle/>
                    <a:p>
                      <a:pPr indent="0" lvl="0" marL="0" rtl="0" algn="l">
                        <a:spcBef>
                          <a:spcPts val="0"/>
                        </a:spcBef>
                        <a:spcAft>
                          <a:spcPts val="0"/>
                        </a:spcAft>
                        <a:buNone/>
                      </a:pPr>
                      <a:r>
                        <a:rPr lang="en-US"/>
                        <a:t>KNN</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t>n_neighbors:[3,5,7,9]</a:t>
                      </a:r>
                      <a:endParaRPr/>
                    </a:p>
                    <a:p>
                      <a:pPr indent="0" lvl="0" marL="0" rtl="0" algn="l">
                        <a:spcBef>
                          <a:spcPts val="0"/>
                        </a:spcBef>
                        <a:spcAft>
                          <a:spcPts val="0"/>
                        </a:spcAft>
                        <a:buClr>
                          <a:schemeClr val="dk1"/>
                        </a:buClr>
                        <a:buSzPts val="1100"/>
                        <a:buFont typeface="Arial"/>
                        <a:buNone/>
                      </a:pPr>
                      <a:r>
                        <a:rPr lang="en-US"/>
                        <a:t>Weights:[‘uniform’, ‘distance’]</a:t>
                      </a:r>
                      <a:endParaRPr/>
                    </a:p>
                    <a:p>
                      <a:pPr indent="0" lvl="0" marL="0" rtl="0" algn="l">
                        <a:spcBef>
                          <a:spcPts val="0"/>
                        </a:spcBef>
                        <a:spcAft>
                          <a:spcPts val="0"/>
                        </a:spcAft>
                        <a:buNone/>
                      </a:pPr>
                      <a:r>
                        <a:rPr lang="en-US"/>
                        <a:t>metric:[‘euclidean’, ‘manhattan’]</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t>7</a:t>
                      </a:r>
                      <a:endParaRPr/>
                    </a:p>
                    <a:p>
                      <a:pPr indent="0" lvl="0" marL="0" rtl="0" algn="l">
                        <a:spcBef>
                          <a:spcPts val="0"/>
                        </a:spcBef>
                        <a:spcAft>
                          <a:spcPts val="0"/>
                        </a:spcAft>
                        <a:buClr>
                          <a:schemeClr val="dk1"/>
                        </a:buClr>
                        <a:buSzPts val="1100"/>
                        <a:buFont typeface="Arial"/>
                        <a:buNone/>
                      </a:pPr>
                      <a:r>
                        <a:rPr lang="en-US"/>
                        <a:t>distance</a:t>
                      </a:r>
                      <a:endParaRPr/>
                    </a:p>
                    <a:p>
                      <a:pPr indent="0" lvl="0" marL="0" rtl="0" algn="l">
                        <a:spcBef>
                          <a:spcPts val="0"/>
                        </a:spcBef>
                        <a:spcAft>
                          <a:spcPts val="0"/>
                        </a:spcAft>
                        <a:buNone/>
                      </a:pPr>
                      <a:r>
                        <a:rPr lang="en-US"/>
                        <a:t>manhattan</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1"/>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Result and Analysis</a:t>
            </a:r>
            <a:endParaRPr/>
          </a:p>
        </p:txBody>
      </p:sp>
      <p:graphicFrame>
        <p:nvGraphicFramePr>
          <p:cNvPr id="240" name="Google Shape;240;p31"/>
          <p:cNvGraphicFramePr/>
          <p:nvPr/>
        </p:nvGraphicFramePr>
        <p:xfrm>
          <a:off x="845125" y="2427175"/>
          <a:ext cx="3000000" cy="3000000"/>
        </p:xfrm>
        <a:graphic>
          <a:graphicData uri="http://schemas.openxmlformats.org/drawingml/2006/table">
            <a:tbl>
              <a:tblPr>
                <a:noFill/>
                <a:tableStyleId>{8015A7FB-2210-4375-8940-FBB0A2F20F14}</a:tableStyleId>
              </a:tblPr>
              <a:tblGrid>
                <a:gridCol w="2571750"/>
                <a:gridCol w="2571750"/>
                <a:gridCol w="2571750"/>
                <a:gridCol w="2571750"/>
              </a:tblGrid>
              <a:tr h="381000">
                <a:tc>
                  <a:txBody>
                    <a:bodyPr/>
                    <a:lstStyle/>
                    <a:p>
                      <a:pPr indent="0" lvl="0" marL="0" rtl="0" algn="l">
                        <a:spcBef>
                          <a:spcPts val="0"/>
                        </a:spcBef>
                        <a:spcAft>
                          <a:spcPts val="0"/>
                        </a:spcAft>
                        <a:buNone/>
                      </a:pPr>
                      <a:r>
                        <a:rPr lang="en-US"/>
                        <a:t>Models</a:t>
                      </a:r>
                      <a:endParaRPr/>
                    </a:p>
                  </a:txBody>
                  <a:tcPr marT="91425" marB="91425" marR="91425" marL="91425"/>
                </a:tc>
                <a:tc>
                  <a:txBody>
                    <a:bodyPr/>
                    <a:lstStyle/>
                    <a:p>
                      <a:pPr indent="0" lvl="0" marL="0" rtl="0" algn="l">
                        <a:spcBef>
                          <a:spcPts val="0"/>
                        </a:spcBef>
                        <a:spcAft>
                          <a:spcPts val="0"/>
                        </a:spcAft>
                        <a:buNone/>
                      </a:pPr>
                      <a:r>
                        <a:rPr lang="en-US"/>
                        <a:t>Accuracy (in %)</a:t>
                      </a:r>
                      <a:endParaRPr/>
                    </a:p>
                  </a:txBody>
                  <a:tcPr marT="91425" marB="91425" marR="91425" marL="91425"/>
                </a:tc>
                <a:tc>
                  <a:txBody>
                    <a:bodyPr/>
                    <a:lstStyle/>
                    <a:p>
                      <a:pPr indent="0" lvl="0" marL="0" rtl="0" algn="l">
                        <a:spcBef>
                          <a:spcPts val="0"/>
                        </a:spcBef>
                        <a:spcAft>
                          <a:spcPts val="0"/>
                        </a:spcAft>
                        <a:buNone/>
                      </a:pPr>
                      <a:r>
                        <a:rPr lang="en-US"/>
                        <a:t>F1-score (in %)</a:t>
                      </a:r>
                      <a:endParaRPr/>
                    </a:p>
                  </a:txBody>
                  <a:tcPr marT="91425" marB="91425" marR="91425" marL="91425"/>
                </a:tc>
                <a:tc>
                  <a:txBody>
                    <a:bodyPr/>
                    <a:lstStyle/>
                    <a:p>
                      <a:pPr indent="0" lvl="0" marL="0" rtl="0" algn="l">
                        <a:spcBef>
                          <a:spcPts val="0"/>
                        </a:spcBef>
                        <a:spcAft>
                          <a:spcPts val="0"/>
                        </a:spcAft>
                        <a:buNone/>
                      </a:pPr>
                      <a:r>
                        <a:rPr lang="en-US"/>
                        <a:t>Precision (in %)</a:t>
                      </a:r>
                      <a:endParaRPr/>
                    </a:p>
                  </a:txBody>
                  <a:tcPr marT="91425" marB="91425" marR="91425" marL="91425"/>
                </a:tc>
              </a:tr>
              <a:tr h="381000">
                <a:tc>
                  <a:txBody>
                    <a:bodyPr/>
                    <a:lstStyle/>
                    <a:p>
                      <a:pPr indent="0" lvl="0" marL="0" rtl="0" algn="l">
                        <a:spcBef>
                          <a:spcPts val="0"/>
                        </a:spcBef>
                        <a:spcAft>
                          <a:spcPts val="0"/>
                        </a:spcAft>
                        <a:buNone/>
                      </a:pPr>
                      <a:r>
                        <a:rPr lang="en-US"/>
                        <a:t>Naive Bayes</a:t>
                      </a:r>
                      <a:endParaRPr/>
                    </a:p>
                  </a:txBody>
                  <a:tcPr marT="91425" marB="91425" marR="91425" marL="91425"/>
                </a:tc>
                <a:tc>
                  <a:txBody>
                    <a:bodyPr/>
                    <a:lstStyle/>
                    <a:p>
                      <a:pPr indent="0" lvl="0" marL="0" rtl="0" algn="l">
                        <a:spcBef>
                          <a:spcPts val="0"/>
                        </a:spcBef>
                        <a:spcAft>
                          <a:spcPts val="0"/>
                        </a:spcAft>
                        <a:buNone/>
                      </a:pPr>
                      <a:r>
                        <a:rPr lang="en-US"/>
                        <a:t>65.47</a:t>
                      </a:r>
                      <a:endParaRPr/>
                    </a:p>
                  </a:txBody>
                  <a:tcPr marT="91425" marB="91425" marR="91425" marL="91425"/>
                </a:tc>
                <a:tc>
                  <a:txBody>
                    <a:bodyPr/>
                    <a:lstStyle/>
                    <a:p>
                      <a:pPr indent="0" lvl="0" marL="0" rtl="0" algn="l">
                        <a:spcBef>
                          <a:spcPts val="0"/>
                        </a:spcBef>
                        <a:spcAft>
                          <a:spcPts val="0"/>
                        </a:spcAft>
                        <a:buNone/>
                      </a:pPr>
                      <a:r>
                        <a:rPr lang="en-US"/>
                        <a:t>58.18</a:t>
                      </a:r>
                      <a:endParaRPr/>
                    </a:p>
                  </a:txBody>
                  <a:tcPr marT="91425" marB="91425" marR="91425" marL="91425"/>
                </a:tc>
                <a:tc>
                  <a:txBody>
                    <a:bodyPr/>
                    <a:lstStyle/>
                    <a:p>
                      <a:pPr indent="0" lvl="0" marL="0" rtl="0" algn="l">
                        <a:spcBef>
                          <a:spcPts val="0"/>
                        </a:spcBef>
                        <a:spcAft>
                          <a:spcPts val="0"/>
                        </a:spcAft>
                        <a:buNone/>
                      </a:pPr>
                      <a:r>
                        <a:rPr lang="en-US"/>
                        <a:t>74.06</a:t>
                      </a:r>
                      <a:endParaRPr/>
                    </a:p>
                  </a:txBody>
                  <a:tcPr marT="91425" marB="91425" marR="91425" marL="91425"/>
                </a:tc>
              </a:tr>
              <a:tr h="381000">
                <a:tc>
                  <a:txBody>
                    <a:bodyPr/>
                    <a:lstStyle/>
                    <a:p>
                      <a:pPr indent="0" lvl="0" marL="0" rtl="0" algn="l">
                        <a:spcBef>
                          <a:spcPts val="0"/>
                        </a:spcBef>
                        <a:spcAft>
                          <a:spcPts val="0"/>
                        </a:spcAft>
                        <a:buNone/>
                      </a:pPr>
                      <a:r>
                        <a:rPr lang="en-US"/>
                        <a:t>SVM</a:t>
                      </a:r>
                      <a:endParaRPr/>
                    </a:p>
                  </a:txBody>
                  <a:tcPr marT="91425" marB="91425" marR="91425" marL="91425"/>
                </a:tc>
                <a:tc>
                  <a:txBody>
                    <a:bodyPr/>
                    <a:lstStyle/>
                    <a:p>
                      <a:pPr indent="0" lvl="0" marL="0" rtl="0" algn="l">
                        <a:spcBef>
                          <a:spcPts val="0"/>
                        </a:spcBef>
                        <a:spcAft>
                          <a:spcPts val="0"/>
                        </a:spcAft>
                        <a:buNone/>
                      </a:pPr>
                      <a:r>
                        <a:rPr lang="en-US"/>
                        <a:t>81.74</a:t>
                      </a:r>
                      <a:endParaRPr/>
                    </a:p>
                  </a:txBody>
                  <a:tcPr marT="91425" marB="91425" marR="91425" marL="91425"/>
                </a:tc>
                <a:tc>
                  <a:txBody>
                    <a:bodyPr/>
                    <a:lstStyle/>
                    <a:p>
                      <a:pPr indent="0" lvl="0" marL="0" rtl="0" algn="l">
                        <a:spcBef>
                          <a:spcPts val="0"/>
                        </a:spcBef>
                        <a:spcAft>
                          <a:spcPts val="0"/>
                        </a:spcAft>
                        <a:buNone/>
                      </a:pPr>
                      <a:r>
                        <a:rPr lang="en-US"/>
                        <a:t>78.6</a:t>
                      </a:r>
                      <a:endParaRPr/>
                    </a:p>
                  </a:txBody>
                  <a:tcPr marT="91425" marB="91425" marR="91425" marL="91425"/>
                </a:tc>
                <a:tc>
                  <a:txBody>
                    <a:bodyPr/>
                    <a:lstStyle/>
                    <a:p>
                      <a:pPr indent="0" lvl="0" marL="0" rtl="0" algn="l">
                        <a:spcBef>
                          <a:spcPts val="0"/>
                        </a:spcBef>
                        <a:spcAft>
                          <a:spcPts val="0"/>
                        </a:spcAft>
                        <a:buNone/>
                      </a:pPr>
                      <a:r>
                        <a:rPr lang="en-US"/>
                        <a:t>95.22</a:t>
                      </a:r>
                      <a:endParaRPr/>
                    </a:p>
                  </a:txBody>
                  <a:tcPr marT="91425" marB="91425" marR="91425" marL="91425"/>
                </a:tc>
              </a:tr>
              <a:tr h="381000">
                <a:tc>
                  <a:txBody>
                    <a:bodyPr/>
                    <a:lstStyle/>
                    <a:p>
                      <a:pPr indent="0" lvl="0" marL="0" rtl="0" algn="l">
                        <a:spcBef>
                          <a:spcPts val="0"/>
                        </a:spcBef>
                        <a:spcAft>
                          <a:spcPts val="0"/>
                        </a:spcAft>
                        <a:buNone/>
                      </a:pPr>
                      <a:r>
                        <a:rPr lang="en-US"/>
                        <a:t>Decision Trees</a:t>
                      </a:r>
                      <a:endParaRPr/>
                    </a:p>
                  </a:txBody>
                  <a:tcPr marT="91425" marB="91425" marR="91425" marL="91425"/>
                </a:tc>
                <a:tc>
                  <a:txBody>
                    <a:bodyPr/>
                    <a:lstStyle/>
                    <a:p>
                      <a:pPr indent="0" lvl="0" marL="0" rtl="0" algn="l">
                        <a:spcBef>
                          <a:spcPts val="0"/>
                        </a:spcBef>
                        <a:spcAft>
                          <a:spcPts val="0"/>
                        </a:spcAft>
                        <a:buNone/>
                      </a:pPr>
                      <a:r>
                        <a:rPr lang="en-US"/>
                        <a:t>99.01</a:t>
                      </a:r>
                      <a:endParaRPr/>
                    </a:p>
                  </a:txBody>
                  <a:tcPr marT="91425" marB="91425" marR="91425" marL="91425"/>
                </a:tc>
                <a:tc>
                  <a:txBody>
                    <a:bodyPr/>
                    <a:lstStyle/>
                    <a:p>
                      <a:pPr indent="0" lvl="0" marL="0" rtl="0" algn="l">
                        <a:spcBef>
                          <a:spcPts val="0"/>
                        </a:spcBef>
                        <a:spcAft>
                          <a:spcPts val="0"/>
                        </a:spcAft>
                        <a:buNone/>
                      </a:pPr>
                      <a:r>
                        <a:rPr lang="en-US"/>
                        <a:t>99.01</a:t>
                      </a:r>
                      <a:endParaRPr/>
                    </a:p>
                  </a:txBody>
                  <a:tcPr marT="91425" marB="91425" marR="91425" marL="91425"/>
                </a:tc>
                <a:tc>
                  <a:txBody>
                    <a:bodyPr/>
                    <a:lstStyle/>
                    <a:p>
                      <a:pPr indent="0" lvl="0" marL="0" rtl="0" algn="l">
                        <a:spcBef>
                          <a:spcPts val="0"/>
                        </a:spcBef>
                        <a:spcAft>
                          <a:spcPts val="0"/>
                        </a:spcAft>
                        <a:buNone/>
                      </a:pPr>
                      <a:r>
                        <a:rPr lang="en-US"/>
                        <a:t>98.97</a:t>
                      </a:r>
                      <a:endParaRPr/>
                    </a:p>
                  </a:txBody>
                  <a:tcPr marT="91425" marB="91425" marR="91425" marL="91425"/>
                </a:tc>
              </a:tr>
              <a:tr h="381000">
                <a:tc>
                  <a:txBody>
                    <a:bodyPr/>
                    <a:lstStyle/>
                    <a:p>
                      <a:pPr indent="0" lvl="0" marL="0" rtl="0" algn="l">
                        <a:spcBef>
                          <a:spcPts val="0"/>
                        </a:spcBef>
                        <a:spcAft>
                          <a:spcPts val="0"/>
                        </a:spcAft>
                        <a:buNone/>
                      </a:pPr>
                      <a:r>
                        <a:rPr lang="en-US"/>
                        <a:t>Random Forest</a:t>
                      </a:r>
                      <a:endParaRPr/>
                    </a:p>
                  </a:txBody>
                  <a:tcPr marT="91425" marB="91425" marR="91425" marL="91425"/>
                </a:tc>
                <a:tc>
                  <a:txBody>
                    <a:bodyPr/>
                    <a:lstStyle/>
                    <a:p>
                      <a:pPr indent="0" lvl="0" marL="0" rtl="0" algn="l">
                        <a:spcBef>
                          <a:spcPts val="0"/>
                        </a:spcBef>
                        <a:spcAft>
                          <a:spcPts val="0"/>
                        </a:spcAft>
                        <a:buNone/>
                      </a:pPr>
                      <a:r>
                        <a:rPr lang="en-US"/>
                        <a:t>99.43</a:t>
                      </a:r>
                      <a:endParaRPr/>
                    </a:p>
                  </a:txBody>
                  <a:tcPr marT="91425" marB="91425" marR="91425" marL="91425"/>
                </a:tc>
                <a:tc>
                  <a:txBody>
                    <a:bodyPr/>
                    <a:lstStyle/>
                    <a:p>
                      <a:pPr indent="0" lvl="0" marL="0" rtl="0" algn="l">
                        <a:spcBef>
                          <a:spcPts val="0"/>
                        </a:spcBef>
                        <a:spcAft>
                          <a:spcPts val="0"/>
                        </a:spcAft>
                        <a:buNone/>
                      </a:pPr>
                      <a:r>
                        <a:rPr lang="en-US"/>
                        <a:t>99.43</a:t>
                      </a:r>
                      <a:endParaRPr/>
                    </a:p>
                  </a:txBody>
                  <a:tcPr marT="91425" marB="91425" marR="91425" marL="91425"/>
                </a:tc>
                <a:tc>
                  <a:txBody>
                    <a:bodyPr/>
                    <a:lstStyle/>
                    <a:p>
                      <a:pPr indent="0" lvl="0" marL="0" rtl="0" algn="l">
                        <a:spcBef>
                          <a:spcPts val="0"/>
                        </a:spcBef>
                        <a:spcAft>
                          <a:spcPts val="0"/>
                        </a:spcAft>
                        <a:buNone/>
                      </a:pPr>
                      <a:r>
                        <a:rPr lang="en-US"/>
                        <a:t>99.09</a:t>
                      </a:r>
                      <a:endParaRPr/>
                    </a:p>
                  </a:txBody>
                  <a:tcPr marT="91425" marB="91425" marR="91425" marL="91425"/>
                </a:tc>
              </a:tr>
              <a:tr h="381000">
                <a:tc>
                  <a:txBody>
                    <a:bodyPr/>
                    <a:lstStyle/>
                    <a:p>
                      <a:pPr indent="0" lvl="0" marL="0" rtl="0" algn="l">
                        <a:spcBef>
                          <a:spcPts val="0"/>
                        </a:spcBef>
                        <a:spcAft>
                          <a:spcPts val="0"/>
                        </a:spcAft>
                        <a:buNone/>
                      </a:pPr>
                      <a:r>
                        <a:rPr lang="en-US"/>
                        <a:t>KNN</a:t>
                      </a:r>
                      <a:endParaRPr/>
                    </a:p>
                  </a:txBody>
                  <a:tcPr marT="91425" marB="91425" marR="91425" marL="91425"/>
                </a:tc>
                <a:tc>
                  <a:txBody>
                    <a:bodyPr/>
                    <a:lstStyle/>
                    <a:p>
                      <a:pPr indent="0" lvl="0" marL="0" rtl="0" algn="l">
                        <a:spcBef>
                          <a:spcPts val="0"/>
                        </a:spcBef>
                        <a:spcAft>
                          <a:spcPts val="0"/>
                        </a:spcAft>
                        <a:buNone/>
                      </a:pPr>
                      <a:r>
                        <a:rPr lang="en-US"/>
                        <a:t>99.39</a:t>
                      </a:r>
                      <a:endParaRPr/>
                    </a:p>
                  </a:txBody>
                  <a:tcPr marT="91425" marB="91425" marR="91425" marL="91425"/>
                </a:tc>
                <a:tc>
                  <a:txBody>
                    <a:bodyPr/>
                    <a:lstStyle/>
                    <a:p>
                      <a:pPr indent="0" lvl="0" marL="0" rtl="0" algn="l">
                        <a:spcBef>
                          <a:spcPts val="0"/>
                        </a:spcBef>
                        <a:spcAft>
                          <a:spcPts val="0"/>
                        </a:spcAft>
                        <a:buNone/>
                      </a:pPr>
                      <a:r>
                        <a:rPr lang="en-US"/>
                        <a:t>99.39</a:t>
                      </a:r>
                      <a:endParaRPr/>
                    </a:p>
                  </a:txBody>
                  <a:tcPr marT="91425" marB="91425" marR="91425" marL="91425"/>
                </a:tc>
                <a:tc>
                  <a:txBody>
                    <a:bodyPr/>
                    <a:lstStyle/>
                    <a:p>
                      <a:pPr indent="0" lvl="0" marL="0" rtl="0" algn="l">
                        <a:spcBef>
                          <a:spcPts val="0"/>
                        </a:spcBef>
                        <a:spcAft>
                          <a:spcPts val="0"/>
                        </a:spcAft>
                        <a:buNone/>
                      </a:pPr>
                      <a:r>
                        <a:rPr lang="en-US"/>
                        <a:t>99.59</a:t>
                      </a:r>
                      <a:endParaRPr/>
                    </a:p>
                  </a:txBody>
                  <a:tcPr marT="91425" marB="91425" marR="91425" marL="91425"/>
                </a:tc>
              </a:tr>
              <a:tr h="381000">
                <a:tc>
                  <a:txBody>
                    <a:bodyPr/>
                    <a:lstStyle/>
                    <a:p>
                      <a:pPr indent="0" lvl="0" marL="0" rtl="0" algn="l">
                        <a:spcBef>
                          <a:spcPts val="0"/>
                        </a:spcBef>
                        <a:spcAft>
                          <a:spcPts val="0"/>
                        </a:spcAft>
                        <a:buNone/>
                      </a:pPr>
                      <a:r>
                        <a:rPr lang="en-US"/>
                        <a:t>Neural Network</a:t>
                      </a:r>
                      <a:endParaRPr/>
                    </a:p>
                  </a:txBody>
                  <a:tcPr marT="91425" marB="91425" marR="91425" marL="91425"/>
                </a:tc>
                <a:tc>
                  <a:txBody>
                    <a:bodyPr/>
                    <a:lstStyle/>
                    <a:p>
                      <a:pPr indent="0" lvl="0" marL="0" rtl="0" algn="l">
                        <a:spcBef>
                          <a:spcPts val="0"/>
                        </a:spcBef>
                        <a:spcAft>
                          <a:spcPts val="0"/>
                        </a:spcAft>
                        <a:buNone/>
                      </a:pPr>
                      <a:r>
                        <a:rPr lang="en-US"/>
                        <a:t>88.52</a:t>
                      </a:r>
                      <a:endParaRPr/>
                    </a:p>
                  </a:txBody>
                  <a:tcPr marT="91425" marB="91425" marR="91425" marL="91425"/>
                </a:tc>
                <a:tc>
                  <a:txBody>
                    <a:bodyPr/>
                    <a:lstStyle/>
                    <a:p>
                      <a:pPr indent="0" lvl="0" marL="0" rtl="0" algn="l">
                        <a:spcBef>
                          <a:spcPts val="0"/>
                        </a:spcBef>
                        <a:spcAft>
                          <a:spcPts val="0"/>
                        </a:spcAft>
                        <a:buNone/>
                      </a:pPr>
                      <a:r>
                        <a:rPr lang="en-US"/>
                        <a:t>88.92</a:t>
                      </a:r>
                      <a:endParaRPr/>
                    </a:p>
                  </a:txBody>
                  <a:tcPr marT="91425" marB="91425" marR="91425" marL="91425"/>
                </a:tc>
                <a:tc>
                  <a:txBody>
                    <a:bodyPr/>
                    <a:lstStyle/>
                    <a:p>
                      <a:pPr indent="0" lvl="0" marL="0" rtl="0" algn="l">
                        <a:spcBef>
                          <a:spcPts val="0"/>
                        </a:spcBef>
                        <a:spcAft>
                          <a:spcPts val="0"/>
                        </a:spcAft>
                        <a:buNone/>
                      </a:pPr>
                      <a:r>
                        <a:rPr lang="en-US"/>
                        <a:t>85.71</a:t>
                      </a:r>
                      <a:endParaRPr/>
                    </a:p>
                  </a:txBody>
                  <a:tcPr marT="91425" marB="91425" marR="91425" marL="91425"/>
                </a:tc>
              </a:tr>
            </a:tbl>
          </a:graphicData>
        </a:graphic>
      </p:graphicFrame>
      <p:sp>
        <p:nvSpPr>
          <p:cNvPr id="241" name="Google Shape;241;p31"/>
          <p:cNvSpPr txBox="1"/>
          <p:nvPr/>
        </p:nvSpPr>
        <p:spPr>
          <a:xfrm>
            <a:off x="845125" y="1368775"/>
            <a:ext cx="10367100" cy="1058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US" sz="1800">
                <a:solidFill>
                  <a:schemeClr val="dk1"/>
                </a:solidFill>
              </a:rPr>
              <a:t>The model yielding the highest performance across evaluation metrics among the models implemented is Random Forest, with an accuracy of 99.43%.</a:t>
            </a:r>
            <a:endParaRPr sz="2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32"/>
          <p:cNvPicPr preferRelativeResize="0"/>
          <p:nvPr/>
        </p:nvPicPr>
        <p:blipFill>
          <a:blip r:embed="rId3">
            <a:alphaModFix/>
          </a:blip>
          <a:stretch>
            <a:fillRect/>
          </a:stretch>
        </p:blipFill>
        <p:spPr>
          <a:xfrm>
            <a:off x="378825" y="3816775"/>
            <a:ext cx="3000341" cy="2276325"/>
          </a:xfrm>
          <a:prstGeom prst="rect">
            <a:avLst/>
          </a:prstGeom>
          <a:noFill/>
          <a:ln>
            <a:noFill/>
          </a:ln>
        </p:spPr>
      </p:pic>
      <p:pic>
        <p:nvPicPr>
          <p:cNvPr id="247" name="Google Shape;247;p32"/>
          <p:cNvPicPr preferRelativeResize="0"/>
          <p:nvPr/>
        </p:nvPicPr>
        <p:blipFill>
          <a:blip r:embed="rId4">
            <a:alphaModFix/>
          </a:blip>
          <a:stretch>
            <a:fillRect/>
          </a:stretch>
        </p:blipFill>
        <p:spPr>
          <a:xfrm>
            <a:off x="3379200" y="1331575"/>
            <a:ext cx="3274550" cy="2484337"/>
          </a:xfrm>
          <a:prstGeom prst="rect">
            <a:avLst/>
          </a:prstGeom>
          <a:noFill/>
          <a:ln>
            <a:noFill/>
          </a:ln>
        </p:spPr>
      </p:pic>
      <p:pic>
        <p:nvPicPr>
          <p:cNvPr id="248" name="Google Shape;248;p32"/>
          <p:cNvPicPr preferRelativeResize="0"/>
          <p:nvPr/>
        </p:nvPicPr>
        <p:blipFill>
          <a:blip r:embed="rId5">
            <a:alphaModFix/>
          </a:blip>
          <a:stretch>
            <a:fillRect/>
          </a:stretch>
        </p:blipFill>
        <p:spPr>
          <a:xfrm>
            <a:off x="378825" y="1330738"/>
            <a:ext cx="3000375" cy="2486025"/>
          </a:xfrm>
          <a:prstGeom prst="rect">
            <a:avLst/>
          </a:prstGeom>
          <a:noFill/>
          <a:ln>
            <a:noFill/>
          </a:ln>
        </p:spPr>
      </p:pic>
      <p:pic>
        <p:nvPicPr>
          <p:cNvPr id="249" name="Google Shape;249;p32"/>
          <p:cNvPicPr preferRelativeResize="0"/>
          <p:nvPr/>
        </p:nvPicPr>
        <p:blipFill>
          <a:blip r:embed="rId6">
            <a:alphaModFix/>
          </a:blip>
          <a:stretch>
            <a:fillRect/>
          </a:stretch>
        </p:blipFill>
        <p:spPr>
          <a:xfrm>
            <a:off x="3455400" y="3815900"/>
            <a:ext cx="3198350" cy="2276325"/>
          </a:xfrm>
          <a:prstGeom prst="rect">
            <a:avLst/>
          </a:prstGeom>
          <a:noFill/>
          <a:ln>
            <a:noFill/>
          </a:ln>
        </p:spPr>
      </p:pic>
      <p:pic>
        <p:nvPicPr>
          <p:cNvPr id="250" name="Google Shape;250;p32"/>
          <p:cNvPicPr preferRelativeResize="0"/>
          <p:nvPr/>
        </p:nvPicPr>
        <p:blipFill>
          <a:blip r:embed="rId7">
            <a:alphaModFix/>
          </a:blip>
          <a:stretch>
            <a:fillRect/>
          </a:stretch>
        </p:blipFill>
        <p:spPr>
          <a:xfrm>
            <a:off x="6828325" y="1662142"/>
            <a:ext cx="4822399" cy="3817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33"/>
          <p:cNvPicPr preferRelativeResize="0"/>
          <p:nvPr/>
        </p:nvPicPr>
        <p:blipFill>
          <a:blip r:embed="rId3">
            <a:alphaModFix/>
          </a:blip>
          <a:stretch>
            <a:fillRect/>
          </a:stretch>
        </p:blipFill>
        <p:spPr>
          <a:xfrm>
            <a:off x="609600" y="1843600"/>
            <a:ext cx="5483424" cy="3475600"/>
          </a:xfrm>
          <a:prstGeom prst="rect">
            <a:avLst/>
          </a:prstGeom>
          <a:noFill/>
          <a:ln>
            <a:noFill/>
          </a:ln>
        </p:spPr>
      </p:pic>
      <p:pic>
        <p:nvPicPr>
          <p:cNvPr id="256" name="Google Shape;256;p33"/>
          <p:cNvPicPr preferRelativeResize="0"/>
          <p:nvPr/>
        </p:nvPicPr>
        <p:blipFill>
          <a:blip r:embed="rId4">
            <a:alphaModFix/>
          </a:blip>
          <a:stretch>
            <a:fillRect/>
          </a:stretch>
        </p:blipFill>
        <p:spPr>
          <a:xfrm>
            <a:off x="6169225" y="1843600"/>
            <a:ext cx="5483424" cy="347559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4"/>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The machine learning project for liver disease prediction showcased notable success, with the Random Forest model achieving the highest accuracy of 99.43%. This approach not only offers substantial savings in diagnostic costs but also marks a significant advancement in early detection. The project's findings affirm the potential of machine learning in enhancing healthcare outcomes, especially in settings with limited resources, and set a promising direction for future research in predictive medicine. For future work, further validation on different datasets is required to evaluate the model’s performance on unseen data.</a:t>
            </a:r>
            <a:endParaRPr sz="1800">
              <a:latin typeface="Arial"/>
              <a:ea typeface="Arial"/>
              <a:cs typeface="Arial"/>
              <a:sym typeface="Arial"/>
            </a:endParaRPr>
          </a:p>
        </p:txBody>
      </p:sp>
      <p:sp>
        <p:nvSpPr>
          <p:cNvPr id="262" name="Google Shape;262;p34"/>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Conclusion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5"/>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Contribution</a:t>
            </a:r>
            <a:endParaRPr/>
          </a:p>
        </p:txBody>
      </p:sp>
      <p:sp>
        <p:nvSpPr>
          <p:cNvPr id="268" name="Google Shape;268;p35"/>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Font typeface="Arial"/>
              <a:buChar char="●"/>
            </a:pPr>
            <a:r>
              <a:rPr lang="en-US" sz="1800">
                <a:latin typeface="Arial"/>
                <a:ea typeface="Arial"/>
                <a:cs typeface="Arial"/>
                <a:sym typeface="Arial"/>
              </a:rPr>
              <a:t>Aryan Rohilla (2021024) :  Model Details (SVM,Naive Bayes,KNN(K -nearest Neighbors)), Result(Accuracy, F1-score, Precision) and hyperparameter tuning.</a:t>
            </a:r>
            <a:endParaRPr sz="1800">
              <a:latin typeface="Arial"/>
              <a:ea typeface="Arial"/>
              <a:cs typeface="Arial"/>
              <a:sym typeface="Arial"/>
            </a:endParaRPr>
          </a:p>
          <a:p>
            <a:pPr indent="0" lvl="0" marL="457200" rtl="0" algn="l">
              <a:spcBef>
                <a:spcPts val="1000"/>
              </a:spcBef>
              <a:spcAft>
                <a:spcPts val="0"/>
              </a:spcAft>
              <a:buNone/>
            </a:pPr>
            <a:r>
              <a:rPr lang="en-US" sz="1800">
                <a:latin typeface="Arial"/>
                <a:ea typeface="Arial"/>
                <a:cs typeface="Arial"/>
                <a:sym typeface="Arial"/>
              </a:rPr>
              <a:t> </a:t>
            </a:r>
            <a:endParaRPr sz="1800">
              <a:latin typeface="Arial"/>
              <a:ea typeface="Arial"/>
              <a:cs typeface="Arial"/>
              <a:sym typeface="Arial"/>
            </a:endParaRPr>
          </a:p>
          <a:p>
            <a:pPr indent="-342900" lvl="0" marL="457200" rtl="0" algn="l">
              <a:spcBef>
                <a:spcPts val="1000"/>
              </a:spcBef>
              <a:spcAft>
                <a:spcPts val="0"/>
              </a:spcAft>
              <a:buSzPts val="1800"/>
              <a:buFont typeface="Arial"/>
              <a:buChar char="●"/>
            </a:pPr>
            <a:r>
              <a:rPr lang="en-US" sz="1800">
                <a:latin typeface="Arial"/>
                <a:ea typeface="Arial"/>
                <a:cs typeface="Arial"/>
                <a:sym typeface="Arial"/>
              </a:rPr>
              <a:t>Avinash Barala(2012028) : Preprocessing (describing data structure, dropping unnecessary columns, removal of Outliers by using IQR method and replacing them with Median Values, Normalizing the data and Min Max Scaling), ROC-AUC Curves and Confusion Matrix for all models (SVM, DT, RF and KNN).</a:t>
            </a:r>
            <a:endParaRPr sz="1800">
              <a:latin typeface="Arial"/>
              <a:ea typeface="Arial"/>
              <a:cs typeface="Arial"/>
              <a:sym typeface="Arial"/>
            </a:endParaRPr>
          </a:p>
          <a:p>
            <a:pPr indent="0" lvl="0" marL="457200" rtl="0" algn="l">
              <a:spcBef>
                <a:spcPts val="1000"/>
              </a:spcBef>
              <a:spcAft>
                <a:spcPts val="0"/>
              </a:spcAft>
              <a:buNone/>
            </a:pPr>
            <a:r>
              <a:t/>
            </a:r>
            <a:endParaRPr sz="1800">
              <a:latin typeface="Arial"/>
              <a:ea typeface="Arial"/>
              <a:cs typeface="Arial"/>
              <a:sym typeface="Arial"/>
            </a:endParaRPr>
          </a:p>
          <a:p>
            <a:pPr indent="-342900" lvl="0" marL="457200" rtl="0" algn="l">
              <a:spcBef>
                <a:spcPts val="1000"/>
              </a:spcBef>
              <a:spcAft>
                <a:spcPts val="0"/>
              </a:spcAft>
              <a:buSzPts val="1800"/>
              <a:buFont typeface="Arial"/>
              <a:buChar char="●"/>
            </a:pPr>
            <a:r>
              <a:rPr lang="en-US" sz="1800">
                <a:latin typeface="Arial"/>
                <a:ea typeface="Arial"/>
                <a:cs typeface="Arial"/>
                <a:sym typeface="Arial"/>
              </a:rPr>
              <a:t>Ekansh (2021044) : </a:t>
            </a:r>
            <a:r>
              <a:rPr lang="en-US" sz="1800">
                <a:latin typeface="Arial"/>
                <a:ea typeface="Arial"/>
                <a:cs typeface="Arial"/>
                <a:sym typeface="Arial"/>
              </a:rPr>
              <a:t>Literature review in the research methodology of the Research Papers, Model Details (Neural Network), Result(Accuracy, F1-score, Precision)</a:t>
            </a:r>
            <a:endParaRPr sz="1800">
              <a:latin typeface="Arial"/>
              <a:ea typeface="Arial"/>
              <a:cs typeface="Arial"/>
              <a:sym typeface="Arial"/>
            </a:endParaRPr>
          </a:p>
          <a:p>
            <a:pPr indent="0" lvl="0" marL="0" rtl="0" algn="l">
              <a:spcBef>
                <a:spcPts val="1000"/>
              </a:spcBef>
              <a:spcAft>
                <a:spcPts val="0"/>
              </a:spcAft>
              <a:buNone/>
            </a:pPr>
            <a:r>
              <a:t/>
            </a:r>
            <a:endParaRPr sz="1800">
              <a:latin typeface="Arial"/>
              <a:ea typeface="Arial"/>
              <a:cs typeface="Arial"/>
              <a:sym typeface="Arial"/>
            </a:endParaRPr>
          </a:p>
          <a:p>
            <a:pPr indent="-342900" lvl="0" marL="457200" rtl="0" algn="l">
              <a:spcBef>
                <a:spcPts val="1000"/>
              </a:spcBef>
              <a:spcAft>
                <a:spcPts val="0"/>
              </a:spcAft>
              <a:buSzPts val="1800"/>
              <a:buFont typeface="Arial"/>
              <a:buChar char="●"/>
            </a:pPr>
            <a:r>
              <a:rPr lang="en-US" sz="1800">
                <a:latin typeface="Arial"/>
                <a:ea typeface="Arial"/>
                <a:cs typeface="Arial"/>
                <a:sym typeface="Arial"/>
              </a:rPr>
              <a:t>Shruti Jha (2021289) : Preprocessing(encoding and removal of duplicate rows), EDA, feature selection, models( decision trees and random forest) and hyperparameter tuning.</a:t>
            </a:r>
            <a:endParaRPr sz="1800">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6"/>
          <p:cNvSpPr txBox="1"/>
          <p:nvPr/>
        </p:nvSpPr>
        <p:spPr>
          <a:xfrm>
            <a:off x="3371700" y="3228900"/>
            <a:ext cx="54486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400">
                <a:solidFill>
                  <a:srgbClr val="3EADA7"/>
                </a:solidFill>
              </a:rPr>
              <a:t>THANK YOU</a:t>
            </a:r>
            <a:endParaRPr sz="4400">
              <a:solidFill>
                <a:srgbClr val="3EADA7"/>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Motivation</a:t>
            </a:r>
            <a:endParaRPr/>
          </a:p>
        </p:txBody>
      </p:sp>
      <p:sp>
        <p:nvSpPr>
          <p:cNvPr id="174" name="Google Shape;174;p20"/>
          <p:cNvSpPr txBox="1"/>
          <p:nvPr>
            <p:ph idx="1" type="body"/>
          </p:nvPr>
        </p:nvSpPr>
        <p:spPr>
          <a:xfrm>
            <a:off x="838202" y="1381182"/>
            <a:ext cx="10515600" cy="47991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b="1" lang="en-US" sz="2000">
                <a:latin typeface="Arial"/>
                <a:ea typeface="Arial"/>
                <a:cs typeface="Arial"/>
                <a:sym typeface="Arial"/>
              </a:rPr>
              <a:t>INTRODUCTION</a:t>
            </a:r>
            <a:br>
              <a:rPr b="1" lang="en-US" sz="2150">
                <a:latin typeface="Arial"/>
                <a:ea typeface="Arial"/>
                <a:cs typeface="Arial"/>
                <a:sym typeface="Arial"/>
              </a:rPr>
            </a:br>
            <a:br>
              <a:rPr lang="en-US" sz="1800">
                <a:latin typeface="Arial"/>
                <a:ea typeface="Arial"/>
                <a:cs typeface="Arial"/>
                <a:sym typeface="Arial"/>
              </a:rPr>
            </a:br>
            <a:r>
              <a:rPr lang="en-US" sz="1800">
                <a:latin typeface="Arial"/>
                <a:ea typeface="Arial"/>
                <a:cs typeface="Arial"/>
                <a:sym typeface="Arial"/>
              </a:rPr>
              <a:t>The liver is the largest internal organ of the human body and the only organ with regenerative abilities. Liver diseases account for a million deaths all around the world. There are more than 100 types of liver diseases. Our commitment was motivated by conviction that early prediction is not only just medical strategy but also a light of hope for that person and we want to accomplish that goal by using Machine Learning.</a:t>
            </a:r>
            <a:endParaRPr sz="18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br>
              <a:rPr lang="en-US" sz="1800">
                <a:latin typeface="Arial"/>
                <a:ea typeface="Arial"/>
                <a:cs typeface="Arial"/>
                <a:sym typeface="Arial"/>
              </a:rPr>
            </a:br>
            <a:r>
              <a:rPr lang="en-US" sz="1800">
                <a:latin typeface="Arial"/>
                <a:ea typeface="Arial"/>
                <a:cs typeface="Arial"/>
                <a:sym typeface="Arial"/>
              </a:rPr>
              <a:t>Traditional liver diagnostic methods for detecting various liver diseases are very costly and prediction is necessary if the prediction is done early then the damaged part of the liver can be removed and even if a person is left with only 10% of a healthy liver he can easily regenerate it.</a:t>
            </a:r>
            <a:endParaRPr sz="18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Literature Survey</a:t>
            </a:r>
            <a:endParaRPr/>
          </a:p>
        </p:txBody>
      </p:sp>
      <p:sp>
        <p:nvSpPr>
          <p:cNvPr id="180" name="Google Shape;180;p21"/>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lnSpcReduction="20000"/>
          </a:bodyPr>
          <a:lstStyle/>
          <a:p>
            <a:pPr indent="0" lvl="0" marL="0" rtl="0" algn="l">
              <a:lnSpc>
                <a:spcPct val="115000"/>
              </a:lnSpc>
              <a:spcBef>
                <a:spcPts val="0"/>
              </a:spcBef>
              <a:spcAft>
                <a:spcPts val="0"/>
              </a:spcAft>
              <a:buNone/>
            </a:pPr>
            <a:r>
              <a:rPr lang="en-US" sz="1800">
                <a:latin typeface="Arial"/>
                <a:ea typeface="Arial"/>
                <a:cs typeface="Arial"/>
                <a:sym typeface="Arial"/>
              </a:rPr>
              <a:t>The research papers are as follows:</a:t>
            </a:r>
            <a:br>
              <a:rPr lang="en-US" sz="1800">
                <a:latin typeface="Arial"/>
                <a:ea typeface="Arial"/>
                <a:cs typeface="Arial"/>
                <a:sym typeface="Arial"/>
              </a:rPr>
            </a:br>
            <a:endParaRPr sz="1800">
              <a:latin typeface="Arial"/>
              <a:ea typeface="Arial"/>
              <a:cs typeface="Arial"/>
              <a:sym typeface="Arial"/>
            </a:endParaRPr>
          </a:p>
          <a:p>
            <a:pPr indent="-368300" lvl="0" marL="457200" rtl="0" algn="l">
              <a:lnSpc>
                <a:spcPct val="115000"/>
              </a:lnSpc>
              <a:spcBef>
                <a:spcPts val="0"/>
              </a:spcBef>
              <a:spcAft>
                <a:spcPts val="0"/>
              </a:spcAft>
              <a:buSzPts val="2200"/>
              <a:buFont typeface="Arial"/>
              <a:buAutoNum type="arabicPeriod"/>
            </a:pPr>
            <a:r>
              <a:rPr b="1" lang="en-US" sz="2200">
                <a:latin typeface="Arial"/>
                <a:ea typeface="Arial"/>
                <a:cs typeface="Arial"/>
                <a:sym typeface="Arial"/>
              </a:rPr>
              <a:t>Liver Disease Detection by Deepika Bhupathi, Christine Nya-Ling Tan and Sayan Kumar Ray of Manukau Institute of Technology</a:t>
            </a:r>
            <a:br>
              <a:rPr b="1" lang="en-US" sz="2200">
                <a:latin typeface="Arial"/>
                <a:ea typeface="Arial"/>
                <a:cs typeface="Arial"/>
                <a:sym typeface="Arial"/>
              </a:rPr>
            </a:br>
            <a:br>
              <a:rPr b="1" lang="en-US" sz="2200">
                <a:latin typeface="Arial"/>
                <a:ea typeface="Arial"/>
                <a:cs typeface="Arial"/>
                <a:sym typeface="Arial"/>
              </a:rPr>
            </a:br>
            <a:r>
              <a:rPr lang="en-US" sz="1800">
                <a:latin typeface="Arial"/>
                <a:ea typeface="Arial"/>
                <a:cs typeface="Arial"/>
                <a:sym typeface="Arial"/>
              </a:rPr>
              <a:t>In this the authors have majorly used five research papers along with some minor ones:</a:t>
            </a:r>
            <a:endParaRPr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US" sz="1800">
                <a:latin typeface="Arial"/>
                <a:ea typeface="Arial"/>
                <a:cs typeface="Arial"/>
                <a:sym typeface="Arial"/>
              </a:rPr>
              <a:t>Logistic Regression which is a simple linear classifier.</a:t>
            </a:r>
            <a:endParaRPr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US" sz="1800">
                <a:latin typeface="Arial"/>
                <a:ea typeface="Arial"/>
                <a:cs typeface="Arial"/>
                <a:sym typeface="Arial"/>
              </a:rPr>
              <a:t>Decision Trees are used to capture non-linear patterns and interactions between features and Classification and Regression Trees (CART) were also used.</a:t>
            </a:r>
            <a:endParaRPr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US" sz="1800">
                <a:latin typeface="Arial"/>
                <a:ea typeface="Arial"/>
                <a:cs typeface="Arial"/>
                <a:sym typeface="Arial"/>
              </a:rPr>
              <a:t>Random Forest is an ensemble of decision trees offering robustness against overfitting.</a:t>
            </a:r>
            <a:endParaRPr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US" sz="1800">
                <a:latin typeface="Arial"/>
                <a:ea typeface="Arial"/>
                <a:cs typeface="Arial"/>
                <a:sym typeface="Arial"/>
              </a:rPr>
              <a:t>Support Vector Machines (SVM) are Useful for high-dimensional data and complex decision boundaries.</a:t>
            </a:r>
            <a:endParaRPr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US" sz="1800">
                <a:latin typeface="Arial"/>
                <a:ea typeface="Arial"/>
                <a:cs typeface="Arial"/>
                <a:sym typeface="Arial"/>
              </a:rPr>
              <a:t>Neural Networks are deep learning  models that capture intricate patterns in data.</a:t>
            </a:r>
            <a:endParaRPr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US" sz="1800">
                <a:latin typeface="Arial"/>
                <a:ea typeface="Arial"/>
                <a:cs typeface="Arial"/>
                <a:sym typeface="Arial"/>
              </a:rPr>
              <a:t>Some of the other methods included were K-Nearest Neighbors (K-NN), Linear Discriminant Analysis (LDA), Unsupervised Algorithm (Autoencoders) and Naive Bayes.</a:t>
            </a:r>
            <a:endParaRPr sz="1800">
              <a:latin typeface="Arial"/>
              <a:ea typeface="Arial"/>
              <a:cs typeface="Arial"/>
              <a:sym typeface="Arial"/>
            </a:endParaRPr>
          </a:p>
          <a:p>
            <a:pPr indent="0" lvl="0" marL="0" rtl="0" algn="l">
              <a:lnSpc>
                <a:spcPct val="115000"/>
              </a:lnSpc>
              <a:spcBef>
                <a:spcPts val="0"/>
              </a:spcBef>
              <a:spcAft>
                <a:spcPts val="0"/>
              </a:spcAft>
              <a:buNone/>
            </a:pPr>
            <a:r>
              <a:rPr lang="en-US" sz="1800">
                <a:latin typeface="Arial"/>
                <a:ea typeface="Arial"/>
                <a:cs typeface="Arial"/>
                <a:sym typeface="Arial"/>
              </a:rPr>
              <a:t>After that evaluation is done using Accuracy, Precision, Sensitivity, F1 Score and ROC curve. Autoencoders and K-NN had the highest accuracy with 92.1% and 91.7% respectively.</a:t>
            </a:r>
            <a:endParaRPr sz="18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b="1" lang="en-US" sz="2200">
                <a:latin typeface="Arial"/>
                <a:ea typeface="Arial"/>
                <a:cs typeface="Arial"/>
                <a:sym typeface="Arial"/>
              </a:rPr>
              <a:t>2. Liver Disease Prediction using Machine Learning by Vasan Durai, Suyan Ramesh, and Dinesh Kalthireddy of SRM Institute of Science and Technology</a:t>
            </a:r>
            <a:endParaRPr b="1" sz="2200">
              <a:latin typeface="Arial"/>
              <a:ea typeface="Arial"/>
              <a:cs typeface="Arial"/>
              <a:sym typeface="Arial"/>
            </a:endParaRPr>
          </a:p>
          <a:p>
            <a:pPr indent="0" lvl="0" marL="0" rtl="0" algn="l">
              <a:lnSpc>
                <a:spcPct val="115000"/>
              </a:lnSpc>
              <a:spcBef>
                <a:spcPts val="0"/>
              </a:spcBef>
              <a:spcAft>
                <a:spcPts val="0"/>
              </a:spcAft>
              <a:buNone/>
            </a:pPr>
            <a:r>
              <a:t/>
            </a:r>
            <a:endParaRPr sz="18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800">
                <a:latin typeface="Arial"/>
                <a:ea typeface="Arial"/>
                <a:cs typeface="Arial"/>
                <a:sym typeface="Arial"/>
              </a:rPr>
              <a:t>The research paper emphasizes the significance of digital technologies in medical procedures. The research focuses on the combination of the SVM and Naive Bayes for the diagnosis. The primary literature includes the prediction of the life expectancy of cirrhosis patients, the detection of alcohol-induced diseases, and the prognosis of liver cancer using the Bayes Theorem.</a:t>
            </a:r>
            <a:endParaRPr sz="18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800">
              <a:latin typeface="Arial"/>
              <a:ea typeface="Arial"/>
              <a:cs typeface="Arial"/>
              <a:sym typeface="Arial"/>
            </a:endParaRPr>
          </a:p>
          <a:p>
            <a:pPr indent="0" lvl="0" marL="0" rtl="0" algn="l">
              <a:lnSpc>
                <a:spcPct val="115000"/>
              </a:lnSpc>
              <a:spcBef>
                <a:spcPts val="0"/>
              </a:spcBef>
              <a:spcAft>
                <a:spcPts val="0"/>
              </a:spcAft>
              <a:buNone/>
            </a:pPr>
            <a:r>
              <a:rPr lang="en-US" sz="1800">
                <a:latin typeface="Arial"/>
                <a:ea typeface="Arial"/>
                <a:cs typeface="Arial"/>
                <a:sym typeface="Arial"/>
              </a:rPr>
              <a:t>Many factors, like data quality, feature selection, etc., will significantly influence the accuracy prediction. The experimental study includes many evaluations using different machine learning algorithms but showcased the J48 algorithm as the standout, giving an accuracy rate of 95.04%. In essence, machine learning presents a viable route for improving liver disease predictions and addressing the current challenges.</a:t>
            </a:r>
            <a:endParaRPr sz="18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Dataset Description</a:t>
            </a:r>
            <a:endParaRPr/>
          </a:p>
        </p:txBody>
      </p:sp>
      <p:sp>
        <p:nvSpPr>
          <p:cNvPr id="191" name="Google Shape;191;p23"/>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lnSpcReduction="10000"/>
          </a:bodyPr>
          <a:lstStyle/>
          <a:p>
            <a:pPr indent="0" lvl="0" marL="0" rtl="0" algn="l">
              <a:lnSpc>
                <a:spcPct val="115000"/>
              </a:lnSpc>
              <a:spcBef>
                <a:spcPts val="0"/>
              </a:spcBef>
              <a:spcAft>
                <a:spcPts val="0"/>
              </a:spcAft>
              <a:buNone/>
            </a:pPr>
            <a:r>
              <a:rPr b="1" lang="en-US" sz="2000">
                <a:latin typeface="Arial"/>
                <a:ea typeface="Arial"/>
                <a:cs typeface="Arial"/>
                <a:sym typeface="Arial"/>
              </a:rPr>
              <a:t>Dataset Details</a:t>
            </a:r>
            <a:endParaRPr b="1" sz="2000">
              <a:latin typeface="Arial"/>
              <a:ea typeface="Arial"/>
              <a:cs typeface="Arial"/>
              <a:sym typeface="Arial"/>
            </a:endParaRPr>
          </a:p>
          <a:p>
            <a:pPr indent="0" lvl="0" marL="0" rtl="0" algn="l">
              <a:lnSpc>
                <a:spcPct val="115000"/>
              </a:lnSpc>
              <a:spcBef>
                <a:spcPts val="0"/>
              </a:spcBef>
              <a:spcAft>
                <a:spcPts val="0"/>
              </a:spcAft>
              <a:buNone/>
            </a:pPr>
            <a:r>
              <a:t/>
            </a:r>
            <a:endParaRPr sz="20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US" sz="1800">
                <a:latin typeface="Arial"/>
                <a:ea typeface="Arial"/>
                <a:cs typeface="Arial"/>
                <a:sym typeface="Arial"/>
              </a:rPr>
              <a:t>The Liver Disease Patient dataset on Kaggle is used to classify liver disease. </a:t>
            </a:r>
            <a:endParaRPr sz="1800">
              <a:latin typeface="Arial"/>
              <a:ea typeface="Arial"/>
              <a:cs typeface="Arial"/>
              <a:sym typeface="Arial"/>
            </a:endParaRPr>
          </a:p>
          <a:p>
            <a:pPr indent="0" lvl="0" marL="457200" rtl="0" algn="l">
              <a:lnSpc>
                <a:spcPct val="115000"/>
              </a:lnSpc>
              <a:spcBef>
                <a:spcPts val="0"/>
              </a:spcBef>
              <a:spcAft>
                <a:spcPts val="0"/>
              </a:spcAft>
              <a:buNone/>
            </a:pPr>
            <a:r>
              <a:t/>
            </a:r>
            <a:endParaRPr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US" sz="1800">
                <a:latin typeface="Arial"/>
                <a:ea typeface="Arial"/>
                <a:cs typeface="Arial"/>
                <a:sym typeface="Arial"/>
              </a:rPr>
              <a:t>It contains records of liver patients from across the world. It is a structured dataset and has a total of 30691 rows and 11 columns.</a:t>
            </a:r>
            <a:endParaRPr sz="1800">
              <a:latin typeface="Arial"/>
              <a:ea typeface="Arial"/>
              <a:cs typeface="Arial"/>
              <a:sym typeface="Arial"/>
            </a:endParaRPr>
          </a:p>
          <a:p>
            <a:pPr indent="0" lvl="0" marL="457200" rtl="0" algn="l">
              <a:lnSpc>
                <a:spcPct val="115000"/>
              </a:lnSpc>
              <a:spcBef>
                <a:spcPts val="0"/>
              </a:spcBef>
              <a:spcAft>
                <a:spcPts val="0"/>
              </a:spcAft>
              <a:buNone/>
            </a:pPr>
            <a:r>
              <a:t/>
            </a:r>
            <a:endParaRPr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US" sz="1800">
                <a:latin typeface="Arial"/>
                <a:ea typeface="Arial"/>
                <a:cs typeface="Arial"/>
                <a:sym typeface="Arial"/>
              </a:rPr>
              <a:t> The columns contain features like age, gender of the patient, total bilirubin, direct bilirubin, Alkphos Alkaline Phosphotase, Sgpt Alamine Aminotransferase, Sgot Aspartate Aminotransferase, Total proteins, ALB albumin and A/G Ratio Albumin and Globulin Ratio and the target variable, Result. </a:t>
            </a:r>
            <a:endParaRPr sz="1800">
              <a:latin typeface="Arial"/>
              <a:ea typeface="Arial"/>
              <a:cs typeface="Arial"/>
              <a:sym typeface="Arial"/>
            </a:endParaRPr>
          </a:p>
          <a:p>
            <a:pPr indent="0" lvl="0" marL="457200" rtl="0" algn="l">
              <a:lnSpc>
                <a:spcPct val="115000"/>
              </a:lnSpc>
              <a:spcBef>
                <a:spcPts val="0"/>
              </a:spcBef>
              <a:spcAft>
                <a:spcPts val="0"/>
              </a:spcAft>
              <a:buNone/>
            </a:pPr>
            <a:r>
              <a:t/>
            </a:r>
            <a:endParaRPr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US" sz="1800">
                <a:latin typeface="Arial"/>
                <a:ea typeface="Arial"/>
                <a:cs typeface="Arial"/>
                <a:sym typeface="Arial"/>
              </a:rPr>
              <a:t>The Result column consists of class 1 for those with liver disease and class 2 for those without liver disease.</a:t>
            </a:r>
            <a:endParaRPr sz="1000">
              <a:latin typeface="Arial"/>
              <a:ea typeface="Arial"/>
              <a:cs typeface="Arial"/>
              <a:sym typeface="Arial"/>
            </a:endParaRPr>
          </a:p>
          <a:p>
            <a:pPr indent="0" lvl="0" marL="457200" rtl="0" algn="l">
              <a:lnSpc>
                <a:spcPct val="115000"/>
              </a:lnSpc>
              <a:spcBef>
                <a:spcPts val="0"/>
              </a:spcBef>
              <a:spcAft>
                <a:spcPts val="0"/>
              </a:spcAft>
              <a:buNone/>
            </a:pPr>
            <a:r>
              <a:t/>
            </a:r>
            <a:endParaRPr sz="18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4"/>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Exploratory Data Analysis</a:t>
            </a:r>
            <a:endParaRPr/>
          </a:p>
        </p:txBody>
      </p:sp>
      <p:sp>
        <p:nvSpPr>
          <p:cNvPr id="197" name="Google Shape;197;p24"/>
          <p:cNvSpPr txBox="1"/>
          <p:nvPr>
            <p:ph idx="1" type="body"/>
          </p:nvPr>
        </p:nvSpPr>
        <p:spPr>
          <a:xfrm>
            <a:off x="914399" y="1381181"/>
            <a:ext cx="5112300" cy="4799100"/>
          </a:xfrm>
          <a:prstGeom prst="rect">
            <a:avLst/>
          </a:prstGeom>
        </p:spPr>
        <p:txBody>
          <a:bodyPr anchorCtr="0" anchor="t" bIns="45700" lIns="91425" spcFirstLastPara="1" rIns="91425" wrap="square" tIns="45700">
            <a:normAutofit/>
          </a:bodyPr>
          <a:lstStyle/>
          <a:p>
            <a:pPr indent="-342900" lvl="0" marL="457200" rtl="0" algn="l">
              <a:lnSpc>
                <a:spcPct val="100000"/>
              </a:lnSpc>
              <a:spcBef>
                <a:spcPts val="0"/>
              </a:spcBef>
              <a:spcAft>
                <a:spcPts val="0"/>
              </a:spcAft>
              <a:buSzPts val="1800"/>
              <a:buFont typeface="Arial"/>
              <a:buChar char="●"/>
            </a:pPr>
            <a:r>
              <a:rPr lang="en-US" sz="1800">
                <a:latin typeface="Arial"/>
                <a:ea typeface="Arial"/>
                <a:cs typeface="Arial"/>
                <a:sym typeface="Arial"/>
              </a:rPr>
              <a:t>The  pie chart suggests the percentage of male patients having liver disease(50.2%) is nearly equivalent to that of female patients(49.8%).</a:t>
            </a:r>
            <a:endParaRPr sz="1800">
              <a:latin typeface="Arial"/>
              <a:ea typeface="Arial"/>
              <a:cs typeface="Arial"/>
              <a:sym typeface="Arial"/>
            </a:endParaRPr>
          </a:p>
          <a:p>
            <a:pPr indent="0" lvl="0" marL="0" rtl="0" algn="l">
              <a:lnSpc>
                <a:spcPct val="100000"/>
              </a:lnSpc>
              <a:spcBef>
                <a:spcPts val="0"/>
              </a:spcBef>
              <a:spcAft>
                <a:spcPts val="0"/>
              </a:spcAft>
              <a:buNone/>
            </a:pPr>
            <a:r>
              <a:t/>
            </a:r>
            <a:endParaRPr sz="1800">
              <a:latin typeface="Arial"/>
              <a:ea typeface="Arial"/>
              <a:cs typeface="Arial"/>
              <a:sym typeface="Arial"/>
            </a:endParaRPr>
          </a:p>
          <a:p>
            <a:pPr indent="0" lvl="0" marL="457200" rtl="0" algn="l">
              <a:lnSpc>
                <a:spcPct val="100000"/>
              </a:lnSpc>
              <a:spcBef>
                <a:spcPts val="0"/>
              </a:spcBef>
              <a:spcAft>
                <a:spcPts val="0"/>
              </a:spcAft>
              <a:buNone/>
            </a:pPr>
            <a:r>
              <a:t/>
            </a:r>
            <a:endParaRPr sz="1800">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en-US" sz="1800">
                <a:latin typeface="Arial"/>
                <a:ea typeface="Arial"/>
                <a:cs typeface="Arial"/>
                <a:sym typeface="Arial"/>
              </a:rPr>
              <a:t>From the following frequency distribution, it can be inferred that 13677 patients have liver disease and 5529 do not have liver disease.</a:t>
            </a:r>
            <a:endParaRPr sz="1800">
              <a:latin typeface="Arial"/>
              <a:ea typeface="Arial"/>
              <a:cs typeface="Arial"/>
              <a:sym typeface="Arial"/>
            </a:endParaRPr>
          </a:p>
          <a:p>
            <a:pPr indent="0" lvl="0" marL="457200" rtl="0" algn="l">
              <a:lnSpc>
                <a:spcPct val="100000"/>
              </a:lnSpc>
              <a:spcBef>
                <a:spcPts val="0"/>
              </a:spcBef>
              <a:spcAft>
                <a:spcPts val="0"/>
              </a:spcAft>
              <a:buNone/>
            </a:pPr>
            <a:r>
              <a:t/>
            </a:r>
            <a:endParaRPr sz="1300">
              <a:latin typeface="Arial"/>
              <a:ea typeface="Arial"/>
              <a:cs typeface="Arial"/>
              <a:sym typeface="Arial"/>
            </a:endParaRPr>
          </a:p>
          <a:p>
            <a:pPr indent="0" lvl="0" marL="457200" rtl="0" algn="just">
              <a:lnSpc>
                <a:spcPct val="100000"/>
              </a:lnSpc>
              <a:spcBef>
                <a:spcPts val="0"/>
              </a:spcBef>
              <a:spcAft>
                <a:spcPts val="0"/>
              </a:spcAft>
              <a:buNone/>
            </a:pPr>
            <a:r>
              <a:t/>
            </a:r>
            <a:endParaRPr sz="1000">
              <a:latin typeface="Arial"/>
              <a:ea typeface="Arial"/>
              <a:cs typeface="Arial"/>
              <a:sym typeface="Arial"/>
            </a:endParaRPr>
          </a:p>
        </p:txBody>
      </p:sp>
      <p:pic>
        <p:nvPicPr>
          <p:cNvPr id="198" name="Google Shape;198;p24"/>
          <p:cNvPicPr preferRelativeResize="0"/>
          <p:nvPr/>
        </p:nvPicPr>
        <p:blipFill>
          <a:blip r:embed="rId3">
            <a:alphaModFix/>
          </a:blip>
          <a:stretch>
            <a:fillRect/>
          </a:stretch>
        </p:blipFill>
        <p:spPr>
          <a:xfrm>
            <a:off x="6703650" y="1381175"/>
            <a:ext cx="5112300" cy="2127972"/>
          </a:xfrm>
          <a:prstGeom prst="rect">
            <a:avLst/>
          </a:prstGeom>
          <a:noFill/>
          <a:ln>
            <a:noFill/>
          </a:ln>
        </p:spPr>
      </p:pic>
      <p:pic>
        <p:nvPicPr>
          <p:cNvPr id="199" name="Google Shape;199;p24"/>
          <p:cNvPicPr preferRelativeResize="0"/>
          <p:nvPr/>
        </p:nvPicPr>
        <p:blipFill>
          <a:blip r:embed="rId4">
            <a:alphaModFix/>
          </a:blip>
          <a:stretch>
            <a:fillRect/>
          </a:stretch>
        </p:blipFill>
        <p:spPr>
          <a:xfrm>
            <a:off x="6776024" y="3794975"/>
            <a:ext cx="4931275" cy="2511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txBox="1"/>
          <p:nvPr>
            <p:ph idx="1" type="body"/>
          </p:nvPr>
        </p:nvSpPr>
        <p:spPr>
          <a:xfrm>
            <a:off x="914399" y="1381181"/>
            <a:ext cx="5112300" cy="4799100"/>
          </a:xfrm>
          <a:prstGeom prst="rect">
            <a:avLst/>
          </a:prstGeom>
        </p:spPr>
        <p:txBody>
          <a:bodyPr anchorCtr="0" anchor="t" bIns="45700" lIns="91425" spcFirstLastPara="1" rIns="91425" wrap="square" tIns="45700">
            <a:normAutofit/>
          </a:bodyPr>
          <a:lstStyle/>
          <a:p>
            <a:pPr indent="-342900" lvl="0" marL="457200" rtl="0" algn="l">
              <a:lnSpc>
                <a:spcPct val="100000"/>
              </a:lnSpc>
              <a:spcBef>
                <a:spcPts val="0"/>
              </a:spcBef>
              <a:spcAft>
                <a:spcPts val="0"/>
              </a:spcAft>
              <a:buSzPts val="1800"/>
              <a:buFont typeface="Arial"/>
              <a:buChar char="●"/>
            </a:pPr>
            <a:r>
              <a:rPr lang="en-US" sz="1800">
                <a:latin typeface="Arial"/>
                <a:ea typeface="Arial"/>
                <a:cs typeface="Arial"/>
                <a:sym typeface="Arial"/>
              </a:rPr>
              <a:t>It can be observed from the following histogram that most patients coming for liver disease diagnosis lie between the age group of nearly 30 to 60 years.</a:t>
            </a:r>
            <a:endParaRPr sz="1800">
              <a:latin typeface="Arial"/>
              <a:ea typeface="Arial"/>
              <a:cs typeface="Arial"/>
              <a:sym typeface="Arial"/>
            </a:endParaRPr>
          </a:p>
          <a:p>
            <a:pPr indent="0" lvl="0" marL="457200" rtl="0" algn="l">
              <a:lnSpc>
                <a:spcPct val="100000"/>
              </a:lnSpc>
              <a:spcBef>
                <a:spcPts val="0"/>
              </a:spcBef>
              <a:spcAft>
                <a:spcPts val="0"/>
              </a:spcAft>
              <a:buNone/>
            </a:pPr>
            <a:r>
              <a:t/>
            </a:r>
            <a:endParaRPr sz="1800">
              <a:latin typeface="Arial"/>
              <a:ea typeface="Arial"/>
              <a:cs typeface="Arial"/>
              <a:sym typeface="Arial"/>
            </a:endParaRPr>
          </a:p>
          <a:p>
            <a:pPr indent="0" lvl="0" marL="457200" rtl="0" algn="l">
              <a:lnSpc>
                <a:spcPct val="100000"/>
              </a:lnSpc>
              <a:spcBef>
                <a:spcPts val="0"/>
              </a:spcBef>
              <a:spcAft>
                <a:spcPts val="0"/>
              </a:spcAft>
              <a:buClr>
                <a:schemeClr val="dk1"/>
              </a:buClr>
              <a:buSzPts val="1100"/>
              <a:buFont typeface="Arial"/>
              <a:buNone/>
            </a:pPr>
            <a:r>
              <a:t/>
            </a:r>
            <a:endParaRPr sz="1800">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en-US" sz="1800">
                <a:latin typeface="Arial"/>
                <a:ea typeface="Arial"/>
                <a:cs typeface="Arial"/>
                <a:sym typeface="Arial"/>
              </a:rPr>
              <a:t>It can be observed from the scatter plot that the data is positively skewed and prone to outliers. The median of the direct bilirubin is 0.3mg/dl. The value of direct bilirubin should be less than 0.3mg/dl; higher levels of it indicate liver damage.</a:t>
            </a:r>
            <a:endParaRPr sz="1800">
              <a:latin typeface="Arial"/>
              <a:ea typeface="Arial"/>
              <a:cs typeface="Arial"/>
              <a:sym typeface="Arial"/>
            </a:endParaRPr>
          </a:p>
          <a:p>
            <a:pPr indent="0" lvl="0" marL="457200" rtl="0" algn="just">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spcBef>
                <a:spcPts val="1000"/>
              </a:spcBef>
              <a:spcAft>
                <a:spcPts val="0"/>
              </a:spcAft>
              <a:buNone/>
            </a:pPr>
            <a:r>
              <a:t/>
            </a:r>
            <a:endParaRPr>
              <a:latin typeface="Arial"/>
              <a:ea typeface="Arial"/>
              <a:cs typeface="Arial"/>
              <a:sym typeface="Arial"/>
            </a:endParaRPr>
          </a:p>
        </p:txBody>
      </p:sp>
      <p:pic>
        <p:nvPicPr>
          <p:cNvPr id="205" name="Google Shape;205;p25"/>
          <p:cNvPicPr preferRelativeResize="0"/>
          <p:nvPr/>
        </p:nvPicPr>
        <p:blipFill>
          <a:blip r:embed="rId3">
            <a:alphaModFix/>
          </a:blip>
          <a:stretch>
            <a:fillRect/>
          </a:stretch>
        </p:blipFill>
        <p:spPr>
          <a:xfrm>
            <a:off x="7112151" y="1381175"/>
            <a:ext cx="4221400" cy="2370625"/>
          </a:xfrm>
          <a:prstGeom prst="rect">
            <a:avLst/>
          </a:prstGeom>
          <a:noFill/>
          <a:ln>
            <a:noFill/>
          </a:ln>
        </p:spPr>
      </p:pic>
      <p:pic>
        <p:nvPicPr>
          <p:cNvPr id="206" name="Google Shape;206;p25"/>
          <p:cNvPicPr preferRelativeResize="0"/>
          <p:nvPr/>
        </p:nvPicPr>
        <p:blipFill>
          <a:blip r:embed="rId4">
            <a:alphaModFix/>
          </a:blip>
          <a:stretch>
            <a:fillRect/>
          </a:stretch>
        </p:blipFill>
        <p:spPr>
          <a:xfrm>
            <a:off x="7390925" y="4014975"/>
            <a:ext cx="4087300" cy="2289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6"/>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lnSpcReduction="10000"/>
          </a:bodyPr>
          <a:lstStyle/>
          <a:p>
            <a:pPr indent="0" lvl="0" marL="0" rtl="0" algn="l">
              <a:lnSpc>
                <a:spcPct val="115000"/>
              </a:lnSpc>
              <a:spcBef>
                <a:spcPts val="0"/>
              </a:spcBef>
              <a:spcAft>
                <a:spcPts val="0"/>
              </a:spcAft>
              <a:buNone/>
            </a:pPr>
            <a:r>
              <a:rPr b="1" lang="en-US" sz="2000">
                <a:latin typeface="Arial"/>
                <a:ea typeface="Arial"/>
                <a:cs typeface="Arial"/>
                <a:sym typeface="Arial"/>
              </a:rPr>
              <a:t>Preprocessing</a:t>
            </a:r>
            <a:r>
              <a:rPr b="1" lang="en-US" sz="2000">
                <a:latin typeface="Arial"/>
                <a:ea typeface="Arial"/>
                <a:cs typeface="Arial"/>
                <a:sym typeface="Arial"/>
              </a:rPr>
              <a:t> Steps- </a:t>
            </a:r>
            <a:r>
              <a:rPr lang="en-US" sz="1800">
                <a:latin typeface="Arial"/>
                <a:ea typeface="Arial"/>
                <a:cs typeface="Arial"/>
                <a:sym typeface="Arial"/>
              </a:rPr>
              <a:t>The following steps were carried out to make the data suitable for analysis:</a:t>
            </a:r>
            <a:endParaRPr sz="1800">
              <a:latin typeface="Arial"/>
              <a:ea typeface="Arial"/>
              <a:cs typeface="Arial"/>
              <a:sym typeface="Arial"/>
            </a:endParaRPr>
          </a:p>
          <a:p>
            <a:pPr indent="0" lvl="0" marL="0" rtl="0" algn="l">
              <a:lnSpc>
                <a:spcPct val="115000"/>
              </a:lnSpc>
              <a:spcBef>
                <a:spcPts val="0"/>
              </a:spcBef>
              <a:spcAft>
                <a:spcPts val="0"/>
              </a:spcAft>
              <a:buNone/>
            </a:pPr>
            <a:r>
              <a:t/>
            </a:r>
            <a:endParaRPr sz="20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US" sz="1800">
                <a:latin typeface="Arial"/>
                <a:ea typeface="Arial"/>
                <a:cs typeface="Arial"/>
                <a:sym typeface="Arial"/>
              </a:rPr>
              <a:t>We applied Median imputation for missing values in the dataset. </a:t>
            </a:r>
            <a:endParaRPr sz="1800">
              <a:latin typeface="Arial"/>
              <a:ea typeface="Arial"/>
              <a:cs typeface="Arial"/>
              <a:sym typeface="Arial"/>
            </a:endParaRPr>
          </a:p>
          <a:p>
            <a:pPr indent="0" lvl="0" marL="457200" rtl="0" algn="l">
              <a:lnSpc>
                <a:spcPct val="115000"/>
              </a:lnSpc>
              <a:spcBef>
                <a:spcPts val="0"/>
              </a:spcBef>
              <a:spcAft>
                <a:spcPts val="0"/>
              </a:spcAft>
              <a:buNone/>
            </a:pPr>
            <a:r>
              <a:t/>
            </a:r>
            <a:endParaRPr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US" sz="1800">
                <a:latin typeface="Arial"/>
                <a:ea typeface="Arial"/>
                <a:cs typeface="Arial"/>
                <a:sym typeface="Arial"/>
              </a:rPr>
              <a:t>The numerical values were normalised using MinMaxScaler, and the outliers were removed using the Interquartile range (IQR) method. </a:t>
            </a:r>
            <a:endParaRPr sz="1800">
              <a:latin typeface="Arial"/>
              <a:ea typeface="Arial"/>
              <a:cs typeface="Arial"/>
              <a:sym typeface="Arial"/>
            </a:endParaRPr>
          </a:p>
          <a:p>
            <a:pPr indent="0" lvl="0" marL="457200" rtl="0" algn="l">
              <a:lnSpc>
                <a:spcPct val="115000"/>
              </a:lnSpc>
              <a:spcBef>
                <a:spcPts val="0"/>
              </a:spcBef>
              <a:spcAft>
                <a:spcPts val="0"/>
              </a:spcAft>
              <a:buNone/>
            </a:pPr>
            <a:r>
              <a:t/>
            </a:r>
            <a:endParaRPr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US" sz="1800">
                <a:latin typeface="Arial"/>
                <a:ea typeface="Arial"/>
                <a:cs typeface="Arial"/>
                <a:sym typeface="Arial"/>
              </a:rPr>
              <a:t>The gender of the patient is categorical data and was encoded using BinaryEncoder. </a:t>
            </a:r>
            <a:endParaRPr sz="1800">
              <a:latin typeface="Arial"/>
              <a:ea typeface="Arial"/>
              <a:cs typeface="Arial"/>
              <a:sym typeface="Arial"/>
            </a:endParaRPr>
          </a:p>
          <a:p>
            <a:pPr indent="0" lvl="0" marL="457200" rtl="0" algn="l">
              <a:lnSpc>
                <a:spcPct val="115000"/>
              </a:lnSpc>
              <a:spcBef>
                <a:spcPts val="0"/>
              </a:spcBef>
              <a:spcAft>
                <a:spcPts val="0"/>
              </a:spcAft>
              <a:buNone/>
            </a:pPr>
            <a:r>
              <a:t/>
            </a:r>
            <a:endParaRPr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US" sz="1800">
                <a:latin typeface="Arial"/>
                <a:ea typeface="Arial"/>
                <a:cs typeface="Arial"/>
                <a:sym typeface="Arial"/>
              </a:rPr>
              <a:t>Duplicate rows were present in the data, so they were dropped. After data preprocessing, the dataset had 19206 rows and 13 columns. </a:t>
            </a:r>
            <a:endParaRPr sz="1800">
              <a:latin typeface="Arial"/>
              <a:ea typeface="Arial"/>
              <a:cs typeface="Arial"/>
              <a:sym typeface="Arial"/>
            </a:endParaRPr>
          </a:p>
          <a:p>
            <a:pPr indent="0" lvl="0" marL="457200" rtl="0" algn="l">
              <a:lnSpc>
                <a:spcPct val="115000"/>
              </a:lnSpc>
              <a:spcBef>
                <a:spcPts val="0"/>
              </a:spcBef>
              <a:spcAft>
                <a:spcPts val="0"/>
              </a:spcAft>
              <a:buNone/>
            </a:pPr>
            <a:r>
              <a:t/>
            </a:r>
            <a:endParaRPr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US" sz="1800">
                <a:latin typeface="Arial"/>
                <a:ea typeface="Arial"/>
                <a:cs typeface="Arial"/>
                <a:sym typeface="Arial"/>
              </a:rPr>
              <a:t>The class distribution for ‘Result’ depicts an imbalance in the data. The Synthetic minority  oversampling technique (SMOTE) method was used to balance the data.</a:t>
            </a:r>
            <a:endParaRPr sz="1800">
              <a:latin typeface="Arial"/>
              <a:ea typeface="Arial"/>
              <a:cs typeface="Arial"/>
              <a:sym typeface="Arial"/>
            </a:endParaRPr>
          </a:p>
          <a:p>
            <a:pPr indent="0" lvl="0" marL="0" rtl="0" algn="l">
              <a:spcBef>
                <a:spcPts val="1000"/>
              </a:spcBef>
              <a:spcAft>
                <a:spcPts val="0"/>
              </a:spcAft>
              <a:buNone/>
            </a:pPr>
            <a:r>
              <a:t/>
            </a:r>
            <a:endParaRPr>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7"/>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Methodology</a:t>
            </a:r>
            <a:endParaRPr/>
          </a:p>
        </p:txBody>
      </p:sp>
      <p:sp>
        <p:nvSpPr>
          <p:cNvPr id="217" name="Google Shape;217;p27"/>
          <p:cNvSpPr txBox="1"/>
          <p:nvPr>
            <p:ph idx="1" type="body"/>
          </p:nvPr>
        </p:nvSpPr>
        <p:spPr>
          <a:xfrm>
            <a:off x="914400" y="1381175"/>
            <a:ext cx="6285300" cy="46977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b="1" lang="en-US" sz="2000">
                <a:latin typeface="Arial"/>
                <a:ea typeface="Arial"/>
                <a:cs typeface="Arial"/>
                <a:sym typeface="Arial"/>
              </a:rPr>
              <a:t>Feature Selection</a:t>
            </a:r>
            <a:endParaRPr b="1" sz="2000">
              <a:latin typeface="Arial"/>
              <a:ea typeface="Arial"/>
              <a:cs typeface="Arial"/>
              <a:sym typeface="Arial"/>
            </a:endParaRPr>
          </a:p>
          <a:p>
            <a:pPr indent="0" lvl="0" marL="0" rtl="0" algn="l">
              <a:spcBef>
                <a:spcPts val="1000"/>
              </a:spcBef>
              <a:spcAft>
                <a:spcPts val="0"/>
              </a:spcAft>
              <a:buClr>
                <a:schemeClr val="dk1"/>
              </a:buClr>
              <a:buSzPts val="1100"/>
              <a:buFont typeface="Arial"/>
              <a:buNone/>
            </a:pPr>
            <a:r>
              <a:rPr lang="en-US" sz="1800">
                <a:latin typeface="Arial"/>
                <a:ea typeface="Arial"/>
                <a:cs typeface="Arial"/>
                <a:sym typeface="Arial"/>
              </a:rPr>
              <a:t>1. ANOVA F-test:</a:t>
            </a:r>
            <a:endParaRPr sz="1800">
              <a:latin typeface="Arial"/>
              <a:ea typeface="Arial"/>
              <a:cs typeface="Arial"/>
              <a:sym typeface="Arial"/>
            </a:endParaRPr>
          </a:p>
          <a:p>
            <a:pPr indent="0" lvl="0" marL="0" rtl="0" algn="l">
              <a:spcBef>
                <a:spcPts val="1000"/>
              </a:spcBef>
              <a:spcAft>
                <a:spcPts val="0"/>
              </a:spcAft>
              <a:buClr>
                <a:schemeClr val="dk1"/>
              </a:buClr>
              <a:buSzPts val="1100"/>
              <a:buFont typeface="Arial"/>
              <a:buNone/>
            </a:pPr>
            <a:r>
              <a:rPr lang="en-US" sz="1800">
                <a:latin typeface="Arial"/>
                <a:ea typeface="Arial"/>
                <a:cs typeface="Arial"/>
                <a:sym typeface="Arial"/>
              </a:rPr>
              <a:t>Used to assess the link between numerical features and 'Result'; 'Age of the patient' was dropped due to non-significant results.</a:t>
            </a:r>
            <a:endParaRPr sz="1800">
              <a:latin typeface="Arial"/>
              <a:ea typeface="Arial"/>
              <a:cs typeface="Arial"/>
              <a:sym typeface="Arial"/>
            </a:endParaRPr>
          </a:p>
          <a:p>
            <a:pPr indent="0" lvl="0" marL="0" rtl="0" algn="l">
              <a:spcBef>
                <a:spcPts val="1000"/>
              </a:spcBef>
              <a:spcAft>
                <a:spcPts val="0"/>
              </a:spcAft>
              <a:buClr>
                <a:schemeClr val="dk1"/>
              </a:buClr>
              <a:buSzPts val="1100"/>
              <a:buFont typeface="Arial"/>
              <a:buNone/>
            </a:pPr>
            <a:r>
              <a:t/>
            </a:r>
            <a:endParaRPr sz="1800">
              <a:latin typeface="Arial"/>
              <a:ea typeface="Arial"/>
              <a:cs typeface="Arial"/>
              <a:sym typeface="Arial"/>
            </a:endParaRPr>
          </a:p>
          <a:p>
            <a:pPr indent="0" lvl="0" marL="0" rtl="0" algn="l">
              <a:spcBef>
                <a:spcPts val="1000"/>
              </a:spcBef>
              <a:spcAft>
                <a:spcPts val="0"/>
              </a:spcAft>
              <a:buClr>
                <a:schemeClr val="dk1"/>
              </a:buClr>
              <a:buSzPts val="1100"/>
              <a:buFont typeface="Arial"/>
              <a:buNone/>
            </a:pPr>
            <a:r>
              <a:rPr lang="en-US" sz="1800">
                <a:latin typeface="Arial"/>
                <a:ea typeface="Arial"/>
                <a:cs typeface="Arial"/>
                <a:sym typeface="Arial"/>
              </a:rPr>
              <a:t>2. Chi-Squared Test:</a:t>
            </a:r>
            <a:endParaRPr sz="1800">
              <a:latin typeface="Arial"/>
              <a:ea typeface="Arial"/>
              <a:cs typeface="Arial"/>
              <a:sym typeface="Arial"/>
            </a:endParaRPr>
          </a:p>
          <a:p>
            <a:pPr indent="0" lvl="0" marL="0" rtl="0" algn="l">
              <a:spcBef>
                <a:spcPts val="1000"/>
              </a:spcBef>
              <a:spcAft>
                <a:spcPts val="0"/>
              </a:spcAft>
              <a:buClr>
                <a:schemeClr val="dk1"/>
              </a:buClr>
              <a:buSzPts val="1100"/>
              <a:buFont typeface="Arial"/>
              <a:buNone/>
            </a:pPr>
            <a:r>
              <a:rPr lang="en-US" sz="1800">
                <a:latin typeface="Arial"/>
                <a:ea typeface="Arial"/>
                <a:cs typeface="Arial"/>
                <a:sym typeface="Arial"/>
              </a:rPr>
              <a:t>Checks 'Gender' dependency on 'Result'; with a p-value of 0.47 (≥ 0.05), 'Gender' is dropped.</a:t>
            </a:r>
            <a:endParaRPr sz="1800">
              <a:latin typeface="Arial"/>
              <a:ea typeface="Arial"/>
              <a:cs typeface="Arial"/>
              <a:sym typeface="Arial"/>
            </a:endParaRPr>
          </a:p>
          <a:p>
            <a:pPr indent="0" lvl="0" marL="0" rtl="0" algn="l">
              <a:spcBef>
                <a:spcPts val="1000"/>
              </a:spcBef>
              <a:spcAft>
                <a:spcPts val="0"/>
              </a:spcAft>
              <a:buClr>
                <a:schemeClr val="dk1"/>
              </a:buClr>
              <a:buSzPts val="1100"/>
              <a:buFont typeface="Arial"/>
              <a:buNone/>
            </a:pPr>
            <a:r>
              <a:t/>
            </a:r>
            <a:endParaRPr sz="1800">
              <a:latin typeface="Arial"/>
              <a:ea typeface="Arial"/>
              <a:cs typeface="Arial"/>
              <a:sym typeface="Arial"/>
            </a:endParaRPr>
          </a:p>
          <a:p>
            <a:pPr indent="0" lvl="0" marL="0" rtl="0" algn="l">
              <a:spcBef>
                <a:spcPts val="1000"/>
              </a:spcBef>
              <a:spcAft>
                <a:spcPts val="0"/>
              </a:spcAft>
              <a:buClr>
                <a:schemeClr val="dk1"/>
              </a:buClr>
              <a:buSzPts val="1100"/>
              <a:buFont typeface="Arial"/>
              <a:buNone/>
            </a:pPr>
            <a:r>
              <a:rPr lang="en-US" sz="1800">
                <a:latin typeface="Arial"/>
                <a:ea typeface="Arial"/>
                <a:cs typeface="Arial"/>
                <a:sym typeface="Arial"/>
              </a:rPr>
              <a:t>3. Correlation Heat Map:</a:t>
            </a:r>
            <a:endParaRPr sz="1800">
              <a:latin typeface="Arial"/>
              <a:ea typeface="Arial"/>
              <a:cs typeface="Arial"/>
              <a:sym typeface="Arial"/>
            </a:endParaRPr>
          </a:p>
          <a:p>
            <a:pPr indent="0" lvl="0" marL="0" rtl="0" algn="l">
              <a:spcBef>
                <a:spcPts val="1000"/>
              </a:spcBef>
              <a:spcAft>
                <a:spcPts val="0"/>
              </a:spcAft>
              <a:buClr>
                <a:schemeClr val="dk1"/>
              </a:buClr>
              <a:buSzPts val="1100"/>
              <a:buFont typeface="Arial"/>
              <a:buNone/>
            </a:pPr>
            <a:r>
              <a:rPr lang="en-US" sz="1800">
                <a:latin typeface="Arial"/>
                <a:ea typeface="Arial"/>
                <a:cs typeface="Arial"/>
                <a:sym typeface="Arial"/>
              </a:rPr>
              <a:t>Strong correlations led to dropping 'ALB Albumin,' 'Total Bilirubin' for reduced feature dependency.</a:t>
            </a:r>
            <a:endParaRPr sz="1800">
              <a:latin typeface="Arial"/>
              <a:ea typeface="Arial"/>
              <a:cs typeface="Arial"/>
              <a:sym typeface="Arial"/>
            </a:endParaRPr>
          </a:p>
          <a:p>
            <a:pPr indent="0" lvl="0" marL="0" rtl="0" algn="l">
              <a:spcBef>
                <a:spcPts val="1000"/>
              </a:spcBef>
              <a:spcAft>
                <a:spcPts val="0"/>
              </a:spcAft>
              <a:buNone/>
            </a:pPr>
            <a:r>
              <a:t/>
            </a:r>
            <a:endParaRPr sz="1400">
              <a:latin typeface="Arial"/>
              <a:ea typeface="Arial"/>
              <a:cs typeface="Arial"/>
              <a:sym typeface="Arial"/>
            </a:endParaRPr>
          </a:p>
        </p:txBody>
      </p:sp>
      <p:pic>
        <p:nvPicPr>
          <p:cNvPr id="218" name="Google Shape;218;p27"/>
          <p:cNvPicPr preferRelativeResize="0"/>
          <p:nvPr/>
        </p:nvPicPr>
        <p:blipFill>
          <a:blip r:embed="rId3">
            <a:alphaModFix/>
          </a:blip>
          <a:stretch>
            <a:fillRect/>
          </a:stretch>
        </p:blipFill>
        <p:spPr>
          <a:xfrm>
            <a:off x="7199700" y="2274850"/>
            <a:ext cx="4509325" cy="38040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