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b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bin-bold.fntdata"/><Relationship Id="rId14" Type="http://schemas.openxmlformats.org/officeDocument/2006/relationships/font" Target="fonts/Cabin-regular.fntdata"/><Relationship Id="rId17" Type="http://schemas.openxmlformats.org/officeDocument/2006/relationships/font" Target="fonts/Cabin-boldItalic.fntdata"/><Relationship Id="rId16" Type="http://schemas.openxmlformats.org/officeDocument/2006/relationships/font" Target="fonts/Cab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57f82d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57f82d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57f82d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57f82d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5d651f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5d651f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57f82d0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57f82d0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57f82d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57f82d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5d651f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5d651f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5d651f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5d651f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2667762" y="473202"/>
            <a:ext cx="3926681" cy="3921919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08892" y="823791"/>
            <a:ext cx="77388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661284" y="4484397"/>
            <a:ext cx="6033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08892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35249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800413" y="4781759"/>
            <a:ext cx="1747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1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3408000" y="-754799"/>
            <a:ext cx="2695200" cy="7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6009190" y="1827440"/>
            <a:ext cx="42003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1990114" y="-760211"/>
            <a:ext cx="4200300" cy="6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3"/>
          <p:cNvSpPr txBox="1"/>
          <p:nvPr>
            <p:ph type="title"/>
          </p:nvPr>
        </p:nvSpPr>
        <p:spPr>
          <a:xfrm>
            <a:off x="942975" y="244150"/>
            <a:ext cx="7674300" cy="61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77948" y="1241325"/>
            <a:ext cx="7290300" cy="365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indent="-298450" lvl="3" marL="1828800" rtl="0">
              <a:spcBef>
                <a:spcPts val="50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rtl="0">
              <a:spcBef>
                <a:spcPts val="500"/>
              </a:spcBef>
              <a:spcAft>
                <a:spcPts val="0"/>
              </a:spcAft>
              <a:buSzPts val="1100"/>
              <a:buChar char="–"/>
              <a:defRPr/>
            </a:lvl6pPr>
            <a:lvl7pPr indent="-298450" lvl="6" marL="32004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>
              <a:spcBef>
                <a:spcPts val="500"/>
              </a:spcBef>
              <a:spcAft>
                <a:spcPts val="0"/>
              </a:spcAft>
              <a:buSzPts val="1100"/>
              <a:buChar char="–"/>
              <a:defRPr/>
            </a:lvl8pPr>
            <a:lvl9pPr indent="-298450" lvl="8" marL="41148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38759" y="1714501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432197" y="805416"/>
            <a:ext cx="61404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Impact"/>
              <a:buNone/>
              <a:defRPr sz="6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432198" y="3869836"/>
            <a:ext cx="5263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2427410" y="4781759"/>
            <a:ext cx="1120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959298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456826" y="4781759"/>
            <a:ext cx="1115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8" name="Google Shape;38;p5" title="left scallop shape"/>
          <p:cNvGrpSpPr/>
          <p:nvPr/>
        </p:nvGrpSpPr>
        <p:grpSpPr>
          <a:xfrm>
            <a:off x="0" y="0"/>
            <a:ext cx="2110978" cy="5143500"/>
            <a:chOff x="0" y="0"/>
            <a:chExt cx="2814638" cy="6858000"/>
          </a:xfrm>
        </p:grpSpPr>
        <p:sp>
          <p:nvSpPr>
            <p:cNvPr id="39" name="Google Shape;39;p5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0" name="Google Shape;40;p5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942975" y="1714500"/>
            <a:ext cx="36006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985847" y="1714500"/>
            <a:ext cx="36006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939546" y="285750"/>
            <a:ext cx="7629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38759" y="1649725"/>
            <a:ext cx="360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942975" y="2181826"/>
            <a:ext cx="360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975398" y="1649725"/>
            <a:ext cx="360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975398" y="2181826"/>
            <a:ext cx="360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253413" y="342899"/>
            <a:ext cx="2319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1" i="0" sz="1400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73788" y="690283"/>
            <a:ext cx="46188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6pPr>
            <a:lvl7pPr indent="-32385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8pPr>
            <a:lvl9pPr indent="-32385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6253414" y="1306002"/>
            <a:ext cx="23190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573788" y="4781759"/>
            <a:ext cx="924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577715" y="4781759"/>
            <a:ext cx="26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4268261" y="4781759"/>
            <a:ext cx="924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9" name="Google Shape;69;p9" title="left edge border"/>
          <p:cNvSpPr/>
          <p:nvPr/>
        </p:nvSpPr>
        <p:spPr>
          <a:xfrm>
            <a:off x="0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2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212598" y="0"/>
            <a:ext cx="5516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bin"/>
              <a:buNone/>
              <a:defRPr b="0" i="0" sz="21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bin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bin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bin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6253412" y="342900"/>
            <a:ext cx="2319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1" i="0" sz="14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253412" y="1306002"/>
            <a:ext cx="23190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574463" y="4781759"/>
            <a:ext cx="924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1577716" y="4781759"/>
            <a:ext cx="26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4265676" y="4781759"/>
            <a:ext cx="925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  <a:defRPr b="0" i="0" sz="3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8759" y="1714501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Char char="–"/>
              <a:defRPr b="0" i="0" sz="11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450" lvl="5" marL="2743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Char char="–"/>
              <a:defRPr b="0" i="0" sz="11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450" lvl="6" marL="3200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450" lvl="7" marL="3657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bin"/>
              <a:buChar char="–"/>
              <a:defRPr b="0" i="0" sz="11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450" lvl="8" marL="4114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664369" cy="51435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8931402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94">
          <p15:clr>
            <a:srgbClr val="F26B43"/>
          </p15:clr>
        </p15:guide>
        <p15:guide id="2" pos="5400">
          <p15:clr>
            <a:srgbClr val="F26B43"/>
          </p15:clr>
        </p15:guide>
        <p15:guide id="3" orient="horz" pos="3006">
          <p15:clr>
            <a:srgbClr val="F26B43"/>
          </p15:clr>
        </p15:guide>
        <p15:guide id="4" orient="horz" pos="1080">
          <p15:clr>
            <a:srgbClr val="F26B43"/>
          </p15:clr>
        </p15:guide>
        <p15:guide id="5" orient="horz" pos="2790">
          <p15:clr>
            <a:srgbClr val="F26B43"/>
          </p15:clr>
        </p15:guide>
        <p15:guide id="6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2923050" y="414375"/>
            <a:ext cx="32979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651650" y="1764050"/>
            <a:ext cx="58407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500">
                <a:solidFill>
                  <a:srgbClr val="2A1A00"/>
                </a:solidFill>
                <a:latin typeface="Impact"/>
                <a:ea typeface="Impact"/>
                <a:cs typeface="Impact"/>
                <a:sym typeface="Impact"/>
              </a:rPr>
              <a:t>Le daltonisme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21925" y="285750"/>
            <a:ext cx="6321600" cy="63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Programme :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77948" y="1241325"/>
            <a:ext cx="7290300" cy="365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Permet de modifier des images de couleur “normales” à des images colorés comme le voient les daltoniens.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Plusieurs type de </a:t>
            </a:r>
            <a:r>
              <a:rPr lang="fr"/>
              <a:t>Daltonisme</a:t>
            </a:r>
            <a:r>
              <a:rPr lang="fr"/>
              <a:t> : Tritanopie, Deutéranopie, Protanopie et </a:t>
            </a:r>
            <a:r>
              <a:rPr lang="fr"/>
              <a:t>monochromatie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00550" y="362400"/>
            <a:ext cx="6321600" cy="63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00548" y="1209950"/>
            <a:ext cx="7290300" cy="365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fr"/>
              <a:t>3 valeurs de couleurs : </a:t>
            </a:r>
            <a:endParaRPr/>
          </a:p>
          <a:p>
            <a:pPr indent="-177800" lvl="1" marL="5207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fr"/>
              <a:t>rouge </a:t>
            </a:r>
            <a:endParaRPr/>
          </a:p>
          <a:p>
            <a:pPr indent="-177800" lvl="1" marL="5207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fr"/>
              <a:t>vert </a:t>
            </a:r>
            <a:endParaRPr/>
          </a:p>
          <a:p>
            <a:pPr indent="-177800" lvl="1" marL="5207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fr"/>
              <a:t>bleu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/>
              <a:t>Défini de 0 à 255</a:t>
            </a:r>
            <a:endParaRPr/>
          </a:p>
          <a:p>
            <a:pPr indent="-171450" lvl="0" marL="1778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fr"/>
              <a:t>16.8 millions de couleurs</a:t>
            </a:r>
            <a:endParaRPr/>
          </a:p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fr"/>
              <a:t>150 couleurs environ :</a:t>
            </a:r>
            <a:endParaRPr/>
          </a:p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fr"/>
              <a:t>Palette de  couleur de paint :</a:t>
            </a:r>
            <a:endParaRPr/>
          </a:p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fr"/>
              <a:t>Couleurs sur paint 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75" y="3675724"/>
            <a:ext cx="1749800" cy="12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767" y="1156500"/>
            <a:ext cx="4732933" cy="37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4126200" y="803450"/>
            <a:ext cx="4446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Modification de celles-ci via un site : (diapo suivante)</a:t>
            </a:r>
            <a:endParaRPr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75" y="1714500"/>
            <a:ext cx="4149933" cy="31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811575" y="808725"/>
            <a:ext cx="3156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●"/>
            </a:pPr>
            <a:r>
              <a:rPr lang="fr">
                <a:latin typeface="Cabin"/>
                <a:ea typeface="Cabin"/>
                <a:cs typeface="Cabin"/>
                <a:sym typeface="Cabin"/>
              </a:rPr>
              <a:t>Tritanopie: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500" y="1714499"/>
            <a:ext cx="3937250" cy="31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4961500" y="845775"/>
            <a:ext cx="2488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●"/>
            </a:pPr>
            <a:r>
              <a:rPr lang="fr">
                <a:latin typeface="Cabin"/>
                <a:ea typeface="Cabin"/>
                <a:cs typeface="Cabin"/>
                <a:sym typeface="Cabin"/>
              </a:rPr>
              <a:t>Deutéranopie: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77950" y="383400"/>
            <a:ext cx="7674300" cy="61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programme : Comment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877948" y="1241325"/>
            <a:ext cx="7290300" cy="365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Définition d’intervalles 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Choix taille image 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Changement des couleurs selon les </a:t>
            </a:r>
            <a:r>
              <a:rPr lang="fr"/>
              <a:t>intervalles</a:t>
            </a:r>
            <a:r>
              <a:rPr lang="fr"/>
              <a:t> avec la fonction if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Chronomètre</a:t>
            </a:r>
            <a:r>
              <a:rPr lang="fr"/>
              <a:t> </a:t>
            </a:r>
            <a:r>
              <a:rPr lang="fr"/>
              <a:t>indiquant</a:t>
            </a:r>
            <a:r>
              <a:rPr lang="fr"/>
              <a:t> le temps pris pour </a:t>
            </a:r>
            <a:r>
              <a:rPr lang="fr"/>
              <a:t>effectuer</a:t>
            </a:r>
            <a:r>
              <a:rPr lang="fr"/>
              <a:t> le programme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Interface : liste déroulante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713" y="1241313"/>
            <a:ext cx="28860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300" y="2241400"/>
            <a:ext cx="2670425" cy="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42975" y="244150"/>
            <a:ext cx="7674300" cy="61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Bibliothèques 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877948" y="1241325"/>
            <a:ext cx="7290300" cy="365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fr"/>
              <a:t>PIL (python imaging library)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/>
              <a:t>Permet de modifier des images et ses pixels.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fr"/>
              <a:t>Tkinter 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/>
              <a:t>Permet de créer des interfaces.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942975" y="244150"/>
            <a:ext cx="7674300" cy="61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 rencontrés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877948" y="1241325"/>
            <a:ext cx="7290300" cy="365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Choix intervalles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Choix des couleurs : au départ 70 environ 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fr"/>
              <a:t>Interface non </a:t>
            </a:r>
            <a:r>
              <a:rPr lang="fr"/>
              <a:t>fonctionnelle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942975" y="244150"/>
            <a:ext cx="7674300" cy="61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apportable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877948" y="1241325"/>
            <a:ext cx="7290300" cy="365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fr" sz="1800"/>
              <a:t>Interface </a:t>
            </a:r>
            <a:r>
              <a:rPr lang="fr" sz="1800"/>
              <a:t>fonctionnelle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fr" sz="1800"/>
              <a:t>Prise en compte de plus de couleurs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fr" sz="1800"/>
              <a:t>Test de daltonisme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