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0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923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Fall 2017 WAF Data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Zeng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4658811" cy="383700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Python/</a:t>
                </a:r>
                <a:r>
                  <a:rPr lang="en-US" dirty="0" err="1" smtClean="0"/>
                  <a:t>Scipy</a:t>
                </a:r>
                <a:endParaRPr lang="en-US"/>
              </a:p>
              <a:p>
                <a:r>
                  <a:rPr lang="en-US" smtClean="0"/>
                  <a:t>Pandas </a:t>
                </a:r>
                <a:r>
                  <a:rPr lang="en-US" dirty="0" smtClean="0"/>
                  <a:t>documentation</a:t>
                </a:r>
              </a:p>
              <a:p>
                <a:r>
                  <a:rPr lang="en-US" dirty="0" smtClean="0"/>
                  <a:t>Investopedia</a:t>
                </a:r>
              </a:p>
              <a:p>
                <a:r>
                  <a:rPr lang="en-US" dirty="0" smtClean="0"/>
                  <a:t>Time</a:t>
                </a:r>
              </a:p>
              <a:p>
                <a:r>
                  <a:rPr lang="en-US" dirty="0" smtClean="0"/>
                  <a:t>Monthly payment formula: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𝑃</m:t>
                    </m:r>
                  </m:oMath>
                </a14:m>
                <a:r>
                  <a:rPr lang="en-US" dirty="0" smtClean="0"/>
                  <a:t> payment,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𝐴</m:t>
                    </m:r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balance,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 smtClean="0"/>
                  <a:t> rate,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 terms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4658811" cy="3837008"/>
              </a:xfrm>
              <a:blipFill rotWithShape="0">
                <a:blip r:embed="rId2"/>
                <a:stretch>
                  <a:fillRect l="-1178" t="-1272" r="-131" b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82"/>
          <a:stretch/>
        </p:blipFill>
        <p:spPr>
          <a:xfrm>
            <a:off x="6296627" y="1004949"/>
            <a:ext cx="5081287" cy="47313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828800" y="4560425"/>
                <a:ext cx="3021405" cy="587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num>
                        <m:den>
                          <m:sSup>
                            <m:sSupPr>
                              <m:ctrlPr>
                                <a:rPr lang="mr-I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[(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−1]/[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560425"/>
                <a:ext cx="3021405" cy="5870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9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Recommendation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Do not take </a:t>
            </a:r>
            <a:r>
              <a:rPr lang="en-US" b="1" dirty="0" err="1" smtClean="0"/>
              <a:t>LoanID</a:t>
            </a:r>
            <a:r>
              <a:rPr lang="en-US" b="1" dirty="0" smtClean="0"/>
              <a:t> 73622</a:t>
            </a:r>
          </a:p>
          <a:p>
            <a:r>
              <a:rPr lang="en-US" dirty="0" smtClean="0"/>
              <a:t>Low employment/High unemployment</a:t>
            </a:r>
          </a:p>
          <a:p>
            <a:r>
              <a:rPr lang="en-US" dirty="0" smtClean="0"/>
              <a:t>High crime rate</a:t>
            </a:r>
          </a:p>
          <a:p>
            <a:r>
              <a:rPr lang="en-US" dirty="0" smtClean="0"/>
              <a:t>High delinquency rate</a:t>
            </a:r>
          </a:p>
          <a:p>
            <a:r>
              <a:rPr lang="en-US" dirty="0" smtClean="0"/>
              <a:t>High percentage of free cash on payments</a:t>
            </a:r>
          </a:p>
          <a:p>
            <a:r>
              <a:rPr lang="en-US" dirty="0" smtClean="0"/>
              <a:t>Pattern of rejection in neighborhood</a:t>
            </a:r>
          </a:p>
          <a:p>
            <a:r>
              <a:rPr lang="en-US" dirty="0" smtClean="0"/>
              <a:t>Zip in question: 10466</a:t>
            </a:r>
          </a:p>
        </p:txBody>
      </p:sp>
    </p:spTree>
    <p:extLst>
      <p:ext uri="{BB962C8B-B14F-4D97-AF65-F5344CB8AC3E}">
        <p14:creationId xmlns:p14="http://schemas.microsoft.com/office/powerpoint/2010/main" val="72766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FICO Scores?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8881"/>
            <a:ext cx="5036092" cy="377706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1608881"/>
            <a:ext cx="5036092" cy="3777069"/>
          </a:xfrm>
        </p:spPr>
      </p:pic>
      <p:sp>
        <p:nvSpPr>
          <p:cNvPr id="9" name="TextBox 8"/>
          <p:cNvSpPr txBox="1"/>
          <p:nvPr/>
        </p:nvSpPr>
        <p:spPr>
          <a:xfrm>
            <a:off x="1932972" y="5775767"/>
            <a:ext cx="8553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FICO scores seem to measure credit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But no correlation between issuing and FICO score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0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FICO Scores?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906" y="1428750"/>
            <a:ext cx="6585993" cy="4939495"/>
          </a:xfrm>
        </p:spPr>
      </p:pic>
      <p:sp>
        <p:nvSpPr>
          <p:cNvPr id="7" name="TextBox 6"/>
          <p:cNvSpPr txBox="1"/>
          <p:nvPr/>
        </p:nvSpPr>
        <p:spPr>
          <a:xfrm>
            <a:off x="1527858" y="1574157"/>
            <a:ext cx="30672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Change in FICO score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Separated by Issued/Rejected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Once again, no correlation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73622’s FICO decrease is NOT out of place</a:t>
            </a:r>
            <a:r>
              <a:rPr lang="mr-IN" dirty="0" smtClean="0"/>
              <a:t>…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’Lines’ maybe due to bad data?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7857" y="5998913"/>
            <a:ext cx="278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Better metrics needed!</a:t>
            </a:r>
          </a:p>
        </p:txBody>
      </p:sp>
    </p:spTree>
    <p:extLst>
      <p:ext uri="{BB962C8B-B14F-4D97-AF65-F5344CB8AC3E}">
        <p14:creationId xmlns:p14="http://schemas.microsoft.com/office/powerpoint/2010/main" val="176693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Employment / Unemployment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49657" y="5727057"/>
            <a:ext cx="7014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Employment: 52.2% | ~50 percentile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Unemployment: 15.2% | &gt;75 percentile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Large unemployment may be a sign of economic stress</a:t>
            </a:r>
            <a:endParaRPr lang="en-US" dirty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79429"/>
            <a:ext cx="5026447" cy="3769835"/>
          </a:xfrm>
        </p:spPr>
      </p:pic>
      <p:pic>
        <p:nvPicPr>
          <p:cNvPr id="21" name="Content Placeholder 2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1679429"/>
            <a:ext cx="5026909" cy="3770181"/>
          </a:xfrm>
        </p:spPr>
      </p:pic>
    </p:spTree>
    <p:extLst>
      <p:ext uri="{BB962C8B-B14F-4D97-AF65-F5344CB8AC3E}">
        <p14:creationId xmlns:p14="http://schemas.microsoft.com/office/powerpoint/2010/main" val="21073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1035"/>
          </a:xfrm>
        </p:spPr>
        <p:txBody>
          <a:bodyPr/>
          <a:lstStyle/>
          <a:p>
            <a:r>
              <a:rPr lang="en-US" dirty="0" smtClean="0"/>
              <a:t>Crime (All Felonies and Grand Larceny)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91004"/>
            <a:ext cx="5052349" cy="378926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1691004"/>
            <a:ext cx="5052349" cy="3789261"/>
          </a:xfrm>
        </p:spPr>
      </p:pic>
      <p:sp>
        <p:nvSpPr>
          <p:cNvPr id="7" name="TextBox 6"/>
          <p:cNvSpPr txBox="1"/>
          <p:nvPr/>
        </p:nvSpPr>
        <p:spPr>
          <a:xfrm>
            <a:off x="1736203" y="5724434"/>
            <a:ext cx="8657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All Felonies: 503 | &gt;75 percentile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Grand Larceny: 135 | ~70 percentile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Theft crimes lead to more property damage/</a:t>
            </a:r>
            <a:r>
              <a:rPr lang="en-US" dirty="0" err="1" smtClean="0"/>
              <a:t>finanical</a:t>
            </a:r>
            <a:r>
              <a:rPr lang="en-US" dirty="0" smtClean="0"/>
              <a:t> burden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8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Delinquency on Payments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99" y="1753563"/>
            <a:ext cx="5651983" cy="4238987"/>
          </a:xfrm>
        </p:spPr>
      </p:pic>
      <p:sp>
        <p:nvSpPr>
          <p:cNvPr id="6" name="TextBox 5"/>
          <p:cNvSpPr txBox="1"/>
          <p:nvPr/>
        </p:nvSpPr>
        <p:spPr>
          <a:xfrm>
            <a:off x="7616142" y="1753563"/>
            <a:ext cx="3356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Late payment on monthly dues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27.7%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&gt;75% percentile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Exposure to risk of defaul</a:t>
            </a:r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0980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 of Free Cash on Payments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29600" y="1428750"/>
            <a:ext cx="3379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Free cash found using median income and expenditure data by ZIP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Loan’s monthly payment based on balance, APR, and term length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73622 is at 66.2%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About 2/3 of median free cash will be spent on payments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Relatively high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&gt;75 percentile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10496"/>
            <a:ext cx="6591782" cy="4943837"/>
          </a:xfrm>
        </p:spPr>
      </p:pic>
    </p:spTree>
    <p:extLst>
      <p:ext uri="{BB962C8B-B14F-4D97-AF65-F5344CB8AC3E}">
        <p14:creationId xmlns:p14="http://schemas.microsoft.com/office/powerpoint/2010/main" val="26821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the previous metrics</a:t>
            </a:r>
          </a:p>
          <a:p>
            <a:pPr lvl="1"/>
            <a:r>
              <a:rPr lang="en-US" dirty="0" smtClean="0"/>
              <a:t>73622 is risky</a:t>
            </a:r>
          </a:p>
          <a:p>
            <a:pPr lvl="1"/>
            <a:r>
              <a:rPr lang="en-US" dirty="0" smtClean="0"/>
              <a:t>FICO scores do not reflect real risk</a:t>
            </a:r>
          </a:p>
          <a:p>
            <a:pPr lvl="1"/>
            <a:r>
              <a:rPr lang="en-US" dirty="0" smtClean="0"/>
              <a:t>Concerns regarding unemployment, crime, delinquency, and median free cash</a:t>
            </a:r>
          </a:p>
          <a:p>
            <a:pPr lvl="1"/>
            <a:r>
              <a:rPr lang="en-US" dirty="0" smtClean="0"/>
              <a:t>Pattern of rejection in Eastchester neighborhood: 359878 and </a:t>
            </a:r>
            <a:r>
              <a:rPr lang="is-IS" dirty="0" smtClean="0"/>
              <a:t>312537 rejected</a:t>
            </a:r>
            <a:endParaRPr lang="en-US" dirty="0" smtClean="0"/>
          </a:p>
          <a:p>
            <a:pPr lvl="6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36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80</TotalTime>
  <Words>307</Words>
  <Application>Microsoft Macintosh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Cambria Math</vt:lpstr>
      <vt:lpstr>Franklin Gothic Book</vt:lpstr>
      <vt:lpstr>Arial</vt:lpstr>
      <vt:lpstr>Crop</vt:lpstr>
      <vt:lpstr>Fall 2017 WAF Data Challenge</vt:lpstr>
      <vt:lpstr>Recommendation</vt:lpstr>
      <vt:lpstr>FICO Scores?</vt:lpstr>
      <vt:lpstr>FICO Scores?</vt:lpstr>
      <vt:lpstr>Employment / Unemployment</vt:lpstr>
      <vt:lpstr>Crime (All Felonies and Grand Larceny)</vt:lpstr>
      <vt:lpstr>Delinquency on Payments</vt:lpstr>
      <vt:lpstr>Percentage of Free Cash on Payments</vt:lpstr>
      <vt:lpstr>Concluding Thoughts</vt:lpstr>
      <vt:lpstr>Resources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WAF Data Challenge</dc:title>
  <dc:creator>Zeng, Eric Q</dc:creator>
  <cp:lastModifiedBy>Zeng, Eric Q</cp:lastModifiedBy>
  <cp:revision>39</cp:revision>
  <cp:lastPrinted>2017-09-24T10:42:00Z</cp:lastPrinted>
  <dcterms:created xsi:type="dcterms:W3CDTF">2017-09-24T09:21:42Z</dcterms:created>
  <dcterms:modified xsi:type="dcterms:W3CDTF">2017-09-24T10:42:05Z</dcterms:modified>
</cp:coreProperties>
</file>