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df" ContentType="application/pd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100.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104.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105.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115.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72" r:id="rId1"/>
  </p:sldMasterIdLst>
  <p:notesMasterIdLst>
    <p:notesMasterId r:id="rId129"/>
  </p:notesMasterIdLst>
  <p:handoutMasterIdLst>
    <p:handoutMasterId r:id="rId130"/>
  </p:handoutMasterIdLst>
  <p:sldIdLst>
    <p:sldId id="256" r:id="rId2"/>
    <p:sldId id="306" r:id="rId3"/>
    <p:sldId id="297" r:id="rId4"/>
    <p:sldId id="258" r:id="rId5"/>
    <p:sldId id="259" r:id="rId6"/>
    <p:sldId id="260" r:id="rId7"/>
    <p:sldId id="261" r:id="rId8"/>
    <p:sldId id="262" r:id="rId9"/>
    <p:sldId id="263" r:id="rId10"/>
    <p:sldId id="299" r:id="rId11"/>
    <p:sldId id="307" r:id="rId12"/>
    <p:sldId id="264" r:id="rId13"/>
    <p:sldId id="265" r:id="rId14"/>
    <p:sldId id="302" r:id="rId15"/>
    <p:sldId id="269" r:id="rId16"/>
    <p:sldId id="308" r:id="rId17"/>
    <p:sldId id="303" r:id="rId18"/>
    <p:sldId id="272" r:id="rId19"/>
    <p:sldId id="276" r:id="rId20"/>
    <p:sldId id="277" r:id="rId21"/>
    <p:sldId id="278" r:id="rId22"/>
    <p:sldId id="320" r:id="rId23"/>
    <p:sldId id="281" r:id="rId24"/>
    <p:sldId id="282" r:id="rId25"/>
    <p:sldId id="285" r:id="rId26"/>
    <p:sldId id="309" r:id="rId27"/>
    <p:sldId id="294" r:id="rId28"/>
    <p:sldId id="288" r:id="rId29"/>
    <p:sldId id="290" r:id="rId30"/>
    <p:sldId id="292" r:id="rId31"/>
    <p:sldId id="289" r:id="rId32"/>
    <p:sldId id="317" r:id="rId33"/>
    <p:sldId id="318" r:id="rId34"/>
    <p:sldId id="310" r:id="rId35"/>
    <p:sldId id="426" r:id="rId36"/>
    <p:sldId id="374" r:id="rId37"/>
    <p:sldId id="401" r:id="rId38"/>
    <p:sldId id="402" r:id="rId39"/>
    <p:sldId id="403" r:id="rId40"/>
    <p:sldId id="404" r:id="rId41"/>
    <p:sldId id="405" r:id="rId42"/>
    <p:sldId id="406" r:id="rId43"/>
    <p:sldId id="407" r:id="rId44"/>
    <p:sldId id="408" r:id="rId45"/>
    <p:sldId id="266" r:id="rId46"/>
    <p:sldId id="268" r:id="rId47"/>
    <p:sldId id="409" r:id="rId48"/>
    <p:sldId id="410" r:id="rId49"/>
    <p:sldId id="271" r:id="rId50"/>
    <p:sldId id="274" r:id="rId51"/>
    <p:sldId id="273" r:id="rId52"/>
    <p:sldId id="275" r:id="rId53"/>
    <p:sldId id="279" r:id="rId54"/>
    <p:sldId id="280" r:id="rId55"/>
    <p:sldId id="326" r:id="rId56"/>
    <p:sldId id="411" r:id="rId57"/>
    <p:sldId id="412" r:id="rId58"/>
    <p:sldId id="283" r:id="rId59"/>
    <p:sldId id="286" r:id="rId60"/>
    <p:sldId id="287" r:id="rId61"/>
    <p:sldId id="377" r:id="rId62"/>
    <p:sldId id="413" r:id="rId63"/>
    <p:sldId id="414" r:id="rId64"/>
    <p:sldId id="291" r:id="rId65"/>
    <p:sldId id="415" r:id="rId66"/>
    <p:sldId id="416" r:id="rId67"/>
    <p:sldId id="378" r:id="rId68"/>
    <p:sldId id="327" r:id="rId69"/>
    <p:sldId id="295" r:id="rId70"/>
    <p:sldId id="329" r:id="rId71"/>
    <p:sldId id="330" r:id="rId72"/>
    <p:sldId id="296" r:id="rId73"/>
    <p:sldId id="379" r:id="rId74"/>
    <p:sldId id="331" r:id="rId75"/>
    <p:sldId id="417" r:id="rId76"/>
    <p:sldId id="298" r:id="rId77"/>
    <p:sldId id="418" r:id="rId78"/>
    <p:sldId id="333" r:id="rId79"/>
    <p:sldId id="335" r:id="rId80"/>
    <p:sldId id="419" r:id="rId81"/>
    <p:sldId id="301" r:id="rId82"/>
    <p:sldId id="427" r:id="rId83"/>
    <p:sldId id="420" r:id="rId84"/>
    <p:sldId id="421" r:id="rId85"/>
    <p:sldId id="422" r:id="rId86"/>
    <p:sldId id="304" r:id="rId87"/>
    <p:sldId id="340" r:id="rId88"/>
    <p:sldId id="341" r:id="rId89"/>
    <p:sldId id="423" r:id="rId90"/>
    <p:sldId id="342" r:id="rId91"/>
    <p:sldId id="343" r:id="rId92"/>
    <p:sldId id="311" r:id="rId93"/>
    <p:sldId id="312" r:id="rId94"/>
    <p:sldId id="313" r:id="rId95"/>
    <p:sldId id="380" r:id="rId96"/>
    <p:sldId id="381" r:id="rId97"/>
    <p:sldId id="388" r:id="rId98"/>
    <p:sldId id="383" r:id="rId99"/>
    <p:sldId id="384" r:id="rId100"/>
    <p:sldId id="314" r:id="rId101"/>
    <p:sldId id="316" r:id="rId102"/>
    <p:sldId id="424" r:id="rId103"/>
    <p:sldId id="425" r:id="rId104"/>
    <p:sldId id="358" r:id="rId105"/>
    <p:sldId id="345" r:id="rId106"/>
    <p:sldId id="360" r:id="rId107"/>
    <p:sldId id="346" r:id="rId108"/>
    <p:sldId id="385" r:id="rId109"/>
    <p:sldId id="361" r:id="rId110"/>
    <p:sldId id="350" r:id="rId111"/>
    <p:sldId id="363" r:id="rId112"/>
    <p:sldId id="365" r:id="rId113"/>
    <p:sldId id="351" r:id="rId114"/>
    <p:sldId id="366" r:id="rId115"/>
    <p:sldId id="367" r:id="rId116"/>
    <p:sldId id="353" r:id="rId117"/>
    <p:sldId id="369" r:id="rId118"/>
    <p:sldId id="389" r:id="rId119"/>
    <p:sldId id="386" r:id="rId120"/>
    <p:sldId id="370" r:id="rId121"/>
    <p:sldId id="371" r:id="rId122"/>
    <p:sldId id="355" r:id="rId123"/>
    <p:sldId id="356" r:id="rId124"/>
    <p:sldId id="372" r:id="rId125"/>
    <p:sldId id="390" r:id="rId126"/>
    <p:sldId id="319" r:id="rId127"/>
    <p:sldId id="400" r:id="rId128"/>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72AC"/>
    <a:srgbClr val="12FF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72170" autoAdjust="0"/>
  </p:normalViewPr>
  <p:slideViewPr>
    <p:cSldViewPr>
      <p:cViewPr varScale="1">
        <p:scale>
          <a:sx n="83" d="100"/>
          <a:sy n="83" d="100"/>
        </p:scale>
        <p:origin x="150" y="84"/>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handoutMaster" Target="handoutMasters/handout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4781B9-B76E-DE48-B6CD-1871E6686F03}"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F7D9E317-E96A-8F48-9BFD-FBD175380725}">
      <dgm:prSet phldrT="[Text]" custT="1"/>
      <dgm:spPr>
        <a:solidFill>
          <a:schemeClr val="accent4">
            <a:lumMod val="75000"/>
          </a:schemeClr>
        </a:solidFill>
        <a:ln>
          <a:solidFill>
            <a:schemeClr val="accent4">
              <a:lumMod val="75000"/>
            </a:schemeClr>
          </a:solidFill>
        </a:ln>
      </dgm:spPr>
      <dgm:t>
        <a:bodyPr/>
        <a:lstStyle/>
        <a:p>
          <a:r>
            <a:rPr lang="en-US" sz="2500" dirty="0"/>
            <a:t>Programs are written in modules</a:t>
          </a:r>
        </a:p>
      </dgm:t>
    </dgm:pt>
    <dgm:pt modelId="{3F4CFE7A-5820-7E42-BB25-B05B712121FB}" type="parTrans" cxnId="{D9947A88-8D99-3B4B-8191-74BDAA1EE1C5}">
      <dgm:prSet/>
      <dgm:spPr/>
      <dgm:t>
        <a:bodyPr/>
        <a:lstStyle/>
        <a:p>
          <a:endParaRPr lang="en-US"/>
        </a:p>
      </dgm:t>
    </dgm:pt>
    <dgm:pt modelId="{0A488997-47DE-2048-8169-AD6C50AAF938}" type="sibTrans" cxnId="{D9947A88-8D99-3B4B-8191-74BDAA1EE1C5}">
      <dgm:prSet/>
      <dgm:spPr/>
      <dgm:t>
        <a:bodyPr/>
        <a:lstStyle/>
        <a:p>
          <a:endParaRPr lang="en-US"/>
        </a:p>
      </dgm:t>
    </dgm:pt>
    <dgm:pt modelId="{1C7C63AB-06D3-0241-920D-B97768525412}">
      <dgm:prSet/>
      <dgm:spPr>
        <a:solidFill>
          <a:schemeClr val="bg1"/>
        </a:solidFill>
      </dgm:spPr>
      <dgm:t>
        <a:bodyPr/>
        <a:lstStyle/>
        <a:p>
          <a:r>
            <a:rPr lang="en-US" dirty="0"/>
            <a:t>Modules can be written and compiled independently</a:t>
          </a:r>
        </a:p>
      </dgm:t>
    </dgm:pt>
    <dgm:pt modelId="{F741D7E0-A918-2841-8387-EEE252900975}" type="parTrans" cxnId="{B6C2FE04-64F9-7943-BFD4-434D29EA826D}">
      <dgm:prSet/>
      <dgm:spPr/>
      <dgm:t>
        <a:bodyPr/>
        <a:lstStyle/>
        <a:p>
          <a:endParaRPr lang="en-US"/>
        </a:p>
      </dgm:t>
    </dgm:pt>
    <dgm:pt modelId="{CF58A067-688F-2744-AE12-E10F8E99A363}" type="sibTrans" cxnId="{B6C2FE04-64F9-7943-BFD4-434D29EA826D}">
      <dgm:prSet/>
      <dgm:spPr/>
      <dgm:t>
        <a:bodyPr/>
        <a:lstStyle/>
        <a:p>
          <a:endParaRPr lang="en-US"/>
        </a:p>
      </dgm:t>
    </dgm:pt>
    <dgm:pt modelId="{5B87985D-768B-DC44-8FF5-B494D1A296E1}">
      <dgm:prSet/>
      <dgm:spPr>
        <a:solidFill>
          <a:schemeClr val="bg1"/>
        </a:solidFill>
      </dgm:spPr>
      <dgm:t>
        <a:bodyPr/>
        <a:lstStyle/>
        <a:p>
          <a:r>
            <a:rPr lang="en-US" dirty="0"/>
            <a:t>Different degrees of protection given to modules (read-only, execute-only)</a:t>
          </a:r>
        </a:p>
      </dgm:t>
    </dgm:pt>
    <dgm:pt modelId="{E7DDB814-C877-4A46-88E6-5D1B71686589}" type="parTrans" cxnId="{1E56D556-3062-9444-8320-202CE9C86A2D}">
      <dgm:prSet/>
      <dgm:spPr/>
      <dgm:t>
        <a:bodyPr/>
        <a:lstStyle/>
        <a:p>
          <a:endParaRPr lang="en-US"/>
        </a:p>
      </dgm:t>
    </dgm:pt>
    <dgm:pt modelId="{96556E07-6761-CF4F-9301-87BF281EB7B1}" type="sibTrans" cxnId="{1E56D556-3062-9444-8320-202CE9C86A2D}">
      <dgm:prSet/>
      <dgm:spPr/>
      <dgm:t>
        <a:bodyPr/>
        <a:lstStyle/>
        <a:p>
          <a:endParaRPr lang="en-US"/>
        </a:p>
      </dgm:t>
    </dgm:pt>
    <dgm:pt modelId="{D44BB826-6576-BF41-8AE1-1F4600BE09C9}">
      <dgm:prSet/>
      <dgm:spPr>
        <a:solidFill>
          <a:schemeClr val="bg1"/>
        </a:solidFill>
      </dgm:spPr>
      <dgm:t>
        <a:bodyPr/>
        <a:lstStyle/>
        <a:p>
          <a:r>
            <a:rPr lang="en-US" dirty="0"/>
            <a:t>Sharing on a module level corresponds to the user’s way of viewing the problem</a:t>
          </a:r>
        </a:p>
      </dgm:t>
    </dgm:pt>
    <dgm:pt modelId="{D89F9484-23F6-CD46-86C8-729273D1EC45}" type="parTrans" cxnId="{57A3FDD5-4B35-6E43-8396-107CF947B4D0}">
      <dgm:prSet/>
      <dgm:spPr/>
      <dgm:t>
        <a:bodyPr/>
        <a:lstStyle/>
        <a:p>
          <a:endParaRPr lang="en-US"/>
        </a:p>
      </dgm:t>
    </dgm:pt>
    <dgm:pt modelId="{D07EFE69-3DF6-7D43-A066-AD2373878422}" type="sibTrans" cxnId="{57A3FDD5-4B35-6E43-8396-107CF947B4D0}">
      <dgm:prSet/>
      <dgm:spPr/>
      <dgm:t>
        <a:bodyPr/>
        <a:lstStyle/>
        <a:p>
          <a:endParaRPr lang="en-US"/>
        </a:p>
      </dgm:t>
    </dgm:pt>
    <dgm:pt modelId="{3E1BEDC8-350A-874B-8364-625D062A1AF4}" type="pres">
      <dgm:prSet presAssocID="{914781B9-B76E-DE48-B6CD-1871E6686F03}" presName="Name0" presStyleCnt="0">
        <dgm:presLayoutVars>
          <dgm:dir/>
          <dgm:animLvl val="lvl"/>
          <dgm:resizeHandles val="exact"/>
        </dgm:presLayoutVars>
      </dgm:prSet>
      <dgm:spPr/>
    </dgm:pt>
    <dgm:pt modelId="{27A62740-23BB-9348-9B74-BD00C3F5D9C1}" type="pres">
      <dgm:prSet presAssocID="{F7D9E317-E96A-8F48-9BFD-FBD175380725}" presName="composite" presStyleCnt="0"/>
      <dgm:spPr/>
    </dgm:pt>
    <dgm:pt modelId="{334D193C-839A-0E44-B28B-3AFED529D922}" type="pres">
      <dgm:prSet presAssocID="{F7D9E317-E96A-8F48-9BFD-FBD175380725}" presName="parTx" presStyleLbl="alignNode1" presStyleIdx="0" presStyleCnt="1" custLinFactNeighborX="-10465" custLinFactNeighborY="-20191">
        <dgm:presLayoutVars>
          <dgm:chMax val="0"/>
          <dgm:chPref val="0"/>
          <dgm:bulletEnabled val="1"/>
        </dgm:presLayoutVars>
      </dgm:prSet>
      <dgm:spPr/>
    </dgm:pt>
    <dgm:pt modelId="{7B231396-7652-0541-A496-2537BE7F010F}" type="pres">
      <dgm:prSet presAssocID="{F7D9E317-E96A-8F48-9BFD-FBD175380725}" presName="desTx" presStyleLbl="alignAccFollowNode1" presStyleIdx="0" presStyleCnt="1">
        <dgm:presLayoutVars>
          <dgm:bulletEnabled val="1"/>
        </dgm:presLayoutVars>
      </dgm:prSet>
      <dgm:spPr/>
    </dgm:pt>
  </dgm:ptLst>
  <dgm:cxnLst>
    <dgm:cxn modelId="{B6C2FE04-64F9-7943-BFD4-434D29EA826D}" srcId="{F7D9E317-E96A-8F48-9BFD-FBD175380725}" destId="{1C7C63AB-06D3-0241-920D-B97768525412}" srcOrd="0" destOrd="0" parTransId="{F741D7E0-A918-2841-8387-EEE252900975}" sibTransId="{CF58A067-688F-2744-AE12-E10F8E99A363}"/>
    <dgm:cxn modelId="{5A54DD07-AB5B-5248-95A6-7C2EBEDC1608}" type="presOf" srcId="{1C7C63AB-06D3-0241-920D-B97768525412}" destId="{7B231396-7652-0541-A496-2537BE7F010F}" srcOrd="0" destOrd="0" presId="urn:microsoft.com/office/officeart/2005/8/layout/hList1"/>
    <dgm:cxn modelId="{1E56D556-3062-9444-8320-202CE9C86A2D}" srcId="{F7D9E317-E96A-8F48-9BFD-FBD175380725}" destId="{5B87985D-768B-DC44-8FF5-B494D1A296E1}" srcOrd="1" destOrd="0" parTransId="{E7DDB814-C877-4A46-88E6-5D1B71686589}" sibTransId="{96556E07-6761-CF4F-9301-87BF281EB7B1}"/>
    <dgm:cxn modelId="{D5B26882-86D4-0749-83E0-57270AFD8817}" type="presOf" srcId="{D44BB826-6576-BF41-8AE1-1F4600BE09C9}" destId="{7B231396-7652-0541-A496-2537BE7F010F}" srcOrd="0" destOrd="2" presId="urn:microsoft.com/office/officeart/2005/8/layout/hList1"/>
    <dgm:cxn modelId="{D9947A88-8D99-3B4B-8191-74BDAA1EE1C5}" srcId="{914781B9-B76E-DE48-B6CD-1871E6686F03}" destId="{F7D9E317-E96A-8F48-9BFD-FBD175380725}" srcOrd="0" destOrd="0" parTransId="{3F4CFE7A-5820-7E42-BB25-B05B712121FB}" sibTransId="{0A488997-47DE-2048-8169-AD6C50AAF938}"/>
    <dgm:cxn modelId="{7D20A988-C1F2-AF4A-B9D5-D78BC8454577}" type="presOf" srcId="{914781B9-B76E-DE48-B6CD-1871E6686F03}" destId="{3E1BEDC8-350A-874B-8364-625D062A1AF4}" srcOrd="0" destOrd="0" presId="urn:microsoft.com/office/officeart/2005/8/layout/hList1"/>
    <dgm:cxn modelId="{857EF8BE-BADD-CB4C-A55E-FA0AFCC012EE}" type="presOf" srcId="{5B87985D-768B-DC44-8FF5-B494D1A296E1}" destId="{7B231396-7652-0541-A496-2537BE7F010F}" srcOrd="0" destOrd="1" presId="urn:microsoft.com/office/officeart/2005/8/layout/hList1"/>
    <dgm:cxn modelId="{05C698C1-6351-AB40-91FB-B5A285653ADF}" type="presOf" srcId="{F7D9E317-E96A-8F48-9BFD-FBD175380725}" destId="{334D193C-839A-0E44-B28B-3AFED529D922}" srcOrd="0" destOrd="0" presId="urn:microsoft.com/office/officeart/2005/8/layout/hList1"/>
    <dgm:cxn modelId="{57A3FDD5-4B35-6E43-8396-107CF947B4D0}" srcId="{F7D9E317-E96A-8F48-9BFD-FBD175380725}" destId="{D44BB826-6576-BF41-8AE1-1F4600BE09C9}" srcOrd="2" destOrd="0" parTransId="{D89F9484-23F6-CD46-86C8-729273D1EC45}" sibTransId="{D07EFE69-3DF6-7D43-A066-AD2373878422}"/>
    <dgm:cxn modelId="{EA0CAE30-534E-0F4C-91C5-53D40509E0FA}" type="presParOf" srcId="{3E1BEDC8-350A-874B-8364-625D062A1AF4}" destId="{27A62740-23BB-9348-9B74-BD00C3F5D9C1}" srcOrd="0" destOrd="0" presId="urn:microsoft.com/office/officeart/2005/8/layout/hList1"/>
    <dgm:cxn modelId="{8597EA63-EEC1-F747-9FEB-A52B7D50DD63}" type="presParOf" srcId="{27A62740-23BB-9348-9B74-BD00C3F5D9C1}" destId="{334D193C-839A-0E44-B28B-3AFED529D922}" srcOrd="0" destOrd="0" presId="urn:microsoft.com/office/officeart/2005/8/layout/hList1"/>
    <dgm:cxn modelId="{5E6E9569-DB14-C74D-A477-822DB65580EB}" type="presParOf" srcId="{27A62740-23BB-9348-9B74-BD00C3F5D9C1}" destId="{7B231396-7652-0541-A496-2537BE7F010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FC2EA0D-E077-6348-BA79-BA16D38530D4}"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40FCB96B-CEFE-7E4B-B6C4-72B134326C6F}">
      <dgm:prSet/>
      <dgm:spPr/>
      <dgm:t>
        <a:bodyPr/>
        <a:lstStyle/>
        <a:p>
          <a:pPr rtl="0"/>
          <a:r>
            <a:rPr lang="en-US" dirty="0"/>
            <a:t>For virtual memory to be practical and effective:</a:t>
          </a:r>
        </a:p>
      </dgm:t>
    </dgm:pt>
    <dgm:pt modelId="{C9417D73-A2E5-7B4D-8358-06B4E74BC7C6}" type="parTrans" cxnId="{F657E8B6-E88D-A24F-936B-D179ED04E6EB}">
      <dgm:prSet/>
      <dgm:spPr/>
      <dgm:t>
        <a:bodyPr/>
        <a:lstStyle/>
        <a:p>
          <a:endParaRPr lang="en-US"/>
        </a:p>
      </dgm:t>
    </dgm:pt>
    <dgm:pt modelId="{69544D86-1256-3F48-A771-E724DB1CA2DE}" type="sibTrans" cxnId="{F657E8B6-E88D-A24F-936B-D179ED04E6EB}">
      <dgm:prSet/>
      <dgm:spPr/>
      <dgm:t>
        <a:bodyPr/>
        <a:lstStyle/>
        <a:p>
          <a:endParaRPr lang="en-US"/>
        </a:p>
      </dgm:t>
    </dgm:pt>
    <dgm:pt modelId="{A65B3CA6-C8EA-5D42-8F4E-0102F2DE9322}">
      <dgm:prSet/>
      <dgm:spPr>
        <a:solidFill>
          <a:schemeClr val="bg1"/>
        </a:solidFill>
        <a:ln>
          <a:solidFill>
            <a:schemeClr val="accent6">
              <a:lumMod val="75000"/>
            </a:schemeClr>
          </a:solidFill>
        </a:ln>
      </dgm:spPr>
      <dgm:t>
        <a:bodyPr/>
        <a:lstStyle/>
        <a:p>
          <a:pPr rtl="0"/>
          <a:r>
            <a:rPr lang="en-US" dirty="0"/>
            <a:t>Hardware must support paging and segmentation </a:t>
          </a:r>
        </a:p>
      </dgm:t>
    </dgm:pt>
    <dgm:pt modelId="{B3D7A046-02E2-2E4D-9411-176EE1AAA375}" type="parTrans" cxnId="{8F22BA0E-D040-234C-97E9-8C11708BD870}">
      <dgm:prSet/>
      <dgm:spPr/>
      <dgm:t>
        <a:bodyPr/>
        <a:lstStyle/>
        <a:p>
          <a:endParaRPr lang="en-US"/>
        </a:p>
      </dgm:t>
    </dgm:pt>
    <dgm:pt modelId="{20BF5A68-55E8-AB44-B7F1-CCC893911E55}" type="sibTrans" cxnId="{8F22BA0E-D040-234C-97E9-8C11708BD870}">
      <dgm:prSet/>
      <dgm:spPr/>
      <dgm:t>
        <a:bodyPr/>
        <a:lstStyle/>
        <a:p>
          <a:endParaRPr lang="en-US"/>
        </a:p>
      </dgm:t>
    </dgm:pt>
    <dgm:pt modelId="{711AAEF7-EE06-A74F-94E2-FE7BB5CC08EF}">
      <dgm:prSet/>
      <dgm:spPr>
        <a:solidFill>
          <a:schemeClr val="bg1"/>
        </a:solidFill>
        <a:ln>
          <a:solidFill>
            <a:schemeClr val="accent6">
              <a:lumMod val="75000"/>
            </a:schemeClr>
          </a:solidFill>
        </a:ln>
      </dgm:spPr>
      <dgm:t>
        <a:bodyPr/>
        <a:lstStyle/>
        <a:p>
          <a:pPr rtl="0"/>
          <a:r>
            <a:rPr lang="en-US" dirty="0"/>
            <a:t>Operating system must include software for managing the movement of pages and/or segments between secondary memory and main memory</a:t>
          </a:r>
        </a:p>
      </dgm:t>
    </dgm:pt>
    <dgm:pt modelId="{ECD1ADCD-25FE-444C-AF69-9877D8D116DB}" type="parTrans" cxnId="{212E4CD0-FF39-DD4A-B47A-1F0AE6D7118E}">
      <dgm:prSet/>
      <dgm:spPr/>
      <dgm:t>
        <a:bodyPr/>
        <a:lstStyle/>
        <a:p>
          <a:endParaRPr lang="en-US"/>
        </a:p>
      </dgm:t>
    </dgm:pt>
    <dgm:pt modelId="{6B773E1D-5061-744D-AB7E-84F87CE4918D}" type="sibTrans" cxnId="{212E4CD0-FF39-DD4A-B47A-1F0AE6D7118E}">
      <dgm:prSet/>
      <dgm:spPr/>
      <dgm:t>
        <a:bodyPr/>
        <a:lstStyle/>
        <a:p>
          <a:endParaRPr lang="en-US"/>
        </a:p>
      </dgm:t>
    </dgm:pt>
    <dgm:pt modelId="{36FED3B4-8B3D-7D4C-85F3-E811FCA5BAAC}" type="pres">
      <dgm:prSet presAssocID="{AFC2EA0D-E077-6348-BA79-BA16D38530D4}" presName="Name0" presStyleCnt="0">
        <dgm:presLayoutVars>
          <dgm:dir/>
          <dgm:animLvl val="lvl"/>
          <dgm:resizeHandles val="exact"/>
        </dgm:presLayoutVars>
      </dgm:prSet>
      <dgm:spPr/>
    </dgm:pt>
    <dgm:pt modelId="{AF89B28B-27E3-D04F-8F9C-2FEFAD162F79}" type="pres">
      <dgm:prSet presAssocID="{40FCB96B-CEFE-7E4B-B6C4-72B134326C6F}" presName="composite" presStyleCnt="0"/>
      <dgm:spPr/>
    </dgm:pt>
    <dgm:pt modelId="{25D7E9AD-3FF4-B340-AFEC-D83943AB2430}" type="pres">
      <dgm:prSet presAssocID="{40FCB96B-CEFE-7E4B-B6C4-72B134326C6F}" presName="parTx" presStyleLbl="alignNode1" presStyleIdx="0" presStyleCnt="1">
        <dgm:presLayoutVars>
          <dgm:chMax val="0"/>
          <dgm:chPref val="0"/>
          <dgm:bulletEnabled val="1"/>
        </dgm:presLayoutVars>
      </dgm:prSet>
      <dgm:spPr/>
    </dgm:pt>
    <dgm:pt modelId="{B46E4BCB-7BAA-C945-A329-7D44D749EC35}" type="pres">
      <dgm:prSet presAssocID="{40FCB96B-CEFE-7E4B-B6C4-72B134326C6F}" presName="desTx" presStyleLbl="alignAccFollowNode1" presStyleIdx="0" presStyleCnt="1">
        <dgm:presLayoutVars>
          <dgm:bulletEnabled val="1"/>
        </dgm:presLayoutVars>
      </dgm:prSet>
      <dgm:spPr/>
    </dgm:pt>
  </dgm:ptLst>
  <dgm:cxnLst>
    <dgm:cxn modelId="{9055B20A-2980-D442-9679-CE272575447D}" type="presOf" srcId="{A65B3CA6-C8EA-5D42-8F4E-0102F2DE9322}" destId="{B46E4BCB-7BAA-C945-A329-7D44D749EC35}" srcOrd="0" destOrd="0" presId="urn:microsoft.com/office/officeart/2005/8/layout/hList1"/>
    <dgm:cxn modelId="{8F22BA0E-D040-234C-97E9-8C11708BD870}" srcId="{40FCB96B-CEFE-7E4B-B6C4-72B134326C6F}" destId="{A65B3CA6-C8EA-5D42-8F4E-0102F2DE9322}" srcOrd="0" destOrd="0" parTransId="{B3D7A046-02E2-2E4D-9411-176EE1AAA375}" sibTransId="{20BF5A68-55E8-AB44-B7F1-CCC893911E55}"/>
    <dgm:cxn modelId="{F657E8B6-E88D-A24F-936B-D179ED04E6EB}" srcId="{AFC2EA0D-E077-6348-BA79-BA16D38530D4}" destId="{40FCB96B-CEFE-7E4B-B6C4-72B134326C6F}" srcOrd="0" destOrd="0" parTransId="{C9417D73-A2E5-7B4D-8358-06B4E74BC7C6}" sibTransId="{69544D86-1256-3F48-A771-E724DB1CA2DE}"/>
    <dgm:cxn modelId="{C617C8C0-D56D-434C-974C-919F5CA85FCE}" type="presOf" srcId="{711AAEF7-EE06-A74F-94E2-FE7BB5CC08EF}" destId="{B46E4BCB-7BAA-C945-A329-7D44D749EC35}" srcOrd="0" destOrd="1" presId="urn:microsoft.com/office/officeart/2005/8/layout/hList1"/>
    <dgm:cxn modelId="{A9D691C8-BAD1-F54F-9AC0-686331A29DD9}" type="presOf" srcId="{40FCB96B-CEFE-7E4B-B6C4-72B134326C6F}" destId="{25D7E9AD-3FF4-B340-AFEC-D83943AB2430}" srcOrd="0" destOrd="0" presId="urn:microsoft.com/office/officeart/2005/8/layout/hList1"/>
    <dgm:cxn modelId="{212E4CD0-FF39-DD4A-B47A-1F0AE6D7118E}" srcId="{40FCB96B-CEFE-7E4B-B6C4-72B134326C6F}" destId="{711AAEF7-EE06-A74F-94E2-FE7BB5CC08EF}" srcOrd="1" destOrd="0" parTransId="{ECD1ADCD-25FE-444C-AF69-9877D8D116DB}" sibTransId="{6B773E1D-5061-744D-AB7E-84F87CE4918D}"/>
    <dgm:cxn modelId="{07E864E8-C7F6-BC42-A599-4B1D6A7BCBC7}" type="presOf" srcId="{AFC2EA0D-E077-6348-BA79-BA16D38530D4}" destId="{36FED3B4-8B3D-7D4C-85F3-E811FCA5BAAC}" srcOrd="0" destOrd="0" presId="urn:microsoft.com/office/officeart/2005/8/layout/hList1"/>
    <dgm:cxn modelId="{F86005AF-6F07-724F-8C1E-C96C4F86524A}" type="presParOf" srcId="{36FED3B4-8B3D-7D4C-85F3-E811FCA5BAAC}" destId="{AF89B28B-27E3-D04F-8F9C-2FEFAD162F79}" srcOrd="0" destOrd="0" presId="urn:microsoft.com/office/officeart/2005/8/layout/hList1"/>
    <dgm:cxn modelId="{DE196362-017B-5342-BA11-048C979BC968}" type="presParOf" srcId="{AF89B28B-27E3-D04F-8F9C-2FEFAD162F79}" destId="{25D7E9AD-3FF4-B340-AFEC-D83943AB2430}" srcOrd="0" destOrd="0" presId="urn:microsoft.com/office/officeart/2005/8/layout/hList1"/>
    <dgm:cxn modelId="{36F6A005-5757-D249-8A6F-FC4A78B835C1}" type="presParOf" srcId="{AF89B28B-27E3-D04F-8F9C-2FEFAD162F79}" destId="{B46E4BCB-7BAA-C945-A329-7D44D749EC3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581AA77-07DA-2142-96A5-49CC6B15946F}" type="doc">
      <dgm:prSet loTypeId="urn:microsoft.com/office/officeart/2005/8/layout/chevron1" loCatId="process" qsTypeId="urn:microsoft.com/office/officeart/2005/8/quickstyle/simple4" qsCatId="simple" csTypeId="urn:microsoft.com/office/officeart/2005/8/colors/accent1_2" csCatId="accent1" phldr="1"/>
      <dgm:spPr/>
      <dgm:t>
        <a:bodyPr/>
        <a:lstStyle/>
        <a:p>
          <a:endParaRPr lang="en-US"/>
        </a:p>
      </dgm:t>
    </dgm:pt>
    <dgm:pt modelId="{D120E8D3-24E9-1949-A11E-AEDC36548878}">
      <dgm:prSet phldrT="[Text]"/>
      <dgm:spPr/>
      <dgm:t>
        <a:bodyPr/>
        <a:lstStyle/>
        <a:p>
          <a:r>
            <a:rPr lang="en-US" dirty="0"/>
            <a:t>Page number</a:t>
          </a:r>
        </a:p>
      </dgm:t>
    </dgm:pt>
    <dgm:pt modelId="{0FF2646A-4BE6-494D-9265-1A619671013C}" type="parTrans" cxnId="{DD2F4EFD-4844-A047-BC3B-103B4F861170}">
      <dgm:prSet/>
      <dgm:spPr/>
      <dgm:t>
        <a:bodyPr/>
        <a:lstStyle/>
        <a:p>
          <a:endParaRPr lang="en-US"/>
        </a:p>
      </dgm:t>
    </dgm:pt>
    <dgm:pt modelId="{272D528E-4010-9842-B116-85D5F7883787}" type="sibTrans" cxnId="{DD2F4EFD-4844-A047-BC3B-103B4F861170}">
      <dgm:prSet/>
      <dgm:spPr/>
      <dgm:t>
        <a:bodyPr/>
        <a:lstStyle/>
        <a:p>
          <a:endParaRPr lang="en-US"/>
        </a:p>
      </dgm:t>
    </dgm:pt>
    <dgm:pt modelId="{D8A33B25-0E4D-B04A-BCE3-E19DE50E9F74}">
      <dgm:prSet/>
      <dgm:spPr/>
      <dgm:t>
        <a:bodyPr/>
        <a:lstStyle/>
        <a:p>
          <a:r>
            <a:rPr lang="en-US" dirty="0"/>
            <a:t>Process identifier</a:t>
          </a:r>
        </a:p>
      </dgm:t>
    </dgm:pt>
    <dgm:pt modelId="{C54E160A-AE13-AA4A-A35D-3A1A7F93D370}" type="parTrans" cxnId="{EF3A9E1D-ECCD-FA4A-A5B5-4EE89D7141B9}">
      <dgm:prSet/>
      <dgm:spPr/>
      <dgm:t>
        <a:bodyPr/>
        <a:lstStyle/>
        <a:p>
          <a:endParaRPr lang="en-US"/>
        </a:p>
      </dgm:t>
    </dgm:pt>
    <dgm:pt modelId="{2B6AF75F-D056-0843-ADE1-22FCBA373D51}" type="sibTrans" cxnId="{EF3A9E1D-ECCD-FA4A-A5B5-4EE89D7141B9}">
      <dgm:prSet/>
      <dgm:spPr/>
      <dgm:t>
        <a:bodyPr/>
        <a:lstStyle/>
        <a:p>
          <a:endParaRPr lang="en-US"/>
        </a:p>
      </dgm:t>
    </dgm:pt>
    <dgm:pt modelId="{450DC066-D072-2846-A95B-4F23A895F9D4}">
      <dgm:prSet custT="1"/>
      <dgm:spPr/>
      <dgm:t>
        <a:bodyPr/>
        <a:lstStyle/>
        <a:p>
          <a:r>
            <a:rPr lang="en-NZ" sz="2400" dirty="0"/>
            <a:t>The process that owns this page</a:t>
          </a:r>
        </a:p>
      </dgm:t>
    </dgm:pt>
    <dgm:pt modelId="{2BD053F5-3F26-0C4F-8DEB-F18FF4375857}" type="parTrans" cxnId="{6181FA2F-42E1-2E41-A878-0CB4536B0119}">
      <dgm:prSet/>
      <dgm:spPr/>
      <dgm:t>
        <a:bodyPr/>
        <a:lstStyle/>
        <a:p>
          <a:endParaRPr lang="en-US"/>
        </a:p>
      </dgm:t>
    </dgm:pt>
    <dgm:pt modelId="{CD6EA102-7A61-F444-8777-E25DFE80DA44}" type="sibTrans" cxnId="{6181FA2F-42E1-2E41-A878-0CB4536B0119}">
      <dgm:prSet/>
      <dgm:spPr/>
      <dgm:t>
        <a:bodyPr/>
        <a:lstStyle/>
        <a:p>
          <a:endParaRPr lang="en-US"/>
        </a:p>
      </dgm:t>
    </dgm:pt>
    <dgm:pt modelId="{09417694-75BB-374C-9447-7A8C104BB20D}">
      <dgm:prSet/>
      <dgm:spPr/>
      <dgm:t>
        <a:bodyPr/>
        <a:lstStyle/>
        <a:p>
          <a:r>
            <a:rPr lang="en-US" dirty="0"/>
            <a:t>Control bits</a:t>
          </a:r>
        </a:p>
      </dgm:t>
    </dgm:pt>
    <dgm:pt modelId="{EB447890-8F5B-8240-92FE-10B318308115}" type="parTrans" cxnId="{5747B466-12F3-B447-8971-76576D63AF5D}">
      <dgm:prSet/>
      <dgm:spPr/>
      <dgm:t>
        <a:bodyPr/>
        <a:lstStyle/>
        <a:p>
          <a:endParaRPr lang="en-US"/>
        </a:p>
      </dgm:t>
    </dgm:pt>
    <dgm:pt modelId="{D87310E4-5F4B-6D45-8394-22CAD98DA861}" type="sibTrans" cxnId="{5747B466-12F3-B447-8971-76576D63AF5D}">
      <dgm:prSet/>
      <dgm:spPr/>
      <dgm:t>
        <a:bodyPr/>
        <a:lstStyle/>
        <a:p>
          <a:endParaRPr lang="en-US"/>
        </a:p>
      </dgm:t>
    </dgm:pt>
    <dgm:pt modelId="{43C34199-651A-8D4F-A298-A1625BEA1769}">
      <dgm:prSet custT="1"/>
      <dgm:spPr/>
      <dgm:t>
        <a:bodyPr/>
        <a:lstStyle/>
        <a:p>
          <a:r>
            <a:rPr lang="en-NZ" sz="2400" dirty="0"/>
            <a:t>Includes flags and protection and locking information</a:t>
          </a:r>
          <a:endParaRPr lang="en-US" sz="2400" dirty="0"/>
        </a:p>
      </dgm:t>
    </dgm:pt>
    <dgm:pt modelId="{72CB8B4B-F6E3-D946-8267-C3C6D5752854}" type="parTrans" cxnId="{19F713F4-EFB8-0340-AF3D-91D505E963CB}">
      <dgm:prSet/>
      <dgm:spPr/>
      <dgm:t>
        <a:bodyPr/>
        <a:lstStyle/>
        <a:p>
          <a:endParaRPr lang="en-US"/>
        </a:p>
      </dgm:t>
    </dgm:pt>
    <dgm:pt modelId="{11256ADB-6FED-5043-889A-3059F465029A}" type="sibTrans" cxnId="{19F713F4-EFB8-0340-AF3D-91D505E963CB}">
      <dgm:prSet/>
      <dgm:spPr/>
      <dgm:t>
        <a:bodyPr/>
        <a:lstStyle/>
        <a:p>
          <a:endParaRPr lang="en-US"/>
        </a:p>
      </dgm:t>
    </dgm:pt>
    <dgm:pt modelId="{1FADDC4D-66A3-814C-AFBF-41B63772ABF5}">
      <dgm:prSet/>
      <dgm:spPr/>
      <dgm:t>
        <a:bodyPr/>
        <a:lstStyle/>
        <a:p>
          <a:r>
            <a:rPr lang="en-US"/>
            <a:t>Chain pointer</a:t>
          </a:r>
          <a:endParaRPr lang="en-US" dirty="0"/>
        </a:p>
      </dgm:t>
    </dgm:pt>
    <dgm:pt modelId="{B9632BC2-D3F9-C548-A201-169B1171A673}" type="parTrans" cxnId="{DAD45610-8220-3348-B795-919A8D3B8599}">
      <dgm:prSet/>
      <dgm:spPr/>
      <dgm:t>
        <a:bodyPr/>
        <a:lstStyle/>
        <a:p>
          <a:endParaRPr lang="en-US"/>
        </a:p>
      </dgm:t>
    </dgm:pt>
    <dgm:pt modelId="{D2C6B560-278A-5E4D-ACD7-0DC9D75E9919}" type="sibTrans" cxnId="{DAD45610-8220-3348-B795-919A8D3B8599}">
      <dgm:prSet/>
      <dgm:spPr/>
      <dgm:t>
        <a:bodyPr/>
        <a:lstStyle/>
        <a:p>
          <a:endParaRPr lang="en-US"/>
        </a:p>
      </dgm:t>
    </dgm:pt>
    <dgm:pt modelId="{E8BBD288-510C-6F4B-974E-9EB6FDAE9ECF}">
      <dgm:prSet custT="1"/>
      <dgm:spPr/>
      <dgm:t>
        <a:bodyPr/>
        <a:lstStyle/>
        <a:p>
          <a:r>
            <a:rPr lang="en-NZ" sz="2400" dirty="0"/>
            <a:t>The index value of the next entry in the chain</a:t>
          </a:r>
          <a:endParaRPr lang="en-US" sz="2400" dirty="0"/>
        </a:p>
      </dgm:t>
    </dgm:pt>
    <dgm:pt modelId="{562D6E1C-2D55-2D43-863C-D6BE6028D1FC}" type="parTrans" cxnId="{36DB6C3A-D272-044F-8C57-1336AAD3BE76}">
      <dgm:prSet/>
      <dgm:spPr/>
      <dgm:t>
        <a:bodyPr/>
        <a:lstStyle/>
        <a:p>
          <a:endParaRPr lang="en-US"/>
        </a:p>
      </dgm:t>
    </dgm:pt>
    <dgm:pt modelId="{12040787-25C2-5A4D-BBB1-26251F4C2ECC}" type="sibTrans" cxnId="{36DB6C3A-D272-044F-8C57-1336AAD3BE76}">
      <dgm:prSet/>
      <dgm:spPr/>
      <dgm:t>
        <a:bodyPr/>
        <a:lstStyle/>
        <a:p>
          <a:endParaRPr lang="en-US"/>
        </a:p>
      </dgm:t>
    </dgm:pt>
    <dgm:pt modelId="{C056616E-34AB-D848-9960-0BCC43307BE1}" type="pres">
      <dgm:prSet presAssocID="{F581AA77-07DA-2142-96A5-49CC6B15946F}" presName="Name0" presStyleCnt="0">
        <dgm:presLayoutVars>
          <dgm:dir/>
          <dgm:animLvl val="lvl"/>
          <dgm:resizeHandles val="exact"/>
        </dgm:presLayoutVars>
      </dgm:prSet>
      <dgm:spPr/>
    </dgm:pt>
    <dgm:pt modelId="{BA002ADF-51AF-934D-B800-DEB8A054188D}" type="pres">
      <dgm:prSet presAssocID="{D120E8D3-24E9-1949-A11E-AEDC36548878}" presName="composite" presStyleCnt="0"/>
      <dgm:spPr/>
    </dgm:pt>
    <dgm:pt modelId="{A4D7E7A2-94C8-6449-B815-A75A1C804EEF}" type="pres">
      <dgm:prSet presAssocID="{D120E8D3-24E9-1949-A11E-AEDC36548878}" presName="parTx" presStyleLbl="node1" presStyleIdx="0" presStyleCnt="4">
        <dgm:presLayoutVars>
          <dgm:chMax val="0"/>
          <dgm:chPref val="0"/>
          <dgm:bulletEnabled val="1"/>
        </dgm:presLayoutVars>
      </dgm:prSet>
      <dgm:spPr/>
    </dgm:pt>
    <dgm:pt modelId="{3D995D19-7DC5-4342-8C7E-884934FFA9AF}" type="pres">
      <dgm:prSet presAssocID="{D120E8D3-24E9-1949-A11E-AEDC36548878}" presName="desTx" presStyleLbl="revTx" presStyleIdx="0" presStyleCnt="3">
        <dgm:presLayoutVars>
          <dgm:bulletEnabled val="1"/>
        </dgm:presLayoutVars>
      </dgm:prSet>
      <dgm:spPr/>
    </dgm:pt>
    <dgm:pt modelId="{BF4E8943-7FF7-0B48-9470-6655CBDD83D2}" type="pres">
      <dgm:prSet presAssocID="{272D528E-4010-9842-B116-85D5F7883787}" presName="space" presStyleCnt="0"/>
      <dgm:spPr/>
    </dgm:pt>
    <dgm:pt modelId="{89FDFD00-DD75-DC43-90FE-8CAE5A426339}" type="pres">
      <dgm:prSet presAssocID="{D8A33B25-0E4D-B04A-BCE3-E19DE50E9F74}" presName="composite" presStyleCnt="0"/>
      <dgm:spPr/>
    </dgm:pt>
    <dgm:pt modelId="{EE339B2B-776F-DD41-B17A-16E3F91452EC}" type="pres">
      <dgm:prSet presAssocID="{D8A33B25-0E4D-B04A-BCE3-E19DE50E9F74}" presName="parTx" presStyleLbl="node1" presStyleIdx="1" presStyleCnt="4">
        <dgm:presLayoutVars>
          <dgm:chMax val="0"/>
          <dgm:chPref val="0"/>
          <dgm:bulletEnabled val="1"/>
        </dgm:presLayoutVars>
      </dgm:prSet>
      <dgm:spPr/>
    </dgm:pt>
    <dgm:pt modelId="{F277B540-B5D5-CF42-B739-45F4DBE2427C}" type="pres">
      <dgm:prSet presAssocID="{D8A33B25-0E4D-B04A-BCE3-E19DE50E9F74}" presName="desTx" presStyleLbl="revTx" presStyleIdx="0" presStyleCnt="3">
        <dgm:presLayoutVars>
          <dgm:bulletEnabled val="1"/>
        </dgm:presLayoutVars>
      </dgm:prSet>
      <dgm:spPr/>
    </dgm:pt>
    <dgm:pt modelId="{F6F6DC32-7868-AA4F-9242-9DEF1FDD8EE1}" type="pres">
      <dgm:prSet presAssocID="{2B6AF75F-D056-0843-ADE1-22FCBA373D51}" presName="space" presStyleCnt="0"/>
      <dgm:spPr/>
    </dgm:pt>
    <dgm:pt modelId="{A8865112-5013-8A4E-BA27-F4D4FE2917B0}" type="pres">
      <dgm:prSet presAssocID="{09417694-75BB-374C-9447-7A8C104BB20D}" presName="composite" presStyleCnt="0"/>
      <dgm:spPr/>
    </dgm:pt>
    <dgm:pt modelId="{FA0BD477-E17C-9046-8416-8129B3958C7A}" type="pres">
      <dgm:prSet presAssocID="{09417694-75BB-374C-9447-7A8C104BB20D}" presName="parTx" presStyleLbl="node1" presStyleIdx="2" presStyleCnt="4">
        <dgm:presLayoutVars>
          <dgm:chMax val="0"/>
          <dgm:chPref val="0"/>
          <dgm:bulletEnabled val="1"/>
        </dgm:presLayoutVars>
      </dgm:prSet>
      <dgm:spPr/>
    </dgm:pt>
    <dgm:pt modelId="{3744A542-2291-5A41-9CE1-FBAA98039FEC}" type="pres">
      <dgm:prSet presAssocID="{09417694-75BB-374C-9447-7A8C104BB20D}" presName="desTx" presStyleLbl="revTx" presStyleIdx="1" presStyleCnt="3">
        <dgm:presLayoutVars>
          <dgm:bulletEnabled val="1"/>
        </dgm:presLayoutVars>
      </dgm:prSet>
      <dgm:spPr/>
    </dgm:pt>
    <dgm:pt modelId="{92F9D02F-F706-7F44-A676-0EC861187D63}" type="pres">
      <dgm:prSet presAssocID="{D87310E4-5F4B-6D45-8394-22CAD98DA861}" presName="space" presStyleCnt="0"/>
      <dgm:spPr/>
    </dgm:pt>
    <dgm:pt modelId="{2FC605C3-5EF4-1943-97B6-4965A2F767F5}" type="pres">
      <dgm:prSet presAssocID="{1FADDC4D-66A3-814C-AFBF-41B63772ABF5}" presName="composite" presStyleCnt="0"/>
      <dgm:spPr/>
    </dgm:pt>
    <dgm:pt modelId="{4497DCE3-38DE-B342-B75A-262B32B84D6F}" type="pres">
      <dgm:prSet presAssocID="{1FADDC4D-66A3-814C-AFBF-41B63772ABF5}" presName="parTx" presStyleLbl="node1" presStyleIdx="3" presStyleCnt="4">
        <dgm:presLayoutVars>
          <dgm:chMax val="0"/>
          <dgm:chPref val="0"/>
          <dgm:bulletEnabled val="1"/>
        </dgm:presLayoutVars>
      </dgm:prSet>
      <dgm:spPr/>
    </dgm:pt>
    <dgm:pt modelId="{D3897995-0BC0-F747-93A9-7187BB897C7C}" type="pres">
      <dgm:prSet presAssocID="{1FADDC4D-66A3-814C-AFBF-41B63772ABF5}" presName="desTx" presStyleLbl="revTx" presStyleIdx="2" presStyleCnt="3">
        <dgm:presLayoutVars>
          <dgm:bulletEnabled val="1"/>
        </dgm:presLayoutVars>
      </dgm:prSet>
      <dgm:spPr/>
    </dgm:pt>
  </dgm:ptLst>
  <dgm:cxnLst>
    <dgm:cxn modelId="{DAD45610-8220-3348-B795-919A8D3B8599}" srcId="{F581AA77-07DA-2142-96A5-49CC6B15946F}" destId="{1FADDC4D-66A3-814C-AFBF-41B63772ABF5}" srcOrd="3" destOrd="0" parTransId="{B9632BC2-D3F9-C548-A201-169B1171A673}" sibTransId="{D2C6B560-278A-5E4D-ACD7-0DC9D75E9919}"/>
    <dgm:cxn modelId="{EF3A9E1D-ECCD-FA4A-A5B5-4EE89D7141B9}" srcId="{F581AA77-07DA-2142-96A5-49CC6B15946F}" destId="{D8A33B25-0E4D-B04A-BCE3-E19DE50E9F74}" srcOrd="1" destOrd="0" parTransId="{C54E160A-AE13-AA4A-A35D-3A1A7F93D370}" sibTransId="{2B6AF75F-D056-0843-ADE1-22FCBA373D51}"/>
    <dgm:cxn modelId="{6181FA2F-42E1-2E41-A878-0CB4536B0119}" srcId="{D8A33B25-0E4D-B04A-BCE3-E19DE50E9F74}" destId="{450DC066-D072-2846-A95B-4F23A895F9D4}" srcOrd="0" destOrd="0" parTransId="{2BD053F5-3F26-0C4F-8DEB-F18FF4375857}" sibTransId="{CD6EA102-7A61-F444-8777-E25DFE80DA44}"/>
    <dgm:cxn modelId="{36DB6C3A-D272-044F-8C57-1336AAD3BE76}" srcId="{1FADDC4D-66A3-814C-AFBF-41B63772ABF5}" destId="{E8BBD288-510C-6F4B-974E-9EB6FDAE9ECF}" srcOrd="0" destOrd="0" parTransId="{562D6E1C-2D55-2D43-863C-D6BE6028D1FC}" sibTransId="{12040787-25C2-5A4D-BBB1-26251F4C2ECC}"/>
    <dgm:cxn modelId="{2F0F165B-B057-DE45-8E4A-8EC9E8A143CD}" type="presOf" srcId="{D120E8D3-24E9-1949-A11E-AEDC36548878}" destId="{A4D7E7A2-94C8-6449-B815-A75A1C804EEF}" srcOrd="0" destOrd="0" presId="urn:microsoft.com/office/officeart/2005/8/layout/chevron1"/>
    <dgm:cxn modelId="{4145DF5C-FF76-3D4C-89FA-12AAD0EBACFC}" type="presOf" srcId="{F581AA77-07DA-2142-96A5-49CC6B15946F}" destId="{C056616E-34AB-D848-9960-0BCC43307BE1}" srcOrd="0" destOrd="0" presId="urn:microsoft.com/office/officeart/2005/8/layout/chevron1"/>
    <dgm:cxn modelId="{BC2FEF43-8A8C-C24D-8B93-DAB3683189D9}" type="presOf" srcId="{43C34199-651A-8D4F-A298-A1625BEA1769}" destId="{3744A542-2291-5A41-9CE1-FBAA98039FEC}" srcOrd="0" destOrd="0" presId="urn:microsoft.com/office/officeart/2005/8/layout/chevron1"/>
    <dgm:cxn modelId="{5747B466-12F3-B447-8971-76576D63AF5D}" srcId="{F581AA77-07DA-2142-96A5-49CC6B15946F}" destId="{09417694-75BB-374C-9447-7A8C104BB20D}" srcOrd="2" destOrd="0" parTransId="{EB447890-8F5B-8240-92FE-10B318308115}" sibTransId="{D87310E4-5F4B-6D45-8394-22CAD98DA861}"/>
    <dgm:cxn modelId="{66ED646D-F71C-BF43-92CB-6BFD51C66ED8}" type="presOf" srcId="{1FADDC4D-66A3-814C-AFBF-41B63772ABF5}" destId="{4497DCE3-38DE-B342-B75A-262B32B84D6F}" srcOrd="0" destOrd="0" presId="urn:microsoft.com/office/officeart/2005/8/layout/chevron1"/>
    <dgm:cxn modelId="{65397D91-59CB-5648-B876-86AC5E0B374B}" type="presOf" srcId="{E8BBD288-510C-6F4B-974E-9EB6FDAE9ECF}" destId="{D3897995-0BC0-F747-93A9-7187BB897C7C}" srcOrd="0" destOrd="0" presId="urn:microsoft.com/office/officeart/2005/8/layout/chevron1"/>
    <dgm:cxn modelId="{C8FB9FA8-B1BB-7549-87EF-0FCBA64E1BDF}" type="presOf" srcId="{450DC066-D072-2846-A95B-4F23A895F9D4}" destId="{F277B540-B5D5-CF42-B739-45F4DBE2427C}" srcOrd="0" destOrd="0" presId="urn:microsoft.com/office/officeart/2005/8/layout/chevron1"/>
    <dgm:cxn modelId="{136BE2C1-5C52-8C44-BCF5-184C217D9FF8}" type="presOf" srcId="{09417694-75BB-374C-9447-7A8C104BB20D}" destId="{FA0BD477-E17C-9046-8416-8129B3958C7A}" srcOrd="0" destOrd="0" presId="urn:microsoft.com/office/officeart/2005/8/layout/chevron1"/>
    <dgm:cxn modelId="{860230DE-FA1D-4F48-A032-6968E219E0ED}" type="presOf" srcId="{D8A33B25-0E4D-B04A-BCE3-E19DE50E9F74}" destId="{EE339B2B-776F-DD41-B17A-16E3F91452EC}" srcOrd="0" destOrd="0" presId="urn:microsoft.com/office/officeart/2005/8/layout/chevron1"/>
    <dgm:cxn modelId="{19F713F4-EFB8-0340-AF3D-91D505E963CB}" srcId="{09417694-75BB-374C-9447-7A8C104BB20D}" destId="{43C34199-651A-8D4F-A298-A1625BEA1769}" srcOrd="0" destOrd="0" parTransId="{72CB8B4B-F6E3-D946-8267-C3C6D5752854}" sibTransId="{11256ADB-6FED-5043-889A-3059F465029A}"/>
    <dgm:cxn modelId="{DD2F4EFD-4844-A047-BC3B-103B4F861170}" srcId="{F581AA77-07DA-2142-96A5-49CC6B15946F}" destId="{D120E8D3-24E9-1949-A11E-AEDC36548878}" srcOrd="0" destOrd="0" parTransId="{0FF2646A-4BE6-494D-9265-1A619671013C}" sibTransId="{272D528E-4010-9842-B116-85D5F7883787}"/>
    <dgm:cxn modelId="{6E4453FA-4898-BE46-821B-F8D278331044}" type="presParOf" srcId="{C056616E-34AB-D848-9960-0BCC43307BE1}" destId="{BA002ADF-51AF-934D-B800-DEB8A054188D}" srcOrd="0" destOrd="0" presId="urn:microsoft.com/office/officeart/2005/8/layout/chevron1"/>
    <dgm:cxn modelId="{F3570422-48AF-834A-880E-8F7B043E2A1D}" type="presParOf" srcId="{BA002ADF-51AF-934D-B800-DEB8A054188D}" destId="{A4D7E7A2-94C8-6449-B815-A75A1C804EEF}" srcOrd="0" destOrd="0" presId="urn:microsoft.com/office/officeart/2005/8/layout/chevron1"/>
    <dgm:cxn modelId="{C95E1DCA-96B6-5045-96A6-1F39CF1A57FD}" type="presParOf" srcId="{BA002ADF-51AF-934D-B800-DEB8A054188D}" destId="{3D995D19-7DC5-4342-8C7E-884934FFA9AF}" srcOrd="1" destOrd="0" presId="urn:microsoft.com/office/officeart/2005/8/layout/chevron1"/>
    <dgm:cxn modelId="{4AC49D7A-B341-8C4C-A018-A6EEC4831BB8}" type="presParOf" srcId="{C056616E-34AB-D848-9960-0BCC43307BE1}" destId="{BF4E8943-7FF7-0B48-9470-6655CBDD83D2}" srcOrd="1" destOrd="0" presId="urn:microsoft.com/office/officeart/2005/8/layout/chevron1"/>
    <dgm:cxn modelId="{02C7130F-C3A2-D947-AD3E-AB83813A7942}" type="presParOf" srcId="{C056616E-34AB-D848-9960-0BCC43307BE1}" destId="{89FDFD00-DD75-DC43-90FE-8CAE5A426339}" srcOrd="2" destOrd="0" presId="urn:microsoft.com/office/officeart/2005/8/layout/chevron1"/>
    <dgm:cxn modelId="{162BDDF5-9A15-9749-BFD3-5F14659C599D}" type="presParOf" srcId="{89FDFD00-DD75-DC43-90FE-8CAE5A426339}" destId="{EE339B2B-776F-DD41-B17A-16E3F91452EC}" srcOrd="0" destOrd="0" presId="urn:microsoft.com/office/officeart/2005/8/layout/chevron1"/>
    <dgm:cxn modelId="{CFC9690D-BEE8-8941-93AF-7A79E3DE9152}" type="presParOf" srcId="{89FDFD00-DD75-DC43-90FE-8CAE5A426339}" destId="{F277B540-B5D5-CF42-B739-45F4DBE2427C}" srcOrd="1" destOrd="0" presId="urn:microsoft.com/office/officeart/2005/8/layout/chevron1"/>
    <dgm:cxn modelId="{1E226D88-638F-CD40-9768-06C5E863F7FC}" type="presParOf" srcId="{C056616E-34AB-D848-9960-0BCC43307BE1}" destId="{F6F6DC32-7868-AA4F-9242-9DEF1FDD8EE1}" srcOrd="3" destOrd="0" presId="urn:microsoft.com/office/officeart/2005/8/layout/chevron1"/>
    <dgm:cxn modelId="{08236EE3-7C16-FB48-99EE-27DE2CB292C3}" type="presParOf" srcId="{C056616E-34AB-D848-9960-0BCC43307BE1}" destId="{A8865112-5013-8A4E-BA27-F4D4FE2917B0}" srcOrd="4" destOrd="0" presId="urn:microsoft.com/office/officeart/2005/8/layout/chevron1"/>
    <dgm:cxn modelId="{A455BF40-8D39-9B40-915C-518464C4F5C6}" type="presParOf" srcId="{A8865112-5013-8A4E-BA27-F4D4FE2917B0}" destId="{FA0BD477-E17C-9046-8416-8129B3958C7A}" srcOrd="0" destOrd="0" presId="urn:microsoft.com/office/officeart/2005/8/layout/chevron1"/>
    <dgm:cxn modelId="{12BB5BDB-21C1-7A47-A0A2-A1F00EAB10A5}" type="presParOf" srcId="{A8865112-5013-8A4E-BA27-F4D4FE2917B0}" destId="{3744A542-2291-5A41-9CE1-FBAA98039FEC}" srcOrd="1" destOrd="0" presId="urn:microsoft.com/office/officeart/2005/8/layout/chevron1"/>
    <dgm:cxn modelId="{2B3E68C9-BDB3-6A4B-A7A2-E7BD3E996484}" type="presParOf" srcId="{C056616E-34AB-D848-9960-0BCC43307BE1}" destId="{92F9D02F-F706-7F44-A676-0EC861187D63}" srcOrd="5" destOrd="0" presId="urn:microsoft.com/office/officeart/2005/8/layout/chevron1"/>
    <dgm:cxn modelId="{4CB2C589-9EC6-9744-A9DD-6C9903892156}" type="presParOf" srcId="{C056616E-34AB-D848-9960-0BCC43307BE1}" destId="{2FC605C3-5EF4-1943-97B6-4965A2F767F5}" srcOrd="6" destOrd="0" presId="urn:microsoft.com/office/officeart/2005/8/layout/chevron1"/>
    <dgm:cxn modelId="{C2474374-7761-9045-84FB-1C42EB4072C0}" type="presParOf" srcId="{2FC605C3-5EF4-1943-97B6-4965A2F767F5}" destId="{4497DCE3-38DE-B342-B75A-262B32B84D6F}" srcOrd="0" destOrd="0" presId="urn:microsoft.com/office/officeart/2005/8/layout/chevron1"/>
    <dgm:cxn modelId="{31718279-DA23-9C4E-9656-87E58832C585}" type="presParOf" srcId="{2FC605C3-5EF4-1943-97B6-4965A2F767F5}" destId="{D3897995-0BC0-F747-93A9-7187BB897C7C}"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F58F8B2-7872-9E4E-90DA-7B126D32FF5F}" type="doc">
      <dgm:prSet loTypeId="urn:microsoft.com/office/officeart/2005/8/layout/process5" loCatId="process" qsTypeId="urn:microsoft.com/office/officeart/2005/8/quickstyle/simple4" qsCatId="simple" csTypeId="urn:microsoft.com/office/officeart/2005/8/colors/accent1_2" csCatId="accent1" phldr="1"/>
      <dgm:spPr/>
      <dgm:t>
        <a:bodyPr/>
        <a:lstStyle/>
        <a:p>
          <a:endParaRPr lang="en-US"/>
        </a:p>
      </dgm:t>
    </dgm:pt>
    <dgm:pt modelId="{70A2BFC9-1C0A-AC47-AD8D-2D85C6286E21}">
      <dgm:prSet phldrT="[Text]"/>
      <dgm:spPr>
        <a:solidFill>
          <a:schemeClr val="accent6"/>
        </a:solidFill>
      </dgm:spPr>
      <dgm:t>
        <a:bodyPr/>
        <a:lstStyle/>
        <a:p>
          <a:r>
            <a:rPr lang="en-US" dirty="0"/>
            <a:t>The design issue of page size is related to the size of physical main memory and program size</a:t>
          </a:r>
        </a:p>
      </dgm:t>
    </dgm:pt>
    <dgm:pt modelId="{98F867BF-B820-FE41-AACE-B9B6F2193D07}" type="parTrans" cxnId="{2DA96651-2D82-9B4E-A2AD-01D268D02B59}">
      <dgm:prSet/>
      <dgm:spPr/>
      <dgm:t>
        <a:bodyPr/>
        <a:lstStyle/>
        <a:p>
          <a:endParaRPr lang="en-US"/>
        </a:p>
      </dgm:t>
    </dgm:pt>
    <dgm:pt modelId="{29D2AD5B-2C72-244E-B310-81D2127838F2}" type="sibTrans" cxnId="{2DA96651-2D82-9B4E-A2AD-01D268D02B59}">
      <dgm:prSet/>
      <dgm:spPr>
        <a:solidFill>
          <a:schemeClr val="accent3">
            <a:lumMod val="50000"/>
          </a:schemeClr>
        </a:solidFill>
      </dgm:spPr>
      <dgm:t>
        <a:bodyPr/>
        <a:lstStyle/>
        <a:p>
          <a:endParaRPr lang="en-US"/>
        </a:p>
      </dgm:t>
    </dgm:pt>
    <dgm:pt modelId="{F6EBADCB-2FF1-C542-B00C-568974D5920D}">
      <dgm:prSet/>
      <dgm:spPr/>
      <dgm:t>
        <a:bodyPr/>
        <a:lstStyle/>
        <a:p>
          <a:r>
            <a:rPr lang="en-US" dirty="0"/>
            <a:t>Main memory is getting larger and address space used by applications is also growing</a:t>
          </a:r>
        </a:p>
      </dgm:t>
    </dgm:pt>
    <dgm:pt modelId="{C679C2A4-8A82-7549-8D49-5963B5511CE7}" type="parTrans" cxnId="{3764A845-D10B-864C-A753-978E248DD407}">
      <dgm:prSet/>
      <dgm:spPr/>
      <dgm:t>
        <a:bodyPr/>
        <a:lstStyle/>
        <a:p>
          <a:endParaRPr lang="en-US"/>
        </a:p>
      </dgm:t>
    </dgm:pt>
    <dgm:pt modelId="{A466907B-4D09-B240-AEBA-39BE822BB331}" type="sibTrans" cxnId="{3764A845-D10B-864C-A753-978E248DD407}">
      <dgm:prSet/>
      <dgm:spPr>
        <a:solidFill>
          <a:schemeClr val="accent3">
            <a:lumMod val="50000"/>
          </a:schemeClr>
        </a:solidFill>
      </dgm:spPr>
      <dgm:t>
        <a:bodyPr/>
        <a:lstStyle/>
        <a:p>
          <a:endParaRPr lang="en-US"/>
        </a:p>
      </dgm:t>
    </dgm:pt>
    <dgm:pt modelId="{D58092BF-AF65-A147-B76C-262FAB168C60}">
      <dgm:prSet/>
      <dgm:spPr/>
      <dgm:t>
        <a:bodyPr/>
        <a:lstStyle/>
        <a:p>
          <a:r>
            <a:rPr lang="en-US" dirty="0"/>
            <a:t>Most obvious on personal computers where applications are becoming increasingly complex</a:t>
          </a:r>
        </a:p>
      </dgm:t>
    </dgm:pt>
    <dgm:pt modelId="{C4BEAAFC-F54F-AC4D-88B3-2996F8739270}" type="parTrans" cxnId="{D7714FB0-AA90-6741-9A87-31F041788044}">
      <dgm:prSet/>
      <dgm:spPr/>
      <dgm:t>
        <a:bodyPr/>
        <a:lstStyle/>
        <a:p>
          <a:endParaRPr lang="en-US"/>
        </a:p>
      </dgm:t>
    </dgm:pt>
    <dgm:pt modelId="{12FCA9A0-C99C-4E48-982F-533B82CBDC7A}" type="sibTrans" cxnId="{D7714FB0-AA90-6741-9A87-31F041788044}">
      <dgm:prSet/>
      <dgm:spPr/>
      <dgm:t>
        <a:bodyPr/>
        <a:lstStyle/>
        <a:p>
          <a:endParaRPr lang="en-US"/>
        </a:p>
      </dgm:t>
    </dgm:pt>
    <dgm:pt modelId="{C9273ED0-D15D-FE4C-A580-AE872E02ACC8}" type="pres">
      <dgm:prSet presAssocID="{8F58F8B2-7872-9E4E-90DA-7B126D32FF5F}" presName="diagram" presStyleCnt="0">
        <dgm:presLayoutVars>
          <dgm:dir/>
          <dgm:resizeHandles val="exact"/>
        </dgm:presLayoutVars>
      </dgm:prSet>
      <dgm:spPr/>
    </dgm:pt>
    <dgm:pt modelId="{B093AF8C-04B1-4C43-A35A-CF4B8C66A757}" type="pres">
      <dgm:prSet presAssocID="{70A2BFC9-1C0A-AC47-AD8D-2D85C6286E21}" presName="node" presStyleLbl="node1" presStyleIdx="0" presStyleCnt="3">
        <dgm:presLayoutVars>
          <dgm:bulletEnabled val="1"/>
        </dgm:presLayoutVars>
      </dgm:prSet>
      <dgm:spPr/>
    </dgm:pt>
    <dgm:pt modelId="{694744F4-F30A-864A-A98E-CF18F2203F85}" type="pres">
      <dgm:prSet presAssocID="{29D2AD5B-2C72-244E-B310-81D2127838F2}" presName="sibTrans" presStyleLbl="sibTrans2D1" presStyleIdx="0" presStyleCnt="2"/>
      <dgm:spPr/>
    </dgm:pt>
    <dgm:pt modelId="{8A3F7808-5749-C642-A5CA-D6A57AA2FE9E}" type="pres">
      <dgm:prSet presAssocID="{29D2AD5B-2C72-244E-B310-81D2127838F2}" presName="connectorText" presStyleLbl="sibTrans2D1" presStyleIdx="0" presStyleCnt="2"/>
      <dgm:spPr/>
    </dgm:pt>
    <dgm:pt modelId="{30B20897-C5C0-5742-B563-9436CE25342C}" type="pres">
      <dgm:prSet presAssocID="{F6EBADCB-2FF1-C542-B00C-568974D5920D}" presName="node" presStyleLbl="node1" presStyleIdx="1" presStyleCnt="3">
        <dgm:presLayoutVars>
          <dgm:bulletEnabled val="1"/>
        </dgm:presLayoutVars>
      </dgm:prSet>
      <dgm:spPr/>
    </dgm:pt>
    <dgm:pt modelId="{7C5C0815-BD42-D14E-93BD-94621EF68706}" type="pres">
      <dgm:prSet presAssocID="{A466907B-4D09-B240-AEBA-39BE822BB331}" presName="sibTrans" presStyleLbl="sibTrans2D1" presStyleIdx="1" presStyleCnt="2"/>
      <dgm:spPr/>
    </dgm:pt>
    <dgm:pt modelId="{9CF83016-17B9-754E-90A3-D0DDEFD9D0A0}" type="pres">
      <dgm:prSet presAssocID="{A466907B-4D09-B240-AEBA-39BE822BB331}" presName="connectorText" presStyleLbl="sibTrans2D1" presStyleIdx="1" presStyleCnt="2"/>
      <dgm:spPr/>
    </dgm:pt>
    <dgm:pt modelId="{6F9D6D64-A141-6943-9325-D1CEA017D105}" type="pres">
      <dgm:prSet presAssocID="{D58092BF-AF65-A147-B76C-262FAB168C60}" presName="node" presStyleLbl="node1" presStyleIdx="2" presStyleCnt="3">
        <dgm:presLayoutVars>
          <dgm:bulletEnabled val="1"/>
        </dgm:presLayoutVars>
      </dgm:prSet>
      <dgm:spPr/>
    </dgm:pt>
  </dgm:ptLst>
  <dgm:cxnLst>
    <dgm:cxn modelId="{4DA72501-A88F-3B48-A2AF-970498C778D9}" type="presOf" srcId="{A466907B-4D09-B240-AEBA-39BE822BB331}" destId="{7C5C0815-BD42-D14E-93BD-94621EF68706}" srcOrd="0" destOrd="0" presId="urn:microsoft.com/office/officeart/2005/8/layout/process5"/>
    <dgm:cxn modelId="{C87CB93B-61A9-EF43-96D4-F437D13CC4A2}" type="presOf" srcId="{29D2AD5B-2C72-244E-B310-81D2127838F2}" destId="{694744F4-F30A-864A-A98E-CF18F2203F85}" srcOrd="0" destOrd="0" presId="urn:microsoft.com/office/officeart/2005/8/layout/process5"/>
    <dgm:cxn modelId="{3764A845-D10B-864C-A753-978E248DD407}" srcId="{8F58F8B2-7872-9E4E-90DA-7B126D32FF5F}" destId="{F6EBADCB-2FF1-C542-B00C-568974D5920D}" srcOrd="1" destOrd="0" parTransId="{C679C2A4-8A82-7549-8D49-5963B5511CE7}" sibTransId="{A466907B-4D09-B240-AEBA-39BE822BB331}"/>
    <dgm:cxn modelId="{2DA96651-2D82-9B4E-A2AD-01D268D02B59}" srcId="{8F58F8B2-7872-9E4E-90DA-7B126D32FF5F}" destId="{70A2BFC9-1C0A-AC47-AD8D-2D85C6286E21}" srcOrd="0" destOrd="0" parTransId="{98F867BF-B820-FE41-AACE-B9B6F2193D07}" sibTransId="{29D2AD5B-2C72-244E-B310-81D2127838F2}"/>
    <dgm:cxn modelId="{C55E2891-A566-AB4D-BA16-D68AF9E2614D}" type="presOf" srcId="{F6EBADCB-2FF1-C542-B00C-568974D5920D}" destId="{30B20897-C5C0-5742-B563-9436CE25342C}" srcOrd="0" destOrd="0" presId="urn:microsoft.com/office/officeart/2005/8/layout/process5"/>
    <dgm:cxn modelId="{FBA91BAE-17AD-F841-BD74-0364E00F1EFC}" type="presOf" srcId="{A466907B-4D09-B240-AEBA-39BE822BB331}" destId="{9CF83016-17B9-754E-90A3-D0DDEFD9D0A0}" srcOrd="1" destOrd="0" presId="urn:microsoft.com/office/officeart/2005/8/layout/process5"/>
    <dgm:cxn modelId="{D7714FB0-AA90-6741-9A87-31F041788044}" srcId="{8F58F8B2-7872-9E4E-90DA-7B126D32FF5F}" destId="{D58092BF-AF65-A147-B76C-262FAB168C60}" srcOrd="2" destOrd="0" parTransId="{C4BEAAFC-F54F-AC4D-88B3-2996F8739270}" sibTransId="{12FCA9A0-C99C-4E48-982F-533B82CBDC7A}"/>
    <dgm:cxn modelId="{39D3A9B8-F14A-6A47-B2FA-D58403BBAB5A}" type="presOf" srcId="{D58092BF-AF65-A147-B76C-262FAB168C60}" destId="{6F9D6D64-A141-6943-9325-D1CEA017D105}" srcOrd="0" destOrd="0" presId="urn:microsoft.com/office/officeart/2005/8/layout/process5"/>
    <dgm:cxn modelId="{6CC20FDB-6160-DF4D-AD51-F00C18042DEC}" type="presOf" srcId="{70A2BFC9-1C0A-AC47-AD8D-2D85C6286E21}" destId="{B093AF8C-04B1-4C43-A35A-CF4B8C66A757}" srcOrd="0" destOrd="0" presId="urn:microsoft.com/office/officeart/2005/8/layout/process5"/>
    <dgm:cxn modelId="{9347C9EA-3FA9-2346-9612-F66227A53D62}" type="presOf" srcId="{29D2AD5B-2C72-244E-B310-81D2127838F2}" destId="{8A3F7808-5749-C642-A5CA-D6A57AA2FE9E}" srcOrd="1" destOrd="0" presId="urn:microsoft.com/office/officeart/2005/8/layout/process5"/>
    <dgm:cxn modelId="{EBA45EFD-28F7-5C46-A133-4F905250477F}" type="presOf" srcId="{8F58F8B2-7872-9E4E-90DA-7B126D32FF5F}" destId="{C9273ED0-D15D-FE4C-A580-AE872E02ACC8}" srcOrd="0" destOrd="0" presId="urn:microsoft.com/office/officeart/2005/8/layout/process5"/>
    <dgm:cxn modelId="{BA3A9DE5-481F-1A47-8DC1-0111F1D357E8}" type="presParOf" srcId="{C9273ED0-D15D-FE4C-A580-AE872E02ACC8}" destId="{B093AF8C-04B1-4C43-A35A-CF4B8C66A757}" srcOrd="0" destOrd="0" presId="urn:microsoft.com/office/officeart/2005/8/layout/process5"/>
    <dgm:cxn modelId="{EE99982D-EF1A-3641-950E-FAE11E879769}" type="presParOf" srcId="{C9273ED0-D15D-FE4C-A580-AE872E02ACC8}" destId="{694744F4-F30A-864A-A98E-CF18F2203F85}" srcOrd="1" destOrd="0" presId="urn:microsoft.com/office/officeart/2005/8/layout/process5"/>
    <dgm:cxn modelId="{9D30C8A4-7018-764D-A3B1-322828C8E870}" type="presParOf" srcId="{694744F4-F30A-864A-A98E-CF18F2203F85}" destId="{8A3F7808-5749-C642-A5CA-D6A57AA2FE9E}" srcOrd="0" destOrd="0" presId="urn:microsoft.com/office/officeart/2005/8/layout/process5"/>
    <dgm:cxn modelId="{9D52037B-FE1C-B143-A956-9CEDFD6558E6}" type="presParOf" srcId="{C9273ED0-D15D-FE4C-A580-AE872E02ACC8}" destId="{30B20897-C5C0-5742-B563-9436CE25342C}" srcOrd="2" destOrd="0" presId="urn:microsoft.com/office/officeart/2005/8/layout/process5"/>
    <dgm:cxn modelId="{AC02C07F-181C-7C42-A542-B51EA5EA19E7}" type="presParOf" srcId="{C9273ED0-D15D-FE4C-A580-AE872E02ACC8}" destId="{7C5C0815-BD42-D14E-93BD-94621EF68706}" srcOrd="3" destOrd="0" presId="urn:microsoft.com/office/officeart/2005/8/layout/process5"/>
    <dgm:cxn modelId="{E62E1A8D-D3CF-8C40-AE52-47C81826DB1A}" type="presParOf" srcId="{7C5C0815-BD42-D14E-93BD-94621EF68706}" destId="{9CF83016-17B9-754E-90A3-D0DDEFD9D0A0}" srcOrd="0" destOrd="0" presId="urn:microsoft.com/office/officeart/2005/8/layout/process5"/>
    <dgm:cxn modelId="{513E07BE-7AEA-974B-9A6C-4919A650BA2F}" type="presParOf" srcId="{C9273ED0-D15D-FE4C-A580-AE872E02ACC8}" destId="{6F9D6D64-A141-6943-9325-D1CEA017D105}" srcOrd="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B0F948F-59C5-504A-A819-C3222257C0AD}" type="doc">
      <dgm:prSet loTypeId="urn:microsoft.com/office/officeart/2005/8/layout/hierarchy5" loCatId="hierarchy" qsTypeId="urn:microsoft.com/office/officeart/2005/8/quickstyle/simple4" qsCatId="simple" csTypeId="urn:microsoft.com/office/officeart/2005/8/colors/accent1_2" csCatId="accent1" phldr="1"/>
      <dgm:spPr/>
      <dgm:t>
        <a:bodyPr/>
        <a:lstStyle/>
        <a:p>
          <a:endParaRPr lang="en-US"/>
        </a:p>
      </dgm:t>
    </dgm:pt>
    <dgm:pt modelId="{2275CDEE-68EB-D345-A170-8D7851B5B366}">
      <dgm:prSet phldrT="[Text]" custT="1"/>
      <dgm:spPr>
        <a:solidFill>
          <a:schemeClr val="accent4">
            <a:lumMod val="50000"/>
          </a:schemeClr>
        </a:solidFill>
      </dgm:spPr>
      <dgm:t>
        <a:bodyPr/>
        <a:lstStyle/>
        <a:p>
          <a:r>
            <a:rPr lang="en-US" sz="2200" dirty="0"/>
            <a:t>In a combined paging/segmentation system a user’s address space is broken up into a number of segments. Each segment is broken up into a number of fixed-sized pages which are equal in length to a main memory frame</a:t>
          </a:r>
        </a:p>
      </dgm:t>
    </dgm:pt>
    <dgm:pt modelId="{4B3E9F9D-1BB7-354D-8326-B77785D729BA}" type="parTrans" cxnId="{3E1ED69C-7277-404A-A4C3-871F243067FF}">
      <dgm:prSet/>
      <dgm:spPr/>
      <dgm:t>
        <a:bodyPr/>
        <a:lstStyle/>
        <a:p>
          <a:endParaRPr lang="en-US"/>
        </a:p>
      </dgm:t>
    </dgm:pt>
    <dgm:pt modelId="{30A08914-744A-D047-BB1F-02E7BEB9DDCE}" type="sibTrans" cxnId="{3E1ED69C-7277-404A-A4C3-871F243067FF}">
      <dgm:prSet/>
      <dgm:spPr/>
      <dgm:t>
        <a:bodyPr/>
        <a:lstStyle/>
        <a:p>
          <a:endParaRPr lang="en-US"/>
        </a:p>
      </dgm:t>
    </dgm:pt>
    <dgm:pt modelId="{D322EA15-3033-4341-B8B6-248C36BA6C2B}">
      <dgm:prSet custT="1"/>
      <dgm:spPr/>
      <dgm:t>
        <a:bodyPr/>
        <a:lstStyle/>
        <a:p>
          <a:r>
            <a:rPr lang="en-US" sz="1800" dirty="0"/>
            <a:t>Segmentation is visible to the programmer</a:t>
          </a:r>
        </a:p>
      </dgm:t>
    </dgm:pt>
    <dgm:pt modelId="{3FB52000-0A77-1548-8CA4-7E00B08DC4C7}" type="parTrans" cxnId="{2DE55CF7-2D05-124A-895D-907969115EA2}">
      <dgm:prSet/>
      <dgm:spPr/>
      <dgm:t>
        <a:bodyPr/>
        <a:lstStyle/>
        <a:p>
          <a:endParaRPr lang="en-US"/>
        </a:p>
      </dgm:t>
    </dgm:pt>
    <dgm:pt modelId="{AE8A2AB5-41FD-BB40-A3D0-ACE782BA9FC2}" type="sibTrans" cxnId="{2DE55CF7-2D05-124A-895D-907969115EA2}">
      <dgm:prSet/>
      <dgm:spPr/>
      <dgm:t>
        <a:bodyPr/>
        <a:lstStyle/>
        <a:p>
          <a:endParaRPr lang="en-US"/>
        </a:p>
      </dgm:t>
    </dgm:pt>
    <dgm:pt modelId="{FBC420F0-B3CC-094B-B113-F7AD9AFF1F65}">
      <dgm:prSet custT="1"/>
      <dgm:spPr/>
      <dgm:t>
        <a:bodyPr/>
        <a:lstStyle/>
        <a:p>
          <a:r>
            <a:rPr lang="en-US" sz="1800" dirty="0"/>
            <a:t>Paging is transparent to the programmer</a:t>
          </a:r>
        </a:p>
      </dgm:t>
    </dgm:pt>
    <dgm:pt modelId="{ADAFB166-8754-3441-A9D6-724C18E4746E}" type="parTrans" cxnId="{0973166F-3EE3-D447-B6A4-2098CBA591A2}">
      <dgm:prSet/>
      <dgm:spPr/>
      <dgm:t>
        <a:bodyPr/>
        <a:lstStyle/>
        <a:p>
          <a:endParaRPr lang="en-US"/>
        </a:p>
      </dgm:t>
    </dgm:pt>
    <dgm:pt modelId="{BCBDDBFF-CE6C-7B47-BD1E-8595D7769704}" type="sibTrans" cxnId="{0973166F-3EE3-D447-B6A4-2098CBA591A2}">
      <dgm:prSet/>
      <dgm:spPr/>
      <dgm:t>
        <a:bodyPr/>
        <a:lstStyle/>
        <a:p>
          <a:endParaRPr lang="en-US"/>
        </a:p>
      </dgm:t>
    </dgm:pt>
    <dgm:pt modelId="{5E0F28B1-3F75-504A-AABC-CD8C7E9CDBF4}" type="pres">
      <dgm:prSet presAssocID="{BB0F948F-59C5-504A-A819-C3222257C0AD}" presName="mainComposite" presStyleCnt="0">
        <dgm:presLayoutVars>
          <dgm:chPref val="1"/>
          <dgm:dir/>
          <dgm:animOne val="branch"/>
          <dgm:animLvl val="lvl"/>
          <dgm:resizeHandles val="exact"/>
        </dgm:presLayoutVars>
      </dgm:prSet>
      <dgm:spPr/>
    </dgm:pt>
    <dgm:pt modelId="{36C4D4F6-307E-FB4D-B0EF-54CCAE6C41ED}" type="pres">
      <dgm:prSet presAssocID="{BB0F948F-59C5-504A-A819-C3222257C0AD}" presName="hierFlow" presStyleCnt="0"/>
      <dgm:spPr/>
    </dgm:pt>
    <dgm:pt modelId="{85D2371A-BF0F-A14E-9A2B-EBC24D28518D}" type="pres">
      <dgm:prSet presAssocID="{BB0F948F-59C5-504A-A819-C3222257C0AD}" presName="hierChild1" presStyleCnt="0">
        <dgm:presLayoutVars>
          <dgm:chPref val="1"/>
          <dgm:animOne val="branch"/>
          <dgm:animLvl val="lvl"/>
        </dgm:presLayoutVars>
      </dgm:prSet>
      <dgm:spPr/>
    </dgm:pt>
    <dgm:pt modelId="{2A780AB7-0B60-1549-BE67-A02DC437033F}" type="pres">
      <dgm:prSet presAssocID="{2275CDEE-68EB-D345-A170-8D7851B5B366}" presName="Name17" presStyleCnt="0"/>
      <dgm:spPr/>
    </dgm:pt>
    <dgm:pt modelId="{BE16B99C-4EAC-7F47-8867-A4C76D9F80B9}" type="pres">
      <dgm:prSet presAssocID="{2275CDEE-68EB-D345-A170-8D7851B5B366}" presName="level1Shape" presStyleLbl="node0" presStyleIdx="0" presStyleCnt="1" custScaleX="107592" custScaleY="180147">
        <dgm:presLayoutVars>
          <dgm:chPref val="3"/>
        </dgm:presLayoutVars>
      </dgm:prSet>
      <dgm:spPr/>
    </dgm:pt>
    <dgm:pt modelId="{46606BAE-AC36-E041-9994-4708BB3D5C3C}" type="pres">
      <dgm:prSet presAssocID="{2275CDEE-68EB-D345-A170-8D7851B5B366}" presName="hierChild2" presStyleCnt="0"/>
      <dgm:spPr/>
    </dgm:pt>
    <dgm:pt modelId="{D9DAF0E8-88AE-9D49-97D7-BB2E2BAD5635}" type="pres">
      <dgm:prSet presAssocID="{3FB52000-0A77-1548-8CA4-7E00B08DC4C7}" presName="Name25" presStyleLbl="parChTrans1D2" presStyleIdx="0" presStyleCnt="2"/>
      <dgm:spPr/>
    </dgm:pt>
    <dgm:pt modelId="{CBC4E109-D074-5547-996B-94C1923E7BA1}" type="pres">
      <dgm:prSet presAssocID="{3FB52000-0A77-1548-8CA4-7E00B08DC4C7}" presName="connTx" presStyleLbl="parChTrans1D2" presStyleIdx="0" presStyleCnt="2"/>
      <dgm:spPr/>
    </dgm:pt>
    <dgm:pt modelId="{31CB4DB6-764B-CB4C-9376-63030974CD8A}" type="pres">
      <dgm:prSet presAssocID="{D322EA15-3033-4341-B8B6-248C36BA6C2B}" presName="Name30" presStyleCnt="0"/>
      <dgm:spPr/>
    </dgm:pt>
    <dgm:pt modelId="{4877654D-7D28-164B-92B9-382C31F42FCB}" type="pres">
      <dgm:prSet presAssocID="{D322EA15-3033-4341-B8B6-248C36BA6C2B}" presName="level2Shape" presStyleLbl="node2" presStyleIdx="0" presStyleCnt="2" custScaleX="89792" custScaleY="70399"/>
      <dgm:spPr/>
    </dgm:pt>
    <dgm:pt modelId="{270C1A6A-64ED-2945-B66C-A57204640FE5}" type="pres">
      <dgm:prSet presAssocID="{D322EA15-3033-4341-B8B6-248C36BA6C2B}" presName="hierChild3" presStyleCnt="0"/>
      <dgm:spPr/>
    </dgm:pt>
    <dgm:pt modelId="{46DC0573-937E-AD4B-991E-D1C6705C9487}" type="pres">
      <dgm:prSet presAssocID="{ADAFB166-8754-3441-A9D6-724C18E4746E}" presName="Name25" presStyleLbl="parChTrans1D2" presStyleIdx="1" presStyleCnt="2"/>
      <dgm:spPr/>
    </dgm:pt>
    <dgm:pt modelId="{4664B0F1-D798-3846-AF8F-B6646E46D270}" type="pres">
      <dgm:prSet presAssocID="{ADAFB166-8754-3441-A9D6-724C18E4746E}" presName="connTx" presStyleLbl="parChTrans1D2" presStyleIdx="1" presStyleCnt="2"/>
      <dgm:spPr/>
    </dgm:pt>
    <dgm:pt modelId="{6D17E579-CC47-404D-ABE2-06B453D6E79A}" type="pres">
      <dgm:prSet presAssocID="{FBC420F0-B3CC-094B-B113-F7AD9AFF1F65}" presName="Name30" presStyleCnt="0"/>
      <dgm:spPr/>
    </dgm:pt>
    <dgm:pt modelId="{EDE292BD-4C6C-2B42-BD10-FDE3CE5FB6C6}" type="pres">
      <dgm:prSet presAssocID="{FBC420F0-B3CC-094B-B113-F7AD9AFF1F65}" presName="level2Shape" presStyleLbl="node2" presStyleIdx="1" presStyleCnt="2" custScaleX="89970" custScaleY="71736"/>
      <dgm:spPr/>
    </dgm:pt>
    <dgm:pt modelId="{A45A240B-41C8-8A40-B815-09FBB631487A}" type="pres">
      <dgm:prSet presAssocID="{FBC420F0-B3CC-094B-B113-F7AD9AFF1F65}" presName="hierChild3" presStyleCnt="0"/>
      <dgm:spPr/>
    </dgm:pt>
    <dgm:pt modelId="{C7B2103C-5DF0-174D-92E4-C4F08AB6A7F6}" type="pres">
      <dgm:prSet presAssocID="{BB0F948F-59C5-504A-A819-C3222257C0AD}" presName="bgShapesFlow" presStyleCnt="0"/>
      <dgm:spPr/>
    </dgm:pt>
  </dgm:ptLst>
  <dgm:cxnLst>
    <dgm:cxn modelId="{68781037-8DAF-2640-B332-44F325063286}" type="presOf" srcId="{BB0F948F-59C5-504A-A819-C3222257C0AD}" destId="{5E0F28B1-3F75-504A-AABC-CD8C7E9CDBF4}" srcOrd="0" destOrd="0" presId="urn:microsoft.com/office/officeart/2005/8/layout/hierarchy5"/>
    <dgm:cxn modelId="{564FC639-E357-D742-B6A2-0C8F94FB5770}" type="presOf" srcId="{D322EA15-3033-4341-B8B6-248C36BA6C2B}" destId="{4877654D-7D28-164B-92B9-382C31F42FCB}" srcOrd="0" destOrd="0" presId="urn:microsoft.com/office/officeart/2005/8/layout/hierarchy5"/>
    <dgm:cxn modelId="{0973166F-3EE3-D447-B6A4-2098CBA591A2}" srcId="{2275CDEE-68EB-D345-A170-8D7851B5B366}" destId="{FBC420F0-B3CC-094B-B113-F7AD9AFF1F65}" srcOrd="1" destOrd="0" parTransId="{ADAFB166-8754-3441-A9D6-724C18E4746E}" sibTransId="{BCBDDBFF-CE6C-7B47-BD1E-8595D7769704}"/>
    <dgm:cxn modelId="{C3D8309A-7756-2143-9B07-4D5F0C5CBCCF}" type="presOf" srcId="{ADAFB166-8754-3441-A9D6-724C18E4746E}" destId="{46DC0573-937E-AD4B-991E-D1C6705C9487}" srcOrd="0" destOrd="0" presId="urn:microsoft.com/office/officeart/2005/8/layout/hierarchy5"/>
    <dgm:cxn modelId="{3E1ED69C-7277-404A-A4C3-871F243067FF}" srcId="{BB0F948F-59C5-504A-A819-C3222257C0AD}" destId="{2275CDEE-68EB-D345-A170-8D7851B5B366}" srcOrd="0" destOrd="0" parTransId="{4B3E9F9D-1BB7-354D-8326-B77785D729BA}" sibTransId="{30A08914-744A-D047-BB1F-02E7BEB9DDCE}"/>
    <dgm:cxn modelId="{B973B89E-4EB6-214D-B68D-93D1BAC4CD0B}" type="presOf" srcId="{3FB52000-0A77-1548-8CA4-7E00B08DC4C7}" destId="{D9DAF0E8-88AE-9D49-97D7-BB2E2BAD5635}" srcOrd="0" destOrd="0" presId="urn:microsoft.com/office/officeart/2005/8/layout/hierarchy5"/>
    <dgm:cxn modelId="{B97ACFA3-DDE7-3A42-94D1-90C2BBA6E9EC}" type="presOf" srcId="{2275CDEE-68EB-D345-A170-8D7851B5B366}" destId="{BE16B99C-4EAC-7F47-8867-A4C76D9F80B9}" srcOrd="0" destOrd="0" presId="urn:microsoft.com/office/officeart/2005/8/layout/hierarchy5"/>
    <dgm:cxn modelId="{9B8C6AA5-2662-0443-8634-CD0E3934345B}" type="presOf" srcId="{3FB52000-0A77-1548-8CA4-7E00B08DC4C7}" destId="{CBC4E109-D074-5547-996B-94C1923E7BA1}" srcOrd="1" destOrd="0" presId="urn:microsoft.com/office/officeart/2005/8/layout/hierarchy5"/>
    <dgm:cxn modelId="{5A7C08C2-D676-A940-935E-C409344E1B26}" type="presOf" srcId="{FBC420F0-B3CC-094B-B113-F7AD9AFF1F65}" destId="{EDE292BD-4C6C-2B42-BD10-FDE3CE5FB6C6}" srcOrd="0" destOrd="0" presId="urn:microsoft.com/office/officeart/2005/8/layout/hierarchy5"/>
    <dgm:cxn modelId="{4AEC7BD7-0EC7-344A-9E23-BF5EF2C2B158}" type="presOf" srcId="{ADAFB166-8754-3441-A9D6-724C18E4746E}" destId="{4664B0F1-D798-3846-AF8F-B6646E46D270}" srcOrd="1" destOrd="0" presId="urn:microsoft.com/office/officeart/2005/8/layout/hierarchy5"/>
    <dgm:cxn modelId="{2DE55CF7-2D05-124A-895D-907969115EA2}" srcId="{2275CDEE-68EB-D345-A170-8D7851B5B366}" destId="{D322EA15-3033-4341-B8B6-248C36BA6C2B}" srcOrd="0" destOrd="0" parTransId="{3FB52000-0A77-1548-8CA4-7E00B08DC4C7}" sibTransId="{AE8A2AB5-41FD-BB40-A3D0-ACE782BA9FC2}"/>
    <dgm:cxn modelId="{25B53F07-2240-9041-B0BC-DF2822EF9DEA}" type="presParOf" srcId="{5E0F28B1-3F75-504A-AABC-CD8C7E9CDBF4}" destId="{36C4D4F6-307E-FB4D-B0EF-54CCAE6C41ED}" srcOrd="0" destOrd="0" presId="urn:microsoft.com/office/officeart/2005/8/layout/hierarchy5"/>
    <dgm:cxn modelId="{6212D9CA-DD2C-A447-92CD-2F72F9C6B7BB}" type="presParOf" srcId="{36C4D4F6-307E-FB4D-B0EF-54CCAE6C41ED}" destId="{85D2371A-BF0F-A14E-9A2B-EBC24D28518D}" srcOrd="0" destOrd="0" presId="urn:microsoft.com/office/officeart/2005/8/layout/hierarchy5"/>
    <dgm:cxn modelId="{3CDCD8C5-9E37-4541-9562-020A68CBB47D}" type="presParOf" srcId="{85D2371A-BF0F-A14E-9A2B-EBC24D28518D}" destId="{2A780AB7-0B60-1549-BE67-A02DC437033F}" srcOrd="0" destOrd="0" presId="urn:microsoft.com/office/officeart/2005/8/layout/hierarchy5"/>
    <dgm:cxn modelId="{5534BEEF-F8B4-2C41-850D-053A3D56BC0D}" type="presParOf" srcId="{2A780AB7-0B60-1549-BE67-A02DC437033F}" destId="{BE16B99C-4EAC-7F47-8867-A4C76D9F80B9}" srcOrd="0" destOrd="0" presId="urn:microsoft.com/office/officeart/2005/8/layout/hierarchy5"/>
    <dgm:cxn modelId="{86205A75-9CF1-E54B-AE2D-DDA690A3A41F}" type="presParOf" srcId="{2A780AB7-0B60-1549-BE67-A02DC437033F}" destId="{46606BAE-AC36-E041-9994-4708BB3D5C3C}" srcOrd="1" destOrd="0" presId="urn:microsoft.com/office/officeart/2005/8/layout/hierarchy5"/>
    <dgm:cxn modelId="{886D6E86-189F-A34D-8BF2-5FC7E79A4C98}" type="presParOf" srcId="{46606BAE-AC36-E041-9994-4708BB3D5C3C}" destId="{D9DAF0E8-88AE-9D49-97D7-BB2E2BAD5635}" srcOrd="0" destOrd="0" presId="urn:microsoft.com/office/officeart/2005/8/layout/hierarchy5"/>
    <dgm:cxn modelId="{53AA3935-FBA3-FC4F-83FB-14BB1E46BE17}" type="presParOf" srcId="{D9DAF0E8-88AE-9D49-97D7-BB2E2BAD5635}" destId="{CBC4E109-D074-5547-996B-94C1923E7BA1}" srcOrd="0" destOrd="0" presId="urn:microsoft.com/office/officeart/2005/8/layout/hierarchy5"/>
    <dgm:cxn modelId="{2B3BCA61-E6F1-A249-B48C-B31815C85C09}" type="presParOf" srcId="{46606BAE-AC36-E041-9994-4708BB3D5C3C}" destId="{31CB4DB6-764B-CB4C-9376-63030974CD8A}" srcOrd="1" destOrd="0" presId="urn:microsoft.com/office/officeart/2005/8/layout/hierarchy5"/>
    <dgm:cxn modelId="{AD9B0D0D-1339-EA4E-A9AC-9323A642B6D0}" type="presParOf" srcId="{31CB4DB6-764B-CB4C-9376-63030974CD8A}" destId="{4877654D-7D28-164B-92B9-382C31F42FCB}" srcOrd="0" destOrd="0" presId="urn:microsoft.com/office/officeart/2005/8/layout/hierarchy5"/>
    <dgm:cxn modelId="{35D8B2DB-4C7E-AC48-90A5-7F0B15E165AA}" type="presParOf" srcId="{31CB4DB6-764B-CB4C-9376-63030974CD8A}" destId="{270C1A6A-64ED-2945-B66C-A57204640FE5}" srcOrd="1" destOrd="0" presId="urn:microsoft.com/office/officeart/2005/8/layout/hierarchy5"/>
    <dgm:cxn modelId="{A233EC55-C8B2-BF49-BE22-FC5F167BF95D}" type="presParOf" srcId="{46606BAE-AC36-E041-9994-4708BB3D5C3C}" destId="{46DC0573-937E-AD4B-991E-D1C6705C9487}" srcOrd="2" destOrd="0" presId="urn:microsoft.com/office/officeart/2005/8/layout/hierarchy5"/>
    <dgm:cxn modelId="{FF79EE01-305D-3043-9363-509BD170DE6E}" type="presParOf" srcId="{46DC0573-937E-AD4B-991E-D1C6705C9487}" destId="{4664B0F1-D798-3846-AF8F-B6646E46D270}" srcOrd="0" destOrd="0" presId="urn:microsoft.com/office/officeart/2005/8/layout/hierarchy5"/>
    <dgm:cxn modelId="{91A50962-0B89-F048-89D6-7AB4AFD12B7C}" type="presParOf" srcId="{46606BAE-AC36-E041-9994-4708BB3D5C3C}" destId="{6D17E579-CC47-404D-ABE2-06B453D6E79A}" srcOrd="3" destOrd="0" presId="urn:microsoft.com/office/officeart/2005/8/layout/hierarchy5"/>
    <dgm:cxn modelId="{2067C482-1238-7148-94BA-8CFC4FDF7A09}" type="presParOf" srcId="{6D17E579-CC47-404D-ABE2-06B453D6E79A}" destId="{EDE292BD-4C6C-2B42-BD10-FDE3CE5FB6C6}" srcOrd="0" destOrd="0" presId="urn:microsoft.com/office/officeart/2005/8/layout/hierarchy5"/>
    <dgm:cxn modelId="{1C0C3C58-79FB-0C41-8323-8D648C0953D6}" type="presParOf" srcId="{6D17E579-CC47-404D-ABE2-06B453D6E79A}" destId="{A45A240B-41C8-8A40-B815-09FBB631487A}" srcOrd="1" destOrd="0" presId="urn:microsoft.com/office/officeart/2005/8/layout/hierarchy5"/>
    <dgm:cxn modelId="{1E253402-48D0-924A-A28B-8DFBFD6D0E6A}" type="presParOf" srcId="{5E0F28B1-3F75-504A-AABC-CD8C7E9CDBF4}" destId="{C7B2103C-5DF0-174D-92E4-C4F08AB6A7F6}"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3221851-5EF1-A140-8B11-BFC4A60FE09A}"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3950D1DF-2125-6643-A4F0-5058A2FDD6B3}">
      <dgm:prSet custT="1"/>
      <dgm:spPr/>
      <dgm:t>
        <a:bodyPr/>
        <a:lstStyle/>
        <a:p>
          <a:pPr rtl="0"/>
          <a:r>
            <a:rPr lang="en-US" sz="3200" dirty="0"/>
            <a:t>The design of the memory management portion of an operating system depends on three fundamental areas of choice:</a:t>
          </a:r>
        </a:p>
      </dgm:t>
    </dgm:pt>
    <dgm:pt modelId="{063F761E-965A-E94C-8C0B-B64776EE0A44}" type="parTrans" cxnId="{BE8B2ED8-3299-5741-B982-20A9A3AE5266}">
      <dgm:prSet/>
      <dgm:spPr/>
      <dgm:t>
        <a:bodyPr/>
        <a:lstStyle/>
        <a:p>
          <a:endParaRPr lang="en-US"/>
        </a:p>
      </dgm:t>
    </dgm:pt>
    <dgm:pt modelId="{8A992A4A-DBA3-D84A-B4D1-590AE5416B17}" type="sibTrans" cxnId="{BE8B2ED8-3299-5741-B982-20A9A3AE5266}">
      <dgm:prSet/>
      <dgm:spPr/>
      <dgm:t>
        <a:bodyPr/>
        <a:lstStyle/>
        <a:p>
          <a:endParaRPr lang="en-US"/>
        </a:p>
      </dgm:t>
    </dgm:pt>
    <dgm:pt modelId="{8A5BD9AA-BCE2-BC45-9094-4C8BABFDF403}">
      <dgm:prSet custT="1"/>
      <dgm:spPr/>
      <dgm:t>
        <a:bodyPr/>
        <a:lstStyle/>
        <a:p>
          <a:pPr rtl="0"/>
          <a:r>
            <a:rPr lang="en-US" sz="2800" dirty="0"/>
            <a:t>The use of paging or segmentation or both</a:t>
          </a:r>
        </a:p>
      </dgm:t>
    </dgm:pt>
    <dgm:pt modelId="{2067813C-0F83-F44D-A2BC-07D449861BAD}" type="parTrans" cxnId="{4C5AACB4-A416-C542-B511-39DC36B23D0C}">
      <dgm:prSet/>
      <dgm:spPr/>
      <dgm:t>
        <a:bodyPr/>
        <a:lstStyle/>
        <a:p>
          <a:endParaRPr lang="en-US"/>
        </a:p>
      </dgm:t>
    </dgm:pt>
    <dgm:pt modelId="{2B45429E-4452-9F48-A3B6-B791A86262B1}" type="sibTrans" cxnId="{4C5AACB4-A416-C542-B511-39DC36B23D0C}">
      <dgm:prSet/>
      <dgm:spPr/>
      <dgm:t>
        <a:bodyPr/>
        <a:lstStyle/>
        <a:p>
          <a:endParaRPr lang="en-US"/>
        </a:p>
      </dgm:t>
    </dgm:pt>
    <dgm:pt modelId="{00531C10-3067-D94C-A96F-7F0369ED4FBD}">
      <dgm:prSet custT="1"/>
      <dgm:spPr/>
      <dgm:t>
        <a:bodyPr/>
        <a:lstStyle/>
        <a:p>
          <a:pPr rtl="0"/>
          <a:r>
            <a:rPr lang="en-NZ" sz="2800" dirty="0"/>
            <a:t>The algorithms employed for various aspects of memory management</a:t>
          </a:r>
        </a:p>
      </dgm:t>
    </dgm:pt>
    <dgm:pt modelId="{5DE211B5-48AB-FD4D-8441-04C6DD704370}" type="sibTrans" cxnId="{860AD2C2-BAF0-EE49-AA88-816DC8798D63}">
      <dgm:prSet/>
      <dgm:spPr/>
      <dgm:t>
        <a:bodyPr/>
        <a:lstStyle/>
        <a:p>
          <a:endParaRPr lang="en-US"/>
        </a:p>
      </dgm:t>
    </dgm:pt>
    <dgm:pt modelId="{F31B542D-F021-BE41-8935-5D8D3CB4AF95}" type="parTrans" cxnId="{860AD2C2-BAF0-EE49-AA88-816DC8798D63}">
      <dgm:prSet/>
      <dgm:spPr/>
      <dgm:t>
        <a:bodyPr/>
        <a:lstStyle/>
        <a:p>
          <a:endParaRPr lang="en-US"/>
        </a:p>
      </dgm:t>
    </dgm:pt>
    <dgm:pt modelId="{D20BE9F9-5BC8-6D47-895E-8EA0E0B5F91D}">
      <dgm:prSet custT="1"/>
      <dgm:spPr/>
      <dgm:t>
        <a:bodyPr/>
        <a:lstStyle/>
        <a:p>
          <a:pPr rtl="0"/>
          <a:r>
            <a:rPr lang="en-US" sz="2800" dirty="0"/>
            <a:t>Whether or not to use virtual memory techniques</a:t>
          </a:r>
        </a:p>
      </dgm:t>
    </dgm:pt>
    <dgm:pt modelId="{58CEDC2C-B127-6F48-9376-B1C551323F40}" type="parTrans" cxnId="{2B55463A-6922-6D42-9EC4-76669EE38114}">
      <dgm:prSet/>
      <dgm:spPr/>
    </dgm:pt>
    <dgm:pt modelId="{3AD0DB57-FDFA-ED46-B467-C9B0C4AC3B69}" type="sibTrans" cxnId="{2B55463A-6922-6D42-9EC4-76669EE38114}">
      <dgm:prSet/>
      <dgm:spPr/>
    </dgm:pt>
    <dgm:pt modelId="{CC2B19CB-FA6F-2344-8167-93A322E2E20C}" type="pres">
      <dgm:prSet presAssocID="{B3221851-5EF1-A140-8B11-BFC4A60FE09A}" presName="linear" presStyleCnt="0">
        <dgm:presLayoutVars>
          <dgm:animLvl val="lvl"/>
          <dgm:resizeHandles val="exact"/>
        </dgm:presLayoutVars>
      </dgm:prSet>
      <dgm:spPr/>
    </dgm:pt>
    <dgm:pt modelId="{2C54C350-B66A-6B43-B459-56DA696A90E8}" type="pres">
      <dgm:prSet presAssocID="{3950D1DF-2125-6643-A4F0-5058A2FDD6B3}" presName="parentText" presStyleLbl="node1" presStyleIdx="0" presStyleCnt="1" custScaleY="224588">
        <dgm:presLayoutVars>
          <dgm:chMax val="0"/>
          <dgm:bulletEnabled val="1"/>
        </dgm:presLayoutVars>
      </dgm:prSet>
      <dgm:spPr/>
    </dgm:pt>
    <dgm:pt modelId="{BB770BBE-6E3E-6C42-A86E-16AF039670AE}" type="pres">
      <dgm:prSet presAssocID="{3950D1DF-2125-6643-A4F0-5058A2FDD6B3}" presName="childText" presStyleLbl="revTx" presStyleIdx="0" presStyleCnt="1" custScaleY="210628">
        <dgm:presLayoutVars>
          <dgm:bulletEnabled val="1"/>
        </dgm:presLayoutVars>
      </dgm:prSet>
      <dgm:spPr/>
    </dgm:pt>
  </dgm:ptLst>
  <dgm:cxnLst>
    <dgm:cxn modelId="{C178C416-7623-9544-A57E-568E27792114}" type="presOf" srcId="{3950D1DF-2125-6643-A4F0-5058A2FDD6B3}" destId="{2C54C350-B66A-6B43-B459-56DA696A90E8}" srcOrd="0" destOrd="0" presId="urn:microsoft.com/office/officeart/2005/8/layout/vList2"/>
    <dgm:cxn modelId="{C830E828-862E-D041-BCC5-D5B44F5CAB29}" type="presOf" srcId="{00531C10-3067-D94C-A96F-7F0369ED4FBD}" destId="{BB770BBE-6E3E-6C42-A86E-16AF039670AE}" srcOrd="0" destOrd="2" presId="urn:microsoft.com/office/officeart/2005/8/layout/vList2"/>
    <dgm:cxn modelId="{2B55463A-6922-6D42-9EC4-76669EE38114}" srcId="{3950D1DF-2125-6643-A4F0-5058A2FDD6B3}" destId="{D20BE9F9-5BC8-6D47-895E-8EA0E0B5F91D}" srcOrd="0" destOrd="0" parTransId="{58CEDC2C-B127-6F48-9376-B1C551323F40}" sibTransId="{3AD0DB57-FDFA-ED46-B467-C9B0C4AC3B69}"/>
    <dgm:cxn modelId="{958EE13B-CA9D-0648-9594-CB3C545D1135}" type="presOf" srcId="{B3221851-5EF1-A140-8B11-BFC4A60FE09A}" destId="{CC2B19CB-FA6F-2344-8167-93A322E2E20C}" srcOrd="0" destOrd="0" presId="urn:microsoft.com/office/officeart/2005/8/layout/vList2"/>
    <dgm:cxn modelId="{4C5AACB4-A416-C542-B511-39DC36B23D0C}" srcId="{3950D1DF-2125-6643-A4F0-5058A2FDD6B3}" destId="{8A5BD9AA-BCE2-BC45-9094-4C8BABFDF403}" srcOrd="1" destOrd="0" parTransId="{2067813C-0F83-F44D-A2BC-07D449861BAD}" sibTransId="{2B45429E-4452-9F48-A3B6-B791A86262B1}"/>
    <dgm:cxn modelId="{9DE317B6-183B-0F45-AE5F-DE8B0AA12413}" type="presOf" srcId="{D20BE9F9-5BC8-6D47-895E-8EA0E0B5F91D}" destId="{BB770BBE-6E3E-6C42-A86E-16AF039670AE}" srcOrd="0" destOrd="0" presId="urn:microsoft.com/office/officeart/2005/8/layout/vList2"/>
    <dgm:cxn modelId="{860AD2C2-BAF0-EE49-AA88-816DC8798D63}" srcId="{3950D1DF-2125-6643-A4F0-5058A2FDD6B3}" destId="{00531C10-3067-D94C-A96F-7F0369ED4FBD}" srcOrd="2" destOrd="0" parTransId="{F31B542D-F021-BE41-8935-5D8D3CB4AF95}" sibTransId="{5DE211B5-48AB-FD4D-8441-04C6DD704370}"/>
    <dgm:cxn modelId="{BE8B2ED8-3299-5741-B982-20A9A3AE5266}" srcId="{B3221851-5EF1-A140-8B11-BFC4A60FE09A}" destId="{3950D1DF-2125-6643-A4F0-5058A2FDD6B3}" srcOrd="0" destOrd="0" parTransId="{063F761E-965A-E94C-8C0B-B64776EE0A44}" sibTransId="{8A992A4A-DBA3-D84A-B4D1-590AE5416B17}"/>
    <dgm:cxn modelId="{4F5C39E4-C5F9-8149-B707-9FF9F0119CAE}" type="presOf" srcId="{8A5BD9AA-BCE2-BC45-9094-4C8BABFDF403}" destId="{BB770BBE-6E3E-6C42-A86E-16AF039670AE}" srcOrd="0" destOrd="1" presId="urn:microsoft.com/office/officeart/2005/8/layout/vList2"/>
    <dgm:cxn modelId="{0AE7CAA0-C21E-3A44-B268-139C09DD95BF}" type="presParOf" srcId="{CC2B19CB-FA6F-2344-8167-93A322E2E20C}" destId="{2C54C350-B66A-6B43-B459-56DA696A90E8}" srcOrd="0" destOrd="0" presId="urn:microsoft.com/office/officeart/2005/8/layout/vList2"/>
    <dgm:cxn modelId="{9A5C3BC0-741B-BF44-BC2F-40E43C8DA751}" type="presParOf" srcId="{CC2B19CB-FA6F-2344-8167-93A322E2E20C}" destId="{BB770BBE-6E3E-6C42-A86E-16AF039670AE}"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E35E02B-71EA-A248-A9D1-2F965A2C7B31}" type="doc">
      <dgm:prSet loTypeId="urn:microsoft.com/office/officeart/2005/8/layout/hierarchy6" loCatId="hierarchy" qsTypeId="urn:microsoft.com/office/officeart/2005/8/quickstyle/simple4" qsCatId="simple" csTypeId="urn:microsoft.com/office/officeart/2005/8/colors/accent1_2" csCatId="accent1" phldr="1"/>
      <dgm:spPr/>
    </dgm:pt>
    <dgm:pt modelId="{23084231-31CB-4743-B4A4-79D75B471C13}">
      <dgm:prSet phldrT="[Text]"/>
      <dgm:spPr/>
      <dgm:t>
        <a:bodyPr/>
        <a:lstStyle/>
        <a:p>
          <a:r>
            <a:rPr lang="en-US" dirty="0"/>
            <a:t>Two main types:</a:t>
          </a:r>
        </a:p>
      </dgm:t>
    </dgm:pt>
    <dgm:pt modelId="{401E3C16-4AAC-704D-82E4-0D66DF61552E}" type="parTrans" cxnId="{BF33AFCF-4A2A-FE43-A8ED-38A099C1D8BC}">
      <dgm:prSet/>
      <dgm:spPr/>
      <dgm:t>
        <a:bodyPr/>
        <a:lstStyle/>
        <a:p>
          <a:endParaRPr lang="en-US"/>
        </a:p>
      </dgm:t>
    </dgm:pt>
    <dgm:pt modelId="{692FF7BF-C0A4-674A-BF1F-0B151DCF5D64}" type="sibTrans" cxnId="{BF33AFCF-4A2A-FE43-A8ED-38A099C1D8BC}">
      <dgm:prSet/>
      <dgm:spPr/>
      <dgm:t>
        <a:bodyPr/>
        <a:lstStyle/>
        <a:p>
          <a:endParaRPr lang="en-US"/>
        </a:p>
      </dgm:t>
    </dgm:pt>
    <dgm:pt modelId="{1DA8F05A-5B38-7A4B-A17B-66CF5B6872DE}">
      <dgm:prSet/>
      <dgm:spPr/>
      <dgm:t>
        <a:bodyPr/>
        <a:lstStyle/>
        <a:p>
          <a:r>
            <a:rPr lang="en-US" dirty="0"/>
            <a:t>Demand Paging </a:t>
          </a:r>
        </a:p>
      </dgm:t>
    </dgm:pt>
    <dgm:pt modelId="{1D73C883-0270-7D43-A3D6-E088B19F4F0C}" type="parTrans" cxnId="{8166DABC-C6DB-E84B-B775-E9C5DA2FF9BF}">
      <dgm:prSet/>
      <dgm:spPr/>
      <dgm:t>
        <a:bodyPr/>
        <a:lstStyle/>
        <a:p>
          <a:endParaRPr lang="en-US"/>
        </a:p>
      </dgm:t>
    </dgm:pt>
    <dgm:pt modelId="{F1121A77-6FE8-5E4F-A442-5C1A505C93F3}" type="sibTrans" cxnId="{8166DABC-C6DB-E84B-B775-E9C5DA2FF9BF}">
      <dgm:prSet/>
      <dgm:spPr/>
      <dgm:t>
        <a:bodyPr/>
        <a:lstStyle/>
        <a:p>
          <a:endParaRPr lang="en-US"/>
        </a:p>
      </dgm:t>
    </dgm:pt>
    <dgm:pt modelId="{CC2EA49D-6FA8-6A47-B280-61DE471AFC17}">
      <dgm:prSet/>
      <dgm:spPr/>
      <dgm:t>
        <a:bodyPr/>
        <a:lstStyle/>
        <a:p>
          <a:r>
            <a:rPr lang="en-US" dirty="0" err="1"/>
            <a:t>Prepaging</a:t>
          </a:r>
          <a:endParaRPr lang="en-US" dirty="0"/>
        </a:p>
      </dgm:t>
    </dgm:pt>
    <dgm:pt modelId="{171EE2B2-D007-7D47-8175-5BDD56D3449B}" type="parTrans" cxnId="{B1F7B894-93BA-2548-A9A3-AB31E3BCC975}">
      <dgm:prSet/>
      <dgm:spPr/>
      <dgm:t>
        <a:bodyPr/>
        <a:lstStyle/>
        <a:p>
          <a:endParaRPr lang="en-US"/>
        </a:p>
      </dgm:t>
    </dgm:pt>
    <dgm:pt modelId="{134C7CA8-BAE9-DB47-AB35-D07CD95CDBF0}" type="sibTrans" cxnId="{B1F7B894-93BA-2548-A9A3-AB31E3BCC975}">
      <dgm:prSet/>
      <dgm:spPr/>
      <dgm:t>
        <a:bodyPr/>
        <a:lstStyle/>
        <a:p>
          <a:endParaRPr lang="en-US"/>
        </a:p>
      </dgm:t>
    </dgm:pt>
    <dgm:pt modelId="{BF8FBDCF-9F23-B04B-9764-EDEEC6AE3CC3}" type="pres">
      <dgm:prSet presAssocID="{FE35E02B-71EA-A248-A9D1-2F965A2C7B31}" presName="mainComposite" presStyleCnt="0">
        <dgm:presLayoutVars>
          <dgm:chPref val="1"/>
          <dgm:dir/>
          <dgm:animOne val="branch"/>
          <dgm:animLvl val="lvl"/>
          <dgm:resizeHandles val="exact"/>
        </dgm:presLayoutVars>
      </dgm:prSet>
      <dgm:spPr/>
    </dgm:pt>
    <dgm:pt modelId="{11B3C1A2-A3EF-8B49-8AF1-E5A487FD2393}" type="pres">
      <dgm:prSet presAssocID="{FE35E02B-71EA-A248-A9D1-2F965A2C7B31}" presName="hierFlow" presStyleCnt="0"/>
      <dgm:spPr/>
    </dgm:pt>
    <dgm:pt modelId="{4D67A21D-19CC-6E43-A3F1-A15C6A73DF92}" type="pres">
      <dgm:prSet presAssocID="{FE35E02B-71EA-A248-A9D1-2F965A2C7B31}" presName="hierChild1" presStyleCnt="0">
        <dgm:presLayoutVars>
          <dgm:chPref val="1"/>
          <dgm:animOne val="branch"/>
          <dgm:animLvl val="lvl"/>
        </dgm:presLayoutVars>
      </dgm:prSet>
      <dgm:spPr/>
    </dgm:pt>
    <dgm:pt modelId="{DF163FF9-EA40-8440-B861-2E1397F85C61}" type="pres">
      <dgm:prSet presAssocID="{23084231-31CB-4743-B4A4-79D75B471C13}" presName="Name14" presStyleCnt="0"/>
      <dgm:spPr/>
    </dgm:pt>
    <dgm:pt modelId="{47D2CDED-EA25-D245-9A3E-EE424E47FA09}" type="pres">
      <dgm:prSet presAssocID="{23084231-31CB-4743-B4A4-79D75B471C13}" presName="level1Shape" presStyleLbl="node0" presStyleIdx="0" presStyleCnt="1">
        <dgm:presLayoutVars>
          <dgm:chPref val="3"/>
        </dgm:presLayoutVars>
      </dgm:prSet>
      <dgm:spPr/>
    </dgm:pt>
    <dgm:pt modelId="{5EF37113-2D19-0E46-8593-FD43CE105843}" type="pres">
      <dgm:prSet presAssocID="{23084231-31CB-4743-B4A4-79D75B471C13}" presName="hierChild2" presStyleCnt="0"/>
      <dgm:spPr/>
    </dgm:pt>
    <dgm:pt modelId="{7FC00B2B-D0BE-C64D-B097-B67C2E9E9C42}" type="pres">
      <dgm:prSet presAssocID="{1D73C883-0270-7D43-A3D6-E088B19F4F0C}" presName="Name19" presStyleLbl="parChTrans1D2" presStyleIdx="0" presStyleCnt="2"/>
      <dgm:spPr/>
    </dgm:pt>
    <dgm:pt modelId="{C99ED07D-A25F-8346-81DF-D33C644F84B8}" type="pres">
      <dgm:prSet presAssocID="{1DA8F05A-5B38-7A4B-A17B-66CF5B6872DE}" presName="Name21" presStyleCnt="0"/>
      <dgm:spPr/>
    </dgm:pt>
    <dgm:pt modelId="{A27BAF8F-2698-424F-B03A-2E28D1896C52}" type="pres">
      <dgm:prSet presAssocID="{1DA8F05A-5B38-7A4B-A17B-66CF5B6872DE}" presName="level2Shape" presStyleLbl="node2" presStyleIdx="0" presStyleCnt="2"/>
      <dgm:spPr/>
    </dgm:pt>
    <dgm:pt modelId="{3F3AA4E7-618F-E244-998D-27516C7E5FED}" type="pres">
      <dgm:prSet presAssocID="{1DA8F05A-5B38-7A4B-A17B-66CF5B6872DE}" presName="hierChild3" presStyleCnt="0"/>
      <dgm:spPr/>
    </dgm:pt>
    <dgm:pt modelId="{91D0E1FC-3442-2845-AFA8-8E8BBBCA9554}" type="pres">
      <dgm:prSet presAssocID="{171EE2B2-D007-7D47-8175-5BDD56D3449B}" presName="Name19" presStyleLbl="parChTrans1D2" presStyleIdx="1" presStyleCnt="2"/>
      <dgm:spPr/>
    </dgm:pt>
    <dgm:pt modelId="{B60C33D1-E949-1643-9BC9-92DFFADB1C88}" type="pres">
      <dgm:prSet presAssocID="{CC2EA49D-6FA8-6A47-B280-61DE471AFC17}" presName="Name21" presStyleCnt="0"/>
      <dgm:spPr/>
    </dgm:pt>
    <dgm:pt modelId="{343A2062-4385-2E48-AA5A-BF53FA94A158}" type="pres">
      <dgm:prSet presAssocID="{CC2EA49D-6FA8-6A47-B280-61DE471AFC17}" presName="level2Shape" presStyleLbl="node2" presStyleIdx="1" presStyleCnt="2"/>
      <dgm:spPr/>
    </dgm:pt>
    <dgm:pt modelId="{073A1675-0456-3C40-9261-E44F86126930}" type="pres">
      <dgm:prSet presAssocID="{CC2EA49D-6FA8-6A47-B280-61DE471AFC17}" presName="hierChild3" presStyleCnt="0"/>
      <dgm:spPr/>
    </dgm:pt>
    <dgm:pt modelId="{D073093C-41EC-4048-98FC-2346A84A853D}" type="pres">
      <dgm:prSet presAssocID="{FE35E02B-71EA-A248-A9D1-2F965A2C7B31}" presName="bgShapesFlow" presStyleCnt="0"/>
      <dgm:spPr/>
    </dgm:pt>
  </dgm:ptLst>
  <dgm:cxnLst>
    <dgm:cxn modelId="{D6D12E6C-5E0E-904A-B0BB-B46CAD1AACEE}" type="presOf" srcId="{1DA8F05A-5B38-7A4B-A17B-66CF5B6872DE}" destId="{A27BAF8F-2698-424F-B03A-2E28D1896C52}" srcOrd="0" destOrd="0" presId="urn:microsoft.com/office/officeart/2005/8/layout/hierarchy6"/>
    <dgm:cxn modelId="{628A0B51-E72F-EC40-8F25-C24C8A9CAD9F}" type="presOf" srcId="{FE35E02B-71EA-A248-A9D1-2F965A2C7B31}" destId="{BF8FBDCF-9F23-B04B-9764-EDEEC6AE3CC3}" srcOrd="0" destOrd="0" presId="urn:microsoft.com/office/officeart/2005/8/layout/hierarchy6"/>
    <dgm:cxn modelId="{B1F7B894-93BA-2548-A9A3-AB31E3BCC975}" srcId="{23084231-31CB-4743-B4A4-79D75B471C13}" destId="{CC2EA49D-6FA8-6A47-B280-61DE471AFC17}" srcOrd="1" destOrd="0" parTransId="{171EE2B2-D007-7D47-8175-5BDD56D3449B}" sibTransId="{134C7CA8-BAE9-DB47-AB35-D07CD95CDBF0}"/>
    <dgm:cxn modelId="{8166DABC-C6DB-E84B-B775-E9C5DA2FF9BF}" srcId="{23084231-31CB-4743-B4A4-79D75B471C13}" destId="{1DA8F05A-5B38-7A4B-A17B-66CF5B6872DE}" srcOrd="0" destOrd="0" parTransId="{1D73C883-0270-7D43-A3D6-E088B19F4F0C}" sibTransId="{F1121A77-6FE8-5E4F-A442-5C1A505C93F3}"/>
    <dgm:cxn modelId="{0F04D6CA-6CF0-844A-97CA-99DC93E70AB6}" type="presOf" srcId="{1D73C883-0270-7D43-A3D6-E088B19F4F0C}" destId="{7FC00B2B-D0BE-C64D-B097-B67C2E9E9C42}" srcOrd="0" destOrd="0" presId="urn:microsoft.com/office/officeart/2005/8/layout/hierarchy6"/>
    <dgm:cxn modelId="{BF33AFCF-4A2A-FE43-A8ED-38A099C1D8BC}" srcId="{FE35E02B-71EA-A248-A9D1-2F965A2C7B31}" destId="{23084231-31CB-4743-B4A4-79D75B471C13}" srcOrd="0" destOrd="0" parTransId="{401E3C16-4AAC-704D-82E4-0D66DF61552E}" sibTransId="{692FF7BF-C0A4-674A-BF1F-0B151DCF5D64}"/>
    <dgm:cxn modelId="{85D2F7DB-E6F4-C245-87F3-1AC2A2230B7A}" type="presOf" srcId="{171EE2B2-D007-7D47-8175-5BDD56D3449B}" destId="{91D0E1FC-3442-2845-AFA8-8E8BBBCA9554}" srcOrd="0" destOrd="0" presId="urn:microsoft.com/office/officeart/2005/8/layout/hierarchy6"/>
    <dgm:cxn modelId="{D6FF2DE3-2AED-F943-B3CC-9704C3D89C02}" type="presOf" srcId="{23084231-31CB-4743-B4A4-79D75B471C13}" destId="{47D2CDED-EA25-D245-9A3E-EE424E47FA09}" srcOrd="0" destOrd="0" presId="urn:microsoft.com/office/officeart/2005/8/layout/hierarchy6"/>
    <dgm:cxn modelId="{F2515CEA-6117-DD49-AD3A-2DD354C3AF64}" type="presOf" srcId="{CC2EA49D-6FA8-6A47-B280-61DE471AFC17}" destId="{343A2062-4385-2E48-AA5A-BF53FA94A158}" srcOrd="0" destOrd="0" presId="urn:microsoft.com/office/officeart/2005/8/layout/hierarchy6"/>
    <dgm:cxn modelId="{0679AED4-817C-2B41-94BD-7395C6142497}" type="presParOf" srcId="{BF8FBDCF-9F23-B04B-9764-EDEEC6AE3CC3}" destId="{11B3C1A2-A3EF-8B49-8AF1-E5A487FD2393}" srcOrd="0" destOrd="0" presId="urn:microsoft.com/office/officeart/2005/8/layout/hierarchy6"/>
    <dgm:cxn modelId="{11CCD670-7989-DE4C-9B4D-A6D3CD79FF11}" type="presParOf" srcId="{11B3C1A2-A3EF-8B49-8AF1-E5A487FD2393}" destId="{4D67A21D-19CC-6E43-A3F1-A15C6A73DF92}" srcOrd="0" destOrd="0" presId="urn:microsoft.com/office/officeart/2005/8/layout/hierarchy6"/>
    <dgm:cxn modelId="{0AA34C06-C056-C040-9EB5-0F98F9DE7321}" type="presParOf" srcId="{4D67A21D-19CC-6E43-A3F1-A15C6A73DF92}" destId="{DF163FF9-EA40-8440-B861-2E1397F85C61}" srcOrd="0" destOrd="0" presId="urn:microsoft.com/office/officeart/2005/8/layout/hierarchy6"/>
    <dgm:cxn modelId="{ED24D379-8316-2F43-A7BA-8B00897BCD64}" type="presParOf" srcId="{DF163FF9-EA40-8440-B861-2E1397F85C61}" destId="{47D2CDED-EA25-D245-9A3E-EE424E47FA09}" srcOrd="0" destOrd="0" presId="urn:microsoft.com/office/officeart/2005/8/layout/hierarchy6"/>
    <dgm:cxn modelId="{DE323534-214F-8745-BDB8-50A1196A8879}" type="presParOf" srcId="{DF163FF9-EA40-8440-B861-2E1397F85C61}" destId="{5EF37113-2D19-0E46-8593-FD43CE105843}" srcOrd="1" destOrd="0" presId="urn:microsoft.com/office/officeart/2005/8/layout/hierarchy6"/>
    <dgm:cxn modelId="{E76F9F36-F70F-5A43-B5F2-6E1418D8D0FA}" type="presParOf" srcId="{5EF37113-2D19-0E46-8593-FD43CE105843}" destId="{7FC00B2B-D0BE-C64D-B097-B67C2E9E9C42}" srcOrd="0" destOrd="0" presId="urn:microsoft.com/office/officeart/2005/8/layout/hierarchy6"/>
    <dgm:cxn modelId="{53EA85A8-A93B-4845-885E-5C3AB4C42965}" type="presParOf" srcId="{5EF37113-2D19-0E46-8593-FD43CE105843}" destId="{C99ED07D-A25F-8346-81DF-D33C644F84B8}" srcOrd="1" destOrd="0" presId="urn:microsoft.com/office/officeart/2005/8/layout/hierarchy6"/>
    <dgm:cxn modelId="{EE26AA27-6D05-DA41-9DFB-8DD95E517B00}" type="presParOf" srcId="{C99ED07D-A25F-8346-81DF-D33C644F84B8}" destId="{A27BAF8F-2698-424F-B03A-2E28D1896C52}" srcOrd="0" destOrd="0" presId="urn:microsoft.com/office/officeart/2005/8/layout/hierarchy6"/>
    <dgm:cxn modelId="{1F81367A-E956-064D-97A7-E3011EC7F52A}" type="presParOf" srcId="{C99ED07D-A25F-8346-81DF-D33C644F84B8}" destId="{3F3AA4E7-618F-E244-998D-27516C7E5FED}" srcOrd="1" destOrd="0" presId="urn:microsoft.com/office/officeart/2005/8/layout/hierarchy6"/>
    <dgm:cxn modelId="{A883DE1F-FBC8-9846-9985-8D1ECF56ABF4}" type="presParOf" srcId="{5EF37113-2D19-0E46-8593-FD43CE105843}" destId="{91D0E1FC-3442-2845-AFA8-8E8BBBCA9554}" srcOrd="2" destOrd="0" presId="urn:microsoft.com/office/officeart/2005/8/layout/hierarchy6"/>
    <dgm:cxn modelId="{F932A395-2236-9D4B-BB3E-EC1278019E38}" type="presParOf" srcId="{5EF37113-2D19-0E46-8593-FD43CE105843}" destId="{B60C33D1-E949-1643-9BC9-92DFFADB1C88}" srcOrd="3" destOrd="0" presId="urn:microsoft.com/office/officeart/2005/8/layout/hierarchy6"/>
    <dgm:cxn modelId="{81B49FFA-2F11-8B47-A79E-B575F5A8BBC6}" type="presParOf" srcId="{B60C33D1-E949-1643-9BC9-92DFFADB1C88}" destId="{343A2062-4385-2E48-AA5A-BF53FA94A158}" srcOrd="0" destOrd="0" presId="urn:microsoft.com/office/officeart/2005/8/layout/hierarchy6"/>
    <dgm:cxn modelId="{E266B7DB-918D-C742-B42A-694AF0B2A2CD}" type="presParOf" srcId="{B60C33D1-E949-1643-9BC9-92DFFADB1C88}" destId="{073A1675-0456-3C40-9261-E44F86126930}" srcOrd="1" destOrd="0" presId="urn:microsoft.com/office/officeart/2005/8/layout/hierarchy6"/>
    <dgm:cxn modelId="{E4430E8E-352C-5E45-A638-7DA5271F9007}" type="presParOf" srcId="{BF8FBDCF-9F23-B04B-9764-EDEEC6AE3CC3}" destId="{D073093C-41EC-4048-98FC-2346A84A853D}"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DA557B8-20C6-9042-8F72-03A210D067C2}" type="doc">
      <dgm:prSet loTypeId="urn:microsoft.com/office/officeart/2005/8/layout/vList3#1" loCatId="list" qsTypeId="urn:microsoft.com/office/officeart/2005/8/quickstyle/simple4" qsCatId="simple" csTypeId="urn:microsoft.com/office/officeart/2005/8/colors/accent1_2" csCatId="accent1" phldr="1"/>
      <dgm:spPr/>
      <dgm:t>
        <a:bodyPr/>
        <a:lstStyle/>
        <a:p>
          <a:endParaRPr lang="en-US"/>
        </a:p>
      </dgm:t>
    </dgm:pt>
    <dgm:pt modelId="{6774DE01-6233-B249-8E19-C7D51CE87F9A}">
      <dgm:prSet/>
      <dgm:spPr/>
      <dgm:t>
        <a:bodyPr/>
        <a:lstStyle/>
        <a:p>
          <a:pPr rtl="0"/>
          <a:r>
            <a:rPr lang="en-US" dirty="0"/>
            <a:t>Algorithms used for the selection of a page to replace:</a:t>
          </a:r>
        </a:p>
      </dgm:t>
    </dgm:pt>
    <dgm:pt modelId="{FFD2C51C-0256-664F-B449-65DC58CAE24F}" type="parTrans" cxnId="{03764115-0E24-3A4B-9923-0E71C9E8080A}">
      <dgm:prSet/>
      <dgm:spPr/>
      <dgm:t>
        <a:bodyPr/>
        <a:lstStyle/>
        <a:p>
          <a:endParaRPr lang="en-US"/>
        </a:p>
      </dgm:t>
    </dgm:pt>
    <dgm:pt modelId="{5C1FAF83-8542-F343-8582-FC2EF309697E}" type="sibTrans" cxnId="{03764115-0E24-3A4B-9923-0E71C9E8080A}">
      <dgm:prSet/>
      <dgm:spPr/>
      <dgm:t>
        <a:bodyPr/>
        <a:lstStyle/>
        <a:p>
          <a:endParaRPr lang="en-US"/>
        </a:p>
      </dgm:t>
    </dgm:pt>
    <dgm:pt modelId="{A23A6ABD-0BB1-6B44-9048-7D79B7FA6C4F}">
      <dgm:prSet/>
      <dgm:spPr/>
      <dgm:t>
        <a:bodyPr/>
        <a:lstStyle/>
        <a:p>
          <a:pPr rtl="0"/>
          <a:r>
            <a:rPr lang="en-US" dirty="0"/>
            <a:t>Clock</a:t>
          </a:r>
        </a:p>
      </dgm:t>
    </dgm:pt>
    <dgm:pt modelId="{3E257FC9-8BD6-2D44-8493-1148F9A4C49F}" type="parTrans" cxnId="{270B4709-4B78-0548-8A78-7F4B2EAAE44D}">
      <dgm:prSet/>
      <dgm:spPr/>
      <dgm:t>
        <a:bodyPr/>
        <a:lstStyle/>
        <a:p>
          <a:endParaRPr lang="en-US"/>
        </a:p>
      </dgm:t>
    </dgm:pt>
    <dgm:pt modelId="{2C7E5A72-F5BE-9744-9123-07298F5AFF8B}" type="sibTrans" cxnId="{270B4709-4B78-0548-8A78-7F4B2EAAE44D}">
      <dgm:prSet/>
      <dgm:spPr/>
      <dgm:t>
        <a:bodyPr/>
        <a:lstStyle/>
        <a:p>
          <a:endParaRPr lang="en-US"/>
        </a:p>
      </dgm:t>
    </dgm:pt>
    <dgm:pt modelId="{A0E01A37-5A2E-954D-A02D-BB1F485E3E7F}">
      <dgm:prSet/>
      <dgm:spPr/>
      <dgm:t>
        <a:bodyPr/>
        <a:lstStyle/>
        <a:p>
          <a:pPr rtl="0"/>
          <a:r>
            <a:rPr lang="en-US" dirty="0"/>
            <a:t>Optimal</a:t>
          </a:r>
        </a:p>
      </dgm:t>
    </dgm:pt>
    <dgm:pt modelId="{8297DF41-8C61-984D-AA0A-2381C54157BB}" type="sibTrans" cxnId="{D54CA063-EAA4-1649-B602-CD8010403DAA}">
      <dgm:prSet/>
      <dgm:spPr/>
      <dgm:t>
        <a:bodyPr/>
        <a:lstStyle/>
        <a:p>
          <a:endParaRPr lang="en-US"/>
        </a:p>
      </dgm:t>
    </dgm:pt>
    <dgm:pt modelId="{AFBC8F9A-3E43-6B45-B16F-2B12FB2D024C}" type="parTrans" cxnId="{D54CA063-EAA4-1649-B602-CD8010403DAA}">
      <dgm:prSet/>
      <dgm:spPr/>
      <dgm:t>
        <a:bodyPr/>
        <a:lstStyle/>
        <a:p>
          <a:endParaRPr lang="en-US"/>
        </a:p>
      </dgm:t>
    </dgm:pt>
    <dgm:pt modelId="{F25125FF-1818-438D-946D-949A4C3C4567}">
      <dgm:prSet/>
      <dgm:spPr/>
      <dgm:t>
        <a:bodyPr/>
        <a:lstStyle/>
        <a:p>
          <a:r>
            <a:rPr lang="en-US" dirty="0"/>
            <a:t>First-in-first-out (FIFO)</a:t>
          </a:r>
        </a:p>
      </dgm:t>
    </dgm:pt>
    <dgm:pt modelId="{A4B129DB-E40A-4A80-ADE2-AD6E9F9D24EC}" type="sibTrans" cxnId="{409B8B11-253B-4A7D-8312-EDA42B98D7FE}">
      <dgm:prSet/>
      <dgm:spPr/>
      <dgm:t>
        <a:bodyPr/>
        <a:lstStyle/>
        <a:p>
          <a:endParaRPr lang="en-GB"/>
        </a:p>
      </dgm:t>
    </dgm:pt>
    <dgm:pt modelId="{C4B4E753-E34F-457A-AAA9-5DD69EC6EFC2}" type="parTrans" cxnId="{409B8B11-253B-4A7D-8312-EDA42B98D7FE}">
      <dgm:prSet/>
      <dgm:spPr/>
      <dgm:t>
        <a:bodyPr/>
        <a:lstStyle/>
        <a:p>
          <a:endParaRPr lang="en-GB"/>
        </a:p>
      </dgm:t>
    </dgm:pt>
    <dgm:pt modelId="{B87A511D-FDE5-4C63-9316-B39F7F381873}">
      <dgm:prSet/>
      <dgm:spPr/>
      <dgm:t>
        <a:bodyPr/>
        <a:lstStyle/>
        <a:p>
          <a:r>
            <a:rPr lang="en-US" dirty="0"/>
            <a:t>Least recently used (LRU)</a:t>
          </a:r>
        </a:p>
      </dgm:t>
    </dgm:pt>
    <dgm:pt modelId="{B703C9C1-8727-4F8D-B054-A8C6FF59DB72}" type="sibTrans" cxnId="{09CE77EF-B5FE-4AA0-95C0-E6A35268EB4E}">
      <dgm:prSet/>
      <dgm:spPr/>
      <dgm:t>
        <a:bodyPr/>
        <a:lstStyle/>
        <a:p>
          <a:endParaRPr lang="en-GB"/>
        </a:p>
      </dgm:t>
    </dgm:pt>
    <dgm:pt modelId="{4B9960BF-752F-433F-9389-FA4BB53C5A3D}" type="parTrans" cxnId="{09CE77EF-B5FE-4AA0-95C0-E6A35268EB4E}">
      <dgm:prSet/>
      <dgm:spPr/>
      <dgm:t>
        <a:bodyPr/>
        <a:lstStyle/>
        <a:p>
          <a:endParaRPr lang="en-GB"/>
        </a:p>
      </dgm:t>
    </dgm:pt>
    <dgm:pt modelId="{51A57CDB-86BB-4997-992D-1BBCDF056253}">
      <dgm:prSet/>
      <dgm:spPr/>
      <dgm:t>
        <a:bodyPr/>
        <a:lstStyle/>
        <a:p>
          <a:r>
            <a:rPr lang="en-US" dirty="0"/>
            <a:t>Least </a:t>
          </a:r>
          <a:r>
            <a:rPr lang="hr-HR" dirty="0"/>
            <a:t>frequently</a:t>
          </a:r>
          <a:r>
            <a:rPr lang="en-US" dirty="0"/>
            <a:t> used (L</a:t>
          </a:r>
          <a:r>
            <a:rPr lang="hr-HR" dirty="0"/>
            <a:t>F</a:t>
          </a:r>
          <a:r>
            <a:rPr lang="en-US" dirty="0"/>
            <a:t>U)</a:t>
          </a:r>
        </a:p>
      </dgm:t>
    </dgm:pt>
    <dgm:pt modelId="{3ABE6DBC-F5F0-478B-9BE0-57DD08A78A6C}" type="parTrans" cxnId="{8B7DBC5C-9457-4BBF-9C89-42DA1658AAAB}">
      <dgm:prSet/>
      <dgm:spPr/>
      <dgm:t>
        <a:bodyPr/>
        <a:lstStyle/>
        <a:p>
          <a:endParaRPr lang="en-GB"/>
        </a:p>
      </dgm:t>
    </dgm:pt>
    <dgm:pt modelId="{5C7F4C62-9A57-4207-AD67-D0AA092124A7}" type="sibTrans" cxnId="{8B7DBC5C-9457-4BBF-9C89-42DA1658AAAB}">
      <dgm:prSet/>
      <dgm:spPr/>
      <dgm:t>
        <a:bodyPr/>
        <a:lstStyle/>
        <a:p>
          <a:endParaRPr lang="en-GB"/>
        </a:p>
      </dgm:t>
    </dgm:pt>
    <dgm:pt modelId="{DF055627-9BCF-0941-A55D-F60516006CF8}" type="pres">
      <dgm:prSet presAssocID="{3DA557B8-20C6-9042-8F72-03A210D067C2}" presName="linearFlow" presStyleCnt="0">
        <dgm:presLayoutVars>
          <dgm:dir/>
          <dgm:resizeHandles val="exact"/>
        </dgm:presLayoutVars>
      </dgm:prSet>
      <dgm:spPr/>
    </dgm:pt>
    <dgm:pt modelId="{2544A3F1-E2E8-B74E-8711-2EC9EA6064C6}" type="pres">
      <dgm:prSet presAssocID="{6774DE01-6233-B249-8E19-C7D51CE87F9A}" presName="composite" presStyleCnt="0"/>
      <dgm:spPr/>
    </dgm:pt>
    <dgm:pt modelId="{30C7C1FC-ABE9-9F49-B497-834E86732140}" type="pres">
      <dgm:prSet presAssocID="{6774DE01-6233-B249-8E19-C7D51CE87F9A}" presName="imgShp" presStyleLbl="fgImgPlace1" presStyleIdx="0" presStyleCnt="1" custScaleX="51675" custScaleY="50081"/>
      <dgm:spPr>
        <a:solidFill>
          <a:schemeClr val="accent5">
            <a:lumMod val="75000"/>
          </a:schemeClr>
        </a:solidFill>
      </dgm:spPr>
    </dgm:pt>
    <dgm:pt modelId="{B2EFD19C-DD54-B24D-B755-43F907118B14}" type="pres">
      <dgm:prSet presAssocID="{6774DE01-6233-B249-8E19-C7D51CE87F9A}" presName="txShp" presStyleLbl="node1" presStyleIdx="0" presStyleCnt="1" custScaleX="108939" custScaleY="122751">
        <dgm:presLayoutVars>
          <dgm:bulletEnabled val="1"/>
        </dgm:presLayoutVars>
      </dgm:prSet>
      <dgm:spPr/>
    </dgm:pt>
  </dgm:ptLst>
  <dgm:cxnLst>
    <dgm:cxn modelId="{270B4709-4B78-0548-8A78-7F4B2EAAE44D}" srcId="{6774DE01-6233-B249-8E19-C7D51CE87F9A}" destId="{A23A6ABD-0BB1-6B44-9048-7D79B7FA6C4F}" srcOrd="4" destOrd="0" parTransId="{3E257FC9-8BD6-2D44-8493-1148F9A4C49F}" sibTransId="{2C7E5A72-F5BE-9744-9123-07298F5AFF8B}"/>
    <dgm:cxn modelId="{2B432C0C-613A-4737-A974-C99DDE45B1D4}" type="presOf" srcId="{F25125FF-1818-438D-946D-949A4C3C4567}" destId="{B2EFD19C-DD54-B24D-B755-43F907118B14}" srcOrd="0" destOrd="2" presId="urn:microsoft.com/office/officeart/2005/8/layout/vList3#1"/>
    <dgm:cxn modelId="{409B8B11-253B-4A7D-8312-EDA42B98D7FE}" srcId="{6774DE01-6233-B249-8E19-C7D51CE87F9A}" destId="{F25125FF-1818-438D-946D-949A4C3C4567}" srcOrd="1" destOrd="0" parTransId="{C4B4E753-E34F-457A-AAA9-5DD69EC6EFC2}" sibTransId="{A4B129DB-E40A-4A80-ADE2-AD6E9F9D24EC}"/>
    <dgm:cxn modelId="{53E23C13-A2D0-A14E-87C3-74406FBF3ECD}" type="presOf" srcId="{3DA557B8-20C6-9042-8F72-03A210D067C2}" destId="{DF055627-9BCF-0941-A55D-F60516006CF8}" srcOrd="0" destOrd="0" presId="urn:microsoft.com/office/officeart/2005/8/layout/vList3#1"/>
    <dgm:cxn modelId="{03764115-0E24-3A4B-9923-0E71C9E8080A}" srcId="{3DA557B8-20C6-9042-8F72-03A210D067C2}" destId="{6774DE01-6233-B249-8E19-C7D51CE87F9A}" srcOrd="0" destOrd="0" parTransId="{FFD2C51C-0256-664F-B449-65DC58CAE24F}" sibTransId="{5C1FAF83-8542-F343-8582-FC2EF309697E}"/>
    <dgm:cxn modelId="{02B8E730-CB30-4538-8CD6-F68AF6A593F1}" type="presOf" srcId="{B87A511D-FDE5-4C63-9316-B39F7F381873}" destId="{B2EFD19C-DD54-B24D-B755-43F907118B14}" srcOrd="0" destOrd="3" presId="urn:microsoft.com/office/officeart/2005/8/layout/vList3#1"/>
    <dgm:cxn modelId="{8B7DBC5C-9457-4BBF-9C89-42DA1658AAAB}" srcId="{6774DE01-6233-B249-8E19-C7D51CE87F9A}" destId="{51A57CDB-86BB-4997-992D-1BBCDF056253}" srcOrd="3" destOrd="0" parTransId="{3ABE6DBC-F5F0-478B-9BE0-57DD08A78A6C}" sibTransId="{5C7F4C62-9A57-4207-AD67-D0AA092124A7}"/>
    <dgm:cxn modelId="{40F6FE5F-CAF0-8A4A-B661-23CC9BCCEDB9}" type="presOf" srcId="{6774DE01-6233-B249-8E19-C7D51CE87F9A}" destId="{B2EFD19C-DD54-B24D-B755-43F907118B14}" srcOrd="0" destOrd="0" presId="urn:microsoft.com/office/officeart/2005/8/layout/vList3#1"/>
    <dgm:cxn modelId="{D9D8A562-E1BC-46A4-B754-24DAC3DBE987}" type="presOf" srcId="{51A57CDB-86BB-4997-992D-1BBCDF056253}" destId="{B2EFD19C-DD54-B24D-B755-43F907118B14}" srcOrd="0" destOrd="4" presId="urn:microsoft.com/office/officeart/2005/8/layout/vList3#1"/>
    <dgm:cxn modelId="{D54CA063-EAA4-1649-B602-CD8010403DAA}" srcId="{6774DE01-6233-B249-8E19-C7D51CE87F9A}" destId="{A0E01A37-5A2E-954D-A02D-BB1F485E3E7F}" srcOrd="0" destOrd="0" parTransId="{AFBC8F9A-3E43-6B45-B16F-2B12FB2D024C}" sibTransId="{8297DF41-8C61-984D-AA0A-2381C54157BB}"/>
    <dgm:cxn modelId="{F645A592-DC7C-A043-B003-B57E3C86678F}" type="presOf" srcId="{A23A6ABD-0BB1-6B44-9048-7D79B7FA6C4F}" destId="{B2EFD19C-DD54-B24D-B755-43F907118B14}" srcOrd="0" destOrd="5" presId="urn:microsoft.com/office/officeart/2005/8/layout/vList3#1"/>
    <dgm:cxn modelId="{0EA809CF-79D6-3D44-9025-8234DB7D2F47}" type="presOf" srcId="{A0E01A37-5A2E-954D-A02D-BB1F485E3E7F}" destId="{B2EFD19C-DD54-B24D-B755-43F907118B14}" srcOrd="0" destOrd="1" presId="urn:microsoft.com/office/officeart/2005/8/layout/vList3#1"/>
    <dgm:cxn modelId="{09CE77EF-B5FE-4AA0-95C0-E6A35268EB4E}" srcId="{6774DE01-6233-B249-8E19-C7D51CE87F9A}" destId="{B87A511D-FDE5-4C63-9316-B39F7F381873}" srcOrd="2" destOrd="0" parTransId="{4B9960BF-752F-433F-9389-FA4BB53C5A3D}" sibTransId="{B703C9C1-8727-4F8D-B054-A8C6FF59DB72}"/>
    <dgm:cxn modelId="{608E0C69-3B1B-474C-A7C9-A430C4B87941}" type="presParOf" srcId="{DF055627-9BCF-0941-A55D-F60516006CF8}" destId="{2544A3F1-E2E8-B74E-8711-2EC9EA6064C6}" srcOrd="0" destOrd="0" presId="urn:microsoft.com/office/officeart/2005/8/layout/vList3#1"/>
    <dgm:cxn modelId="{4BEF9B87-7F0F-594D-BCDC-F82884A78572}" type="presParOf" srcId="{2544A3F1-E2E8-B74E-8711-2EC9EA6064C6}" destId="{30C7C1FC-ABE9-9F49-B497-834E86732140}" srcOrd="0" destOrd="0" presId="urn:microsoft.com/office/officeart/2005/8/layout/vList3#1"/>
    <dgm:cxn modelId="{063E8CB7-19FD-D54E-8DBB-27DBA2A9D3B3}" type="presParOf" srcId="{2544A3F1-E2E8-B74E-8711-2EC9EA6064C6}" destId="{B2EFD19C-DD54-B24D-B755-43F907118B14}" srcOrd="1" destOrd="0" presId="urn:microsoft.com/office/officeart/2005/8/layout/vList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45DBCFB-C194-A74B-833C-964515412432}"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52068A9C-94BF-5F43-9513-AEE471E86B97}">
      <dgm:prSet phldrT="[Text]"/>
      <dgm:spPr/>
      <dgm:t>
        <a:bodyPr/>
        <a:lstStyle/>
        <a:p>
          <a:r>
            <a:rPr lang="en-US" dirty="0"/>
            <a:t>A replaced page is not lost, but rather assigned to one of two lists</a:t>
          </a:r>
        </a:p>
      </dgm:t>
    </dgm:pt>
    <dgm:pt modelId="{B97D859C-44BC-6049-91D5-CE34D36757AA}" type="parTrans" cxnId="{129B26C9-3D1B-1E4F-9218-1A6F4A033514}">
      <dgm:prSet/>
      <dgm:spPr/>
      <dgm:t>
        <a:bodyPr/>
        <a:lstStyle/>
        <a:p>
          <a:endParaRPr lang="en-US"/>
        </a:p>
      </dgm:t>
    </dgm:pt>
    <dgm:pt modelId="{D41AF72F-78E0-FE41-B0A0-797798B63222}" type="sibTrans" cxnId="{129B26C9-3D1B-1E4F-9218-1A6F4A033514}">
      <dgm:prSet/>
      <dgm:spPr/>
      <dgm:t>
        <a:bodyPr/>
        <a:lstStyle/>
        <a:p>
          <a:endParaRPr lang="en-US"/>
        </a:p>
      </dgm:t>
    </dgm:pt>
    <dgm:pt modelId="{86710346-DBC2-A14D-9175-42A625E18F03}">
      <dgm:prSet/>
      <dgm:spPr/>
      <dgm:t>
        <a:bodyPr/>
        <a:lstStyle/>
        <a:p>
          <a:r>
            <a:rPr lang="en-US"/>
            <a:t>Free page list</a:t>
          </a:r>
          <a:endParaRPr lang="en-US" dirty="0"/>
        </a:p>
      </dgm:t>
    </dgm:pt>
    <dgm:pt modelId="{3DEA17B4-0A08-9142-A8EA-2B30A62028A9}" type="parTrans" cxnId="{15EC9AEB-196F-1E4B-800C-565697245EFF}">
      <dgm:prSet/>
      <dgm:spPr/>
      <dgm:t>
        <a:bodyPr/>
        <a:lstStyle/>
        <a:p>
          <a:endParaRPr lang="en-US"/>
        </a:p>
      </dgm:t>
    </dgm:pt>
    <dgm:pt modelId="{B935FCB2-AE4B-1E4A-8056-C6E1F4A72C5A}" type="sibTrans" cxnId="{15EC9AEB-196F-1E4B-800C-565697245EFF}">
      <dgm:prSet/>
      <dgm:spPr/>
      <dgm:t>
        <a:bodyPr/>
        <a:lstStyle/>
        <a:p>
          <a:endParaRPr lang="en-US"/>
        </a:p>
      </dgm:t>
    </dgm:pt>
    <dgm:pt modelId="{E42CD1A5-3AD0-774A-8E9D-F1E11172EFD7}">
      <dgm:prSet/>
      <dgm:spPr/>
      <dgm:t>
        <a:bodyPr/>
        <a:lstStyle/>
        <a:p>
          <a:r>
            <a:rPr lang="en-US" dirty="0"/>
            <a:t>List of page frames available for reading in pages</a:t>
          </a:r>
        </a:p>
      </dgm:t>
    </dgm:pt>
    <dgm:pt modelId="{689DC02B-2816-5D40-9029-D900346D9154}" type="parTrans" cxnId="{1B6F3FE9-BEA0-0244-8712-3F7B3E480893}">
      <dgm:prSet/>
      <dgm:spPr/>
      <dgm:t>
        <a:bodyPr/>
        <a:lstStyle/>
        <a:p>
          <a:endParaRPr lang="en-US"/>
        </a:p>
      </dgm:t>
    </dgm:pt>
    <dgm:pt modelId="{838F0615-7F48-454B-B321-502E874BBEE0}" type="sibTrans" cxnId="{1B6F3FE9-BEA0-0244-8712-3F7B3E480893}">
      <dgm:prSet/>
      <dgm:spPr/>
      <dgm:t>
        <a:bodyPr/>
        <a:lstStyle/>
        <a:p>
          <a:endParaRPr lang="en-US"/>
        </a:p>
      </dgm:t>
    </dgm:pt>
    <dgm:pt modelId="{9EE0B396-88A5-C446-A9DA-C142878CF25E}">
      <dgm:prSet/>
      <dgm:spPr/>
      <dgm:t>
        <a:bodyPr/>
        <a:lstStyle/>
        <a:p>
          <a:r>
            <a:rPr lang="en-US" dirty="0"/>
            <a:t>Modified page list</a:t>
          </a:r>
        </a:p>
      </dgm:t>
    </dgm:pt>
    <dgm:pt modelId="{9908A658-0666-AE44-9862-45C8F0943437}" type="parTrans" cxnId="{F2F6C6C3-BF24-3449-9791-4901337BD84A}">
      <dgm:prSet/>
      <dgm:spPr/>
      <dgm:t>
        <a:bodyPr/>
        <a:lstStyle/>
        <a:p>
          <a:endParaRPr lang="en-US"/>
        </a:p>
      </dgm:t>
    </dgm:pt>
    <dgm:pt modelId="{B06F97F8-7990-DE4A-B6AE-C5C028698B64}" type="sibTrans" cxnId="{F2F6C6C3-BF24-3449-9791-4901337BD84A}">
      <dgm:prSet/>
      <dgm:spPr/>
      <dgm:t>
        <a:bodyPr/>
        <a:lstStyle/>
        <a:p>
          <a:endParaRPr lang="en-US"/>
        </a:p>
      </dgm:t>
    </dgm:pt>
    <dgm:pt modelId="{9E2E4F1C-D092-524E-A4F4-0BF2C7F8096E}">
      <dgm:prSet/>
      <dgm:spPr/>
      <dgm:t>
        <a:bodyPr/>
        <a:lstStyle/>
        <a:p>
          <a:r>
            <a:rPr lang="en-US" dirty="0"/>
            <a:t>Pages are written out in clusters </a:t>
          </a:r>
        </a:p>
      </dgm:t>
    </dgm:pt>
    <dgm:pt modelId="{D499F05E-9039-1D4F-9DEC-59AB7497D428}" type="parTrans" cxnId="{D6A61340-3777-A94B-A56F-6FD50297EF48}">
      <dgm:prSet/>
      <dgm:spPr/>
      <dgm:t>
        <a:bodyPr/>
        <a:lstStyle/>
        <a:p>
          <a:endParaRPr lang="en-US"/>
        </a:p>
      </dgm:t>
    </dgm:pt>
    <dgm:pt modelId="{B9B0821A-6B85-E14B-8F61-8B456DD1E177}" type="sibTrans" cxnId="{D6A61340-3777-A94B-A56F-6FD50297EF48}">
      <dgm:prSet/>
      <dgm:spPr/>
      <dgm:t>
        <a:bodyPr/>
        <a:lstStyle/>
        <a:p>
          <a:endParaRPr lang="en-US"/>
        </a:p>
      </dgm:t>
    </dgm:pt>
    <dgm:pt modelId="{9C348023-2CFE-404D-84C4-617142D96F46}" type="pres">
      <dgm:prSet presAssocID="{A45DBCFB-C194-A74B-833C-964515412432}" presName="hierChild1" presStyleCnt="0">
        <dgm:presLayoutVars>
          <dgm:chPref val="1"/>
          <dgm:dir/>
          <dgm:animOne val="branch"/>
          <dgm:animLvl val="lvl"/>
          <dgm:resizeHandles/>
        </dgm:presLayoutVars>
      </dgm:prSet>
      <dgm:spPr/>
    </dgm:pt>
    <dgm:pt modelId="{178F531F-4CEB-2E46-A30C-CA632D0374D7}" type="pres">
      <dgm:prSet presAssocID="{52068A9C-94BF-5F43-9513-AEE471E86B97}" presName="hierRoot1" presStyleCnt="0"/>
      <dgm:spPr/>
    </dgm:pt>
    <dgm:pt modelId="{E181698B-AD00-EC48-AEC0-9ED3A9DDAB4C}" type="pres">
      <dgm:prSet presAssocID="{52068A9C-94BF-5F43-9513-AEE471E86B97}" presName="composite" presStyleCnt="0"/>
      <dgm:spPr/>
    </dgm:pt>
    <dgm:pt modelId="{E9E6A144-BDA8-8445-95FE-B4DEFF1353E5}" type="pres">
      <dgm:prSet presAssocID="{52068A9C-94BF-5F43-9513-AEE471E86B97}" presName="background" presStyleLbl="node0" presStyleIdx="0" presStyleCnt="1"/>
      <dgm:spPr/>
    </dgm:pt>
    <dgm:pt modelId="{66CF74FE-7C99-B147-94AD-327B0056B130}" type="pres">
      <dgm:prSet presAssocID="{52068A9C-94BF-5F43-9513-AEE471E86B97}" presName="text" presStyleLbl="fgAcc0" presStyleIdx="0" presStyleCnt="1" custScaleX="378150">
        <dgm:presLayoutVars>
          <dgm:chPref val="3"/>
        </dgm:presLayoutVars>
      </dgm:prSet>
      <dgm:spPr/>
    </dgm:pt>
    <dgm:pt modelId="{A62D6F1B-AF0D-054C-A263-5240D99CFC02}" type="pres">
      <dgm:prSet presAssocID="{52068A9C-94BF-5F43-9513-AEE471E86B97}" presName="hierChild2" presStyleCnt="0"/>
      <dgm:spPr/>
    </dgm:pt>
    <dgm:pt modelId="{FAB3ABC9-CE51-6E46-A582-477033F7909E}" type="pres">
      <dgm:prSet presAssocID="{3DEA17B4-0A08-9142-A8EA-2B30A62028A9}" presName="Name10" presStyleLbl="parChTrans1D2" presStyleIdx="0" presStyleCnt="2"/>
      <dgm:spPr/>
    </dgm:pt>
    <dgm:pt modelId="{ADCE56BC-B51A-644D-8703-0D1BBBF001DB}" type="pres">
      <dgm:prSet presAssocID="{86710346-DBC2-A14D-9175-42A625E18F03}" presName="hierRoot2" presStyleCnt="0"/>
      <dgm:spPr/>
    </dgm:pt>
    <dgm:pt modelId="{E161B099-77F9-FD43-9A4D-697DBB1A9DB9}" type="pres">
      <dgm:prSet presAssocID="{86710346-DBC2-A14D-9175-42A625E18F03}" presName="composite2" presStyleCnt="0"/>
      <dgm:spPr/>
    </dgm:pt>
    <dgm:pt modelId="{28CE6EFF-FA06-4A40-A514-B15AF719A036}" type="pres">
      <dgm:prSet presAssocID="{86710346-DBC2-A14D-9175-42A625E18F03}" presName="background2" presStyleLbl="node2" presStyleIdx="0" presStyleCnt="2"/>
      <dgm:spPr/>
    </dgm:pt>
    <dgm:pt modelId="{36F1355C-6C7A-3F4E-9338-F578F474E3F6}" type="pres">
      <dgm:prSet presAssocID="{86710346-DBC2-A14D-9175-42A625E18F03}" presName="text2" presStyleLbl="fgAcc2" presStyleIdx="0" presStyleCnt="2" custScaleX="277926">
        <dgm:presLayoutVars>
          <dgm:chPref val="3"/>
        </dgm:presLayoutVars>
      </dgm:prSet>
      <dgm:spPr/>
    </dgm:pt>
    <dgm:pt modelId="{E902744D-6C91-704E-96B1-839C1E5C0A71}" type="pres">
      <dgm:prSet presAssocID="{86710346-DBC2-A14D-9175-42A625E18F03}" presName="hierChild3" presStyleCnt="0"/>
      <dgm:spPr/>
    </dgm:pt>
    <dgm:pt modelId="{83175078-7932-F44A-9E39-84D1EDA4A644}" type="pres">
      <dgm:prSet presAssocID="{689DC02B-2816-5D40-9029-D900346D9154}" presName="Name17" presStyleLbl="parChTrans1D3" presStyleIdx="0" presStyleCnt="2"/>
      <dgm:spPr/>
    </dgm:pt>
    <dgm:pt modelId="{61C18124-325C-E041-99FB-17EB84ABFD43}" type="pres">
      <dgm:prSet presAssocID="{E42CD1A5-3AD0-774A-8E9D-F1E11172EFD7}" presName="hierRoot3" presStyleCnt="0"/>
      <dgm:spPr/>
    </dgm:pt>
    <dgm:pt modelId="{2223441E-B806-FF44-B6FC-99CA6BC2D18C}" type="pres">
      <dgm:prSet presAssocID="{E42CD1A5-3AD0-774A-8E9D-F1E11172EFD7}" presName="composite3" presStyleCnt="0"/>
      <dgm:spPr/>
    </dgm:pt>
    <dgm:pt modelId="{61509F13-ECF5-824E-AB0E-238E43561F9B}" type="pres">
      <dgm:prSet presAssocID="{E42CD1A5-3AD0-774A-8E9D-F1E11172EFD7}" presName="background3" presStyleLbl="node3" presStyleIdx="0" presStyleCnt="2"/>
      <dgm:spPr/>
    </dgm:pt>
    <dgm:pt modelId="{03C502F8-A858-FC44-9EBA-F09ED388A4F5}" type="pres">
      <dgm:prSet presAssocID="{E42CD1A5-3AD0-774A-8E9D-F1E11172EFD7}" presName="text3" presStyleLbl="fgAcc3" presStyleIdx="0" presStyleCnt="2" custScaleX="277926">
        <dgm:presLayoutVars>
          <dgm:chPref val="3"/>
        </dgm:presLayoutVars>
      </dgm:prSet>
      <dgm:spPr/>
    </dgm:pt>
    <dgm:pt modelId="{CD615948-73BA-CE4B-8051-DFD53B3B0E6E}" type="pres">
      <dgm:prSet presAssocID="{E42CD1A5-3AD0-774A-8E9D-F1E11172EFD7}" presName="hierChild4" presStyleCnt="0"/>
      <dgm:spPr/>
    </dgm:pt>
    <dgm:pt modelId="{7B165121-B4DA-3D41-B59D-340BEFD6B021}" type="pres">
      <dgm:prSet presAssocID="{9908A658-0666-AE44-9862-45C8F0943437}" presName="Name10" presStyleLbl="parChTrans1D2" presStyleIdx="1" presStyleCnt="2"/>
      <dgm:spPr/>
    </dgm:pt>
    <dgm:pt modelId="{0F9ACB6B-394F-614A-9640-DF391012056F}" type="pres">
      <dgm:prSet presAssocID="{9EE0B396-88A5-C446-A9DA-C142878CF25E}" presName="hierRoot2" presStyleCnt="0"/>
      <dgm:spPr/>
    </dgm:pt>
    <dgm:pt modelId="{20B140E6-0299-E244-979A-2390721DBC25}" type="pres">
      <dgm:prSet presAssocID="{9EE0B396-88A5-C446-A9DA-C142878CF25E}" presName="composite2" presStyleCnt="0"/>
      <dgm:spPr/>
    </dgm:pt>
    <dgm:pt modelId="{C014E9E6-13FA-5444-9BC3-3D89E8915179}" type="pres">
      <dgm:prSet presAssocID="{9EE0B396-88A5-C446-A9DA-C142878CF25E}" presName="background2" presStyleLbl="node2" presStyleIdx="1" presStyleCnt="2"/>
      <dgm:spPr/>
    </dgm:pt>
    <dgm:pt modelId="{E7D1A8F5-82B3-3D4D-B2BB-8402CE6DF5DF}" type="pres">
      <dgm:prSet presAssocID="{9EE0B396-88A5-C446-A9DA-C142878CF25E}" presName="text2" presStyleLbl="fgAcc2" presStyleIdx="1" presStyleCnt="2" custScaleX="255928">
        <dgm:presLayoutVars>
          <dgm:chPref val="3"/>
        </dgm:presLayoutVars>
      </dgm:prSet>
      <dgm:spPr/>
    </dgm:pt>
    <dgm:pt modelId="{3336881A-8E9F-984F-9871-05E190F8CF30}" type="pres">
      <dgm:prSet presAssocID="{9EE0B396-88A5-C446-A9DA-C142878CF25E}" presName="hierChild3" presStyleCnt="0"/>
      <dgm:spPr/>
    </dgm:pt>
    <dgm:pt modelId="{959669F8-0B44-7F4A-BE1E-E4EDB174AE9B}" type="pres">
      <dgm:prSet presAssocID="{D499F05E-9039-1D4F-9DEC-59AB7497D428}" presName="Name17" presStyleLbl="parChTrans1D3" presStyleIdx="1" presStyleCnt="2"/>
      <dgm:spPr/>
    </dgm:pt>
    <dgm:pt modelId="{82472A6C-D4AA-E64C-927D-2B09476DCA2B}" type="pres">
      <dgm:prSet presAssocID="{9E2E4F1C-D092-524E-A4F4-0BF2C7F8096E}" presName="hierRoot3" presStyleCnt="0"/>
      <dgm:spPr/>
    </dgm:pt>
    <dgm:pt modelId="{51749F20-E656-C042-AD50-4A09706514B0}" type="pres">
      <dgm:prSet presAssocID="{9E2E4F1C-D092-524E-A4F4-0BF2C7F8096E}" presName="composite3" presStyleCnt="0"/>
      <dgm:spPr/>
    </dgm:pt>
    <dgm:pt modelId="{9DE444D1-71C7-6D47-8D20-D17B0958CE50}" type="pres">
      <dgm:prSet presAssocID="{9E2E4F1C-D092-524E-A4F4-0BF2C7F8096E}" presName="background3" presStyleLbl="node3" presStyleIdx="1" presStyleCnt="2"/>
      <dgm:spPr/>
    </dgm:pt>
    <dgm:pt modelId="{076EFA28-0F84-924A-99EB-2F55769FB300}" type="pres">
      <dgm:prSet presAssocID="{9E2E4F1C-D092-524E-A4F4-0BF2C7F8096E}" presName="text3" presStyleLbl="fgAcc3" presStyleIdx="1" presStyleCnt="2" custScaleX="255928">
        <dgm:presLayoutVars>
          <dgm:chPref val="3"/>
        </dgm:presLayoutVars>
      </dgm:prSet>
      <dgm:spPr/>
    </dgm:pt>
    <dgm:pt modelId="{8CE5404A-7CC4-2D4C-A1DF-21FCC9742653}" type="pres">
      <dgm:prSet presAssocID="{9E2E4F1C-D092-524E-A4F4-0BF2C7F8096E}" presName="hierChild4" presStyleCnt="0"/>
      <dgm:spPr/>
    </dgm:pt>
  </dgm:ptLst>
  <dgm:cxnLst>
    <dgm:cxn modelId="{CA914E04-1DD2-4B47-9091-5BEE5E28A57E}" type="presOf" srcId="{9908A658-0666-AE44-9862-45C8F0943437}" destId="{7B165121-B4DA-3D41-B59D-340BEFD6B021}" srcOrd="0" destOrd="0" presId="urn:microsoft.com/office/officeart/2005/8/layout/hierarchy1"/>
    <dgm:cxn modelId="{4E26E113-2FFE-944A-BA86-CC1B2091C1B4}" type="presOf" srcId="{9E2E4F1C-D092-524E-A4F4-0BF2C7F8096E}" destId="{076EFA28-0F84-924A-99EB-2F55769FB300}" srcOrd="0" destOrd="0" presId="urn:microsoft.com/office/officeart/2005/8/layout/hierarchy1"/>
    <dgm:cxn modelId="{DF203326-4169-4F49-9D09-2F6E3A576862}" type="presOf" srcId="{86710346-DBC2-A14D-9175-42A625E18F03}" destId="{36F1355C-6C7A-3F4E-9338-F578F474E3F6}" srcOrd="0" destOrd="0" presId="urn:microsoft.com/office/officeart/2005/8/layout/hierarchy1"/>
    <dgm:cxn modelId="{661B5935-5D36-1448-A281-404375D34919}" type="presOf" srcId="{E42CD1A5-3AD0-774A-8E9D-F1E11172EFD7}" destId="{03C502F8-A858-FC44-9EBA-F09ED388A4F5}" srcOrd="0" destOrd="0" presId="urn:microsoft.com/office/officeart/2005/8/layout/hierarchy1"/>
    <dgm:cxn modelId="{D6A61340-3777-A94B-A56F-6FD50297EF48}" srcId="{9EE0B396-88A5-C446-A9DA-C142878CF25E}" destId="{9E2E4F1C-D092-524E-A4F4-0BF2C7F8096E}" srcOrd="0" destOrd="0" parTransId="{D499F05E-9039-1D4F-9DEC-59AB7497D428}" sibTransId="{B9B0821A-6B85-E14B-8F61-8B456DD1E177}"/>
    <dgm:cxn modelId="{2BD0D141-3078-044C-A9FA-944EF4482C72}" type="presOf" srcId="{52068A9C-94BF-5F43-9513-AEE471E86B97}" destId="{66CF74FE-7C99-B147-94AD-327B0056B130}" srcOrd="0" destOrd="0" presId="urn:microsoft.com/office/officeart/2005/8/layout/hierarchy1"/>
    <dgm:cxn modelId="{83398243-CF57-F34E-9F66-04934C360F13}" type="presOf" srcId="{A45DBCFB-C194-A74B-833C-964515412432}" destId="{9C348023-2CFE-404D-84C4-617142D96F46}" srcOrd="0" destOrd="0" presId="urn:microsoft.com/office/officeart/2005/8/layout/hierarchy1"/>
    <dgm:cxn modelId="{1442A053-F0BC-7E47-9883-8497A634EC07}" type="presOf" srcId="{9EE0B396-88A5-C446-A9DA-C142878CF25E}" destId="{E7D1A8F5-82B3-3D4D-B2BB-8402CE6DF5DF}" srcOrd="0" destOrd="0" presId="urn:microsoft.com/office/officeart/2005/8/layout/hierarchy1"/>
    <dgm:cxn modelId="{0B925E84-7A37-AA45-9E75-CC735BBC6A02}" type="presOf" srcId="{3DEA17B4-0A08-9142-A8EA-2B30A62028A9}" destId="{FAB3ABC9-CE51-6E46-A582-477033F7909E}" srcOrd="0" destOrd="0" presId="urn:microsoft.com/office/officeart/2005/8/layout/hierarchy1"/>
    <dgm:cxn modelId="{986688B5-ECBE-0945-BEBF-FB278D4804D4}" type="presOf" srcId="{D499F05E-9039-1D4F-9DEC-59AB7497D428}" destId="{959669F8-0B44-7F4A-BE1E-E4EDB174AE9B}" srcOrd="0" destOrd="0" presId="urn:microsoft.com/office/officeart/2005/8/layout/hierarchy1"/>
    <dgm:cxn modelId="{D641C5BD-0D8D-EA49-A38A-8B2D104A6201}" type="presOf" srcId="{689DC02B-2816-5D40-9029-D900346D9154}" destId="{83175078-7932-F44A-9E39-84D1EDA4A644}" srcOrd="0" destOrd="0" presId="urn:microsoft.com/office/officeart/2005/8/layout/hierarchy1"/>
    <dgm:cxn modelId="{F2F6C6C3-BF24-3449-9791-4901337BD84A}" srcId="{52068A9C-94BF-5F43-9513-AEE471E86B97}" destId="{9EE0B396-88A5-C446-A9DA-C142878CF25E}" srcOrd="1" destOrd="0" parTransId="{9908A658-0666-AE44-9862-45C8F0943437}" sibTransId="{B06F97F8-7990-DE4A-B6AE-C5C028698B64}"/>
    <dgm:cxn modelId="{129B26C9-3D1B-1E4F-9218-1A6F4A033514}" srcId="{A45DBCFB-C194-A74B-833C-964515412432}" destId="{52068A9C-94BF-5F43-9513-AEE471E86B97}" srcOrd="0" destOrd="0" parTransId="{B97D859C-44BC-6049-91D5-CE34D36757AA}" sibTransId="{D41AF72F-78E0-FE41-B0A0-797798B63222}"/>
    <dgm:cxn modelId="{1B6F3FE9-BEA0-0244-8712-3F7B3E480893}" srcId="{86710346-DBC2-A14D-9175-42A625E18F03}" destId="{E42CD1A5-3AD0-774A-8E9D-F1E11172EFD7}" srcOrd="0" destOrd="0" parTransId="{689DC02B-2816-5D40-9029-D900346D9154}" sibTransId="{838F0615-7F48-454B-B321-502E874BBEE0}"/>
    <dgm:cxn modelId="{15EC9AEB-196F-1E4B-800C-565697245EFF}" srcId="{52068A9C-94BF-5F43-9513-AEE471E86B97}" destId="{86710346-DBC2-A14D-9175-42A625E18F03}" srcOrd="0" destOrd="0" parTransId="{3DEA17B4-0A08-9142-A8EA-2B30A62028A9}" sibTransId="{B935FCB2-AE4B-1E4A-8056-C6E1F4A72C5A}"/>
    <dgm:cxn modelId="{DC0DE4B7-821C-434A-A062-B53081E12996}" type="presParOf" srcId="{9C348023-2CFE-404D-84C4-617142D96F46}" destId="{178F531F-4CEB-2E46-A30C-CA632D0374D7}" srcOrd="0" destOrd="0" presId="urn:microsoft.com/office/officeart/2005/8/layout/hierarchy1"/>
    <dgm:cxn modelId="{B59B5469-7218-D94F-8C0D-511D59CA2AC8}" type="presParOf" srcId="{178F531F-4CEB-2E46-A30C-CA632D0374D7}" destId="{E181698B-AD00-EC48-AEC0-9ED3A9DDAB4C}" srcOrd="0" destOrd="0" presId="urn:microsoft.com/office/officeart/2005/8/layout/hierarchy1"/>
    <dgm:cxn modelId="{AB8A9873-B702-AA4E-A1B0-D6B8C1C6EAB5}" type="presParOf" srcId="{E181698B-AD00-EC48-AEC0-9ED3A9DDAB4C}" destId="{E9E6A144-BDA8-8445-95FE-B4DEFF1353E5}" srcOrd="0" destOrd="0" presId="urn:microsoft.com/office/officeart/2005/8/layout/hierarchy1"/>
    <dgm:cxn modelId="{BB23A93D-E100-8C41-8A9B-CCA9B6967DFB}" type="presParOf" srcId="{E181698B-AD00-EC48-AEC0-9ED3A9DDAB4C}" destId="{66CF74FE-7C99-B147-94AD-327B0056B130}" srcOrd="1" destOrd="0" presId="urn:microsoft.com/office/officeart/2005/8/layout/hierarchy1"/>
    <dgm:cxn modelId="{B3F95B38-0768-6544-9040-8F5FD57CAA39}" type="presParOf" srcId="{178F531F-4CEB-2E46-A30C-CA632D0374D7}" destId="{A62D6F1B-AF0D-054C-A263-5240D99CFC02}" srcOrd="1" destOrd="0" presId="urn:microsoft.com/office/officeart/2005/8/layout/hierarchy1"/>
    <dgm:cxn modelId="{7CF29D25-8ED5-C045-B57E-F4D1262F551E}" type="presParOf" srcId="{A62D6F1B-AF0D-054C-A263-5240D99CFC02}" destId="{FAB3ABC9-CE51-6E46-A582-477033F7909E}" srcOrd="0" destOrd="0" presId="urn:microsoft.com/office/officeart/2005/8/layout/hierarchy1"/>
    <dgm:cxn modelId="{33A2A22F-62BB-094F-9A9C-D8B4EB7002AF}" type="presParOf" srcId="{A62D6F1B-AF0D-054C-A263-5240D99CFC02}" destId="{ADCE56BC-B51A-644D-8703-0D1BBBF001DB}" srcOrd="1" destOrd="0" presId="urn:microsoft.com/office/officeart/2005/8/layout/hierarchy1"/>
    <dgm:cxn modelId="{7D9EB3F5-D6BE-074A-8464-B9B5FD52655C}" type="presParOf" srcId="{ADCE56BC-B51A-644D-8703-0D1BBBF001DB}" destId="{E161B099-77F9-FD43-9A4D-697DBB1A9DB9}" srcOrd="0" destOrd="0" presId="urn:microsoft.com/office/officeart/2005/8/layout/hierarchy1"/>
    <dgm:cxn modelId="{BED6681D-C250-0F45-9139-7D752834095A}" type="presParOf" srcId="{E161B099-77F9-FD43-9A4D-697DBB1A9DB9}" destId="{28CE6EFF-FA06-4A40-A514-B15AF719A036}" srcOrd="0" destOrd="0" presId="urn:microsoft.com/office/officeart/2005/8/layout/hierarchy1"/>
    <dgm:cxn modelId="{D625127F-E123-0C46-B78B-A0C8038A6E73}" type="presParOf" srcId="{E161B099-77F9-FD43-9A4D-697DBB1A9DB9}" destId="{36F1355C-6C7A-3F4E-9338-F578F474E3F6}" srcOrd="1" destOrd="0" presId="urn:microsoft.com/office/officeart/2005/8/layout/hierarchy1"/>
    <dgm:cxn modelId="{C9E2E91D-BB70-6541-9521-FE3F55A04D78}" type="presParOf" srcId="{ADCE56BC-B51A-644D-8703-0D1BBBF001DB}" destId="{E902744D-6C91-704E-96B1-839C1E5C0A71}" srcOrd="1" destOrd="0" presId="urn:microsoft.com/office/officeart/2005/8/layout/hierarchy1"/>
    <dgm:cxn modelId="{3026D4FF-5CB2-D747-8FF0-D89BC8B1EE10}" type="presParOf" srcId="{E902744D-6C91-704E-96B1-839C1E5C0A71}" destId="{83175078-7932-F44A-9E39-84D1EDA4A644}" srcOrd="0" destOrd="0" presId="urn:microsoft.com/office/officeart/2005/8/layout/hierarchy1"/>
    <dgm:cxn modelId="{E1A47D71-D336-B64D-B12F-932A88B88D12}" type="presParOf" srcId="{E902744D-6C91-704E-96B1-839C1E5C0A71}" destId="{61C18124-325C-E041-99FB-17EB84ABFD43}" srcOrd="1" destOrd="0" presId="urn:microsoft.com/office/officeart/2005/8/layout/hierarchy1"/>
    <dgm:cxn modelId="{DA937FD5-C63E-A245-BDCB-278495DAF904}" type="presParOf" srcId="{61C18124-325C-E041-99FB-17EB84ABFD43}" destId="{2223441E-B806-FF44-B6FC-99CA6BC2D18C}" srcOrd="0" destOrd="0" presId="urn:microsoft.com/office/officeart/2005/8/layout/hierarchy1"/>
    <dgm:cxn modelId="{CF393A92-706D-B345-9355-CDB803A8D06F}" type="presParOf" srcId="{2223441E-B806-FF44-B6FC-99CA6BC2D18C}" destId="{61509F13-ECF5-824E-AB0E-238E43561F9B}" srcOrd="0" destOrd="0" presId="urn:microsoft.com/office/officeart/2005/8/layout/hierarchy1"/>
    <dgm:cxn modelId="{CD49245A-654F-5344-95BB-E819476BA9C9}" type="presParOf" srcId="{2223441E-B806-FF44-B6FC-99CA6BC2D18C}" destId="{03C502F8-A858-FC44-9EBA-F09ED388A4F5}" srcOrd="1" destOrd="0" presId="urn:microsoft.com/office/officeart/2005/8/layout/hierarchy1"/>
    <dgm:cxn modelId="{3468C7DE-6A59-EA4F-A9D6-B3AB347646E1}" type="presParOf" srcId="{61C18124-325C-E041-99FB-17EB84ABFD43}" destId="{CD615948-73BA-CE4B-8051-DFD53B3B0E6E}" srcOrd="1" destOrd="0" presId="urn:microsoft.com/office/officeart/2005/8/layout/hierarchy1"/>
    <dgm:cxn modelId="{4E93B43A-14E2-E745-AADF-864773801BF5}" type="presParOf" srcId="{A62D6F1B-AF0D-054C-A263-5240D99CFC02}" destId="{7B165121-B4DA-3D41-B59D-340BEFD6B021}" srcOrd="2" destOrd="0" presId="urn:microsoft.com/office/officeart/2005/8/layout/hierarchy1"/>
    <dgm:cxn modelId="{5CB5EF8E-0605-B941-8C36-079413D70A82}" type="presParOf" srcId="{A62D6F1B-AF0D-054C-A263-5240D99CFC02}" destId="{0F9ACB6B-394F-614A-9640-DF391012056F}" srcOrd="3" destOrd="0" presId="urn:microsoft.com/office/officeart/2005/8/layout/hierarchy1"/>
    <dgm:cxn modelId="{8A9FBDA7-6F18-484C-90BC-0DC2D306CC24}" type="presParOf" srcId="{0F9ACB6B-394F-614A-9640-DF391012056F}" destId="{20B140E6-0299-E244-979A-2390721DBC25}" srcOrd="0" destOrd="0" presId="urn:microsoft.com/office/officeart/2005/8/layout/hierarchy1"/>
    <dgm:cxn modelId="{8E804764-A691-6A44-895A-500ADCFC24E3}" type="presParOf" srcId="{20B140E6-0299-E244-979A-2390721DBC25}" destId="{C014E9E6-13FA-5444-9BC3-3D89E8915179}" srcOrd="0" destOrd="0" presId="urn:microsoft.com/office/officeart/2005/8/layout/hierarchy1"/>
    <dgm:cxn modelId="{AD03AAE2-7C41-B549-BCC2-EEBAB6756075}" type="presParOf" srcId="{20B140E6-0299-E244-979A-2390721DBC25}" destId="{E7D1A8F5-82B3-3D4D-B2BB-8402CE6DF5DF}" srcOrd="1" destOrd="0" presId="urn:microsoft.com/office/officeart/2005/8/layout/hierarchy1"/>
    <dgm:cxn modelId="{01DDDEEE-81B1-D646-8B7B-9702F9352E8E}" type="presParOf" srcId="{0F9ACB6B-394F-614A-9640-DF391012056F}" destId="{3336881A-8E9F-984F-9871-05E190F8CF30}" srcOrd="1" destOrd="0" presId="urn:microsoft.com/office/officeart/2005/8/layout/hierarchy1"/>
    <dgm:cxn modelId="{E26BCC7C-D817-2442-9D21-A534F927234E}" type="presParOf" srcId="{3336881A-8E9F-984F-9871-05E190F8CF30}" destId="{959669F8-0B44-7F4A-BE1E-E4EDB174AE9B}" srcOrd="0" destOrd="0" presId="urn:microsoft.com/office/officeart/2005/8/layout/hierarchy1"/>
    <dgm:cxn modelId="{C47B739A-325F-3A45-AECE-E537988E3928}" type="presParOf" srcId="{3336881A-8E9F-984F-9871-05E190F8CF30}" destId="{82472A6C-D4AA-E64C-927D-2B09476DCA2B}" srcOrd="1" destOrd="0" presId="urn:microsoft.com/office/officeart/2005/8/layout/hierarchy1"/>
    <dgm:cxn modelId="{FED0D4AD-6F8E-544D-B3B8-88AB931B25E4}" type="presParOf" srcId="{82472A6C-D4AA-E64C-927D-2B09476DCA2B}" destId="{51749F20-E656-C042-AD50-4A09706514B0}" srcOrd="0" destOrd="0" presId="urn:microsoft.com/office/officeart/2005/8/layout/hierarchy1"/>
    <dgm:cxn modelId="{8303292A-7E88-DE48-B210-3906C6C4AB1A}" type="presParOf" srcId="{51749F20-E656-C042-AD50-4A09706514B0}" destId="{9DE444D1-71C7-6D47-8D20-D17B0958CE50}" srcOrd="0" destOrd="0" presId="urn:microsoft.com/office/officeart/2005/8/layout/hierarchy1"/>
    <dgm:cxn modelId="{F134A8C5-6318-7F49-A4B9-BF974BDFA887}" type="presParOf" srcId="{51749F20-E656-C042-AD50-4A09706514B0}" destId="{076EFA28-0F84-924A-99EB-2F55769FB300}" srcOrd="1" destOrd="0" presId="urn:microsoft.com/office/officeart/2005/8/layout/hierarchy1"/>
    <dgm:cxn modelId="{DF531D8C-8359-C345-97C4-BEB7BEAD8720}" type="presParOf" srcId="{82472A6C-D4AA-E64C-927D-2B09476DCA2B}" destId="{8CE5404A-7CC4-2D4C-A1DF-21FCC974265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B6B6F28-BAD6-C44B-8F5E-660D7F4E23EC}"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798E27F3-E111-0845-B7DD-F5246E4F66FB}">
      <dgm:prSet phldrT="[Text]"/>
      <dgm:spPr>
        <a:solidFill>
          <a:schemeClr val="accent6"/>
        </a:solidFill>
      </dgm:spPr>
      <dgm:t>
        <a:bodyPr/>
        <a:lstStyle/>
        <a:p>
          <a:r>
            <a:rPr lang="en-NZ" dirty="0"/>
            <a:t>Local</a:t>
          </a:r>
          <a:endParaRPr lang="en-US" dirty="0"/>
        </a:p>
      </dgm:t>
    </dgm:pt>
    <dgm:pt modelId="{CCDC85DC-E461-8647-BB1E-701825A3E73D}" type="parTrans" cxnId="{AFA3A390-74C3-6B48-BB9D-B559D4776D79}">
      <dgm:prSet/>
      <dgm:spPr/>
      <dgm:t>
        <a:bodyPr/>
        <a:lstStyle/>
        <a:p>
          <a:endParaRPr lang="en-US"/>
        </a:p>
      </dgm:t>
    </dgm:pt>
    <dgm:pt modelId="{1BE4CFA5-625B-6F4A-BC48-10C8E8AFB249}" type="sibTrans" cxnId="{AFA3A390-74C3-6B48-BB9D-B559D4776D79}">
      <dgm:prSet/>
      <dgm:spPr/>
      <dgm:t>
        <a:bodyPr/>
        <a:lstStyle/>
        <a:p>
          <a:endParaRPr lang="en-US"/>
        </a:p>
      </dgm:t>
    </dgm:pt>
    <dgm:pt modelId="{80147448-1DE9-B848-BEB0-15EDA5CB0DE1}">
      <dgm:prSet/>
      <dgm:spPr/>
      <dgm:t>
        <a:bodyPr/>
        <a:lstStyle/>
        <a:p>
          <a:r>
            <a:rPr lang="en-NZ" dirty="0"/>
            <a:t>Chooses only among the resident pages of the process that generated the page fault</a:t>
          </a:r>
        </a:p>
      </dgm:t>
    </dgm:pt>
    <dgm:pt modelId="{1FD85FB9-3BA5-C04C-AAC9-8640871C3D85}" type="parTrans" cxnId="{EF94A5CB-C293-4240-B275-D8795693DA10}">
      <dgm:prSet/>
      <dgm:spPr/>
      <dgm:t>
        <a:bodyPr/>
        <a:lstStyle/>
        <a:p>
          <a:endParaRPr lang="en-US"/>
        </a:p>
      </dgm:t>
    </dgm:pt>
    <dgm:pt modelId="{304E3287-850F-AA4D-9A65-CF93F374AD51}" type="sibTrans" cxnId="{EF94A5CB-C293-4240-B275-D8795693DA10}">
      <dgm:prSet/>
      <dgm:spPr/>
      <dgm:t>
        <a:bodyPr/>
        <a:lstStyle/>
        <a:p>
          <a:endParaRPr lang="en-US"/>
        </a:p>
      </dgm:t>
    </dgm:pt>
    <dgm:pt modelId="{C4936588-5FAD-604B-84C9-C52322122FCE}">
      <dgm:prSet/>
      <dgm:spPr>
        <a:solidFill>
          <a:schemeClr val="accent6"/>
        </a:solidFill>
      </dgm:spPr>
      <dgm:t>
        <a:bodyPr/>
        <a:lstStyle/>
        <a:p>
          <a:r>
            <a:rPr lang="en-NZ"/>
            <a:t>Global </a:t>
          </a:r>
          <a:endParaRPr lang="en-NZ" dirty="0"/>
        </a:p>
      </dgm:t>
    </dgm:pt>
    <dgm:pt modelId="{8C34572B-56E3-3D41-B5E9-1F79F6FF5758}" type="parTrans" cxnId="{B04E65E4-A3BE-8145-998F-0027FE018025}">
      <dgm:prSet/>
      <dgm:spPr/>
      <dgm:t>
        <a:bodyPr/>
        <a:lstStyle/>
        <a:p>
          <a:endParaRPr lang="en-US"/>
        </a:p>
      </dgm:t>
    </dgm:pt>
    <dgm:pt modelId="{2E99022B-F687-6540-A6F2-D4A88AA42A39}" type="sibTrans" cxnId="{B04E65E4-A3BE-8145-998F-0027FE018025}">
      <dgm:prSet/>
      <dgm:spPr/>
      <dgm:t>
        <a:bodyPr/>
        <a:lstStyle/>
        <a:p>
          <a:endParaRPr lang="en-US"/>
        </a:p>
      </dgm:t>
    </dgm:pt>
    <dgm:pt modelId="{4504CDCC-C4B8-3B48-AED4-82C0B9F7EEBF}">
      <dgm:prSet/>
      <dgm:spPr/>
      <dgm:t>
        <a:bodyPr/>
        <a:lstStyle/>
        <a:p>
          <a:r>
            <a:rPr lang="en-NZ" dirty="0"/>
            <a:t>Considers all unlocked pages in main memory </a:t>
          </a:r>
        </a:p>
      </dgm:t>
    </dgm:pt>
    <dgm:pt modelId="{3BCB6518-9F55-8649-9A17-EDED1B9457E2}" type="parTrans" cxnId="{66CE158F-6498-0849-BC0A-8A2A63A89AD5}">
      <dgm:prSet/>
      <dgm:spPr/>
      <dgm:t>
        <a:bodyPr/>
        <a:lstStyle/>
        <a:p>
          <a:endParaRPr lang="en-US"/>
        </a:p>
      </dgm:t>
    </dgm:pt>
    <dgm:pt modelId="{A3795618-B461-D04D-96F6-1EBD45B41DEC}" type="sibTrans" cxnId="{66CE158F-6498-0849-BC0A-8A2A63A89AD5}">
      <dgm:prSet/>
      <dgm:spPr/>
      <dgm:t>
        <a:bodyPr/>
        <a:lstStyle/>
        <a:p>
          <a:endParaRPr lang="en-US"/>
        </a:p>
      </dgm:t>
    </dgm:pt>
    <dgm:pt modelId="{C3F9BFDF-FA09-B746-AB26-918CA903E160}" type="pres">
      <dgm:prSet presAssocID="{7B6B6F28-BAD6-C44B-8F5E-660D7F4E23EC}" presName="linear" presStyleCnt="0">
        <dgm:presLayoutVars>
          <dgm:animLvl val="lvl"/>
          <dgm:resizeHandles val="exact"/>
        </dgm:presLayoutVars>
      </dgm:prSet>
      <dgm:spPr/>
    </dgm:pt>
    <dgm:pt modelId="{E2F92B32-D071-5940-877B-38311F86814B}" type="pres">
      <dgm:prSet presAssocID="{798E27F3-E111-0845-B7DD-F5246E4F66FB}" presName="parentText" presStyleLbl="node1" presStyleIdx="0" presStyleCnt="2" custScaleX="35185" custScaleY="72088" custLinFactNeighborX="-31482" custLinFactNeighborY="-2965">
        <dgm:presLayoutVars>
          <dgm:chMax val="0"/>
          <dgm:bulletEnabled val="1"/>
        </dgm:presLayoutVars>
      </dgm:prSet>
      <dgm:spPr/>
    </dgm:pt>
    <dgm:pt modelId="{5F7AB775-FAF6-E849-8811-B100CD75B0F2}" type="pres">
      <dgm:prSet presAssocID="{798E27F3-E111-0845-B7DD-F5246E4F66FB}" presName="childText" presStyleLbl="revTx" presStyleIdx="0" presStyleCnt="2">
        <dgm:presLayoutVars>
          <dgm:bulletEnabled val="1"/>
        </dgm:presLayoutVars>
      </dgm:prSet>
      <dgm:spPr/>
    </dgm:pt>
    <dgm:pt modelId="{B56FBF80-00E2-FF4E-8FF2-A799A9DE27E0}" type="pres">
      <dgm:prSet presAssocID="{C4936588-5FAD-604B-84C9-C52322122FCE}" presName="parentText" presStyleLbl="node1" presStyleIdx="1" presStyleCnt="2" custScaleX="35186" custScaleY="66692" custLinFactNeighborX="-31481" custLinFactNeighborY="-21127">
        <dgm:presLayoutVars>
          <dgm:chMax val="0"/>
          <dgm:bulletEnabled val="1"/>
        </dgm:presLayoutVars>
      </dgm:prSet>
      <dgm:spPr/>
    </dgm:pt>
    <dgm:pt modelId="{4B31C88C-DD9B-3342-8992-8F00F87AF1D1}" type="pres">
      <dgm:prSet presAssocID="{C4936588-5FAD-604B-84C9-C52322122FCE}" presName="childText" presStyleLbl="revTx" presStyleIdx="1" presStyleCnt="2" custLinFactNeighborY="-4001">
        <dgm:presLayoutVars>
          <dgm:bulletEnabled val="1"/>
        </dgm:presLayoutVars>
      </dgm:prSet>
      <dgm:spPr/>
    </dgm:pt>
  </dgm:ptLst>
  <dgm:cxnLst>
    <dgm:cxn modelId="{36460B40-9EA2-1B4F-AE3C-59A7CBF9EB0F}" type="presOf" srcId="{80147448-1DE9-B848-BEB0-15EDA5CB0DE1}" destId="{5F7AB775-FAF6-E849-8811-B100CD75B0F2}" srcOrd="0" destOrd="0" presId="urn:microsoft.com/office/officeart/2005/8/layout/vList2"/>
    <dgm:cxn modelId="{66CE158F-6498-0849-BC0A-8A2A63A89AD5}" srcId="{C4936588-5FAD-604B-84C9-C52322122FCE}" destId="{4504CDCC-C4B8-3B48-AED4-82C0B9F7EEBF}" srcOrd="0" destOrd="0" parTransId="{3BCB6518-9F55-8649-9A17-EDED1B9457E2}" sibTransId="{A3795618-B461-D04D-96F6-1EBD45B41DEC}"/>
    <dgm:cxn modelId="{9F63BD8F-E589-C24F-BE36-C7C6B0CE4788}" type="presOf" srcId="{4504CDCC-C4B8-3B48-AED4-82C0B9F7EEBF}" destId="{4B31C88C-DD9B-3342-8992-8F00F87AF1D1}" srcOrd="0" destOrd="0" presId="urn:microsoft.com/office/officeart/2005/8/layout/vList2"/>
    <dgm:cxn modelId="{AFA3A390-74C3-6B48-BB9D-B559D4776D79}" srcId="{7B6B6F28-BAD6-C44B-8F5E-660D7F4E23EC}" destId="{798E27F3-E111-0845-B7DD-F5246E4F66FB}" srcOrd="0" destOrd="0" parTransId="{CCDC85DC-E461-8647-BB1E-701825A3E73D}" sibTransId="{1BE4CFA5-625B-6F4A-BC48-10C8E8AFB249}"/>
    <dgm:cxn modelId="{7D6080B0-0A83-2242-8F24-E94F2C943886}" type="presOf" srcId="{7B6B6F28-BAD6-C44B-8F5E-660D7F4E23EC}" destId="{C3F9BFDF-FA09-B746-AB26-918CA903E160}" srcOrd="0" destOrd="0" presId="urn:microsoft.com/office/officeart/2005/8/layout/vList2"/>
    <dgm:cxn modelId="{EF94A5CB-C293-4240-B275-D8795693DA10}" srcId="{798E27F3-E111-0845-B7DD-F5246E4F66FB}" destId="{80147448-1DE9-B848-BEB0-15EDA5CB0DE1}" srcOrd="0" destOrd="0" parTransId="{1FD85FB9-3BA5-C04C-AAC9-8640871C3D85}" sibTransId="{304E3287-850F-AA4D-9A65-CF93F374AD51}"/>
    <dgm:cxn modelId="{1FC9C6D6-4D99-6A4D-B22D-A07A90FDFD20}" type="presOf" srcId="{C4936588-5FAD-604B-84C9-C52322122FCE}" destId="{B56FBF80-00E2-FF4E-8FF2-A799A9DE27E0}" srcOrd="0" destOrd="0" presId="urn:microsoft.com/office/officeart/2005/8/layout/vList2"/>
    <dgm:cxn modelId="{B04E65E4-A3BE-8145-998F-0027FE018025}" srcId="{7B6B6F28-BAD6-C44B-8F5E-660D7F4E23EC}" destId="{C4936588-5FAD-604B-84C9-C52322122FCE}" srcOrd="1" destOrd="0" parTransId="{8C34572B-56E3-3D41-B5E9-1F79F6FF5758}" sibTransId="{2E99022B-F687-6540-A6F2-D4A88AA42A39}"/>
    <dgm:cxn modelId="{C4E387F5-FD93-6E44-86A4-06E4B15272F8}" type="presOf" srcId="{798E27F3-E111-0845-B7DD-F5246E4F66FB}" destId="{E2F92B32-D071-5940-877B-38311F86814B}" srcOrd="0" destOrd="0" presId="urn:microsoft.com/office/officeart/2005/8/layout/vList2"/>
    <dgm:cxn modelId="{30D4200D-7405-784A-8CA5-7CBD265319E0}" type="presParOf" srcId="{C3F9BFDF-FA09-B746-AB26-918CA903E160}" destId="{E2F92B32-D071-5940-877B-38311F86814B}" srcOrd="0" destOrd="0" presId="urn:microsoft.com/office/officeart/2005/8/layout/vList2"/>
    <dgm:cxn modelId="{DD6B7574-83C9-A44D-A958-860CCF4753C5}" type="presParOf" srcId="{C3F9BFDF-FA09-B746-AB26-918CA903E160}" destId="{5F7AB775-FAF6-E849-8811-B100CD75B0F2}" srcOrd="1" destOrd="0" presId="urn:microsoft.com/office/officeart/2005/8/layout/vList2"/>
    <dgm:cxn modelId="{AD4BC021-E3E2-814C-A46C-D201B8445B3F}" type="presParOf" srcId="{C3F9BFDF-FA09-B746-AB26-918CA903E160}" destId="{B56FBF80-00E2-FF4E-8FF2-A799A9DE27E0}" srcOrd="2" destOrd="0" presId="urn:microsoft.com/office/officeart/2005/8/layout/vList2"/>
    <dgm:cxn modelId="{C346C59B-0A9B-014C-BC12-34C6CD5B4532}" type="presParOf" srcId="{C3F9BFDF-FA09-B746-AB26-918CA903E160}" destId="{4B31C88C-DD9B-3342-8992-8F00F87AF1D1}"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0ABF4CC-B3D4-4344-8374-922E4C2F9BEE}"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C98EEDE6-928B-5E45-88B1-23ECA19C4FE8}">
      <dgm:prSet phldrT="[Text]"/>
      <dgm:spPr>
        <a:solidFill>
          <a:schemeClr val="accent3">
            <a:lumMod val="50000"/>
          </a:schemeClr>
        </a:solidFill>
      </dgm:spPr>
      <dgm:t>
        <a:bodyPr/>
        <a:lstStyle/>
        <a:p>
          <a:r>
            <a:rPr lang="en-US" dirty="0"/>
            <a:t>If allocation is too large, there will be too few programs in main memory</a:t>
          </a:r>
        </a:p>
      </dgm:t>
    </dgm:pt>
    <dgm:pt modelId="{4B60FD52-636D-B447-ADD7-94C68CD39337}" type="parTrans" cxnId="{5329886A-05BE-E74C-9164-F1E7CE625662}">
      <dgm:prSet/>
      <dgm:spPr/>
      <dgm:t>
        <a:bodyPr/>
        <a:lstStyle/>
        <a:p>
          <a:endParaRPr lang="en-US"/>
        </a:p>
      </dgm:t>
    </dgm:pt>
    <dgm:pt modelId="{A9594AB5-E60B-C94A-AB07-F66ABB261556}" type="sibTrans" cxnId="{5329886A-05BE-E74C-9164-F1E7CE625662}">
      <dgm:prSet/>
      <dgm:spPr/>
      <dgm:t>
        <a:bodyPr/>
        <a:lstStyle/>
        <a:p>
          <a:endParaRPr lang="en-US"/>
        </a:p>
      </dgm:t>
    </dgm:pt>
    <dgm:pt modelId="{438B642F-B556-F74D-8A1E-F71BA67F0875}">
      <dgm:prSet/>
      <dgm:spPr>
        <a:solidFill>
          <a:schemeClr val="bg1"/>
        </a:solidFill>
        <a:ln>
          <a:solidFill>
            <a:schemeClr val="accent3">
              <a:lumMod val="50000"/>
            </a:schemeClr>
          </a:solidFill>
        </a:ln>
      </dgm:spPr>
      <dgm:t>
        <a:bodyPr/>
        <a:lstStyle/>
        <a:p>
          <a:r>
            <a:rPr lang="en-US" dirty="0"/>
            <a:t>Increased processor idle time</a:t>
          </a:r>
        </a:p>
      </dgm:t>
    </dgm:pt>
    <dgm:pt modelId="{0E514F82-2CAF-F145-8A6C-2D443E8FBAB5}" type="parTrans" cxnId="{BFDFAAA8-7290-1747-8B1E-813C9579DF2C}">
      <dgm:prSet/>
      <dgm:spPr/>
      <dgm:t>
        <a:bodyPr/>
        <a:lstStyle/>
        <a:p>
          <a:endParaRPr lang="en-US"/>
        </a:p>
      </dgm:t>
    </dgm:pt>
    <dgm:pt modelId="{2AF23CA3-AEC8-3646-B903-1451D3B58FB5}" type="sibTrans" cxnId="{BFDFAAA8-7290-1747-8B1E-813C9579DF2C}">
      <dgm:prSet/>
      <dgm:spPr/>
      <dgm:t>
        <a:bodyPr/>
        <a:lstStyle/>
        <a:p>
          <a:endParaRPr lang="en-US"/>
        </a:p>
      </dgm:t>
    </dgm:pt>
    <dgm:pt modelId="{24BFCED7-1F6C-FD47-8D9B-50CCB54A68AA}">
      <dgm:prSet/>
      <dgm:spPr>
        <a:solidFill>
          <a:schemeClr val="bg1"/>
        </a:solidFill>
        <a:ln>
          <a:solidFill>
            <a:schemeClr val="accent3">
              <a:lumMod val="50000"/>
            </a:schemeClr>
          </a:solidFill>
        </a:ln>
      </dgm:spPr>
      <dgm:t>
        <a:bodyPr/>
        <a:lstStyle/>
        <a:p>
          <a:r>
            <a:rPr lang="en-US" dirty="0"/>
            <a:t>Increased time spent in swapping</a:t>
          </a:r>
        </a:p>
      </dgm:t>
    </dgm:pt>
    <dgm:pt modelId="{A9D4D1E1-4E1A-7A49-9F94-853A52DF2A1D}" type="parTrans" cxnId="{4DDDB678-1217-BF48-B573-45E179D0F0D6}">
      <dgm:prSet/>
      <dgm:spPr/>
      <dgm:t>
        <a:bodyPr/>
        <a:lstStyle/>
        <a:p>
          <a:endParaRPr lang="en-US"/>
        </a:p>
      </dgm:t>
    </dgm:pt>
    <dgm:pt modelId="{1CCB8DAD-8A21-6540-92FF-8593F17E65FC}" type="sibTrans" cxnId="{4DDDB678-1217-BF48-B573-45E179D0F0D6}">
      <dgm:prSet/>
      <dgm:spPr/>
      <dgm:t>
        <a:bodyPr/>
        <a:lstStyle/>
        <a:p>
          <a:endParaRPr lang="en-US"/>
        </a:p>
      </dgm:t>
    </dgm:pt>
    <dgm:pt modelId="{DAB245EC-7B7C-894E-B4E0-E3598FA4B904}" type="pres">
      <dgm:prSet presAssocID="{90ABF4CC-B3D4-4344-8374-922E4C2F9BEE}" presName="Name0" presStyleCnt="0">
        <dgm:presLayoutVars>
          <dgm:dir/>
          <dgm:animLvl val="lvl"/>
          <dgm:resizeHandles val="exact"/>
        </dgm:presLayoutVars>
      </dgm:prSet>
      <dgm:spPr/>
    </dgm:pt>
    <dgm:pt modelId="{911085AB-A252-654F-A5B0-4A5E958B225B}" type="pres">
      <dgm:prSet presAssocID="{C98EEDE6-928B-5E45-88B1-23ECA19C4FE8}" presName="linNode" presStyleCnt="0"/>
      <dgm:spPr/>
    </dgm:pt>
    <dgm:pt modelId="{CB6FBE3B-E501-1347-A8D6-A573E0A4234E}" type="pres">
      <dgm:prSet presAssocID="{C98EEDE6-928B-5E45-88B1-23ECA19C4FE8}" presName="parentText" presStyleLbl="node1" presStyleIdx="0" presStyleCnt="1">
        <dgm:presLayoutVars>
          <dgm:chMax val="1"/>
          <dgm:bulletEnabled val="1"/>
        </dgm:presLayoutVars>
      </dgm:prSet>
      <dgm:spPr/>
    </dgm:pt>
    <dgm:pt modelId="{46D8DCD2-5612-134D-98CD-58CEFE396B6A}" type="pres">
      <dgm:prSet presAssocID="{C98EEDE6-928B-5E45-88B1-23ECA19C4FE8}" presName="descendantText" presStyleLbl="alignAccFollowNode1" presStyleIdx="0" presStyleCnt="1">
        <dgm:presLayoutVars>
          <dgm:bulletEnabled val="1"/>
        </dgm:presLayoutVars>
      </dgm:prSet>
      <dgm:spPr/>
    </dgm:pt>
  </dgm:ptLst>
  <dgm:cxnLst>
    <dgm:cxn modelId="{5329886A-05BE-E74C-9164-F1E7CE625662}" srcId="{90ABF4CC-B3D4-4344-8374-922E4C2F9BEE}" destId="{C98EEDE6-928B-5E45-88B1-23ECA19C4FE8}" srcOrd="0" destOrd="0" parTransId="{4B60FD52-636D-B447-ADD7-94C68CD39337}" sibTransId="{A9594AB5-E60B-C94A-AB07-F66ABB261556}"/>
    <dgm:cxn modelId="{4DDDB678-1217-BF48-B573-45E179D0F0D6}" srcId="{C98EEDE6-928B-5E45-88B1-23ECA19C4FE8}" destId="{24BFCED7-1F6C-FD47-8D9B-50CCB54A68AA}" srcOrd="1" destOrd="0" parTransId="{A9D4D1E1-4E1A-7A49-9F94-853A52DF2A1D}" sibTransId="{1CCB8DAD-8A21-6540-92FF-8593F17E65FC}"/>
    <dgm:cxn modelId="{E45B5B90-D57F-BC4A-A097-2094B06F99FB}" type="presOf" srcId="{90ABF4CC-B3D4-4344-8374-922E4C2F9BEE}" destId="{DAB245EC-7B7C-894E-B4E0-E3598FA4B904}" srcOrd="0" destOrd="0" presId="urn:microsoft.com/office/officeart/2005/8/layout/vList5"/>
    <dgm:cxn modelId="{BFDFAAA8-7290-1747-8B1E-813C9579DF2C}" srcId="{C98EEDE6-928B-5E45-88B1-23ECA19C4FE8}" destId="{438B642F-B556-F74D-8A1E-F71BA67F0875}" srcOrd="0" destOrd="0" parTransId="{0E514F82-2CAF-F145-8A6C-2D443E8FBAB5}" sibTransId="{2AF23CA3-AEC8-3646-B903-1451D3B58FB5}"/>
    <dgm:cxn modelId="{275278B6-A12F-2245-9257-E98900531A7A}" type="presOf" srcId="{C98EEDE6-928B-5E45-88B1-23ECA19C4FE8}" destId="{CB6FBE3B-E501-1347-A8D6-A573E0A4234E}" srcOrd="0" destOrd="0" presId="urn:microsoft.com/office/officeart/2005/8/layout/vList5"/>
    <dgm:cxn modelId="{2BC281EB-2644-E643-8C4E-A3371A9ABD2F}" type="presOf" srcId="{438B642F-B556-F74D-8A1E-F71BA67F0875}" destId="{46D8DCD2-5612-134D-98CD-58CEFE396B6A}" srcOrd="0" destOrd="0" presId="urn:microsoft.com/office/officeart/2005/8/layout/vList5"/>
    <dgm:cxn modelId="{B7E9CBF7-C90D-5B4E-94E0-252617BDF1E3}" type="presOf" srcId="{24BFCED7-1F6C-FD47-8D9B-50CCB54A68AA}" destId="{46D8DCD2-5612-134D-98CD-58CEFE396B6A}" srcOrd="0" destOrd="1" presId="urn:microsoft.com/office/officeart/2005/8/layout/vList5"/>
    <dgm:cxn modelId="{19AC4079-799E-CE44-B09B-FC749B5ED4A0}" type="presParOf" srcId="{DAB245EC-7B7C-894E-B4E0-E3598FA4B904}" destId="{911085AB-A252-654F-A5B0-4A5E958B225B}" srcOrd="0" destOrd="0" presId="urn:microsoft.com/office/officeart/2005/8/layout/vList5"/>
    <dgm:cxn modelId="{F6145DDC-2614-8447-9EF0-631CDB9A3320}" type="presParOf" srcId="{911085AB-A252-654F-A5B0-4A5E958B225B}" destId="{CB6FBE3B-E501-1347-A8D6-A573E0A4234E}" srcOrd="0" destOrd="0" presId="urn:microsoft.com/office/officeart/2005/8/layout/vList5"/>
    <dgm:cxn modelId="{1451CE07-2CFB-CB4B-BAFB-2C406A8F9403}" type="presParOf" srcId="{911085AB-A252-654F-A5B0-4A5E958B225B}" destId="{46D8DCD2-5612-134D-98CD-58CEFE396B6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8F8C9F-57D8-AE42-81D9-B91C0DAF6E39}"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B2FD33C0-9D90-E448-99A8-39F24AC271E8}">
      <dgm:prSet/>
      <dgm:spPr/>
      <dgm:t>
        <a:bodyPr/>
        <a:lstStyle/>
        <a:p>
          <a:pPr rtl="0"/>
          <a:r>
            <a:rPr lang="en-US" dirty="0"/>
            <a:t>Cannot leave the programmer with the responsibility to manage memory</a:t>
          </a:r>
        </a:p>
      </dgm:t>
    </dgm:pt>
    <dgm:pt modelId="{D29B1C74-5419-744E-AB83-4797593DDD29}" type="parTrans" cxnId="{B8051F1C-7620-6247-B847-90B3A680EF8E}">
      <dgm:prSet/>
      <dgm:spPr/>
      <dgm:t>
        <a:bodyPr/>
        <a:lstStyle/>
        <a:p>
          <a:endParaRPr lang="en-US"/>
        </a:p>
      </dgm:t>
    </dgm:pt>
    <dgm:pt modelId="{F9E3CB12-2C6D-D44D-A453-DBD5391E2C72}" type="sibTrans" cxnId="{B8051F1C-7620-6247-B847-90B3A680EF8E}">
      <dgm:prSet/>
      <dgm:spPr/>
      <dgm:t>
        <a:bodyPr/>
        <a:lstStyle/>
        <a:p>
          <a:endParaRPr lang="en-US"/>
        </a:p>
      </dgm:t>
    </dgm:pt>
    <dgm:pt modelId="{BA275269-8790-2648-BB18-E82260BC0144}">
      <dgm:prSet/>
      <dgm:spPr/>
      <dgm:t>
        <a:bodyPr/>
        <a:lstStyle/>
        <a:p>
          <a:pPr rtl="0"/>
          <a:r>
            <a:rPr lang="en-US" dirty="0"/>
            <a:t>Memory available for a program plus its data may be insufficient</a:t>
          </a:r>
        </a:p>
      </dgm:t>
    </dgm:pt>
    <dgm:pt modelId="{86DE4C53-D0E6-7247-A76C-943011D05056}" type="parTrans" cxnId="{8A933E08-4422-FF45-B60E-0D7959400A98}">
      <dgm:prSet/>
      <dgm:spPr/>
      <dgm:t>
        <a:bodyPr/>
        <a:lstStyle/>
        <a:p>
          <a:endParaRPr lang="en-US"/>
        </a:p>
      </dgm:t>
    </dgm:pt>
    <dgm:pt modelId="{AABBC9DC-68C3-6F46-B732-B6C7DC689FC0}" type="sibTrans" cxnId="{8A933E08-4422-FF45-B60E-0D7959400A98}">
      <dgm:prSet/>
      <dgm:spPr/>
      <dgm:t>
        <a:bodyPr/>
        <a:lstStyle/>
        <a:p>
          <a:endParaRPr lang="en-US"/>
        </a:p>
      </dgm:t>
    </dgm:pt>
    <dgm:pt modelId="{90223A1A-F998-AD4B-B5EA-B1841813D9D0}">
      <dgm:prSet/>
      <dgm:spPr/>
      <dgm:t>
        <a:bodyPr/>
        <a:lstStyle/>
        <a:p>
          <a:pPr rtl="0"/>
          <a:r>
            <a:rPr lang="en-US" i="1" dirty="0"/>
            <a:t>Overlaying</a:t>
          </a:r>
          <a:r>
            <a:rPr lang="en-US" dirty="0"/>
            <a:t> allows various modules to be assigned the same region of memory but is time consuming to program</a:t>
          </a:r>
        </a:p>
      </dgm:t>
    </dgm:pt>
    <dgm:pt modelId="{05585182-54FE-5441-A3DC-E97E0B33673B}" type="parTrans" cxnId="{86C39DC5-3674-634C-80DC-408EA7507149}">
      <dgm:prSet/>
      <dgm:spPr/>
      <dgm:t>
        <a:bodyPr/>
        <a:lstStyle/>
        <a:p>
          <a:endParaRPr lang="en-US" dirty="0"/>
        </a:p>
      </dgm:t>
    </dgm:pt>
    <dgm:pt modelId="{5E4A9523-B14F-6C4D-93EF-9870D62B9D09}" type="sibTrans" cxnId="{86C39DC5-3674-634C-80DC-408EA7507149}">
      <dgm:prSet/>
      <dgm:spPr/>
      <dgm:t>
        <a:bodyPr/>
        <a:lstStyle/>
        <a:p>
          <a:endParaRPr lang="en-US"/>
        </a:p>
      </dgm:t>
    </dgm:pt>
    <dgm:pt modelId="{339CD5B9-B496-F944-B7FF-858ACFA82FEF}">
      <dgm:prSet/>
      <dgm:spPr/>
      <dgm:t>
        <a:bodyPr/>
        <a:lstStyle/>
        <a:p>
          <a:pPr rtl="0"/>
          <a:r>
            <a:rPr lang="en-US" dirty="0"/>
            <a:t>Programmer does not know how much space will be available</a:t>
          </a:r>
        </a:p>
      </dgm:t>
    </dgm:pt>
    <dgm:pt modelId="{0F3C152E-618B-DA41-B2DB-48DC7B7FC8F1}" type="parTrans" cxnId="{435901A0-276A-704C-B707-1F8DBA33CFE0}">
      <dgm:prSet/>
      <dgm:spPr/>
      <dgm:t>
        <a:bodyPr/>
        <a:lstStyle/>
        <a:p>
          <a:endParaRPr lang="en-US"/>
        </a:p>
      </dgm:t>
    </dgm:pt>
    <dgm:pt modelId="{70990F35-F2A7-0C48-8E1C-2D1CE3FD11B6}" type="sibTrans" cxnId="{435901A0-276A-704C-B707-1F8DBA33CFE0}">
      <dgm:prSet/>
      <dgm:spPr/>
      <dgm:t>
        <a:bodyPr/>
        <a:lstStyle/>
        <a:p>
          <a:endParaRPr lang="en-US"/>
        </a:p>
      </dgm:t>
    </dgm:pt>
    <dgm:pt modelId="{51804E1D-7DB7-1A4C-99B9-995C996B94D5}" type="pres">
      <dgm:prSet presAssocID="{AE8F8C9F-57D8-AE42-81D9-B91C0DAF6E39}" presName="hierChild1" presStyleCnt="0">
        <dgm:presLayoutVars>
          <dgm:chPref val="1"/>
          <dgm:dir/>
          <dgm:animOne val="branch"/>
          <dgm:animLvl val="lvl"/>
          <dgm:resizeHandles/>
        </dgm:presLayoutVars>
      </dgm:prSet>
      <dgm:spPr/>
    </dgm:pt>
    <dgm:pt modelId="{9476E45A-7745-1144-92A1-56BE3F8C40EF}" type="pres">
      <dgm:prSet presAssocID="{B2FD33C0-9D90-E448-99A8-39F24AC271E8}" presName="hierRoot1" presStyleCnt="0"/>
      <dgm:spPr/>
    </dgm:pt>
    <dgm:pt modelId="{5406ED74-D085-E94B-93D4-FA6BEAA49B5B}" type="pres">
      <dgm:prSet presAssocID="{B2FD33C0-9D90-E448-99A8-39F24AC271E8}" presName="composite" presStyleCnt="0"/>
      <dgm:spPr/>
    </dgm:pt>
    <dgm:pt modelId="{84D7EA67-4406-8541-ABBC-797C1A1BEB53}" type="pres">
      <dgm:prSet presAssocID="{B2FD33C0-9D90-E448-99A8-39F24AC271E8}" presName="background" presStyleLbl="node0" presStyleIdx="0" presStyleCnt="3"/>
      <dgm:spPr>
        <a:solidFill>
          <a:schemeClr val="accent4">
            <a:lumMod val="75000"/>
          </a:schemeClr>
        </a:solidFill>
      </dgm:spPr>
    </dgm:pt>
    <dgm:pt modelId="{79BC6BEE-B67A-394A-8158-298CBF1B4197}" type="pres">
      <dgm:prSet presAssocID="{B2FD33C0-9D90-E448-99A8-39F24AC271E8}" presName="text" presStyleLbl="fgAcc0" presStyleIdx="0" presStyleCnt="3">
        <dgm:presLayoutVars>
          <dgm:chPref val="3"/>
        </dgm:presLayoutVars>
      </dgm:prSet>
      <dgm:spPr/>
    </dgm:pt>
    <dgm:pt modelId="{D457C0EC-0C25-664C-9A7F-5F6E2A4A559F}" type="pres">
      <dgm:prSet presAssocID="{B2FD33C0-9D90-E448-99A8-39F24AC271E8}" presName="hierChild2" presStyleCnt="0"/>
      <dgm:spPr/>
    </dgm:pt>
    <dgm:pt modelId="{40CC0D38-F1DA-894B-87BF-311B804ABD43}" type="pres">
      <dgm:prSet presAssocID="{BA275269-8790-2648-BB18-E82260BC0144}" presName="hierRoot1" presStyleCnt="0"/>
      <dgm:spPr/>
    </dgm:pt>
    <dgm:pt modelId="{BBFB715D-AD16-8145-AA16-11967E3367FD}" type="pres">
      <dgm:prSet presAssocID="{BA275269-8790-2648-BB18-E82260BC0144}" presName="composite" presStyleCnt="0"/>
      <dgm:spPr/>
    </dgm:pt>
    <dgm:pt modelId="{AC4EFED8-83BB-B440-A52A-0D2D9C2EFA39}" type="pres">
      <dgm:prSet presAssocID="{BA275269-8790-2648-BB18-E82260BC0144}" presName="background" presStyleLbl="node0" presStyleIdx="1" presStyleCnt="3"/>
      <dgm:spPr>
        <a:solidFill>
          <a:schemeClr val="accent4">
            <a:lumMod val="75000"/>
          </a:schemeClr>
        </a:solidFill>
      </dgm:spPr>
    </dgm:pt>
    <dgm:pt modelId="{2D0F6A76-242F-F443-BCBE-F5935F9E9F58}" type="pres">
      <dgm:prSet presAssocID="{BA275269-8790-2648-BB18-E82260BC0144}" presName="text" presStyleLbl="fgAcc0" presStyleIdx="1" presStyleCnt="3">
        <dgm:presLayoutVars>
          <dgm:chPref val="3"/>
        </dgm:presLayoutVars>
      </dgm:prSet>
      <dgm:spPr/>
    </dgm:pt>
    <dgm:pt modelId="{EB207078-D21A-4C4F-8B66-C3E806F011DC}" type="pres">
      <dgm:prSet presAssocID="{BA275269-8790-2648-BB18-E82260BC0144}" presName="hierChild2" presStyleCnt="0"/>
      <dgm:spPr/>
    </dgm:pt>
    <dgm:pt modelId="{B2ECD4BF-89FC-B24D-97F4-8FF30634CA4A}" type="pres">
      <dgm:prSet presAssocID="{05585182-54FE-5441-A3DC-E97E0B33673B}" presName="Name10" presStyleLbl="parChTrans1D2" presStyleIdx="0" presStyleCnt="1"/>
      <dgm:spPr/>
    </dgm:pt>
    <dgm:pt modelId="{901613D6-62ED-8B42-AA4E-D70D841A6C5D}" type="pres">
      <dgm:prSet presAssocID="{90223A1A-F998-AD4B-B5EA-B1841813D9D0}" presName="hierRoot2" presStyleCnt="0"/>
      <dgm:spPr/>
    </dgm:pt>
    <dgm:pt modelId="{11EDFD13-8881-9546-84D7-90BCA9CC85EA}" type="pres">
      <dgm:prSet presAssocID="{90223A1A-F998-AD4B-B5EA-B1841813D9D0}" presName="composite2" presStyleCnt="0"/>
      <dgm:spPr/>
    </dgm:pt>
    <dgm:pt modelId="{C6ABFF53-0685-2942-9C0C-09E3B98E9335}" type="pres">
      <dgm:prSet presAssocID="{90223A1A-F998-AD4B-B5EA-B1841813D9D0}" presName="background2" presStyleLbl="node2" presStyleIdx="0" presStyleCnt="1"/>
      <dgm:spPr>
        <a:solidFill>
          <a:schemeClr val="accent4">
            <a:lumMod val="75000"/>
          </a:schemeClr>
        </a:solidFill>
      </dgm:spPr>
    </dgm:pt>
    <dgm:pt modelId="{7F9F8578-2F5D-3F45-B52D-7BB5EC4A2206}" type="pres">
      <dgm:prSet presAssocID="{90223A1A-F998-AD4B-B5EA-B1841813D9D0}" presName="text2" presStyleLbl="fgAcc2" presStyleIdx="0" presStyleCnt="1">
        <dgm:presLayoutVars>
          <dgm:chPref val="3"/>
        </dgm:presLayoutVars>
      </dgm:prSet>
      <dgm:spPr/>
    </dgm:pt>
    <dgm:pt modelId="{821C9E5A-E58B-F84C-AB9A-2E491BA62C3C}" type="pres">
      <dgm:prSet presAssocID="{90223A1A-F998-AD4B-B5EA-B1841813D9D0}" presName="hierChild3" presStyleCnt="0"/>
      <dgm:spPr/>
    </dgm:pt>
    <dgm:pt modelId="{324ABE12-4450-3545-B05B-5AF972265CF5}" type="pres">
      <dgm:prSet presAssocID="{339CD5B9-B496-F944-B7FF-858ACFA82FEF}" presName="hierRoot1" presStyleCnt="0"/>
      <dgm:spPr/>
    </dgm:pt>
    <dgm:pt modelId="{44E4EEE9-6E6D-D445-96E4-992A74348E3D}" type="pres">
      <dgm:prSet presAssocID="{339CD5B9-B496-F944-B7FF-858ACFA82FEF}" presName="composite" presStyleCnt="0"/>
      <dgm:spPr/>
    </dgm:pt>
    <dgm:pt modelId="{CB460CD4-8724-EA4D-9689-CF20B06B4820}" type="pres">
      <dgm:prSet presAssocID="{339CD5B9-B496-F944-B7FF-858ACFA82FEF}" presName="background" presStyleLbl="node0" presStyleIdx="2" presStyleCnt="3"/>
      <dgm:spPr>
        <a:solidFill>
          <a:schemeClr val="accent4">
            <a:lumMod val="75000"/>
          </a:schemeClr>
        </a:solidFill>
      </dgm:spPr>
    </dgm:pt>
    <dgm:pt modelId="{E9B4E0B0-ABEC-5142-9A88-22961B116F14}" type="pres">
      <dgm:prSet presAssocID="{339CD5B9-B496-F944-B7FF-858ACFA82FEF}" presName="text" presStyleLbl="fgAcc0" presStyleIdx="2" presStyleCnt="3">
        <dgm:presLayoutVars>
          <dgm:chPref val="3"/>
        </dgm:presLayoutVars>
      </dgm:prSet>
      <dgm:spPr/>
    </dgm:pt>
    <dgm:pt modelId="{B3789610-2E99-7D46-AD31-BB1D9AA6CA3B}" type="pres">
      <dgm:prSet presAssocID="{339CD5B9-B496-F944-B7FF-858ACFA82FEF}" presName="hierChild2" presStyleCnt="0"/>
      <dgm:spPr/>
    </dgm:pt>
  </dgm:ptLst>
  <dgm:cxnLst>
    <dgm:cxn modelId="{9F802F03-7255-D84F-B1E8-38AE94C7BA70}" type="presOf" srcId="{339CD5B9-B496-F944-B7FF-858ACFA82FEF}" destId="{E9B4E0B0-ABEC-5142-9A88-22961B116F14}" srcOrd="0" destOrd="0" presId="urn:microsoft.com/office/officeart/2005/8/layout/hierarchy1"/>
    <dgm:cxn modelId="{8A933E08-4422-FF45-B60E-0D7959400A98}" srcId="{AE8F8C9F-57D8-AE42-81D9-B91C0DAF6E39}" destId="{BA275269-8790-2648-BB18-E82260BC0144}" srcOrd="1" destOrd="0" parTransId="{86DE4C53-D0E6-7247-A76C-943011D05056}" sibTransId="{AABBC9DC-68C3-6F46-B732-B6C7DC689FC0}"/>
    <dgm:cxn modelId="{B8051F1C-7620-6247-B847-90B3A680EF8E}" srcId="{AE8F8C9F-57D8-AE42-81D9-B91C0DAF6E39}" destId="{B2FD33C0-9D90-E448-99A8-39F24AC271E8}" srcOrd="0" destOrd="0" parTransId="{D29B1C74-5419-744E-AB83-4797593DDD29}" sibTransId="{F9E3CB12-2C6D-D44D-A453-DBD5391E2C72}"/>
    <dgm:cxn modelId="{16F37467-F896-B143-8CE8-EA9515DAEA00}" type="presOf" srcId="{AE8F8C9F-57D8-AE42-81D9-B91C0DAF6E39}" destId="{51804E1D-7DB7-1A4C-99B9-995C996B94D5}" srcOrd="0" destOrd="0" presId="urn:microsoft.com/office/officeart/2005/8/layout/hierarchy1"/>
    <dgm:cxn modelId="{48C07548-2FF6-4544-93AB-53D254DD8058}" type="presOf" srcId="{B2FD33C0-9D90-E448-99A8-39F24AC271E8}" destId="{79BC6BEE-B67A-394A-8158-298CBF1B4197}" srcOrd="0" destOrd="0" presId="urn:microsoft.com/office/officeart/2005/8/layout/hierarchy1"/>
    <dgm:cxn modelId="{86299D88-936B-F345-9829-8AE25A86FA9A}" type="presOf" srcId="{05585182-54FE-5441-A3DC-E97E0B33673B}" destId="{B2ECD4BF-89FC-B24D-97F4-8FF30634CA4A}" srcOrd="0" destOrd="0" presId="urn:microsoft.com/office/officeart/2005/8/layout/hierarchy1"/>
    <dgm:cxn modelId="{435901A0-276A-704C-B707-1F8DBA33CFE0}" srcId="{AE8F8C9F-57D8-AE42-81D9-B91C0DAF6E39}" destId="{339CD5B9-B496-F944-B7FF-858ACFA82FEF}" srcOrd="2" destOrd="0" parTransId="{0F3C152E-618B-DA41-B2DB-48DC7B7FC8F1}" sibTransId="{70990F35-F2A7-0C48-8E1C-2D1CE3FD11B6}"/>
    <dgm:cxn modelId="{86C39DC5-3674-634C-80DC-408EA7507149}" srcId="{BA275269-8790-2648-BB18-E82260BC0144}" destId="{90223A1A-F998-AD4B-B5EA-B1841813D9D0}" srcOrd="0" destOrd="0" parTransId="{05585182-54FE-5441-A3DC-E97E0B33673B}" sibTransId="{5E4A9523-B14F-6C4D-93EF-9870D62B9D09}"/>
    <dgm:cxn modelId="{73C642DB-4AA9-5E4C-80B1-CAC93552D1A4}" type="presOf" srcId="{90223A1A-F998-AD4B-B5EA-B1841813D9D0}" destId="{7F9F8578-2F5D-3F45-B52D-7BB5EC4A2206}" srcOrd="0" destOrd="0" presId="urn:microsoft.com/office/officeart/2005/8/layout/hierarchy1"/>
    <dgm:cxn modelId="{97AB90F8-FFD2-6444-B4D9-EE8A8621835A}" type="presOf" srcId="{BA275269-8790-2648-BB18-E82260BC0144}" destId="{2D0F6A76-242F-F443-BCBE-F5935F9E9F58}" srcOrd="0" destOrd="0" presId="urn:microsoft.com/office/officeart/2005/8/layout/hierarchy1"/>
    <dgm:cxn modelId="{6D5BBDCB-D550-B349-BCA7-2AFF2C14BAEF}" type="presParOf" srcId="{51804E1D-7DB7-1A4C-99B9-995C996B94D5}" destId="{9476E45A-7745-1144-92A1-56BE3F8C40EF}" srcOrd="0" destOrd="0" presId="urn:microsoft.com/office/officeart/2005/8/layout/hierarchy1"/>
    <dgm:cxn modelId="{5F324C71-E208-6E47-997A-30ADC30D9318}" type="presParOf" srcId="{9476E45A-7745-1144-92A1-56BE3F8C40EF}" destId="{5406ED74-D085-E94B-93D4-FA6BEAA49B5B}" srcOrd="0" destOrd="0" presId="urn:microsoft.com/office/officeart/2005/8/layout/hierarchy1"/>
    <dgm:cxn modelId="{FBAC7EA8-A0EA-A64F-BA9F-EEB5D92DC1F5}" type="presParOf" srcId="{5406ED74-D085-E94B-93D4-FA6BEAA49B5B}" destId="{84D7EA67-4406-8541-ABBC-797C1A1BEB53}" srcOrd="0" destOrd="0" presId="urn:microsoft.com/office/officeart/2005/8/layout/hierarchy1"/>
    <dgm:cxn modelId="{6E849B08-6B7C-0B45-BD34-30BCBB836540}" type="presParOf" srcId="{5406ED74-D085-E94B-93D4-FA6BEAA49B5B}" destId="{79BC6BEE-B67A-394A-8158-298CBF1B4197}" srcOrd="1" destOrd="0" presId="urn:microsoft.com/office/officeart/2005/8/layout/hierarchy1"/>
    <dgm:cxn modelId="{F074C290-27A5-174E-A9A2-A78A8D4AD967}" type="presParOf" srcId="{9476E45A-7745-1144-92A1-56BE3F8C40EF}" destId="{D457C0EC-0C25-664C-9A7F-5F6E2A4A559F}" srcOrd="1" destOrd="0" presId="urn:microsoft.com/office/officeart/2005/8/layout/hierarchy1"/>
    <dgm:cxn modelId="{6037CD7E-593F-E64B-AC86-978CC133FF39}" type="presParOf" srcId="{51804E1D-7DB7-1A4C-99B9-995C996B94D5}" destId="{40CC0D38-F1DA-894B-87BF-311B804ABD43}" srcOrd="1" destOrd="0" presId="urn:microsoft.com/office/officeart/2005/8/layout/hierarchy1"/>
    <dgm:cxn modelId="{979D3C74-344F-754C-8470-3861A87AC6BC}" type="presParOf" srcId="{40CC0D38-F1DA-894B-87BF-311B804ABD43}" destId="{BBFB715D-AD16-8145-AA16-11967E3367FD}" srcOrd="0" destOrd="0" presId="urn:microsoft.com/office/officeart/2005/8/layout/hierarchy1"/>
    <dgm:cxn modelId="{1691653B-53E8-9A48-BBD3-2264AB827370}" type="presParOf" srcId="{BBFB715D-AD16-8145-AA16-11967E3367FD}" destId="{AC4EFED8-83BB-B440-A52A-0D2D9C2EFA39}" srcOrd="0" destOrd="0" presId="urn:microsoft.com/office/officeart/2005/8/layout/hierarchy1"/>
    <dgm:cxn modelId="{8B5EE566-C0C0-2947-B42E-8992C2D0465B}" type="presParOf" srcId="{BBFB715D-AD16-8145-AA16-11967E3367FD}" destId="{2D0F6A76-242F-F443-BCBE-F5935F9E9F58}" srcOrd="1" destOrd="0" presId="urn:microsoft.com/office/officeart/2005/8/layout/hierarchy1"/>
    <dgm:cxn modelId="{FAE6D64D-AA05-D24D-B241-90B171CDC50D}" type="presParOf" srcId="{40CC0D38-F1DA-894B-87BF-311B804ABD43}" destId="{EB207078-D21A-4C4F-8B66-C3E806F011DC}" srcOrd="1" destOrd="0" presId="urn:microsoft.com/office/officeart/2005/8/layout/hierarchy1"/>
    <dgm:cxn modelId="{0A861A55-E9D9-8342-BB6D-5A2562222120}" type="presParOf" srcId="{EB207078-D21A-4C4F-8B66-C3E806F011DC}" destId="{B2ECD4BF-89FC-B24D-97F4-8FF30634CA4A}" srcOrd="0" destOrd="0" presId="urn:microsoft.com/office/officeart/2005/8/layout/hierarchy1"/>
    <dgm:cxn modelId="{7488149B-7DA9-814E-8E57-B297AEED26C5}" type="presParOf" srcId="{EB207078-D21A-4C4F-8B66-C3E806F011DC}" destId="{901613D6-62ED-8B42-AA4E-D70D841A6C5D}" srcOrd="1" destOrd="0" presId="urn:microsoft.com/office/officeart/2005/8/layout/hierarchy1"/>
    <dgm:cxn modelId="{99C9F7B4-8C1D-F349-95F3-3730B3730107}" type="presParOf" srcId="{901613D6-62ED-8B42-AA4E-D70D841A6C5D}" destId="{11EDFD13-8881-9546-84D7-90BCA9CC85EA}" srcOrd="0" destOrd="0" presId="urn:microsoft.com/office/officeart/2005/8/layout/hierarchy1"/>
    <dgm:cxn modelId="{6758B2F9-10BC-FE42-ACCD-56B626844594}" type="presParOf" srcId="{11EDFD13-8881-9546-84D7-90BCA9CC85EA}" destId="{C6ABFF53-0685-2942-9C0C-09E3B98E9335}" srcOrd="0" destOrd="0" presId="urn:microsoft.com/office/officeart/2005/8/layout/hierarchy1"/>
    <dgm:cxn modelId="{F9673165-83A2-8147-BF1C-55C01345949F}" type="presParOf" srcId="{11EDFD13-8881-9546-84D7-90BCA9CC85EA}" destId="{7F9F8578-2F5D-3F45-B52D-7BB5EC4A2206}" srcOrd="1" destOrd="0" presId="urn:microsoft.com/office/officeart/2005/8/layout/hierarchy1"/>
    <dgm:cxn modelId="{E34B47BE-C5F8-BD4B-BDE3-E979249E82D9}" type="presParOf" srcId="{901613D6-62ED-8B42-AA4E-D70D841A6C5D}" destId="{821C9E5A-E58B-F84C-AB9A-2E491BA62C3C}" srcOrd="1" destOrd="0" presId="urn:microsoft.com/office/officeart/2005/8/layout/hierarchy1"/>
    <dgm:cxn modelId="{72BE33B5-0F7E-D141-8637-2C74B0BD6B85}" type="presParOf" srcId="{51804E1D-7DB7-1A4C-99B9-995C996B94D5}" destId="{324ABE12-4450-3545-B05B-5AF972265CF5}" srcOrd="2" destOrd="0" presId="urn:microsoft.com/office/officeart/2005/8/layout/hierarchy1"/>
    <dgm:cxn modelId="{8BFBFF34-ECB6-2148-9EF2-6F08FCA2AD8D}" type="presParOf" srcId="{324ABE12-4450-3545-B05B-5AF972265CF5}" destId="{44E4EEE9-6E6D-D445-96E4-992A74348E3D}" srcOrd="0" destOrd="0" presId="urn:microsoft.com/office/officeart/2005/8/layout/hierarchy1"/>
    <dgm:cxn modelId="{91C8700E-E0BD-D34B-8D56-B75581E430CF}" type="presParOf" srcId="{44E4EEE9-6E6D-D445-96E4-992A74348E3D}" destId="{CB460CD4-8724-EA4D-9689-CF20B06B4820}" srcOrd="0" destOrd="0" presId="urn:microsoft.com/office/officeart/2005/8/layout/hierarchy1"/>
    <dgm:cxn modelId="{2578B01F-B590-D34E-9995-13E2CE6A9D1B}" type="presParOf" srcId="{44E4EEE9-6E6D-D445-96E4-992A74348E3D}" destId="{E9B4E0B0-ABEC-5142-9A88-22961B116F14}" srcOrd="1" destOrd="0" presId="urn:microsoft.com/office/officeart/2005/8/layout/hierarchy1"/>
    <dgm:cxn modelId="{295D51C6-86F0-5541-B45C-947BD4C69E93}" type="presParOf" srcId="{324ABE12-4450-3545-B05B-5AF972265CF5}" destId="{B3789610-2E99-7D46-AD31-BB1D9AA6CA3B}"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0DB53820-D5A9-1349-A27B-C9BB70BFD6DD}"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C7DAFA56-3069-234C-BD5F-AB86F55666EF}">
      <dgm:prSet phldrT="[Text]"/>
      <dgm:spPr>
        <a:solidFill>
          <a:schemeClr val="accent6">
            <a:lumMod val="75000"/>
          </a:schemeClr>
        </a:solidFill>
        <a:ln>
          <a:solidFill>
            <a:schemeClr val="accent6">
              <a:lumMod val="75000"/>
            </a:schemeClr>
          </a:solidFill>
        </a:ln>
      </dgm:spPr>
      <dgm:t>
        <a:bodyPr/>
        <a:lstStyle/>
        <a:p>
          <a:r>
            <a:rPr lang="en-US" dirty="0"/>
            <a:t>Key elements:</a:t>
          </a:r>
        </a:p>
      </dgm:t>
    </dgm:pt>
    <dgm:pt modelId="{F65566DA-B831-544F-9E0A-A667CCC167A7}" type="parTrans" cxnId="{618286C5-FEE5-9F4D-815C-89108399BEEC}">
      <dgm:prSet/>
      <dgm:spPr/>
      <dgm:t>
        <a:bodyPr/>
        <a:lstStyle/>
        <a:p>
          <a:endParaRPr lang="en-US"/>
        </a:p>
      </dgm:t>
    </dgm:pt>
    <dgm:pt modelId="{7AFC4214-2D5D-9944-B27F-1E15D1583C9D}" type="sibTrans" cxnId="{618286C5-FEE5-9F4D-815C-89108399BEEC}">
      <dgm:prSet/>
      <dgm:spPr/>
      <dgm:t>
        <a:bodyPr/>
        <a:lstStyle/>
        <a:p>
          <a:endParaRPr lang="en-US"/>
        </a:p>
      </dgm:t>
    </dgm:pt>
    <dgm:pt modelId="{07D0407B-8F6B-C445-BF5B-38313ED283A4}">
      <dgm:prSet/>
      <dgm:spPr>
        <a:ln>
          <a:solidFill>
            <a:schemeClr val="accent6">
              <a:lumMod val="75000"/>
            </a:schemeClr>
          </a:solidFill>
        </a:ln>
      </dgm:spPr>
      <dgm:t>
        <a:bodyPr/>
        <a:lstStyle/>
        <a:p>
          <a:r>
            <a:rPr lang="en-US" dirty="0"/>
            <a:t>Criteria used to determine resident set size</a:t>
          </a:r>
        </a:p>
      </dgm:t>
    </dgm:pt>
    <dgm:pt modelId="{D673FA42-DC94-5348-9EED-1E341D619709}" type="parTrans" cxnId="{140C6F15-0E20-2645-815A-848153864EFA}">
      <dgm:prSet/>
      <dgm:spPr/>
      <dgm:t>
        <a:bodyPr/>
        <a:lstStyle/>
        <a:p>
          <a:endParaRPr lang="en-US"/>
        </a:p>
      </dgm:t>
    </dgm:pt>
    <dgm:pt modelId="{951A6AC4-7894-6343-ABB4-BDF2D3F45529}" type="sibTrans" cxnId="{140C6F15-0E20-2645-815A-848153864EFA}">
      <dgm:prSet/>
      <dgm:spPr/>
      <dgm:t>
        <a:bodyPr/>
        <a:lstStyle/>
        <a:p>
          <a:endParaRPr lang="en-US"/>
        </a:p>
      </dgm:t>
    </dgm:pt>
    <dgm:pt modelId="{0DE43954-B597-D64B-AEBF-3E4DA261EF5D}">
      <dgm:prSet/>
      <dgm:spPr>
        <a:ln>
          <a:solidFill>
            <a:schemeClr val="accent6">
              <a:lumMod val="75000"/>
            </a:schemeClr>
          </a:solidFill>
        </a:ln>
      </dgm:spPr>
      <dgm:t>
        <a:bodyPr/>
        <a:lstStyle/>
        <a:p>
          <a:r>
            <a:rPr lang="en-US" dirty="0"/>
            <a:t>The timing of changes</a:t>
          </a:r>
        </a:p>
      </dgm:t>
    </dgm:pt>
    <dgm:pt modelId="{0A2D8999-7CAB-0C4B-88B8-D0E54131B084}" type="parTrans" cxnId="{967CCB4B-FA22-0E42-913E-1981D739EFBB}">
      <dgm:prSet/>
      <dgm:spPr/>
      <dgm:t>
        <a:bodyPr/>
        <a:lstStyle/>
        <a:p>
          <a:endParaRPr lang="en-US"/>
        </a:p>
      </dgm:t>
    </dgm:pt>
    <dgm:pt modelId="{6E23EC2A-6445-6A48-92DD-FD90C12E6250}" type="sibTrans" cxnId="{967CCB4B-FA22-0E42-913E-1981D739EFBB}">
      <dgm:prSet/>
      <dgm:spPr/>
      <dgm:t>
        <a:bodyPr/>
        <a:lstStyle/>
        <a:p>
          <a:endParaRPr lang="en-US"/>
        </a:p>
      </dgm:t>
    </dgm:pt>
    <dgm:pt modelId="{A74C4E7E-E8A0-1246-AC91-829E9BCB71EF}" type="pres">
      <dgm:prSet presAssocID="{0DB53820-D5A9-1349-A27B-C9BB70BFD6DD}" presName="Name0" presStyleCnt="0">
        <dgm:presLayoutVars>
          <dgm:dir/>
          <dgm:animLvl val="lvl"/>
          <dgm:resizeHandles val="exact"/>
        </dgm:presLayoutVars>
      </dgm:prSet>
      <dgm:spPr/>
    </dgm:pt>
    <dgm:pt modelId="{67E56C3A-0D78-2740-8273-067E9BCFCF7E}" type="pres">
      <dgm:prSet presAssocID="{C7DAFA56-3069-234C-BD5F-AB86F55666EF}" presName="composite" presStyleCnt="0"/>
      <dgm:spPr/>
    </dgm:pt>
    <dgm:pt modelId="{3FAF2BDB-E606-BE4B-9958-F3815124EAC3}" type="pres">
      <dgm:prSet presAssocID="{C7DAFA56-3069-234C-BD5F-AB86F55666EF}" presName="parTx" presStyleLbl="alignNode1" presStyleIdx="0" presStyleCnt="1">
        <dgm:presLayoutVars>
          <dgm:chMax val="0"/>
          <dgm:chPref val="0"/>
          <dgm:bulletEnabled val="1"/>
        </dgm:presLayoutVars>
      </dgm:prSet>
      <dgm:spPr/>
    </dgm:pt>
    <dgm:pt modelId="{25034D7D-D624-D24B-AAFC-BA38220880F1}" type="pres">
      <dgm:prSet presAssocID="{C7DAFA56-3069-234C-BD5F-AB86F55666EF}" presName="desTx" presStyleLbl="alignAccFollowNode1" presStyleIdx="0" presStyleCnt="1">
        <dgm:presLayoutVars>
          <dgm:bulletEnabled val="1"/>
        </dgm:presLayoutVars>
      </dgm:prSet>
      <dgm:spPr/>
    </dgm:pt>
  </dgm:ptLst>
  <dgm:cxnLst>
    <dgm:cxn modelId="{140C6F15-0E20-2645-815A-848153864EFA}" srcId="{C7DAFA56-3069-234C-BD5F-AB86F55666EF}" destId="{07D0407B-8F6B-C445-BF5B-38313ED283A4}" srcOrd="0" destOrd="0" parTransId="{D673FA42-DC94-5348-9EED-1E341D619709}" sibTransId="{951A6AC4-7894-6343-ABB4-BDF2D3F45529}"/>
    <dgm:cxn modelId="{967CCB4B-FA22-0E42-913E-1981D739EFBB}" srcId="{C7DAFA56-3069-234C-BD5F-AB86F55666EF}" destId="{0DE43954-B597-D64B-AEBF-3E4DA261EF5D}" srcOrd="1" destOrd="0" parTransId="{0A2D8999-7CAB-0C4B-88B8-D0E54131B084}" sibTransId="{6E23EC2A-6445-6A48-92DD-FD90C12E6250}"/>
    <dgm:cxn modelId="{5C3EEC54-0F26-1E4F-B235-D7ACE84B653A}" type="presOf" srcId="{07D0407B-8F6B-C445-BF5B-38313ED283A4}" destId="{25034D7D-D624-D24B-AAFC-BA38220880F1}" srcOrd="0" destOrd="0" presId="urn:microsoft.com/office/officeart/2005/8/layout/hList1"/>
    <dgm:cxn modelId="{6C22E27B-235D-C04C-A3FA-2C990DDDA025}" type="presOf" srcId="{C7DAFA56-3069-234C-BD5F-AB86F55666EF}" destId="{3FAF2BDB-E606-BE4B-9958-F3815124EAC3}" srcOrd="0" destOrd="0" presId="urn:microsoft.com/office/officeart/2005/8/layout/hList1"/>
    <dgm:cxn modelId="{618286C5-FEE5-9F4D-815C-89108399BEEC}" srcId="{0DB53820-D5A9-1349-A27B-C9BB70BFD6DD}" destId="{C7DAFA56-3069-234C-BD5F-AB86F55666EF}" srcOrd="0" destOrd="0" parTransId="{F65566DA-B831-544F-9E0A-A667CCC167A7}" sibTransId="{7AFC4214-2D5D-9944-B27F-1E15D1583C9D}"/>
    <dgm:cxn modelId="{F06CEEDD-F87E-2B4D-A562-E8378E619824}" type="presOf" srcId="{0DE43954-B597-D64B-AEBF-3E4DA261EF5D}" destId="{25034D7D-D624-D24B-AAFC-BA38220880F1}" srcOrd="0" destOrd="1" presId="urn:microsoft.com/office/officeart/2005/8/layout/hList1"/>
    <dgm:cxn modelId="{1BDEBADF-469B-BD4D-8B1B-BE1B5E08361E}" type="presOf" srcId="{0DB53820-D5A9-1349-A27B-C9BB70BFD6DD}" destId="{A74C4E7E-E8A0-1246-AC91-829E9BCB71EF}" srcOrd="0" destOrd="0" presId="urn:microsoft.com/office/officeart/2005/8/layout/hList1"/>
    <dgm:cxn modelId="{D22DD9B6-1414-9C4B-88D9-DA67B49F0CBA}" type="presParOf" srcId="{A74C4E7E-E8A0-1246-AC91-829E9BCB71EF}" destId="{67E56C3A-0D78-2740-8273-067E9BCFCF7E}" srcOrd="0" destOrd="0" presId="urn:microsoft.com/office/officeart/2005/8/layout/hList1"/>
    <dgm:cxn modelId="{F3FC5D35-5D9B-3C4E-B26E-200EB4D2CBFD}" type="presParOf" srcId="{67E56C3A-0D78-2740-8273-067E9BCFCF7E}" destId="{3FAF2BDB-E606-BE4B-9958-F3815124EAC3}" srcOrd="0" destOrd="0" presId="urn:microsoft.com/office/officeart/2005/8/layout/hList1"/>
    <dgm:cxn modelId="{595EC5C4-3F84-F44F-BF17-C7B0DC0F102B}" type="presParOf" srcId="{67E56C3A-0D78-2740-8273-067E9BCFCF7E}" destId="{25034D7D-D624-D24B-AAFC-BA38220880F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E19F9858-FEFA-764D-866B-C1CE995203FA}" type="doc">
      <dgm:prSet loTypeId="urn:microsoft.com/office/officeart/2005/8/layout/hierarchy4" loCatId="hierarchy" qsTypeId="urn:microsoft.com/office/officeart/2005/8/quickstyle/simple4" qsCatId="simple" csTypeId="urn:microsoft.com/office/officeart/2005/8/colors/accent1_2" csCatId="accent1" phldr="1"/>
      <dgm:spPr/>
      <dgm:t>
        <a:bodyPr/>
        <a:lstStyle/>
        <a:p>
          <a:endParaRPr lang="en-US"/>
        </a:p>
      </dgm:t>
    </dgm:pt>
    <dgm:pt modelId="{9E0D7C32-F288-2046-8010-BD851AC817C2}">
      <dgm:prSet phldrT="[Text]"/>
      <dgm:spPr>
        <a:solidFill>
          <a:schemeClr val="accent6">
            <a:lumMod val="75000"/>
          </a:schemeClr>
        </a:solidFill>
      </dgm:spPr>
      <dgm:t>
        <a:bodyPr/>
        <a:lstStyle/>
        <a:p>
          <a:r>
            <a:rPr lang="en-US" dirty="0"/>
            <a:t>The minimum duration of the sampling interval</a:t>
          </a:r>
        </a:p>
      </dgm:t>
    </dgm:pt>
    <dgm:pt modelId="{1EA650ED-240B-B847-956F-213BE74F9BD4}" type="parTrans" cxnId="{524614F8-428A-4541-8CBE-A2CBCFABAD7C}">
      <dgm:prSet/>
      <dgm:spPr/>
      <dgm:t>
        <a:bodyPr/>
        <a:lstStyle/>
        <a:p>
          <a:endParaRPr lang="en-US"/>
        </a:p>
      </dgm:t>
    </dgm:pt>
    <dgm:pt modelId="{F9026556-FC91-F643-8D0E-82A6B79B81CA}" type="sibTrans" cxnId="{524614F8-428A-4541-8CBE-A2CBCFABAD7C}">
      <dgm:prSet/>
      <dgm:spPr/>
      <dgm:t>
        <a:bodyPr/>
        <a:lstStyle/>
        <a:p>
          <a:endParaRPr lang="en-US"/>
        </a:p>
      </dgm:t>
    </dgm:pt>
    <dgm:pt modelId="{EF995780-BA9F-714E-9241-FAD11EE971FB}">
      <dgm:prSet/>
      <dgm:spPr/>
      <dgm:t>
        <a:bodyPr/>
        <a:lstStyle/>
        <a:p>
          <a:r>
            <a:rPr lang="en-US" dirty="0"/>
            <a:t>The maximum duration of the sampling interval</a:t>
          </a:r>
        </a:p>
      </dgm:t>
    </dgm:pt>
    <dgm:pt modelId="{F0CB5A0B-DEBA-C343-A5BD-DFA6B8F102E2}" type="parTrans" cxnId="{5FA74DC3-AF4B-A14B-8367-9ED94BC76D00}">
      <dgm:prSet/>
      <dgm:spPr/>
      <dgm:t>
        <a:bodyPr/>
        <a:lstStyle/>
        <a:p>
          <a:endParaRPr lang="en-US"/>
        </a:p>
      </dgm:t>
    </dgm:pt>
    <dgm:pt modelId="{1BDF3B0F-824A-024C-A22B-B92825818ACB}" type="sibTrans" cxnId="{5FA74DC3-AF4B-A14B-8367-9ED94BC76D00}">
      <dgm:prSet/>
      <dgm:spPr/>
      <dgm:t>
        <a:bodyPr/>
        <a:lstStyle/>
        <a:p>
          <a:endParaRPr lang="en-US"/>
        </a:p>
      </dgm:t>
    </dgm:pt>
    <dgm:pt modelId="{A9617172-7322-A843-A4BC-6A07DBC6EEF2}">
      <dgm:prSet/>
      <dgm:spPr>
        <a:solidFill>
          <a:schemeClr val="accent3">
            <a:lumMod val="50000"/>
          </a:schemeClr>
        </a:solidFill>
      </dgm:spPr>
      <dgm:t>
        <a:bodyPr/>
        <a:lstStyle/>
        <a:p>
          <a:r>
            <a:rPr lang="en-US" dirty="0"/>
            <a:t>The number of page faults that are allowed to occur between sampling instances</a:t>
          </a:r>
        </a:p>
      </dgm:t>
    </dgm:pt>
    <dgm:pt modelId="{C2830EC7-7E96-6346-8D1D-B46AC49BFD4A}" type="parTrans" cxnId="{51D44375-9BC1-D245-827D-222650E1B3E0}">
      <dgm:prSet/>
      <dgm:spPr/>
      <dgm:t>
        <a:bodyPr/>
        <a:lstStyle/>
        <a:p>
          <a:endParaRPr lang="en-US"/>
        </a:p>
      </dgm:t>
    </dgm:pt>
    <dgm:pt modelId="{EBE9985A-0EA0-E748-9F93-A149869EB403}" type="sibTrans" cxnId="{51D44375-9BC1-D245-827D-222650E1B3E0}">
      <dgm:prSet/>
      <dgm:spPr/>
      <dgm:t>
        <a:bodyPr/>
        <a:lstStyle/>
        <a:p>
          <a:endParaRPr lang="en-US"/>
        </a:p>
      </dgm:t>
    </dgm:pt>
    <dgm:pt modelId="{89097700-502D-1544-90C9-977880A2D60B}" type="pres">
      <dgm:prSet presAssocID="{E19F9858-FEFA-764D-866B-C1CE995203FA}" presName="Name0" presStyleCnt="0">
        <dgm:presLayoutVars>
          <dgm:chPref val="1"/>
          <dgm:dir/>
          <dgm:animOne val="branch"/>
          <dgm:animLvl val="lvl"/>
          <dgm:resizeHandles/>
        </dgm:presLayoutVars>
      </dgm:prSet>
      <dgm:spPr/>
    </dgm:pt>
    <dgm:pt modelId="{65822B2D-88CD-8D46-94FC-AB813A53593E}" type="pres">
      <dgm:prSet presAssocID="{9E0D7C32-F288-2046-8010-BD851AC817C2}" presName="vertOne" presStyleCnt="0"/>
      <dgm:spPr/>
    </dgm:pt>
    <dgm:pt modelId="{C71854E8-CF1E-E64A-90CD-B5E723964F91}" type="pres">
      <dgm:prSet presAssocID="{9E0D7C32-F288-2046-8010-BD851AC817C2}" presName="txOne" presStyleLbl="node0" presStyleIdx="0" presStyleCnt="3">
        <dgm:presLayoutVars>
          <dgm:chPref val="3"/>
        </dgm:presLayoutVars>
      </dgm:prSet>
      <dgm:spPr/>
    </dgm:pt>
    <dgm:pt modelId="{C06CB6BC-DAAB-F048-9014-DA7F83016320}" type="pres">
      <dgm:prSet presAssocID="{9E0D7C32-F288-2046-8010-BD851AC817C2}" presName="horzOne" presStyleCnt="0"/>
      <dgm:spPr/>
    </dgm:pt>
    <dgm:pt modelId="{74245E8A-CBCE-A446-8098-300F33181844}" type="pres">
      <dgm:prSet presAssocID="{F9026556-FC91-F643-8D0E-82A6B79B81CA}" presName="sibSpaceOne" presStyleCnt="0"/>
      <dgm:spPr/>
    </dgm:pt>
    <dgm:pt modelId="{6AB58A99-2AF5-484A-9DC3-87D695B0E2D0}" type="pres">
      <dgm:prSet presAssocID="{EF995780-BA9F-714E-9241-FAD11EE971FB}" presName="vertOne" presStyleCnt="0"/>
      <dgm:spPr/>
    </dgm:pt>
    <dgm:pt modelId="{6597920C-B97D-4144-9AE7-181FA57D2E8D}" type="pres">
      <dgm:prSet presAssocID="{EF995780-BA9F-714E-9241-FAD11EE971FB}" presName="txOne" presStyleLbl="node0" presStyleIdx="1" presStyleCnt="3">
        <dgm:presLayoutVars>
          <dgm:chPref val="3"/>
        </dgm:presLayoutVars>
      </dgm:prSet>
      <dgm:spPr/>
    </dgm:pt>
    <dgm:pt modelId="{73EEC2F5-5488-4043-925E-DCE91A68C193}" type="pres">
      <dgm:prSet presAssocID="{EF995780-BA9F-714E-9241-FAD11EE971FB}" presName="horzOne" presStyleCnt="0"/>
      <dgm:spPr/>
    </dgm:pt>
    <dgm:pt modelId="{87465A20-8033-4B4B-93A5-81A95D640F28}" type="pres">
      <dgm:prSet presAssocID="{1BDF3B0F-824A-024C-A22B-B92825818ACB}" presName="sibSpaceOne" presStyleCnt="0"/>
      <dgm:spPr/>
    </dgm:pt>
    <dgm:pt modelId="{F50E1F8F-657B-004D-BB55-BCF4D9DB4F63}" type="pres">
      <dgm:prSet presAssocID="{A9617172-7322-A843-A4BC-6A07DBC6EEF2}" presName="vertOne" presStyleCnt="0"/>
      <dgm:spPr/>
    </dgm:pt>
    <dgm:pt modelId="{444954AF-D738-724F-A4C2-F37BE649944D}" type="pres">
      <dgm:prSet presAssocID="{A9617172-7322-A843-A4BC-6A07DBC6EEF2}" presName="txOne" presStyleLbl="node0" presStyleIdx="2" presStyleCnt="3">
        <dgm:presLayoutVars>
          <dgm:chPref val="3"/>
        </dgm:presLayoutVars>
      </dgm:prSet>
      <dgm:spPr/>
    </dgm:pt>
    <dgm:pt modelId="{ACD2A29D-3E6E-DD46-9BFD-E9348D84E993}" type="pres">
      <dgm:prSet presAssocID="{A9617172-7322-A843-A4BC-6A07DBC6EEF2}" presName="horzOne" presStyleCnt="0"/>
      <dgm:spPr/>
    </dgm:pt>
  </dgm:ptLst>
  <dgm:cxnLst>
    <dgm:cxn modelId="{92048A60-E047-8740-A41A-80C9D5DB54B7}" type="presOf" srcId="{E19F9858-FEFA-764D-866B-C1CE995203FA}" destId="{89097700-502D-1544-90C9-977880A2D60B}" srcOrd="0" destOrd="0" presId="urn:microsoft.com/office/officeart/2005/8/layout/hierarchy4"/>
    <dgm:cxn modelId="{51D44375-9BC1-D245-827D-222650E1B3E0}" srcId="{E19F9858-FEFA-764D-866B-C1CE995203FA}" destId="{A9617172-7322-A843-A4BC-6A07DBC6EEF2}" srcOrd="2" destOrd="0" parTransId="{C2830EC7-7E96-6346-8D1D-B46AC49BFD4A}" sibTransId="{EBE9985A-0EA0-E748-9F93-A149869EB403}"/>
    <dgm:cxn modelId="{9945AC8C-C079-F447-91BF-A8774D9BC5B1}" type="presOf" srcId="{A9617172-7322-A843-A4BC-6A07DBC6EEF2}" destId="{444954AF-D738-724F-A4C2-F37BE649944D}" srcOrd="0" destOrd="0" presId="urn:microsoft.com/office/officeart/2005/8/layout/hierarchy4"/>
    <dgm:cxn modelId="{2D05549B-A9E5-C74A-A3A2-EE3038747BD3}" type="presOf" srcId="{EF995780-BA9F-714E-9241-FAD11EE971FB}" destId="{6597920C-B97D-4144-9AE7-181FA57D2E8D}" srcOrd="0" destOrd="0" presId="urn:microsoft.com/office/officeart/2005/8/layout/hierarchy4"/>
    <dgm:cxn modelId="{AA0FC5B1-773F-CD42-A8D5-5F5A8A9179F1}" type="presOf" srcId="{9E0D7C32-F288-2046-8010-BD851AC817C2}" destId="{C71854E8-CF1E-E64A-90CD-B5E723964F91}" srcOrd="0" destOrd="0" presId="urn:microsoft.com/office/officeart/2005/8/layout/hierarchy4"/>
    <dgm:cxn modelId="{5FA74DC3-AF4B-A14B-8367-9ED94BC76D00}" srcId="{E19F9858-FEFA-764D-866B-C1CE995203FA}" destId="{EF995780-BA9F-714E-9241-FAD11EE971FB}" srcOrd="1" destOrd="0" parTransId="{F0CB5A0B-DEBA-C343-A5BD-DFA6B8F102E2}" sibTransId="{1BDF3B0F-824A-024C-A22B-B92825818ACB}"/>
    <dgm:cxn modelId="{524614F8-428A-4541-8CBE-A2CBCFABAD7C}" srcId="{E19F9858-FEFA-764D-866B-C1CE995203FA}" destId="{9E0D7C32-F288-2046-8010-BD851AC817C2}" srcOrd="0" destOrd="0" parTransId="{1EA650ED-240B-B847-956F-213BE74F9BD4}" sibTransId="{F9026556-FC91-F643-8D0E-82A6B79B81CA}"/>
    <dgm:cxn modelId="{A2921FF6-D93D-D342-B666-5D8BA0E4181D}" type="presParOf" srcId="{89097700-502D-1544-90C9-977880A2D60B}" destId="{65822B2D-88CD-8D46-94FC-AB813A53593E}" srcOrd="0" destOrd="0" presId="urn:microsoft.com/office/officeart/2005/8/layout/hierarchy4"/>
    <dgm:cxn modelId="{3AC9B56D-784E-F84D-9DD3-7EB15DEA9C73}" type="presParOf" srcId="{65822B2D-88CD-8D46-94FC-AB813A53593E}" destId="{C71854E8-CF1E-E64A-90CD-B5E723964F91}" srcOrd="0" destOrd="0" presId="urn:microsoft.com/office/officeart/2005/8/layout/hierarchy4"/>
    <dgm:cxn modelId="{B529CD68-66AF-B14A-8173-97AA566AF3E8}" type="presParOf" srcId="{65822B2D-88CD-8D46-94FC-AB813A53593E}" destId="{C06CB6BC-DAAB-F048-9014-DA7F83016320}" srcOrd="1" destOrd="0" presId="urn:microsoft.com/office/officeart/2005/8/layout/hierarchy4"/>
    <dgm:cxn modelId="{02AF7789-F779-7A4F-B068-4DA332C5DC3C}" type="presParOf" srcId="{89097700-502D-1544-90C9-977880A2D60B}" destId="{74245E8A-CBCE-A446-8098-300F33181844}" srcOrd="1" destOrd="0" presId="urn:microsoft.com/office/officeart/2005/8/layout/hierarchy4"/>
    <dgm:cxn modelId="{D0B44440-3CF1-7D4F-B3C3-8FC7E827B068}" type="presParOf" srcId="{89097700-502D-1544-90C9-977880A2D60B}" destId="{6AB58A99-2AF5-484A-9DC3-87D695B0E2D0}" srcOrd="2" destOrd="0" presId="urn:microsoft.com/office/officeart/2005/8/layout/hierarchy4"/>
    <dgm:cxn modelId="{58429D07-7AF3-6B4D-BDB3-030A7DA9E0D4}" type="presParOf" srcId="{6AB58A99-2AF5-484A-9DC3-87D695B0E2D0}" destId="{6597920C-B97D-4144-9AE7-181FA57D2E8D}" srcOrd="0" destOrd="0" presId="urn:microsoft.com/office/officeart/2005/8/layout/hierarchy4"/>
    <dgm:cxn modelId="{560FFAEF-8F43-EB42-B38F-6105A81F6090}" type="presParOf" srcId="{6AB58A99-2AF5-484A-9DC3-87D695B0E2D0}" destId="{73EEC2F5-5488-4043-925E-DCE91A68C193}" srcOrd="1" destOrd="0" presId="urn:microsoft.com/office/officeart/2005/8/layout/hierarchy4"/>
    <dgm:cxn modelId="{44E48992-B18B-0C4B-B1DF-C47FE1010EE5}" type="presParOf" srcId="{89097700-502D-1544-90C9-977880A2D60B}" destId="{87465A20-8033-4B4B-93A5-81A95D640F28}" srcOrd="3" destOrd="0" presId="urn:microsoft.com/office/officeart/2005/8/layout/hierarchy4"/>
    <dgm:cxn modelId="{4B36DEF5-C34B-C942-B04B-0D916F6BCD3C}" type="presParOf" srcId="{89097700-502D-1544-90C9-977880A2D60B}" destId="{F50E1F8F-657B-004D-BB55-BCF4D9DB4F63}" srcOrd="4" destOrd="0" presId="urn:microsoft.com/office/officeart/2005/8/layout/hierarchy4"/>
    <dgm:cxn modelId="{44B79D4F-BE28-A64C-818B-8799280394F0}" type="presParOf" srcId="{F50E1F8F-657B-004D-BB55-BCF4D9DB4F63}" destId="{444954AF-D738-724F-A4C2-F37BE649944D}" srcOrd="0" destOrd="0" presId="urn:microsoft.com/office/officeart/2005/8/layout/hierarchy4"/>
    <dgm:cxn modelId="{18DD2923-F061-1D48-8FC9-7C9A0CDD8C0D}" type="presParOf" srcId="{F50E1F8F-657B-004D-BB55-BCF4D9DB4F63}" destId="{ACD2A29D-3E6E-DD46-9BFD-E9348D84E993}"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272943D1-2568-584E-8CD3-B623F34F6A0E}"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1EC6D619-D04E-E24E-89A2-08D1B7C025C5}">
      <dgm:prSet phldrT="[Text]"/>
      <dgm:spPr>
        <a:solidFill>
          <a:schemeClr val="accent6">
            <a:lumMod val="75000"/>
          </a:schemeClr>
        </a:solidFill>
        <a:ln>
          <a:solidFill>
            <a:schemeClr val="accent6">
              <a:lumMod val="75000"/>
            </a:schemeClr>
          </a:solidFill>
        </a:ln>
      </dgm:spPr>
      <dgm:t>
        <a:bodyPr/>
        <a:lstStyle/>
        <a:p>
          <a:r>
            <a:rPr lang="en-US" dirty="0"/>
            <a:t>Demand Cleaning</a:t>
          </a:r>
        </a:p>
      </dgm:t>
    </dgm:pt>
    <dgm:pt modelId="{D7946C2B-2597-3448-944F-B8701E2D12C9}" type="parTrans" cxnId="{2DE39A2D-D90E-E54A-9427-0F0F5D63C488}">
      <dgm:prSet/>
      <dgm:spPr/>
      <dgm:t>
        <a:bodyPr/>
        <a:lstStyle/>
        <a:p>
          <a:endParaRPr lang="en-US"/>
        </a:p>
      </dgm:t>
    </dgm:pt>
    <dgm:pt modelId="{103A7F24-2A26-444A-ABF1-6A3E6AE9E548}" type="sibTrans" cxnId="{2DE39A2D-D90E-E54A-9427-0F0F5D63C488}">
      <dgm:prSet/>
      <dgm:spPr/>
      <dgm:t>
        <a:bodyPr/>
        <a:lstStyle/>
        <a:p>
          <a:endParaRPr lang="en-US"/>
        </a:p>
      </dgm:t>
    </dgm:pt>
    <dgm:pt modelId="{0F4BF5E1-5CE0-9C40-AD30-D32A57814383}">
      <dgm:prSet/>
      <dgm:spPr>
        <a:ln>
          <a:solidFill>
            <a:schemeClr val="accent6">
              <a:lumMod val="75000"/>
            </a:schemeClr>
          </a:solidFill>
        </a:ln>
      </dgm:spPr>
      <dgm:t>
        <a:bodyPr/>
        <a:lstStyle/>
        <a:p>
          <a:r>
            <a:rPr lang="en-US" dirty="0"/>
            <a:t>A page is written out to secondary memory only when it has been selected for replacement</a:t>
          </a:r>
        </a:p>
      </dgm:t>
    </dgm:pt>
    <dgm:pt modelId="{C18200A3-CB02-844A-8878-4236179B51AB}" type="parTrans" cxnId="{F674E52A-A6F2-CC44-B766-84240FA0FAB0}">
      <dgm:prSet/>
      <dgm:spPr/>
      <dgm:t>
        <a:bodyPr/>
        <a:lstStyle/>
        <a:p>
          <a:endParaRPr lang="en-US"/>
        </a:p>
      </dgm:t>
    </dgm:pt>
    <dgm:pt modelId="{B28021C4-3880-3D4C-9AA0-818ED1F686D0}" type="sibTrans" cxnId="{F674E52A-A6F2-CC44-B766-84240FA0FAB0}">
      <dgm:prSet/>
      <dgm:spPr/>
      <dgm:t>
        <a:bodyPr/>
        <a:lstStyle/>
        <a:p>
          <a:endParaRPr lang="en-US"/>
        </a:p>
      </dgm:t>
    </dgm:pt>
    <dgm:pt modelId="{CE323300-7303-CB40-A0D7-653E25DA960E}">
      <dgm:prSet/>
      <dgm:spPr>
        <a:solidFill>
          <a:schemeClr val="accent6">
            <a:lumMod val="75000"/>
          </a:schemeClr>
        </a:solidFill>
      </dgm:spPr>
      <dgm:t>
        <a:bodyPr/>
        <a:lstStyle/>
        <a:p>
          <a:r>
            <a:rPr lang="en-US"/>
            <a:t>Precleaning</a:t>
          </a:r>
          <a:endParaRPr lang="en-US" dirty="0"/>
        </a:p>
      </dgm:t>
    </dgm:pt>
    <dgm:pt modelId="{A5CD520B-7EF3-9043-9EA6-65657D6772E9}" type="parTrans" cxnId="{FAF5C5B2-8A38-0A4C-851F-F27854FD4511}">
      <dgm:prSet/>
      <dgm:spPr/>
      <dgm:t>
        <a:bodyPr/>
        <a:lstStyle/>
        <a:p>
          <a:endParaRPr lang="en-US"/>
        </a:p>
      </dgm:t>
    </dgm:pt>
    <dgm:pt modelId="{31E38444-3C5D-514C-827B-4DE4DCDF706E}" type="sibTrans" cxnId="{FAF5C5B2-8A38-0A4C-851F-F27854FD4511}">
      <dgm:prSet/>
      <dgm:spPr/>
      <dgm:t>
        <a:bodyPr/>
        <a:lstStyle/>
        <a:p>
          <a:endParaRPr lang="en-US"/>
        </a:p>
      </dgm:t>
    </dgm:pt>
    <dgm:pt modelId="{F102D7A2-8117-CA48-875B-40A8C604C550}">
      <dgm:prSet/>
      <dgm:spPr>
        <a:ln>
          <a:solidFill>
            <a:schemeClr val="accent6">
              <a:lumMod val="75000"/>
            </a:schemeClr>
          </a:solidFill>
        </a:ln>
      </dgm:spPr>
      <dgm:t>
        <a:bodyPr/>
        <a:lstStyle/>
        <a:p>
          <a:r>
            <a:rPr lang="en-US" dirty="0"/>
            <a:t>Allows the writing of pages in batches</a:t>
          </a:r>
        </a:p>
      </dgm:t>
    </dgm:pt>
    <dgm:pt modelId="{57E4BB84-139B-AF4A-B31C-FB50E6B764A8}" type="parTrans" cxnId="{7708B8E6-2D14-BB4B-9BF6-BBBCC9389AA6}">
      <dgm:prSet/>
      <dgm:spPr/>
      <dgm:t>
        <a:bodyPr/>
        <a:lstStyle/>
        <a:p>
          <a:endParaRPr lang="en-US"/>
        </a:p>
      </dgm:t>
    </dgm:pt>
    <dgm:pt modelId="{1AB0C6AD-E345-C242-B36E-E2C75EB3C1F4}" type="sibTrans" cxnId="{7708B8E6-2D14-BB4B-9BF6-BBBCC9389AA6}">
      <dgm:prSet/>
      <dgm:spPr/>
      <dgm:t>
        <a:bodyPr/>
        <a:lstStyle/>
        <a:p>
          <a:endParaRPr lang="en-US"/>
        </a:p>
      </dgm:t>
    </dgm:pt>
    <dgm:pt modelId="{B2738878-1DE2-8841-A687-62CA16FF18D8}" type="pres">
      <dgm:prSet presAssocID="{272943D1-2568-584E-8CD3-B623F34F6A0E}" presName="Name0" presStyleCnt="0">
        <dgm:presLayoutVars>
          <dgm:dir/>
          <dgm:animLvl val="lvl"/>
          <dgm:resizeHandles val="exact"/>
        </dgm:presLayoutVars>
      </dgm:prSet>
      <dgm:spPr/>
    </dgm:pt>
    <dgm:pt modelId="{170A8933-CFC6-3A4D-A7C2-B49B91911673}" type="pres">
      <dgm:prSet presAssocID="{CE323300-7303-CB40-A0D7-653E25DA960E}" presName="boxAndChildren" presStyleCnt="0"/>
      <dgm:spPr/>
    </dgm:pt>
    <dgm:pt modelId="{827701AC-6710-9848-B602-443B91EF7739}" type="pres">
      <dgm:prSet presAssocID="{CE323300-7303-CB40-A0D7-653E25DA960E}" presName="parentTextBox" presStyleLbl="node1" presStyleIdx="0" presStyleCnt="2"/>
      <dgm:spPr/>
    </dgm:pt>
    <dgm:pt modelId="{0AABCAFC-DF0A-5549-A2F3-6215A5F91819}" type="pres">
      <dgm:prSet presAssocID="{CE323300-7303-CB40-A0D7-653E25DA960E}" presName="entireBox" presStyleLbl="node1" presStyleIdx="0" presStyleCnt="2"/>
      <dgm:spPr/>
    </dgm:pt>
    <dgm:pt modelId="{BFF594F9-B99D-3A4E-A04F-587BBB2A53B0}" type="pres">
      <dgm:prSet presAssocID="{CE323300-7303-CB40-A0D7-653E25DA960E}" presName="descendantBox" presStyleCnt="0"/>
      <dgm:spPr/>
    </dgm:pt>
    <dgm:pt modelId="{018DC2B8-76E2-0D4E-ADFB-FC2DFEC19ABD}" type="pres">
      <dgm:prSet presAssocID="{F102D7A2-8117-CA48-875B-40A8C604C550}" presName="childTextBox" presStyleLbl="fgAccFollowNode1" presStyleIdx="0" presStyleCnt="2">
        <dgm:presLayoutVars>
          <dgm:bulletEnabled val="1"/>
        </dgm:presLayoutVars>
      </dgm:prSet>
      <dgm:spPr/>
    </dgm:pt>
    <dgm:pt modelId="{48933506-D830-9747-9BCF-1F7306C3B79F}" type="pres">
      <dgm:prSet presAssocID="{103A7F24-2A26-444A-ABF1-6A3E6AE9E548}" presName="sp" presStyleCnt="0"/>
      <dgm:spPr/>
    </dgm:pt>
    <dgm:pt modelId="{8B965C95-642E-854D-8681-5D51862499FB}" type="pres">
      <dgm:prSet presAssocID="{1EC6D619-D04E-E24E-89A2-08D1B7C025C5}" presName="arrowAndChildren" presStyleCnt="0"/>
      <dgm:spPr/>
    </dgm:pt>
    <dgm:pt modelId="{57BB884C-AF80-ED4A-A41B-F38AB0AA1893}" type="pres">
      <dgm:prSet presAssocID="{1EC6D619-D04E-E24E-89A2-08D1B7C025C5}" presName="parentTextArrow" presStyleLbl="node1" presStyleIdx="0" presStyleCnt="2"/>
      <dgm:spPr/>
    </dgm:pt>
    <dgm:pt modelId="{07D657C2-6456-3E4C-98E3-58A8B5462A1D}" type="pres">
      <dgm:prSet presAssocID="{1EC6D619-D04E-E24E-89A2-08D1B7C025C5}" presName="arrow" presStyleLbl="node1" presStyleIdx="1" presStyleCnt="2"/>
      <dgm:spPr/>
    </dgm:pt>
    <dgm:pt modelId="{97877287-7011-3646-B84E-1047763DCAA7}" type="pres">
      <dgm:prSet presAssocID="{1EC6D619-D04E-E24E-89A2-08D1B7C025C5}" presName="descendantArrow" presStyleCnt="0"/>
      <dgm:spPr/>
    </dgm:pt>
    <dgm:pt modelId="{D77A17F0-FD24-804F-B9BA-B89549FA1E9B}" type="pres">
      <dgm:prSet presAssocID="{0F4BF5E1-5CE0-9C40-AD30-D32A57814383}" presName="childTextArrow" presStyleLbl="fgAccFollowNode1" presStyleIdx="1" presStyleCnt="2">
        <dgm:presLayoutVars>
          <dgm:bulletEnabled val="1"/>
        </dgm:presLayoutVars>
      </dgm:prSet>
      <dgm:spPr/>
    </dgm:pt>
  </dgm:ptLst>
  <dgm:cxnLst>
    <dgm:cxn modelId="{F674E52A-A6F2-CC44-B766-84240FA0FAB0}" srcId="{1EC6D619-D04E-E24E-89A2-08D1B7C025C5}" destId="{0F4BF5E1-5CE0-9C40-AD30-D32A57814383}" srcOrd="0" destOrd="0" parTransId="{C18200A3-CB02-844A-8878-4236179B51AB}" sibTransId="{B28021C4-3880-3D4C-9AA0-818ED1F686D0}"/>
    <dgm:cxn modelId="{2DE39A2D-D90E-E54A-9427-0F0F5D63C488}" srcId="{272943D1-2568-584E-8CD3-B623F34F6A0E}" destId="{1EC6D619-D04E-E24E-89A2-08D1B7C025C5}" srcOrd="0" destOrd="0" parTransId="{D7946C2B-2597-3448-944F-B8701E2D12C9}" sibTransId="{103A7F24-2A26-444A-ABF1-6A3E6AE9E548}"/>
    <dgm:cxn modelId="{9DC52A3B-CAB9-7D4D-8C65-A3FA6C0BD235}" type="presOf" srcId="{F102D7A2-8117-CA48-875B-40A8C604C550}" destId="{018DC2B8-76E2-0D4E-ADFB-FC2DFEC19ABD}" srcOrd="0" destOrd="0" presId="urn:microsoft.com/office/officeart/2005/8/layout/process4"/>
    <dgm:cxn modelId="{B739C664-A43F-E949-A22D-E93F83FB44BA}" type="presOf" srcId="{0F4BF5E1-5CE0-9C40-AD30-D32A57814383}" destId="{D77A17F0-FD24-804F-B9BA-B89549FA1E9B}" srcOrd="0" destOrd="0" presId="urn:microsoft.com/office/officeart/2005/8/layout/process4"/>
    <dgm:cxn modelId="{8552DC67-BA05-FD4E-884D-B5F4C09DB7BB}" type="presOf" srcId="{272943D1-2568-584E-8CD3-B623F34F6A0E}" destId="{B2738878-1DE2-8841-A687-62CA16FF18D8}" srcOrd="0" destOrd="0" presId="urn:microsoft.com/office/officeart/2005/8/layout/process4"/>
    <dgm:cxn modelId="{6CF76868-A2A0-1C49-8C26-8AECD9606010}" type="presOf" srcId="{CE323300-7303-CB40-A0D7-653E25DA960E}" destId="{827701AC-6710-9848-B602-443B91EF7739}" srcOrd="0" destOrd="0" presId="urn:microsoft.com/office/officeart/2005/8/layout/process4"/>
    <dgm:cxn modelId="{9DC9CB73-8C2B-494A-8482-363074FC017D}" type="presOf" srcId="{1EC6D619-D04E-E24E-89A2-08D1B7C025C5}" destId="{07D657C2-6456-3E4C-98E3-58A8B5462A1D}" srcOrd="1" destOrd="0" presId="urn:microsoft.com/office/officeart/2005/8/layout/process4"/>
    <dgm:cxn modelId="{291FE673-44BA-4B4A-986C-CADD87317D2A}" type="presOf" srcId="{1EC6D619-D04E-E24E-89A2-08D1B7C025C5}" destId="{57BB884C-AF80-ED4A-A41B-F38AB0AA1893}" srcOrd="0" destOrd="0" presId="urn:microsoft.com/office/officeart/2005/8/layout/process4"/>
    <dgm:cxn modelId="{FAF5C5B2-8A38-0A4C-851F-F27854FD4511}" srcId="{272943D1-2568-584E-8CD3-B623F34F6A0E}" destId="{CE323300-7303-CB40-A0D7-653E25DA960E}" srcOrd="1" destOrd="0" parTransId="{A5CD520B-7EF3-9043-9EA6-65657D6772E9}" sibTransId="{31E38444-3C5D-514C-827B-4DE4DCDF706E}"/>
    <dgm:cxn modelId="{7708B8E6-2D14-BB4B-9BF6-BBBCC9389AA6}" srcId="{CE323300-7303-CB40-A0D7-653E25DA960E}" destId="{F102D7A2-8117-CA48-875B-40A8C604C550}" srcOrd="0" destOrd="0" parTransId="{57E4BB84-139B-AF4A-B31C-FB50E6B764A8}" sibTransId="{1AB0C6AD-E345-C242-B36E-E2C75EB3C1F4}"/>
    <dgm:cxn modelId="{5527DFF8-6B9F-BD4E-A78F-288D2308CA9C}" type="presOf" srcId="{CE323300-7303-CB40-A0D7-653E25DA960E}" destId="{0AABCAFC-DF0A-5549-A2F3-6215A5F91819}" srcOrd="1" destOrd="0" presId="urn:microsoft.com/office/officeart/2005/8/layout/process4"/>
    <dgm:cxn modelId="{422DE0D6-9235-724A-A181-CCEC5A19EAE2}" type="presParOf" srcId="{B2738878-1DE2-8841-A687-62CA16FF18D8}" destId="{170A8933-CFC6-3A4D-A7C2-B49B91911673}" srcOrd="0" destOrd="0" presId="urn:microsoft.com/office/officeart/2005/8/layout/process4"/>
    <dgm:cxn modelId="{46145297-76A0-F24F-A848-FB4D23266BFC}" type="presParOf" srcId="{170A8933-CFC6-3A4D-A7C2-B49B91911673}" destId="{827701AC-6710-9848-B602-443B91EF7739}" srcOrd="0" destOrd="0" presId="urn:microsoft.com/office/officeart/2005/8/layout/process4"/>
    <dgm:cxn modelId="{786AF1DE-CAAF-D040-B420-755793666438}" type="presParOf" srcId="{170A8933-CFC6-3A4D-A7C2-B49B91911673}" destId="{0AABCAFC-DF0A-5549-A2F3-6215A5F91819}" srcOrd="1" destOrd="0" presId="urn:microsoft.com/office/officeart/2005/8/layout/process4"/>
    <dgm:cxn modelId="{16EB6B96-1CE5-8E44-AFB2-8768D956DA86}" type="presParOf" srcId="{170A8933-CFC6-3A4D-A7C2-B49B91911673}" destId="{BFF594F9-B99D-3A4E-A04F-587BBB2A53B0}" srcOrd="2" destOrd="0" presId="urn:microsoft.com/office/officeart/2005/8/layout/process4"/>
    <dgm:cxn modelId="{B2B13373-6701-FA4A-B5C7-766E428656AF}" type="presParOf" srcId="{BFF594F9-B99D-3A4E-A04F-587BBB2A53B0}" destId="{018DC2B8-76E2-0D4E-ADFB-FC2DFEC19ABD}" srcOrd="0" destOrd="0" presId="urn:microsoft.com/office/officeart/2005/8/layout/process4"/>
    <dgm:cxn modelId="{FF47DD3E-AB02-4340-B096-8024FA2EE6A7}" type="presParOf" srcId="{B2738878-1DE2-8841-A687-62CA16FF18D8}" destId="{48933506-D830-9747-9BCF-1F7306C3B79F}" srcOrd="1" destOrd="0" presId="urn:microsoft.com/office/officeart/2005/8/layout/process4"/>
    <dgm:cxn modelId="{5F33105B-A415-6E4B-9902-49DA3D12F8EE}" type="presParOf" srcId="{B2738878-1DE2-8841-A687-62CA16FF18D8}" destId="{8B965C95-642E-854D-8681-5D51862499FB}" srcOrd="2" destOrd="0" presId="urn:microsoft.com/office/officeart/2005/8/layout/process4"/>
    <dgm:cxn modelId="{D2A4F4A3-4E09-4147-8921-22F46A396052}" type="presParOf" srcId="{8B965C95-642E-854D-8681-5D51862499FB}" destId="{57BB884C-AF80-ED4A-A41B-F38AB0AA1893}" srcOrd="0" destOrd="0" presId="urn:microsoft.com/office/officeart/2005/8/layout/process4"/>
    <dgm:cxn modelId="{8604887F-46F2-304A-A58C-88DEBF2D290A}" type="presParOf" srcId="{8B965C95-642E-854D-8681-5D51862499FB}" destId="{07D657C2-6456-3E4C-98E3-58A8B5462A1D}" srcOrd="1" destOrd="0" presId="urn:microsoft.com/office/officeart/2005/8/layout/process4"/>
    <dgm:cxn modelId="{5845738C-832F-4E4E-A46A-A9880525E34B}" type="presParOf" srcId="{8B965C95-642E-854D-8681-5D51862499FB}" destId="{97877287-7011-3646-B84E-1047763DCAA7}" srcOrd="2" destOrd="0" presId="urn:microsoft.com/office/officeart/2005/8/layout/process4"/>
    <dgm:cxn modelId="{CB83B179-865E-8446-A1EF-14A75FFD6A41}" type="presParOf" srcId="{97877287-7011-3646-B84E-1047763DCAA7}" destId="{D77A17F0-FD24-804F-B9BA-B89549FA1E9B}"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E3D9C3C5-4EE0-E848-B699-8A0E9E9D69D8}"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6B7ADE3E-8E57-D34C-9646-5DE55D005F5A}">
      <dgm:prSet phldrT="[Text]"/>
      <dgm:spPr/>
      <dgm:t>
        <a:bodyPr/>
        <a:lstStyle/>
        <a:p>
          <a:r>
            <a:rPr lang="en-NZ" dirty="0"/>
            <a:t>Six possibilities exist:</a:t>
          </a:r>
          <a:endParaRPr lang="en-US" dirty="0"/>
        </a:p>
      </dgm:t>
    </dgm:pt>
    <dgm:pt modelId="{AC40C00E-5C93-1F46-8985-733F101DCE1C}" type="parTrans" cxnId="{5F218AA9-C11E-E242-8470-459F2B70E9F3}">
      <dgm:prSet/>
      <dgm:spPr/>
      <dgm:t>
        <a:bodyPr/>
        <a:lstStyle/>
        <a:p>
          <a:endParaRPr lang="en-US"/>
        </a:p>
      </dgm:t>
    </dgm:pt>
    <dgm:pt modelId="{C430AF6F-328B-8240-8A2B-C0B6DCC06AD6}" type="sibTrans" cxnId="{5F218AA9-C11E-E242-8470-459F2B70E9F3}">
      <dgm:prSet/>
      <dgm:spPr/>
      <dgm:t>
        <a:bodyPr/>
        <a:lstStyle/>
        <a:p>
          <a:endParaRPr lang="en-US"/>
        </a:p>
      </dgm:t>
    </dgm:pt>
    <dgm:pt modelId="{81663232-E89C-5943-9838-D45D4A966939}">
      <dgm:prSet/>
      <dgm:spPr/>
      <dgm:t>
        <a:bodyPr/>
        <a:lstStyle/>
        <a:p>
          <a:r>
            <a:rPr lang="en-NZ" dirty="0"/>
            <a:t>Lowest-priority process</a:t>
          </a:r>
        </a:p>
      </dgm:t>
    </dgm:pt>
    <dgm:pt modelId="{5324BBA9-550F-3D42-96C9-3F0CE13A61EB}" type="parTrans" cxnId="{F8ED8EC3-F1D9-BC40-AE60-506EDE95D493}">
      <dgm:prSet/>
      <dgm:spPr/>
      <dgm:t>
        <a:bodyPr/>
        <a:lstStyle/>
        <a:p>
          <a:endParaRPr lang="en-US"/>
        </a:p>
      </dgm:t>
    </dgm:pt>
    <dgm:pt modelId="{0011F9BE-1011-2F4E-A3E7-68B9EF56EE76}" type="sibTrans" cxnId="{F8ED8EC3-F1D9-BC40-AE60-506EDE95D493}">
      <dgm:prSet/>
      <dgm:spPr/>
      <dgm:t>
        <a:bodyPr/>
        <a:lstStyle/>
        <a:p>
          <a:endParaRPr lang="en-US"/>
        </a:p>
      </dgm:t>
    </dgm:pt>
    <dgm:pt modelId="{A5C047B0-673D-8E4F-A1FB-FE6419783974}">
      <dgm:prSet/>
      <dgm:spPr/>
      <dgm:t>
        <a:bodyPr/>
        <a:lstStyle/>
        <a:p>
          <a:r>
            <a:rPr lang="en-NZ" dirty="0"/>
            <a:t>Faulting process</a:t>
          </a:r>
        </a:p>
      </dgm:t>
    </dgm:pt>
    <dgm:pt modelId="{25DE016B-C9A8-1744-BF22-1BDADB856E93}" type="parTrans" cxnId="{3CC7EE1B-EB12-E64E-83EE-CF215C9B416D}">
      <dgm:prSet/>
      <dgm:spPr/>
      <dgm:t>
        <a:bodyPr/>
        <a:lstStyle/>
        <a:p>
          <a:endParaRPr lang="en-US"/>
        </a:p>
      </dgm:t>
    </dgm:pt>
    <dgm:pt modelId="{6611C196-FB16-3242-8647-76B8786D248B}" type="sibTrans" cxnId="{3CC7EE1B-EB12-E64E-83EE-CF215C9B416D}">
      <dgm:prSet/>
      <dgm:spPr/>
      <dgm:t>
        <a:bodyPr/>
        <a:lstStyle/>
        <a:p>
          <a:endParaRPr lang="en-US"/>
        </a:p>
      </dgm:t>
    </dgm:pt>
    <dgm:pt modelId="{2CC078CE-CE72-DA40-A08C-B35DA6A69267}">
      <dgm:prSet/>
      <dgm:spPr/>
      <dgm:t>
        <a:bodyPr/>
        <a:lstStyle/>
        <a:p>
          <a:r>
            <a:rPr lang="en-NZ" dirty="0"/>
            <a:t>Last process activated</a:t>
          </a:r>
        </a:p>
      </dgm:t>
    </dgm:pt>
    <dgm:pt modelId="{8302FA70-9F37-A74D-B4A9-C1976750FCC0}" type="parTrans" cxnId="{E944EE72-AE0B-EC46-BCED-EC6B477FA157}">
      <dgm:prSet/>
      <dgm:spPr/>
      <dgm:t>
        <a:bodyPr/>
        <a:lstStyle/>
        <a:p>
          <a:endParaRPr lang="en-US"/>
        </a:p>
      </dgm:t>
    </dgm:pt>
    <dgm:pt modelId="{4550C1D9-63E4-3745-98EC-ACDDBBDB8704}" type="sibTrans" cxnId="{E944EE72-AE0B-EC46-BCED-EC6B477FA157}">
      <dgm:prSet/>
      <dgm:spPr/>
      <dgm:t>
        <a:bodyPr/>
        <a:lstStyle/>
        <a:p>
          <a:endParaRPr lang="en-US"/>
        </a:p>
      </dgm:t>
    </dgm:pt>
    <dgm:pt modelId="{957638B3-9D61-F545-959B-734CB6E505F5}">
      <dgm:prSet/>
      <dgm:spPr/>
      <dgm:t>
        <a:bodyPr/>
        <a:lstStyle/>
        <a:p>
          <a:r>
            <a:rPr lang="en-NZ" dirty="0"/>
            <a:t>Process with the smallest resident set</a:t>
          </a:r>
        </a:p>
      </dgm:t>
    </dgm:pt>
    <dgm:pt modelId="{7FCD3677-A710-4E4B-B87B-DC40720265B8}" type="parTrans" cxnId="{A670FF89-C4ED-794D-8EDE-F3149CD28217}">
      <dgm:prSet/>
      <dgm:spPr/>
      <dgm:t>
        <a:bodyPr/>
        <a:lstStyle/>
        <a:p>
          <a:endParaRPr lang="en-US"/>
        </a:p>
      </dgm:t>
    </dgm:pt>
    <dgm:pt modelId="{E708CCBA-46B5-734D-A5C8-C056B3C629F0}" type="sibTrans" cxnId="{A670FF89-C4ED-794D-8EDE-F3149CD28217}">
      <dgm:prSet/>
      <dgm:spPr/>
      <dgm:t>
        <a:bodyPr/>
        <a:lstStyle/>
        <a:p>
          <a:endParaRPr lang="en-US"/>
        </a:p>
      </dgm:t>
    </dgm:pt>
    <dgm:pt modelId="{FE73AC30-B099-AE43-932A-1C425C764A9D}">
      <dgm:prSet/>
      <dgm:spPr/>
      <dgm:t>
        <a:bodyPr/>
        <a:lstStyle/>
        <a:p>
          <a:r>
            <a:rPr lang="en-NZ" dirty="0"/>
            <a:t>Largest process</a:t>
          </a:r>
        </a:p>
      </dgm:t>
    </dgm:pt>
    <dgm:pt modelId="{B822F12D-0982-3144-96F4-D9D913EA19B9}" type="parTrans" cxnId="{1CC5EFB8-AA37-344D-927B-8EBF70E882DF}">
      <dgm:prSet/>
      <dgm:spPr/>
      <dgm:t>
        <a:bodyPr/>
        <a:lstStyle/>
        <a:p>
          <a:endParaRPr lang="en-US"/>
        </a:p>
      </dgm:t>
    </dgm:pt>
    <dgm:pt modelId="{2068C441-CB8C-8C4D-A829-835CEE5E799C}" type="sibTrans" cxnId="{1CC5EFB8-AA37-344D-927B-8EBF70E882DF}">
      <dgm:prSet/>
      <dgm:spPr/>
      <dgm:t>
        <a:bodyPr/>
        <a:lstStyle/>
        <a:p>
          <a:endParaRPr lang="en-US"/>
        </a:p>
      </dgm:t>
    </dgm:pt>
    <dgm:pt modelId="{83033804-0C0F-484E-9F8B-29CF9C84354C}">
      <dgm:prSet/>
      <dgm:spPr/>
      <dgm:t>
        <a:bodyPr/>
        <a:lstStyle/>
        <a:p>
          <a:r>
            <a:rPr lang="en-NZ" dirty="0"/>
            <a:t>Process with the largest remaining execution window</a:t>
          </a:r>
        </a:p>
      </dgm:t>
    </dgm:pt>
    <dgm:pt modelId="{BADA29D4-F655-E747-8202-DC86FED9701B}" type="parTrans" cxnId="{872BE5D2-4185-DB45-AEF5-756E030C1DED}">
      <dgm:prSet/>
      <dgm:spPr/>
      <dgm:t>
        <a:bodyPr/>
        <a:lstStyle/>
        <a:p>
          <a:endParaRPr lang="en-US"/>
        </a:p>
      </dgm:t>
    </dgm:pt>
    <dgm:pt modelId="{3466CFB1-0EDD-E544-9A23-A81EE567430D}" type="sibTrans" cxnId="{872BE5D2-4185-DB45-AEF5-756E030C1DED}">
      <dgm:prSet/>
      <dgm:spPr/>
      <dgm:t>
        <a:bodyPr/>
        <a:lstStyle/>
        <a:p>
          <a:endParaRPr lang="en-US"/>
        </a:p>
      </dgm:t>
    </dgm:pt>
    <dgm:pt modelId="{16543A37-E258-C04C-B577-83A872101DA6}" type="pres">
      <dgm:prSet presAssocID="{E3D9C3C5-4EE0-E848-B699-8A0E9E9D69D8}" presName="Name0" presStyleCnt="0">
        <dgm:presLayoutVars>
          <dgm:dir/>
          <dgm:resizeHandles val="exact"/>
        </dgm:presLayoutVars>
      </dgm:prSet>
      <dgm:spPr/>
    </dgm:pt>
    <dgm:pt modelId="{DD51CAA0-63EC-5F44-9DA2-A1CCB69B69C7}" type="pres">
      <dgm:prSet presAssocID="{6B7ADE3E-8E57-D34C-9646-5DE55D005F5A}" presName="node" presStyleLbl="node1" presStyleIdx="0" presStyleCnt="1" custScaleX="81295">
        <dgm:presLayoutVars>
          <dgm:bulletEnabled val="1"/>
        </dgm:presLayoutVars>
      </dgm:prSet>
      <dgm:spPr/>
    </dgm:pt>
  </dgm:ptLst>
  <dgm:cxnLst>
    <dgm:cxn modelId="{91089816-5403-B54F-B30A-7046F55AC893}" type="presOf" srcId="{2CC078CE-CE72-DA40-A08C-B35DA6A69267}" destId="{DD51CAA0-63EC-5F44-9DA2-A1CCB69B69C7}" srcOrd="0" destOrd="3" presId="urn:microsoft.com/office/officeart/2005/8/layout/hList6"/>
    <dgm:cxn modelId="{3CC7EE1B-EB12-E64E-83EE-CF215C9B416D}" srcId="{6B7ADE3E-8E57-D34C-9646-5DE55D005F5A}" destId="{A5C047B0-673D-8E4F-A1FB-FE6419783974}" srcOrd="1" destOrd="0" parTransId="{25DE016B-C9A8-1744-BF22-1BDADB856E93}" sibTransId="{6611C196-FB16-3242-8647-76B8786D248B}"/>
    <dgm:cxn modelId="{D1A4603A-F3AB-0740-9B44-7B49376EF617}" type="presOf" srcId="{81663232-E89C-5943-9838-D45D4A966939}" destId="{DD51CAA0-63EC-5F44-9DA2-A1CCB69B69C7}" srcOrd="0" destOrd="1" presId="urn:microsoft.com/office/officeart/2005/8/layout/hList6"/>
    <dgm:cxn modelId="{E944EE72-AE0B-EC46-BCED-EC6B477FA157}" srcId="{6B7ADE3E-8E57-D34C-9646-5DE55D005F5A}" destId="{2CC078CE-CE72-DA40-A08C-B35DA6A69267}" srcOrd="2" destOrd="0" parTransId="{8302FA70-9F37-A74D-B4A9-C1976750FCC0}" sibTransId="{4550C1D9-63E4-3745-98EC-ACDDBBDB8704}"/>
    <dgm:cxn modelId="{E4E66158-CDCE-2E45-9E63-9069ABBAF040}" type="presOf" srcId="{A5C047B0-673D-8E4F-A1FB-FE6419783974}" destId="{DD51CAA0-63EC-5F44-9DA2-A1CCB69B69C7}" srcOrd="0" destOrd="2" presId="urn:microsoft.com/office/officeart/2005/8/layout/hList6"/>
    <dgm:cxn modelId="{A670FF89-C4ED-794D-8EDE-F3149CD28217}" srcId="{6B7ADE3E-8E57-D34C-9646-5DE55D005F5A}" destId="{957638B3-9D61-F545-959B-734CB6E505F5}" srcOrd="3" destOrd="0" parTransId="{7FCD3677-A710-4E4B-B87B-DC40720265B8}" sibTransId="{E708CCBA-46B5-734D-A5C8-C056B3C629F0}"/>
    <dgm:cxn modelId="{1B0A7A9E-0891-7146-8816-3DAD26BA4C42}" type="presOf" srcId="{83033804-0C0F-484E-9F8B-29CF9C84354C}" destId="{DD51CAA0-63EC-5F44-9DA2-A1CCB69B69C7}" srcOrd="0" destOrd="6" presId="urn:microsoft.com/office/officeart/2005/8/layout/hList6"/>
    <dgm:cxn modelId="{5F218AA9-C11E-E242-8470-459F2B70E9F3}" srcId="{E3D9C3C5-4EE0-E848-B699-8A0E9E9D69D8}" destId="{6B7ADE3E-8E57-D34C-9646-5DE55D005F5A}" srcOrd="0" destOrd="0" parTransId="{AC40C00E-5C93-1F46-8985-733F101DCE1C}" sibTransId="{C430AF6F-328B-8240-8A2B-C0B6DCC06AD6}"/>
    <dgm:cxn modelId="{52A0DCAF-4498-E54F-A021-60B5DD8C7891}" type="presOf" srcId="{957638B3-9D61-F545-959B-734CB6E505F5}" destId="{DD51CAA0-63EC-5F44-9DA2-A1CCB69B69C7}" srcOrd="0" destOrd="4" presId="urn:microsoft.com/office/officeart/2005/8/layout/hList6"/>
    <dgm:cxn modelId="{1CC5EFB8-AA37-344D-927B-8EBF70E882DF}" srcId="{6B7ADE3E-8E57-D34C-9646-5DE55D005F5A}" destId="{FE73AC30-B099-AE43-932A-1C425C764A9D}" srcOrd="4" destOrd="0" parTransId="{B822F12D-0982-3144-96F4-D9D913EA19B9}" sibTransId="{2068C441-CB8C-8C4D-A829-835CEE5E799C}"/>
    <dgm:cxn modelId="{33B457C0-F014-E14B-AAEA-0E5F8E8C651D}" type="presOf" srcId="{FE73AC30-B099-AE43-932A-1C425C764A9D}" destId="{DD51CAA0-63EC-5F44-9DA2-A1CCB69B69C7}" srcOrd="0" destOrd="5" presId="urn:microsoft.com/office/officeart/2005/8/layout/hList6"/>
    <dgm:cxn modelId="{F8ED8EC3-F1D9-BC40-AE60-506EDE95D493}" srcId="{6B7ADE3E-8E57-D34C-9646-5DE55D005F5A}" destId="{81663232-E89C-5943-9838-D45D4A966939}" srcOrd="0" destOrd="0" parTransId="{5324BBA9-550F-3D42-96C9-3F0CE13A61EB}" sibTransId="{0011F9BE-1011-2F4E-A3E7-68B9EF56EE76}"/>
    <dgm:cxn modelId="{04848AC4-F020-D24E-9984-25CA1E097EB1}" type="presOf" srcId="{6B7ADE3E-8E57-D34C-9646-5DE55D005F5A}" destId="{DD51CAA0-63EC-5F44-9DA2-A1CCB69B69C7}" srcOrd="0" destOrd="0" presId="urn:microsoft.com/office/officeart/2005/8/layout/hList6"/>
    <dgm:cxn modelId="{F92D81C6-C35F-6F45-9E9F-616694869C6B}" type="presOf" srcId="{E3D9C3C5-4EE0-E848-B699-8A0E9E9D69D8}" destId="{16543A37-E258-C04C-B577-83A872101DA6}" srcOrd="0" destOrd="0" presId="urn:microsoft.com/office/officeart/2005/8/layout/hList6"/>
    <dgm:cxn modelId="{872BE5D2-4185-DB45-AEF5-756E030C1DED}" srcId="{6B7ADE3E-8E57-D34C-9646-5DE55D005F5A}" destId="{83033804-0C0F-484E-9F8B-29CF9C84354C}" srcOrd="5" destOrd="0" parTransId="{BADA29D4-F655-E747-8202-DC86FED9701B}" sibTransId="{3466CFB1-0EDD-E544-9A23-A81EE567430D}"/>
    <dgm:cxn modelId="{E5D61CED-B97B-7247-A916-DE5C38538457}" type="presParOf" srcId="{16543A37-E258-C04C-B577-83A872101DA6}" destId="{DD51CAA0-63EC-5F44-9DA2-A1CCB69B69C7}" srcOrd="0"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B99EBCE3-2CD4-834F-AE0D-3A8EC2798A87}"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C5AE36C2-05A0-484C-BF1D-CFDEA784914C}">
      <dgm:prSet phldrT="[Text]"/>
      <dgm:spPr/>
      <dgm:t>
        <a:bodyPr/>
        <a:lstStyle/>
        <a:p>
          <a:r>
            <a:rPr lang="en-NZ" dirty="0"/>
            <a:t>SVR4 and Solaris use two separate schemes:</a:t>
          </a:r>
          <a:endParaRPr lang="en-US" dirty="0"/>
        </a:p>
      </dgm:t>
    </dgm:pt>
    <dgm:pt modelId="{9839F12A-2C1E-DE4B-ADEF-3F58B1760384}" type="parTrans" cxnId="{7A071CCC-E830-6848-B33C-091DBB3F6915}">
      <dgm:prSet/>
      <dgm:spPr/>
      <dgm:t>
        <a:bodyPr/>
        <a:lstStyle/>
        <a:p>
          <a:endParaRPr lang="en-US"/>
        </a:p>
      </dgm:t>
    </dgm:pt>
    <dgm:pt modelId="{F01D84D5-E139-1545-A49F-A06C24E8698D}" type="sibTrans" cxnId="{7A071CCC-E830-6848-B33C-091DBB3F6915}">
      <dgm:prSet/>
      <dgm:spPr/>
      <dgm:t>
        <a:bodyPr/>
        <a:lstStyle/>
        <a:p>
          <a:endParaRPr lang="en-US"/>
        </a:p>
      </dgm:t>
    </dgm:pt>
    <dgm:pt modelId="{F602EECD-B04A-D144-8B81-3A4F386EAAC9}">
      <dgm:prSet/>
      <dgm:spPr/>
      <dgm:t>
        <a:bodyPr/>
        <a:lstStyle/>
        <a:p>
          <a:r>
            <a:rPr lang="en-NZ" dirty="0"/>
            <a:t>Paging system</a:t>
          </a:r>
        </a:p>
      </dgm:t>
    </dgm:pt>
    <dgm:pt modelId="{38869EBC-3ABD-FB47-A42A-580E70C6FFBA}" type="parTrans" cxnId="{122C001D-2913-F34C-A11D-24AD0A3C8658}">
      <dgm:prSet/>
      <dgm:spPr/>
      <dgm:t>
        <a:bodyPr/>
        <a:lstStyle/>
        <a:p>
          <a:endParaRPr lang="en-US"/>
        </a:p>
      </dgm:t>
    </dgm:pt>
    <dgm:pt modelId="{5858CD97-0717-4047-9A0C-D8A7202839C0}" type="sibTrans" cxnId="{122C001D-2913-F34C-A11D-24AD0A3C8658}">
      <dgm:prSet/>
      <dgm:spPr/>
      <dgm:t>
        <a:bodyPr/>
        <a:lstStyle/>
        <a:p>
          <a:endParaRPr lang="en-US"/>
        </a:p>
      </dgm:t>
    </dgm:pt>
    <dgm:pt modelId="{1220DB26-31F5-1F4D-810C-0A48D4DC3A1C}">
      <dgm:prSet/>
      <dgm:spPr/>
      <dgm:t>
        <a:bodyPr/>
        <a:lstStyle/>
        <a:p>
          <a:r>
            <a:rPr lang="en-NZ" dirty="0"/>
            <a:t>Kernel memory allocator</a:t>
          </a:r>
        </a:p>
      </dgm:t>
    </dgm:pt>
    <dgm:pt modelId="{76878D98-1820-5A40-8CDE-421246700BFD}" type="parTrans" cxnId="{F7F52FEF-2FC2-0342-B7EB-4F42AA3AD92B}">
      <dgm:prSet/>
      <dgm:spPr/>
      <dgm:t>
        <a:bodyPr/>
        <a:lstStyle/>
        <a:p>
          <a:endParaRPr lang="en-US"/>
        </a:p>
      </dgm:t>
    </dgm:pt>
    <dgm:pt modelId="{E6FDD3ED-BF46-D04F-922E-19E293360FF7}" type="sibTrans" cxnId="{F7F52FEF-2FC2-0342-B7EB-4F42AA3AD92B}">
      <dgm:prSet/>
      <dgm:spPr/>
      <dgm:t>
        <a:bodyPr/>
        <a:lstStyle/>
        <a:p>
          <a:endParaRPr lang="en-US"/>
        </a:p>
      </dgm:t>
    </dgm:pt>
    <dgm:pt modelId="{887DF477-A6B5-6B41-AF3F-64E28880B182}" type="pres">
      <dgm:prSet presAssocID="{B99EBCE3-2CD4-834F-AE0D-3A8EC2798A87}" presName="linear" presStyleCnt="0">
        <dgm:presLayoutVars>
          <dgm:dir/>
          <dgm:animLvl val="lvl"/>
          <dgm:resizeHandles val="exact"/>
        </dgm:presLayoutVars>
      </dgm:prSet>
      <dgm:spPr/>
    </dgm:pt>
    <dgm:pt modelId="{42EB8791-3800-BE4B-B17E-5D3B342254E6}" type="pres">
      <dgm:prSet presAssocID="{C5AE36C2-05A0-484C-BF1D-CFDEA784914C}" presName="parentLin" presStyleCnt="0"/>
      <dgm:spPr/>
    </dgm:pt>
    <dgm:pt modelId="{911A78A6-5B21-B441-A41F-679825C7BC2A}" type="pres">
      <dgm:prSet presAssocID="{C5AE36C2-05A0-484C-BF1D-CFDEA784914C}" presName="parentLeftMargin" presStyleLbl="node1" presStyleIdx="0" presStyleCnt="1"/>
      <dgm:spPr/>
    </dgm:pt>
    <dgm:pt modelId="{D1AF08E7-4B55-3241-B841-DA6F620EDF99}" type="pres">
      <dgm:prSet presAssocID="{C5AE36C2-05A0-484C-BF1D-CFDEA784914C}" presName="parentText" presStyleLbl="node1" presStyleIdx="0" presStyleCnt="1">
        <dgm:presLayoutVars>
          <dgm:chMax val="0"/>
          <dgm:bulletEnabled val="1"/>
        </dgm:presLayoutVars>
      </dgm:prSet>
      <dgm:spPr/>
    </dgm:pt>
    <dgm:pt modelId="{FDABC5C0-10E7-6F4B-A7BD-ABD359CC6E0E}" type="pres">
      <dgm:prSet presAssocID="{C5AE36C2-05A0-484C-BF1D-CFDEA784914C}" presName="negativeSpace" presStyleCnt="0"/>
      <dgm:spPr/>
    </dgm:pt>
    <dgm:pt modelId="{8DA409E1-0C39-364C-B92B-A30B99C534A9}" type="pres">
      <dgm:prSet presAssocID="{C5AE36C2-05A0-484C-BF1D-CFDEA784914C}" presName="childText" presStyleLbl="conFgAcc1" presStyleIdx="0" presStyleCnt="1">
        <dgm:presLayoutVars>
          <dgm:bulletEnabled val="1"/>
        </dgm:presLayoutVars>
      </dgm:prSet>
      <dgm:spPr/>
    </dgm:pt>
  </dgm:ptLst>
  <dgm:cxnLst>
    <dgm:cxn modelId="{122C001D-2913-F34C-A11D-24AD0A3C8658}" srcId="{C5AE36C2-05A0-484C-BF1D-CFDEA784914C}" destId="{F602EECD-B04A-D144-8B81-3A4F386EAAC9}" srcOrd="0" destOrd="0" parTransId="{38869EBC-3ABD-FB47-A42A-580E70C6FFBA}" sibTransId="{5858CD97-0717-4047-9A0C-D8A7202839C0}"/>
    <dgm:cxn modelId="{F0C50A4A-BDCB-1B45-9257-D85A0C5E5D0F}" type="presOf" srcId="{C5AE36C2-05A0-484C-BF1D-CFDEA784914C}" destId="{D1AF08E7-4B55-3241-B841-DA6F620EDF99}" srcOrd="1" destOrd="0" presId="urn:microsoft.com/office/officeart/2005/8/layout/list1"/>
    <dgm:cxn modelId="{C32AB553-AA74-854E-B02E-98BE0942078A}" type="presOf" srcId="{F602EECD-B04A-D144-8B81-3A4F386EAAC9}" destId="{8DA409E1-0C39-364C-B92B-A30B99C534A9}" srcOrd="0" destOrd="0" presId="urn:microsoft.com/office/officeart/2005/8/layout/list1"/>
    <dgm:cxn modelId="{3466A855-FBDA-DD41-B709-458EB14C920A}" type="presOf" srcId="{1220DB26-31F5-1F4D-810C-0A48D4DC3A1C}" destId="{8DA409E1-0C39-364C-B92B-A30B99C534A9}" srcOrd="0" destOrd="1" presId="urn:microsoft.com/office/officeart/2005/8/layout/list1"/>
    <dgm:cxn modelId="{E0C16AAF-4811-0F4A-AE92-4891DE24B92C}" type="presOf" srcId="{C5AE36C2-05A0-484C-BF1D-CFDEA784914C}" destId="{911A78A6-5B21-B441-A41F-679825C7BC2A}" srcOrd="0" destOrd="0" presId="urn:microsoft.com/office/officeart/2005/8/layout/list1"/>
    <dgm:cxn modelId="{7A071CCC-E830-6848-B33C-091DBB3F6915}" srcId="{B99EBCE3-2CD4-834F-AE0D-3A8EC2798A87}" destId="{C5AE36C2-05A0-484C-BF1D-CFDEA784914C}" srcOrd="0" destOrd="0" parTransId="{9839F12A-2C1E-DE4B-ADEF-3F58B1760384}" sibTransId="{F01D84D5-E139-1545-A49F-A06C24E8698D}"/>
    <dgm:cxn modelId="{F7F52FEF-2FC2-0342-B7EB-4F42AA3AD92B}" srcId="{C5AE36C2-05A0-484C-BF1D-CFDEA784914C}" destId="{1220DB26-31F5-1F4D-810C-0A48D4DC3A1C}" srcOrd="1" destOrd="0" parTransId="{76878D98-1820-5A40-8CDE-421246700BFD}" sibTransId="{E6FDD3ED-BF46-D04F-922E-19E293360FF7}"/>
    <dgm:cxn modelId="{C32BAAFA-DFEA-F841-B801-A476E52A9795}" type="presOf" srcId="{B99EBCE3-2CD4-834F-AE0D-3A8EC2798A87}" destId="{887DF477-A6B5-6B41-AF3F-64E28880B182}" srcOrd="0" destOrd="0" presId="urn:microsoft.com/office/officeart/2005/8/layout/list1"/>
    <dgm:cxn modelId="{376869DC-ECD8-4047-B40D-FCA315A40C2C}" type="presParOf" srcId="{887DF477-A6B5-6B41-AF3F-64E28880B182}" destId="{42EB8791-3800-BE4B-B17E-5D3B342254E6}" srcOrd="0" destOrd="0" presId="urn:microsoft.com/office/officeart/2005/8/layout/list1"/>
    <dgm:cxn modelId="{D5F1E22A-0F77-6247-8304-7069FD06E268}" type="presParOf" srcId="{42EB8791-3800-BE4B-B17E-5D3B342254E6}" destId="{911A78A6-5B21-B441-A41F-679825C7BC2A}" srcOrd="0" destOrd="0" presId="urn:microsoft.com/office/officeart/2005/8/layout/list1"/>
    <dgm:cxn modelId="{3BF23DB5-170E-0A4E-B4FD-6E61E0E910BF}" type="presParOf" srcId="{42EB8791-3800-BE4B-B17E-5D3B342254E6}" destId="{D1AF08E7-4B55-3241-B841-DA6F620EDF99}" srcOrd="1" destOrd="0" presId="urn:microsoft.com/office/officeart/2005/8/layout/list1"/>
    <dgm:cxn modelId="{5918E2E3-AC9D-644E-BBDD-66DBD340E1C0}" type="presParOf" srcId="{887DF477-A6B5-6B41-AF3F-64E28880B182}" destId="{FDABC5C0-10E7-6F4B-A7BD-ABD359CC6E0E}" srcOrd="1" destOrd="0" presId="urn:microsoft.com/office/officeart/2005/8/layout/list1"/>
    <dgm:cxn modelId="{DB7B7A6F-6117-C041-A63B-4C0763E31403}" type="presParOf" srcId="{887DF477-A6B5-6B41-AF3F-64E28880B182}" destId="{8DA409E1-0C39-364C-B92B-A30B99C534A9}"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55166B6F-1680-674D-BFDA-74F943BE61BB}"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241B47CC-ADF0-DB4B-A6E5-E19521D7B6EA}">
      <dgm:prSet phldrT="[Text]"/>
      <dgm:spPr>
        <a:solidFill>
          <a:schemeClr val="accent1"/>
        </a:solidFill>
      </dgm:spPr>
      <dgm:t>
        <a:bodyPr/>
        <a:lstStyle/>
        <a:p>
          <a:r>
            <a:rPr lang="en-NZ" dirty="0">
              <a:solidFill>
                <a:schemeClr val="bg1"/>
              </a:solidFill>
            </a:rPr>
            <a:t>Paging System</a:t>
          </a:r>
          <a:endParaRPr lang="en-US" dirty="0">
            <a:solidFill>
              <a:schemeClr val="bg1"/>
            </a:solidFill>
          </a:endParaRPr>
        </a:p>
      </dgm:t>
    </dgm:pt>
    <dgm:pt modelId="{22450130-56CA-A149-B64C-974BD22C2519}" type="parTrans" cxnId="{61B80430-B6ED-0545-9907-B7BDD81F7752}">
      <dgm:prSet/>
      <dgm:spPr/>
      <dgm:t>
        <a:bodyPr/>
        <a:lstStyle/>
        <a:p>
          <a:endParaRPr lang="en-US"/>
        </a:p>
      </dgm:t>
    </dgm:pt>
    <dgm:pt modelId="{3BDE8321-D8EF-934B-9AF8-816ACFF74DBC}" type="sibTrans" cxnId="{61B80430-B6ED-0545-9907-B7BDD81F7752}">
      <dgm:prSet/>
      <dgm:spPr/>
      <dgm:t>
        <a:bodyPr/>
        <a:lstStyle/>
        <a:p>
          <a:endParaRPr lang="en-US"/>
        </a:p>
      </dgm:t>
    </dgm:pt>
    <dgm:pt modelId="{2306ED0D-5818-B948-A05E-7E5402D4E5B3}">
      <dgm:prSet/>
      <dgm:spPr>
        <a:solidFill>
          <a:schemeClr val="bg1"/>
        </a:solidFill>
        <a:ln>
          <a:solidFill>
            <a:schemeClr val="accent6">
              <a:lumMod val="75000"/>
            </a:schemeClr>
          </a:solidFill>
        </a:ln>
      </dgm:spPr>
      <dgm:t>
        <a:bodyPr/>
        <a:lstStyle/>
        <a:p>
          <a:r>
            <a:rPr lang="en-NZ" dirty="0"/>
            <a:t>Provides a virtual memory capability that allocates page frames in main memory to processes </a:t>
          </a:r>
        </a:p>
      </dgm:t>
    </dgm:pt>
    <dgm:pt modelId="{CF3D6E12-EDD6-A04F-B8AA-FB8E2051D504}" type="parTrans" cxnId="{96600A8B-01A2-5D4D-887B-6574593F98C0}">
      <dgm:prSet/>
      <dgm:spPr/>
      <dgm:t>
        <a:bodyPr/>
        <a:lstStyle/>
        <a:p>
          <a:endParaRPr lang="en-US" dirty="0"/>
        </a:p>
      </dgm:t>
    </dgm:pt>
    <dgm:pt modelId="{D46300C8-CA70-8C4A-A310-F818D0F0142E}" type="sibTrans" cxnId="{96600A8B-01A2-5D4D-887B-6574593F98C0}">
      <dgm:prSet/>
      <dgm:spPr/>
      <dgm:t>
        <a:bodyPr/>
        <a:lstStyle/>
        <a:p>
          <a:endParaRPr lang="en-US" dirty="0"/>
        </a:p>
      </dgm:t>
    </dgm:pt>
    <dgm:pt modelId="{02783AE2-57B4-FB44-99AF-FC9F73AE22F1}">
      <dgm:prSet/>
      <dgm:spPr>
        <a:solidFill>
          <a:schemeClr val="bg1"/>
        </a:solidFill>
        <a:ln>
          <a:solidFill>
            <a:schemeClr val="accent6">
              <a:lumMod val="75000"/>
            </a:schemeClr>
          </a:solidFill>
        </a:ln>
      </dgm:spPr>
      <dgm:t>
        <a:bodyPr/>
        <a:lstStyle/>
        <a:p>
          <a:r>
            <a:rPr lang="en-NZ" dirty="0"/>
            <a:t>Allocates page frames to disk block buffers</a:t>
          </a:r>
        </a:p>
      </dgm:t>
    </dgm:pt>
    <dgm:pt modelId="{400B7C3C-875B-8B41-BE95-71539191350E}" type="parTrans" cxnId="{7860AF8F-5331-AE40-9476-E765A0FDEF81}">
      <dgm:prSet/>
      <dgm:spPr/>
      <dgm:t>
        <a:bodyPr/>
        <a:lstStyle/>
        <a:p>
          <a:endParaRPr lang="en-US"/>
        </a:p>
      </dgm:t>
    </dgm:pt>
    <dgm:pt modelId="{4692DFDF-1D35-614D-96AA-441BBD630475}" type="sibTrans" cxnId="{7860AF8F-5331-AE40-9476-E765A0FDEF81}">
      <dgm:prSet/>
      <dgm:spPr/>
      <dgm:t>
        <a:bodyPr/>
        <a:lstStyle/>
        <a:p>
          <a:endParaRPr lang="en-US"/>
        </a:p>
      </dgm:t>
    </dgm:pt>
    <dgm:pt modelId="{9388CA26-9523-E24F-83DF-09160856C933}">
      <dgm:prSet/>
      <dgm:spPr>
        <a:solidFill>
          <a:schemeClr val="accent1"/>
        </a:solidFill>
      </dgm:spPr>
      <dgm:t>
        <a:bodyPr/>
        <a:lstStyle/>
        <a:p>
          <a:r>
            <a:rPr lang="en-NZ" dirty="0">
              <a:solidFill>
                <a:schemeClr val="bg1"/>
              </a:solidFill>
            </a:rPr>
            <a:t>Kernel Memory Allocator </a:t>
          </a:r>
        </a:p>
      </dgm:t>
    </dgm:pt>
    <dgm:pt modelId="{432E02F2-BFC4-5F4E-9977-35576EFC3861}" type="parTrans" cxnId="{AB59A91D-CAF3-6B4B-8C05-9EAB6A65BE6F}">
      <dgm:prSet/>
      <dgm:spPr/>
      <dgm:t>
        <a:bodyPr/>
        <a:lstStyle/>
        <a:p>
          <a:endParaRPr lang="en-US"/>
        </a:p>
      </dgm:t>
    </dgm:pt>
    <dgm:pt modelId="{38C849C8-0CE2-374E-8CAC-B595A6E356F4}" type="sibTrans" cxnId="{AB59A91D-CAF3-6B4B-8C05-9EAB6A65BE6F}">
      <dgm:prSet/>
      <dgm:spPr/>
      <dgm:t>
        <a:bodyPr/>
        <a:lstStyle/>
        <a:p>
          <a:endParaRPr lang="en-US"/>
        </a:p>
      </dgm:t>
    </dgm:pt>
    <dgm:pt modelId="{C9BAC1CF-6053-8043-82E5-F6DE9EF4E85A}">
      <dgm:prSet/>
      <dgm:spPr>
        <a:solidFill>
          <a:schemeClr val="bg1"/>
        </a:solidFill>
        <a:ln>
          <a:solidFill>
            <a:schemeClr val="accent6">
              <a:lumMod val="75000"/>
            </a:schemeClr>
          </a:solidFill>
        </a:ln>
      </dgm:spPr>
      <dgm:t>
        <a:bodyPr/>
        <a:lstStyle/>
        <a:p>
          <a:r>
            <a:rPr lang="en-NZ" dirty="0"/>
            <a:t>Allocates memory for the kernel</a:t>
          </a:r>
        </a:p>
      </dgm:t>
    </dgm:pt>
    <dgm:pt modelId="{0653CFE5-23C7-2D44-9C6F-87CA49EDF17C}" type="parTrans" cxnId="{068E363A-C55B-7D48-9B71-594A42772C0D}">
      <dgm:prSet/>
      <dgm:spPr/>
      <dgm:t>
        <a:bodyPr/>
        <a:lstStyle/>
        <a:p>
          <a:endParaRPr lang="en-US" dirty="0"/>
        </a:p>
      </dgm:t>
    </dgm:pt>
    <dgm:pt modelId="{A54C73C6-FB1E-0243-BAE5-AC3939F5F694}" type="sibTrans" cxnId="{068E363A-C55B-7D48-9B71-594A42772C0D}">
      <dgm:prSet/>
      <dgm:spPr/>
      <dgm:t>
        <a:bodyPr/>
        <a:lstStyle/>
        <a:p>
          <a:endParaRPr lang="en-US"/>
        </a:p>
      </dgm:t>
    </dgm:pt>
    <dgm:pt modelId="{C7978491-0C91-734B-A751-7F60C16E2A7D}" type="pres">
      <dgm:prSet presAssocID="{55166B6F-1680-674D-BFDA-74F943BE61BB}" presName="Name0" presStyleCnt="0">
        <dgm:presLayoutVars>
          <dgm:dir/>
          <dgm:animLvl val="lvl"/>
          <dgm:resizeHandles val="exact"/>
        </dgm:presLayoutVars>
      </dgm:prSet>
      <dgm:spPr/>
    </dgm:pt>
    <dgm:pt modelId="{42175F8F-5FF4-9A43-8764-B66F450EEFE4}" type="pres">
      <dgm:prSet presAssocID="{241B47CC-ADF0-DB4B-A6E5-E19521D7B6EA}" presName="vertFlow" presStyleCnt="0"/>
      <dgm:spPr/>
    </dgm:pt>
    <dgm:pt modelId="{981AEF03-C38D-4E4D-8213-F5D6DE304B35}" type="pres">
      <dgm:prSet presAssocID="{241B47CC-ADF0-DB4B-A6E5-E19521D7B6EA}" presName="header" presStyleLbl="node1" presStyleIdx="0" presStyleCnt="2"/>
      <dgm:spPr/>
    </dgm:pt>
    <dgm:pt modelId="{C553D0AB-3AA1-9B4C-B179-FEF5A076D689}" type="pres">
      <dgm:prSet presAssocID="{CF3D6E12-EDD6-A04F-B8AA-FB8E2051D504}" presName="parTrans" presStyleLbl="sibTrans2D1" presStyleIdx="0" presStyleCnt="3"/>
      <dgm:spPr/>
    </dgm:pt>
    <dgm:pt modelId="{1D8BD857-E06B-C24B-AD5C-A6ED09ED7E55}" type="pres">
      <dgm:prSet presAssocID="{2306ED0D-5818-B948-A05E-7E5402D4E5B3}" presName="child" presStyleLbl="alignAccFollowNode1" presStyleIdx="0" presStyleCnt="3">
        <dgm:presLayoutVars>
          <dgm:chMax val="0"/>
          <dgm:bulletEnabled val="1"/>
        </dgm:presLayoutVars>
      </dgm:prSet>
      <dgm:spPr/>
    </dgm:pt>
    <dgm:pt modelId="{02269BFC-ECF1-FF43-8DDA-D6B5CBA4CF1C}" type="pres">
      <dgm:prSet presAssocID="{D46300C8-CA70-8C4A-A310-F818D0F0142E}" presName="sibTrans" presStyleLbl="sibTrans2D1" presStyleIdx="1" presStyleCnt="3"/>
      <dgm:spPr/>
    </dgm:pt>
    <dgm:pt modelId="{4291B826-D497-3849-A695-86677726AC76}" type="pres">
      <dgm:prSet presAssocID="{02783AE2-57B4-FB44-99AF-FC9F73AE22F1}" presName="child" presStyleLbl="alignAccFollowNode1" presStyleIdx="1" presStyleCnt="3">
        <dgm:presLayoutVars>
          <dgm:chMax val="0"/>
          <dgm:bulletEnabled val="1"/>
        </dgm:presLayoutVars>
      </dgm:prSet>
      <dgm:spPr/>
    </dgm:pt>
    <dgm:pt modelId="{FA15D596-5A74-4242-967E-C37029615A8B}" type="pres">
      <dgm:prSet presAssocID="{241B47CC-ADF0-DB4B-A6E5-E19521D7B6EA}" presName="hSp" presStyleCnt="0"/>
      <dgm:spPr/>
    </dgm:pt>
    <dgm:pt modelId="{FB701037-21EB-194D-8DF3-9503C97B6255}" type="pres">
      <dgm:prSet presAssocID="{9388CA26-9523-E24F-83DF-09160856C933}" presName="vertFlow" presStyleCnt="0"/>
      <dgm:spPr/>
    </dgm:pt>
    <dgm:pt modelId="{DDEA5F65-366A-8C4D-BBCB-4B6C4A1A84BD}" type="pres">
      <dgm:prSet presAssocID="{9388CA26-9523-E24F-83DF-09160856C933}" presName="header" presStyleLbl="node1" presStyleIdx="1" presStyleCnt="2"/>
      <dgm:spPr/>
    </dgm:pt>
    <dgm:pt modelId="{BC53B8F4-DEA3-8341-9D91-A94253EF8E93}" type="pres">
      <dgm:prSet presAssocID="{0653CFE5-23C7-2D44-9C6F-87CA49EDF17C}" presName="parTrans" presStyleLbl="sibTrans2D1" presStyleIdx="2" presStyleCnt="3"/>
      <dgm:spPr/>
    </dgm:pt>
    <dgm:pt modelId="{A6D84E28-8C93-A442-B9FD-65DA8F0A645D}" type="pres">
      <dgm:prSet presAssocID="{C9BAC1CF-6053-8043-82E5-F6DE9EF4E85A}" presName="child" presStyleLbl="alignAccFollowNode1" presStyleIdx="2" presStyleCnt="3">
        <dgm:presLayoutVars>
          <dgm:chMax val="0"/>
          <dgm:bulletEnabled val="1"/>
        </dgm:presLayoutVars>
      </dgm:prSet>
      <dgm:spPr/>
    </dgm:pt>
  </dgm:ptLst>
  <dgm:cxnLst>
    <dgm:cxn modelId="{8D6EA912-56C4-5247-B015-06C3BC965751}" type="presOf" srcId="{55166B6F-1680-674D-BFDA-74F943BE61BB}" destId="{C7978491-0C91-734B-A751-7F60C16E2A7D}" srcOrd="0" destOrd="0" presId="urn:microsoft.com/office/officeart/2005/8/layout/lProcess1"/>
    <dgm:cxn modelId="{AB59A91D-CAF3-6B4B-8C05-9EAB6A65BE6F}" srcId="{55166B6F-1680-674D-BFDA-74F943BE61BB}" destId="{9388CA26-9523-E24F-83DF-09160856C933}" srcOrd="1" destOrd="0" parTransId="{432E02F2-BFC4-5F4E-9977-35576EFC3861}" sibTransId="{38C849C8-0CE2-374E-8CAC-B595A6E356F4}"/>
    <dgm:cxn modelId="{61B80430-B6ED-0545-9907-B7BDD81F7752}" srcId="{55166B6F-1680-674D-BFDA-74F943BE61BB}" destId="{241B47CC-ADF0-DB4B-A6E5-E19521D7B6EA}" srcOrd="0" destOrd="0" parTransId="{22450130-56CA-A149-B64C-974BD22C2519}" sibTransId="{3BDE8321-D8EF-934B-9AF8-816ACFF74DBC}"/>
    <dgm:cxn modelId="{068E363A-C55B-7D48-9B71-594A42772C0D}" srcId="{9388CA26-9523-E24F-83DF-09160856C933}" destId="{C9BAC1CF-6053-8043-82E5-F6DE9EF4E85A}" srcOrd="0" destOrd="0" parTransId="{0653CFE5-23C7-2D44-9C6F-87CA49EDF17C}" sibTransId="{A54C73C6-FB1E-0243-BAE5-AC3939F5F694}"/>
    <dgm:cxn modelId="{6E806147-35C0-424C-8CC0-B83E883E17F4}" type="presOf" srcId="{2306ED0D-5818-B948-A05E-7E5402D4E5B3}" destId="{1D8BD857-E06B-C24B-AD5C-A6ED09ED7E55}" srcOrd="0" destOrd="0" presId="urn:microsoft.com/office/officeart/2005/8/layout/lProcess1"/>
    <dgm:cxn modelId="{4DD65368-95D4-A946-97AF-4A3C5AB321B2}" type="presOf" srcId="{0653CFE5-23C7-2D44-9C6F-87CA49EDF17C}" destId="{BC53B8F4-DEA3-8341-9D91-A94253EF8E93}" srcOrd="0" destOrd="0" presId="urn:microsoft.com/office/officeart/2005/8/layout/lProcess1"/>
    <dgm:cxn modelId="{96600A8B-01A2-5D4D-887B-6574593F98C0}" srcId="{241B47CC-ADF0-DB4B-A6E5-E19521D7B6EA}" destId="{2306ED0D-5818-B948-A05E-7E5402D4E5B3}" srcOrd="0" destOrd="0" parTransId="{CF3D6E12-EDD6-A04F-B8AA-FB8E2051D504}" sibTransId="{D46300C8-CA70-8C4A-A310-F818D0F0142E}"/>
    <dgm:cxn modelId="{7860AF8F-5331-AE40-9476-E765A0FDEF81}" srcId="{241B47CC-ADF0-DB4B-A6E5-E19521D7B6EA}" destId="{02783AE2-57B4-FB44-99AF-FC9F73AE22F1}" srcOrd="1" destOrd="0" parTransId="{400B7C3C-875B-8B41-BE95-71539191350E}" sibTransId="{4692DFDF-1D35-614D-96AA-441BBD630475}"/>
    <dgm:cxn modelId="{4A4E0F9B-94AE-324F-9E70-0E848B98C67D}" type="presOf" srcId="{D46300C8-CA70-8C4A-A310-F818D0F0142E}" destId="{02269BFC-ECF1-FF43-8DDA-D6B5CBA4CF1C}" srcOrd="0" destOrd="0" presId="urn:microsoft.com/office/officeart/2005/8/layout/lProcess1"/>
    <dgm:cxn modelId="{0FA45A9F-3C4D-1447-AA4D-96BB00FD3518}" type="presOf" srcId="{241B47CC-ADF0-DB4B-A6E5-E19521D7B6EA}" destId="{981AEF03-C38D-4E4D-8213-F5D6DE304B35}" srcOrd="0" destOrd="0" presId="urn:microsoft.com/office/officeart/2005/8/layout/lProcess1"/>
    <dgm:cxn modelId="{8368ADC6-93A7-5E48-A1AD-434039DE59A1}" type="presOf" srcId="{CF3D6E12-EDD6-A04F-B8AA-FB8E2051D504}" destId="{C553D0AB-3AA1-9B4C-B179-FEF5A076D689}" srcOrd="0" destOrd="0" presId="urn:microsoft.com/office/officeart/2005/8/layout/lProcess1"/>
    <dgm:cxn modelId="{49A95BD4-EBFC-B44E-955D-1B776A9A5825}" type="presOf" srcId="{02783AE2-57B4-FB44-99AF-FC9F73AE22F1}" destId="{4291B826-D497-3849-A695-86677726AC76}" srcOrd="0" destOrd="0" presId="urn:microsoft.com/office/officeart/2005/8/layout/lProcess1"/>
    <dgm:cxn modelId="{A0C501F4-40D4-5D48-B4FD-54B172D9E073}" type="presOf" srcId="{C9BAC1CF-6053-8043-82E5-F6DE9EF4E85A}" destId="{A6D84E28-8C93-A442-B9FD-65DA8F0A645D}" srcOrd="0" destOrd="0" presId="urn:microsoft.com/office/officeart/2005/8/layout/lProcess1"/>
    <dgm:cxn modelId="{C0B03FF5-F4C6-4C49-93A1-9518925796D9}" type="presOf" srcId="{9388CA26-9523-E24F-83DF-09160856C933}" destId="{DDEA5F65-366A-8C4D-BBCB-4B6C4A1A84BD}" srcOrd="0" destOrd="0" presId="urn:microsoft.com/office/officeart/2005/8/layout/lProcess1"/>
    <dgm:cxn modelId="{59459E4F-F3AE-C54C-AF10-20AF0371A6E2}" type="presParOf" srcId="{C7978491-0C91-734B-A751-7F60C16E2A7D}" destId="{42175F8F-5FF4-9A43-8764-B66F450EEFE4}" srcOrd="0" destOrd="0" presId="urn:microsoft.com/office/officeart/2005/8/layout/lProcess1"/>
    <dgm:cxn modelId="{009F53D8-8C24-884B-804C-9A5E681222D2}" type="presParOf" srcId="{42175F8F-5FF4-9A43-8764-B66F450EEFE4}" destId="{981AEF03-C38D-4E4D-8213-F5D6DE304B35}" srcOrd="0" destOrd="0" presId="urn:microsoft.com/office/officeart/2005/8/layout/lProcess1"/>
    <dgm:cxn modelId="{2EBD2634-769B-9944-8C92-D63216D11B79}" type="presParOf" srcId="{42175F8F-5FF4-9A43-8764-B66F450EEFE4}" destId="{C553D0AB-3AA1-9B4C-B179-FEF5A076D689}" srcOrd="1" destOrd="0" presId="urn:microsoft.com/office/officeart/2005/8/layout/lProcess1"/>
    <dgm:cxn modelId="{5C4F874A-10D7-914E-AEFC-53236B0E10B5}" type="presParOf" srcId="{42175F8F-5FF4-9A43-8764-B66F450EEFE4}" destId="{1D8BD857-E06B-C24B-AD5C-A6ED09ED7E55}" srcOrd="2" destOrd="0" presId="urn:microsoft.com/office/officeart/2005/8/layout/lProcess1"/>
    <dgm:cxn modelId="{4BA5B667-71F3-384B-940F-8C7A1DA24DC5}" type="presParOf" srcId="{42175F8F-5FF4-9A43-8764-B66F450EEFE4}" destId="{02269BFC-ECF1-FF43-8DDA-D6B5CBA4CF1C}" srcOrd="3" destOrd="0" presId="urn:microsoft.com/office/officeart/2005/8/layout/lProcess1"/>
    <dgm:cxn modelId="{A2AB5D35-FB1C-6342-B371-D4FB4DD04C44}" type="presParOf" srcId="{42175F8F-5FF4-9A43-8764-B66F450EEFE4}" destId="{4291B826-D497-3849-A695-86677726AC76}" srcOrd="4" destOrd="0" presId="urn:microsoft.com/office/officeart/2005/8/layout/lProcess1"/>
    <dgm:cxn modelId="{645329AB-C2B6-9849-9179-AB6A93187AC8}" type="presParOf" srcId="{C7978491-0C91-734B-A751-7F60C16E2A7D}" destId="{FA15D596-5A74-4242-967E-C37029615A8B}" srcOrd="1" destOrd="0" presId="urn:microsoft.com/office/officeart/2005/8/layout/lProcess1"/>
    <dgm:cxn modelId="{78A3A181-64F3-D04D-913B-8B57D56AEFAE}" type="presParOf" srcId="{C7978491-0C91-734B-A751-7F60C16E2A7D}" destId="{FB701037-21EB-194D-8DF3-9503C97B6255}" srcOrd="2" destOrd="0" presId="urn:microsoft.com/office/officeart/2005/8/layout/lProcess1"/>
    <dgm:cxn modelId="{CA5262F2-5C0E-2446-9FA9-266362D9C67B}" type="presParOf" srcId="{FB701037-21EB-194D-8DF3-9503C97B6255}" destId="{DDEA5F65-366A-8C4D-BBCB-4B6C4A1A84BD}" srcOrd="0" destOrd="0" presId="urn:microsoft.com/office/officeart/2005/8/layout/lProcess1"/>
    <dgm:cxn modelId="{6B5FD555-A705-E347-970B-931758BE896D}" type="presParOf" srcId="{FB701037-21EB-194D-8DF3-9503C97B6255}" destId="{BC53B8F4-DEA3-8341-9D91-A94253EF8E93}" srcOrd="1" destOrd="0" presId="urn:microsoft.com/office/officeart/2005/8/layout/lProcess1"/>
    <dgm:cxn modelId="{511144DC-9207-0244-9251-3B6FFAE61CF0}" type="presParOf" srcId="{FB701037-21EB-194D-8DF3-9503C97B6255}" destId="{A6D84E28-8C93-A442-B9FD-65DA8F0A645D}" srcOrd="2"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64E20E18-7FBA-2242-99DA-837220F88AE4}" type="doc">
      <dgm:prSet loTypeId="urn:microsoft.com/office/officeart/2005/8/layout/chevron2" loCatId="process" qsTypeId="urn:microsoft.com/office/officeart/2005/8/quickstyle/simple4" qsCatId="simple" csTypeId="urn:microsoft.com/office/officeart/2005/8/colors/accent1_2" csCatId="accent1" phldr="1"/>
      <dgm:spPr/>
      <dgm:t>
        <a:bodyPr/>
        <a:lstStyle/>
        <a:p>
          <a:endParaRPr lang="en-US"/>
        </a:p>
      </dgm:t>
    </dgm:pt>
    <dgm:pt modelId="{78DA1CC4-941F-7A4A-8D10-252D3439B77F}">
      <dgm:prSet phldrT="[Text]"/>
      <dgm:spPr/>
      <dgm:t>
        <a:bodyPr/>
        <a:lstStyle/>
        <a:p>
          <a:r>
            <a:rPr lang="en-NZ" dirty="0"/>
            <a:t>Two main aspects</a:t>
          </a:r>
          <a:endParaRPr lang="en-US" dirty="0"/>
        </a:p>
      </dgm:t>
    </dgm:pt>
    <dgm:pt modelId="{15EFA0EC-9BBF-1A47-B660-3EEC6091E287}" type="parTrans" cxnId="{9A3DE7B9-E492-6640-8BA7-159E1680652A}">
      <dgm:prSet/>
      <dgm:spPr/>
      <dgm:t>
        <a:bodyPr/>
        <a:lstStyle/>
        <a:p>
          <a:endParaRPr lang="en-US"/>
        </a:p>
      </dgm:t>
    </dgm:pt>
    <dgm:pt modelId="{6821CF97-5366-D14F-9D65-A6C1E60DAC47}" type="sibTrans" cxnId="{9A3DE7B9-E492-6640-8BA7-159E1680652A}">
      <dgm:prSet/>
      <dgm:spPr/>
      <dgm:t>
        <a:bodyPr/>
        <a:lstStyle/>
        <a:p>
          <a:endParaRPr lang="en-US"/>
        </a:p>
      </dgm:t>
    </dgm:pt>
    <dgm:pt modelId="{014AEFF7-A052-AA4F-944D-D14082E573FA}">
      <dgm:prSet/>
      <dgm:spPr/>
      <dgm:t>
        <a:bodyPr/>
        <a:lstStyle/>
        <a:p>
          <a:r>
            <a:rPr lang="en-NZ" dirty="0"/>
            <a:t>Process virtual memory</a:t>
          </a:r>
        </a:p>
      </dgm:t>
    </dgm:pt>
    <dgm:pt modelId="{90998B08-009E-F547-B031-EB37F489DF4B}" type="parTrans" cxnId="{B799E6E5-39CC-154F-9800-231CB6739A25}">
      <dgm:prSet/>
      <dgm:spPr/>
      <dgm:t>
        <a:bodyPr/>
        <a:lstStyle/>
        <a:p>
          <a:endParaRPr lang="en-US"/>
        </a:p>
      </dgm:t>
    </dgm:pt>
    <dgm:pt modelId="{84D88A56-1647-9A40-860D-DF4C597CC691}" type="sibTrans" cxnId="{B799E6E5-39CC-154F-9800-231CB6739A25}">
      <dgm:prSet/>
      <dgm:spPr/>
      <dgm:t>
        <a:bodyPr/>
        <a:lstStyle/>
        <a:p>
          <a:endParaRPr lang="en-US"/>
        </a:p>
      </dgm:t>
    </dgm:pt>
    <dgm:pt modelId="{44909251-E3F7-3340-892E-85197D4074A0}">
      <dgm:prSet/>
      <dgm:spPr/>
      <dgm:t>
        <a:bodyPr/>
        <a:lstStyle/>
        <a:p>
          <a:r>
            <a:rPr lang="en-NZ" dirty="0"/>
            <a:t>Kernel memory allocation</a:t>
          </a:r>
        </a:p>
      </dgm:t>
    </dgm:pt>
    <dgm:pt modelId="{2D4ECA39-5186-D049-A999-C44A5EDAF649}" type="parTrans" cxnId="{B427316D-F0B8-6846-868F-AEFA25345034}">
      <dgm:prSet/>
      <dgm:spPr/>
      <dgm:t>
        <a:bodyPr/>
        <a:lstStyle/>
        <a:p>
          <a:endParaRPr lang="en-US"/>
        </a:p>
      </dgm:t>
    </dgm:pt>
    <dgm:pt modelId="{A34F69C7-9403-A241-AEF5-B88B358AF3AF}" type="sibTrans" cxnId="{B427316D-F0B8-6846-868F-AEFA25345034}">
      <dgm:prSet/>
      <dgm:spPr/>
      <dgm:t>
        <a:bodyPr/>
        <a:lstStyle/>
        <a:p>
          <a:endParaRPr lang="en-US"/>
        </a:p>
      </dgm:t>
    </dgm:pt>
    <dgm:pt modelId="{387DCB57-170D-7B49-9EA6-D6AD88FC829F}" type="pres">
      <dgm:prSet presAssocID="{64E20E18-7FBA-2242-99DA-837220F88AE4}" presName="linearFlow" presStyleCnt="0">
        <dgm:presLayoutVars>
          <dgm:dir/>
          <dgm:animLvl val="lvl"/>
          <dgm:resizeHandles val="exact"/>
        </dgm:presLayoutVars>
      </dgm:prSet>
      <dgm:spPr/>
    </dgm:pt>
    <dgm:pt modelId="{FE4536C3-F8F7-0541-AC6B-E248F521B88C}" type="pres">
      <dgm:prSet presAssocID="{78DA1CC4-941F-7A4A-8D10-252D3439B77F}" presName="composite" presStyleCnt="0"/>
      <dgm:spPr/>
    </dgm:pt>
    <dgm:pt modelId="{EFB98B72-0FC1-ED4B-B31C-EC8503FE5375}" type="pres">
      <dgm:prSet presAssocID="{78DA1CC4-941F-7A4A-8D10-252D3439B77F}" presName="parentText" presStyleLbl="alignNode1" presStyleIdx="0" presStyleCnt="1">
        <dgm:presLayoutVars>
          <dgm:chMax val="1"/>
          <dgm:bulletEnabled val="1"/>
        </dgm:presLayoutVars>
      </dgm:prSet>
      <dgm:spPr/>
    </dgm:pt>
    <dgm:pt modelId="{21308D7D-2BA5-9748-9244-65D432652D84}" type="pres">
      <dgm:prSet presAssocID="{78DA1CC4-941F-7A4A-8D10-252D3439B77F}" presName="descendantText" presStyleLbl="alignAcc1" presStyleIdx="0" presStyleCnt="1">
        <dgm:presLayoutVars>
          <dgm:bulletEnabled val="1"/>
        </dgm:presLayoutVars>
      </dgm:prSet>
      <dgm:spPr/>
    </dgm:pt>
  </dgm:ptLst>
  <dgm:cxnLst>
    <dgm:cxn modelId="{A65B5D10-61F7-1744-8E8D-A733CBB77739}" type="presOf" srcId="{014AEFF7-A052-AA4F-944D-D14082E573FA}" destId="{21308D7D-2BA5-9748-9244-65D432652D84}" srcOrd="0" destOrd="0" presId="urn:microsoft.com/office/officeart/2005/8/layout/chevron2"/>
    <dgm:cxn modelId="{B427316D-F0B8-6846-868F-AEFA25345034}" srcId="{78DA1CC4-941F-7A4A-8D10-252D3439B77F}" destId="{44909251-E3F7-3340-892E-85197D4074A0}" srcOrd="1" destOrd="0" parTransId="{2D4ECA39-5186-D049-A999-C44A5EDAF649}" sibTransId="{A34F69C7-9403-A241-AEF5-B88B358AF3AF}"/>
    <dgm:cxn modelId="{E0AD6C6E-92CA-8F40-8390-48EAD2B8591F}" type="presOf" srcId="{44909251-E3F7-3340-892E-85197D4074A0}" destId="{21308D7D-2BA5-9748-9244-65D432652D84}" srcOrd="0" destOrd="1" presId="urn:microsoft.com/office/officeart/2005/8/layout/chevron2"/>
    <dgm:cxn modelId="{0F256C55-1D1F-2C4F-89ED-9E7236C05728}" type="presOf" srcId="{64E20E18-7FBA-2242-99DA-837220F88AE4}" destId="{387DCB57-170D-7B49-9EA6-D6AD88FC829F}" srcOrd="0" destOrd="0" presId="urn:microsoft.com/office/officeart/2005/8/layout/chevron2"/>
    <dgm:cxn modelId="{6147B5B8-D733-AA4C-AE12-FA37296DA566}" type="presOf" srcId="{78DA1CC4-941F-7A4A-8D10-252D3439B77F}" destId="{EFB98B72-0FC1-ED4B-B31C-EC8503FE5375}" srcOrd="0" destOrd="0" presId="urn:microsoft.com/office/officeart/2005/8/layout/chevron2"/>
    <dgm:cxn modelId="{9A3DE7B9-E492-6640-8BA7-159E1680652A}" srcId="{64E20E18-7FBA-2242-99DA-837220F88AE4}" destId="{78DA1CC4-941F-7A4A-8D10-252D3439B77F}" srcOrd="0" destOrd="0" parTransId="{15EFA0EC-9BBF-1A47-B660-3EEC6091E287}" sibTransId="{6821CF97-5366-D14F-9D65-A6C1E60DAC47}"/>
    <dgm:cxn modelId="{B799E6E5-39CC-154F-9800-231CB6739A25}" srcId="{78DA1CC4-941F-7A4A-8D10-252D3439B77F}" destId="{014AEFF7-A052-AA4F-944D-D14082E573FA}" srcOrd="0" destOrd="0" parTransId="{90998B08-009E-F547-B031-EB37F489DF4B}" sibTransId="{84D88A56-1647-9A40-860D-DF4C597CC691}"/>
    <dgm:cxn modelId="{263BACDD-00C2-9844-9D2C-E811B45993AF}" type="presParOf" srcId="{387DCB57-170D-7B49-9EA6-D6AD88FC829F}" destId="{FE4536C3-F8F7-0541-AC6B-E248F521B88C}" srcOrd="0" destOrd="0" presId="urn:microsoft.com/office/officeart/2005/8/layout/chevron2"/>
    <dgm:cxn modelId="{B95D091E-8266-C749-BECF-EF808E8D99EC}" type="presParOf" srcId="{FE4536C3-F8F7-0541-AC6B-E248F521B88C}" destId="{EFB98B72-0FC1-ED4B-B31C-EC8503FE5375}" srcOrd="0" destOrd="0" presId="urn:microsoft.com/office/officeart/2005/8/layout/chevron2"/>
    <dgm:cxn modelId="{0B9B088A-47D4-884C-A40A-EC8C5E7C3EE9}" type="presParOf" srcId="{FE4536C3-F8F7-0541-AC6B-E248F521B88C}" destId="{21308D7D-2BA5-9748-9244-65D432652D8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C9E29B74-5245-4940-B7DE-1FA7DEE8EB60}"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013B1AD7-47F7-2841-A64E-ED03135BEA10}">
      <dgm:prSet phldrT="[Text]"/>
      <dgm:spPr/>
      <dgm:t>
        <a:bodyPr/>
        <a:lstStyle/>
        <a:p>
          <a:r>
            <a:rPr lang="en-NZ" dirty="0"/>
            <a:t>Page directory</a:t>
          </a:r>
          <a:endParaRPr lang="en-US" dirty="0"/>
        </a:p>
      </dgm:t>
    </dgm:pt>
    <dgm:pt modelId="{4E07864A-352D-CD43-8828-FA942803B9D1}" type="parTrans" cxnId="{E40FE295-C461-B348-8C74-48C70D74FEC3}">
      <dgm:prSet/>
      <dgm:spPr/>
      <dgm:t>
        <a:bodyPr/>
        <a:lstStyle/>
        <a:p>
          <a:endParaRPr lang="en-US"/>
        </a:p>
      </dgm:t>
    </dgm:pt>
    <dgm:pt modelId="{AD9ECF63-DFE1-3247-9A69-FE9FDFF34AB1}" type="sibTrans" cxnId="{E40FE295-C461-B348-8C74-48C70D74FEC3}">
      <dgm:prSet/>
      <dgm:spPr/>
      <dgm:t>
        <a:bodyPr/>
        <a:lstStyle/>
        <a:p>
          <a:endParaRPr lang="en-US"/>
        </a:p>
      </dgm:t>
    </dgm:pt>
    <dgm:pt modelId="{067DC2BB-CEFC-D442-9AFB-691D42C8A5ED}">
      <dgm:prSet/>
      <dgm:spPr>
        <a:solidFill>
          <a:schemeClr val="bg1"/>
        </a:solidFill>
        <a:ln>
          <a:solidFill>
            <a:schemeClr val="accent1">
              <a:lumMod val="75000"/>
            </a:schemeClr>
          </a:solidFill>
        </a:ln>
      </dgm:spPr>
      <dgm:t>
        <a:bodyPr/>
        <a:lstStyle/>
        <a:p>
          <a:r>
            <a:rPr lang="en-NZ" dirty="0"/>
            <a:t>Process has a single page directory</a:t>
          </a:r>
        </a:p>
      </dgm:t>
    </dgm:pt>
    <dgm:pt modelId="{A0FCBD52-6454-6A4D-8378-3E8F8740D108}" type="parTrans" cxnId="{507B6C2B-24E8-544C-8B3E-E8C4FAD74B4F}">
      <dgm:prSet/>
      <dgm:spPr>
        <a:solidFill>
          <a:schemeClr val="accent1">
            <a:lumMod val="75000"/>
          </a:schemeClr>
        </a:solidFill>
      </dgm:spPr>
      <dgm:t>
        <a:bodyPr/>
        <a:lstStyle/>
        <a:p>
          <a:endParaRPr lang="en-US"/>
        </a:p>
      </dgm:t>
    </dgm:pt>
    <dgm:pt modelId="{060CF040-905B-CB49-9B23-28DA8469BFF8}" type="sibTrans" cxnId="{507B6C2B-24E8-544C-8B3E-E8C4FAD74B4F}">
      <dgm:prSet/>
      <dgm:spPr>
        <a:solidFill>
          <a:schemeClr val="accent1">
            <a:lumMod val="75000"/>
          </a:schemeClr>
        </a:solidFill>
      </dgm:spPr>
      <dgm:t>
        <a:bodyPr/>
        <a:lstStyle/>
        <a:p>
          <a:endParaRPr lang="en-US"/>
        </a:p>
      </dgm:t>
    </dgm:pt>
    <dgm:pt modelId="{8F1CF65B-9D65-4A4E-AE6D-2944DEEFA94A}">
      <dgm:prSet/>
      <dgm:spPr>
        <a:solidFill>
          <a:schemeClr val="bg1"/>
        </a:solidFill>
        <a:ln>
          <a:solidFill>
            <a:schemeClr val="accent1">
              <a:lumMod val="75000"/>
            </a:schemeClr>
          </a:solidFill>
        </a:ln>
      </dgm:spPr>
      <dgm:t>
        <a:bodyPr/>
        <a:lstStyle/>
        <a:p>
          <a:r>
            <a:rPr lang="en-NZ" dirty="0"/>
            <a:t>Each entry points to one page of the page middle directory</a:t>
          </a:r>
        </a:p>
      </dgm:t>
    </dgm:pt>
    <dgm:pt modelId="{01924719-C0A9-C44E-8E8B-60E71A8BCF6A}" type="parTrans" cxnId="{0335E9E7-E06F-B64F-9AF0-1CE152550217}">
      <dgm:prSet/>
      <dgm:spPr/>
      <dgm:t>
        <a:bodyPr/>
        <a:lstStyle/>
        <a:p>
          <a:endParaRPr lang="en-US"/>
        </a:p>
      </dgm:t>
    </dgm:pt>
    <dgm:pt modelId="{56CD4C1C-796D-7543-A405-CF98ED1BD203}" type="sibTrans" cxnId="{0335E9E7-E06F-B64F-9AF0-1CE152550217}">
      <dgm:prSet/>
      <dgm:spPr>
        <a:solidFill>
          <a:schemeClr val="accent1">
            <a:lumMod val="75000"/>
          </a:schemeClr>
        </a:solidFill>
      </dgm:spPr>
      <dgm:t>
        <a:bodyPr/>
        <a:lstStyle/>
        <a:p>
          <a:endParaRPr lang="en-US"/>
        </a:p>
      </dgm:t>
    </dgm:pt>
    <dgm:pt modelId="{538DCCAD-FC92-A54A-B128-92A5C9E68E94}">
      <dgm:prSet/>
      <dgm:spPr>
        <a:solidFill>
          <a:schemeClr val="bg1"/>
        </a:solidFill>
        <a:ln>
          <a:solidFill>
            <a:schemeClr val="accent1">
              <a:lumMod val="75000"/>
            </a:schemeClr>
          </a:solidFill>
        </a:ln>
      </dgm:spPr>
      <dgm:t>
        <a:bodyPr/>
        <a:lstStyle/>
        <a:p>
          <a:r>
            <a:rPr lang="en-NZ" dirty="0"/>
            <a:t>Must be in main memory for an active process</a:t>
          </a:r>
        </a:p>
      </dgm:t>
    </dgm:pt>
    <dgm:pt modelId="{11DBBA9D-957D-7F4F-A9D2-A62B1DA598CF}" type="parTrans" cxnId="{8553A5C4-31BC-DE42-B7AC-172442D68270}">
      <dgm:prSet/>
      <dgm:spPr/>
      <dgm:t>
        <a:bodyPr/>
        <a:lstStyle/>
        <a:p>
          <a:endParaRPr lang="en-US"/>
        </a:p>
      </dgm:t>
    </dgm:pt>
    <dgm:pt modelId="{23541665-ED99-1F42-AFEC-957788B1A147}" type="sibTrans" cxnId="{8553A5C4-31BC-DE42-B7AC-172442D68270}">
      <dgm:prSet/>
      <dgm:spPr/>
      <dgm:t>
        <a:bodyPr/>
        <a:lstStyle/>
        <a:p>
          <a:endParaRPr lang="en-US"/>
        </a:p>
      </dgm:t>
    </dgm:pt>
    <dgm:pt modelId="{C4F46FED-E682-2C44-9B6E-5EF4EFA02BD0}">
      <dgm:prSet/>
      <dgm:spPr>
        <a:solidFill>
          <a:schemeClr val="accent6"/>
        </a:solidFill>
      </dgm:spPr>
      <dgm:t>
        <a:bodyPr/>
        <a:lstStyle/>
        <a:p>
          <a:r>
            <a:rPr lang="en-NZ"/>
            <a:t>Page middle directory</a:t>
          </a:r>
          <a:endParaRPr lang="en-NZ" dirty="0"/>
        </a:p>
      </dgm:t>
    </dgm:pt>
    <dgm:pt modelId="{D49F7AEF-1A07-B04E-93C6-831278D5A516}" type="parTrans" cxnId="{E9C6E6B1-A8E4-DA4E-9B23-3C1FC8B681F2}">
      <dgm:prSet/>
      <dgm:spPr/>
      <dgm:t>
        <a:bodyPr/>
        <a:lstStyle/>
        <a:p>
          <a:endParaRPr lang="en-US"/>
        </a:p>
      </dgm:t>
    </dgm:pt>
    <dgm:pt modelId="{AB969766-2BB5-4D48-94CC-A865290DE562}" type="sibTrans" cxnId="{E9C6E6B1-A8E4-DA4E-9B23-3C1FC8B681F2}">
      <dgm:prSet/>
      <dgm:spPr/>
      <dgm:t>
        <a:bodyPr/>
        <a:lstStyle/>
        <a:p>
          <a:endParaRPr lang="en-US"/>
        </a:p>
      </dgm:t>
    </dgm:pt>
    <dgm:pt modelId="{BC5BBBD5-F4E1-3E49-B55F-2E72A8B3E4D9}">
      <dgm:prSet/>
      <dgm:spPr>
        <a:solidFill>
          <a:schemeClr val="bg1"/>
        </a:solidFill>
        <a:ln>
          <a:solidFill>
            <a:schemeClr val="accent6">
              <a:lumMod val="75000"/>
            </a:schemeClr>
          </a:solidFill>
        </a:ln>
      </dgm:spPr>
      <dgm:t>
        <a:bodyPr/>
        <a:lstStyle/>
        <a:p>
          <a:r>
            <a:rPr lang="en-NZ" dirty="0"/>
            <a:t>May span multiple pages</a:t>
          </a:r>
        </a:p>
      </dgm:t>
    </dgm:pt>
    <dgm:pt modelId="{1C3893F7-971A-9B40-9861-7F2275B353F7}" type="parTrans" cxnId="{F8D36FF7-D2A8-2A4A-BAC0-0C7DCDE0336F}">
      <dgm:prSet/>
      <dgm:spPr>
        <a:solidFill>
          <a:schemeClr val="accent6">
            <a:lumMod val="75000"/>
          </a:schemeClr>
        </a:solidFill>
      </dgm:spPr>
      <dgm:t>
        <a:bodyPr/>
        <a:lstStyle/>
        <a:p>
          <a:endParaRPr lang="en-US"/>
        </a:p>
      </dgm:t>
    </dgm:pt>
    <dgm:pt modelId="{CCE6A418-8D94-9F48-81B1-4252432780B9}" type="sibTrans" cxnId="{F8D36FF7-D2A8-2A4A-BAC0-0C7DCDE0336F}">
      <dgm:prSet/>
      <dgm:spPr>
        <a:solidFill>
          <a:schemeClr val="accent6">
            <a:lumMod val="75000"/>
          </a:schemeClr>
        </a:solidFill>
      </dgm:spPr>
      <dgm:t>
        <a:bodyPr/>
        <a:lstStyle/>
        <a:p>
          <a:endParaRPr lang="en-US"/>
        </a:p>
      </dgm:t>
    </dgm:pt>
    <dgm:pt modelId="{FAA4F3FF-91B0-6741-BA78-F09F20659DCE}">
      <dgm:prSet/>
      <dgm:spPr>
        <a:solidFill>
          <a:schemeClr val="bg1"/>
        </a:solidFill>
        <a:ln>
          <a:solidFill>
            <a:schemeClr val="accent6">
              <a:lumMod val="75000"/>
            </a:schemeClr>
          </a:solidFill>
        </a:ln>
      </dgm:spPr>
      <dgm:t>
        <a:bodyPr/>
        <a:lstStyle/>
        <a:p>
          <a:r>
            <a:rPr lang="en-NZ" dirty="0"/>
            <a:t>Each entry points to one page in the page table</a:t>
          </a:r>
        </a:p>
      </dgm:t>
    </dgm:pt>
    <dgm:pt modelId="{9636CA2F-57C1-0B46-8E7D-673E5A706519}" type="parTrans" cxnId="{FCCDC5DD-1DE5-EF4C-8358-B907168C9E71}">
      <dgm:prSet/>
      <dgm:spPr/>
      <dgm:t>
        <a:bodyPr/>
        <a:lstStyle/>
        <a:p>
          <a:endParaRPr lang="en-US"/>
        </a:p>
      </dgm:t>
    </dgm:pt>
    <dgm:pt modelId="{36E090C5-E2D3-A746-833B-759E0B227E5F}" type="sibTrans" cxnId="{FCCDC5DD-1DE5-EF4C-8358-B907168C9E71}">
      <dgm:prSet/>
      <dgm:spPr/>
      <dgm:t>
        <a:bodyPr/>
        <a:lstStyle/>
        <a:p>
          <a:endParaRPr lang="en-US"/>
        </a:p>
      </dgm:t>
    </dgm:pt>
    <dgm:pt modelId="{B487788C-2D42-5243-BB88-7AE8C9C1DA0B}">
      <dgm:prSet/>
      <dgm:spPr/>
      <dgm:t>
        <a:bodyPr/>
        <a:lstStyle/>
        <a:p>
          <a:r>
            <a:rPr lang="en-NZ"/>
            <a:t>Page table</a:t>
          </a:r>
          <a:endParaRPr lang="en-NZ" dirty="0"/>
        </a:p>
      </dgm:t>
    </dgm:pt>
    <dgm:pt modelId="{95442CB5-3AA2-FC40-8072-E1436BB92CEB}" type="parTrans" cxnId="{759B7F08-4962-3D4C-B84A-233B4D93EB05}">
      <dgm:prSet/>
      <dgm:spPr/>
      <dgm:t>
        <a:bodyPr/>
        <a:lstStyle/>
        <a:p>
          <a:endParaRPr lang="en-US"/>
        </a:p>
      </dgm:t>
    </dgm:pt>
    <dgm:pt modelId="{536C0C9A-202C-9142-83EC-4705CFBED85F}" type="sibTrans" cxnId="{759B7F08-4962-3D4C-B84A-233B4D93EB05}">
      <dgm:prSet/>
      <dgm:spPr/>
      <dgm:t>
        <a:bodyPr/>
        <a:lstStyle/>
        <a:p>
          <a:endParaRPr lang="en-US"/>
        </a:p>
      </dgm:t>
    </dgm:pt>
    <dgm:pt modelId="{7986C98E-4932-5E49-99DD-4585704CDCF8}">
      <dgm:prSet/>
      <dgm:spPr>
        <a:solidFill>
          <a:schemeClr val="bg1"/>
        </a:solidFill>
        <a:ln>
          <a:solidFill>
            <a:schemeClr val="accent1">
              <a:lumMod val="75000"/>
            </a:schemeClr>
          </a:solidFill>
        </a:ln>
      </dgm:spPr>
      <dgm:t>
        <a:bodyPr/>
        <a:lstStyle/>
        <a:p>
          <a:r>
            <a:rPr lang="en-NZ" dirty="0"/>
            <a:t>May also span multiple pages</a:t>
          </a:r>
        </a:p>
      </dgm:t>
    </dgm:pt>
    <dgm:pt modelId="{DB4EF5E0-0972-7A4F-83BC-08D6E85E3946}" type="parTrans" cxnId="{E97B46F7-D188-7D4F-B928-F0A38E1A8A34}">
      <dgm:prSet/>
      <dgm:spPr>
        <a:solidFill>
          <a:schemeClr val="accent1">
            <a:lumMod val="75000"/>
          </a:schemeClr>
        </a:solidFill>
      </dgm:spPr>
      <dgm:t>
        <a:bodyPr/>
        <a:lstStyle/>
        <a:p>
          <a:endParaRPr lang="en-US"/>
        </a:p>
      </dgm:t>
    </dgm:pt>
    <dgm:pt modelId="{A8A2B4D6-0376-0848-A7CA-7498E0788F08}" type="sibTrans" cxnId="{E97B46F7-D188-7D4F-B928-F0A38E1A8A34}">
      <dgm:prSet/>
      <dgm:spPr>
        <a:solidFill>
          <a:schemeClr val="accent1">
            <a:lumMod val="75000"/>
          </a:schemeClr>
        </a:solidFill>
      </dgm:spPr>
      <dgm:t>
        <a:bodyPr/>
        <a:lstStyle/>
        <a:p>
          <a:endParaRPr lang="en-US"/>
        </a:p>
      </dgm:t>
    </dgm:pt>
    <dgm:pt modelId="{E46B0827-D2C1-8C43-97EB-6E8A753233F0}">
      <dgm:prSet/>
      <dgm:spPr>
        <a:solidFill>
          <a:schemeClr val="bg1"/>
        </a:solidFill>
        <a:ln>
          <a:solidFill>
            <a:schemeClr val="accent1">
              <a:lumMod val="75000"/>
            </a:schemeClr>
          </a:solidFill>
        </a:ln>
      </dgm:spPr>
      <dgm:t>
        <a:bodyPr/>
        <a:lstStyle/>
        <a:p>
          <a:r>
            <a:rPr lang="en-NZ" dirty="0"/>
            <a:t>Each entry refers to one virtual page of the process</a:t>
          </a:r>
        </a:p>
      </dgm:t>
    </dgm:pt>
    <dgm:pt modelId="{2A9DF415-6340-8443-B86A-8C322D27990C}" type="parTrans" cxnId="{E2C4E7A7-8F34-EB45-AFAF-B08263588B5A}">
      <dgm:prSet/>
      <dgm:spPr/>
      <dgm:t>
        <a:bodyPr/>
        <a:lstStyle/>
        <a:p>
          <a:endParaRPr lang="en-US"/>
        </a:p>
      </dgm:t>
    </dgm:pt>
    <dgm:pt modelId="{93DBD9FE-EE92-1F46-9807-574B81974CE8}" type="sibTrans" cxnId="{E2C4E7A7-8F34-EB45-AFAF-B08263588B5A}">
      <dgm:prSet/>
      <dgm:spPr/>
      <dgm:t>
        <a:bodyPr/>
        <a:lstStyle/>
        <a:p>
          <a:endParaRPr lang="en-US"/>
        </a:p>
      </dgm:t>
    </dgm:pt>
    <dgm:pt modelId="{5F8A9CA1-FCAF-7541-867F-A6EA6BB8A7E7}" type="pres">
      <dgm:prSet presAssocID="{C9E29B74-5245-4940-B7DE-1FA7DEE8EB60}" presName="Name0" presStyleCnt="0">
        <dgm:presLayoutVars>
          <dgm:dir/>
          <dgm:animLvl val="lvl"/>
          <dgm:resizeHandles val="exact"/>
        </dgm:presLayoutVars>
      </dgm:prSet>
      <dgm:spPr/>
    </dgm:pt>
    <dgm:pt modelId="{57B6DA94-30B2-BE4F-9A3F-22C74B1F2FDF}" type="pres">
      <dgm:prSet presAssocID="{013B1AD7-47F7-2841-A64E-ED03135BEA10}" presName="vertFlow" presStyleCnt="0"/>
      <dgm:spPr/>
    </dgm:pt>
    <dgm:pt modelId="{C2AC3FA1-22DB-F143-84E2-A5DCAA3FF995}" type="pres">
      <dgm:prSet presAssocID="{013B1AD7-47F7-2841-A64E-ED03135BEA10}" presName="header" presStyleLbl="node1" presStyleIdx="0" presStyleCnt="3"/>
      <dgm:spPr/>
    </dgm:pt>
    <dgm:pt modelId="{9196549D-AECB-3649-916C-D4FF3900EBDA}" type="pres">
      <dgm:prSet presAssocID="{A0FCBD52-6454-6A4D-8378-3E8F8740D108}" presName="parTrans" presStyleLbl="sibTrans2D1" presStyleIdx="0" presStyleCnt="7"/>
      <dgm:spPr/>
    </dgm:pt>
    <dgm:pt modelId="{37AFDC12-A0AB-2C47-816E-7B91255BA229}" type="pres">
      <dgm:prSet presAssocID="{067DC2BB-CEFC-D442-9AFB-691D42C8A5ED}" presName="child" presStyleLbl="alignAccFollowNode1" presStyleIdx="0" presStyleCnt="7">
        <dgm:presLayoutVars>
          <dgm:chMax val="0"/>
          <dgm:bulletEnabled val="1"/>
        </dgm:presLayoutVars>
      </dgm:prSet>
      <dgm:spPr/>
    </dgm:pt>
    <dgm:pt modelId="{85D4B099-E6CB-0149-99A0-40CF3915FA23}" type="pres">
      <dgm:prSet presAssocID="{060CF040-905B-CB49-9B23-28DA8469BFF8}" presName="sibTrans" presStyleLbl="sibTrans2D1" presStyleIdx="1" presStyleCnt="7"/>
      <dgm:spPr/>
    </dgm:pt>
    <dgm:pt modelId="{37C0D7BB-F6E4-3246-B2BF-E557DE4B6E3A}" type="pres">
      <dgm:prSet presAssocID="{8F1CF65B-9D65-4A4E-AE6D-2944DEEFA94A}" presName="child" presStyleLbl="alignAccFollowNode1" presStyleIdx="1" presStyleCnt="7">
        <dgm:presLayoutVars>
          <dgm:chMax val="0"/>
          <dgm:bulletEnabled val="1"/>
        </dgm:presLayoutVars>
      </dgm:prSet>
      <dgm:spPr/>
    </dgm:pt>
    <dgm:pt modelId="{26EC75B5-304E-B648-9141-C84E132B44BD}" type="pres">
      <dgm:prSet presAssocID="{56CD4C1C-796D-7543-A405-CF98ED1BD203}" presName="sibTrans" presStyleLbl="sibTrans2D1" presStyleIdx="2" presStyleCnt="7"/>
      <dgm:spPr/>
    </dgm:pt>
    <dgm:pt modelId="{BEA0435F-E15A-9649-AD47-6ABBAB2093B3}" type="pres">
      <dgm:prSet presAssocID="{538DCCAD-FC92-A54A-B128-92A5C9E68E94}" presName="child" presStyleLbl="alignAccFollowNode1" presStyleIdx="2" presStyleCnt="7">
        <dgm:presLayoutVars>
          <dgm:chMax val="0"/>
          <dgm:bulletEnabled val="1"/>
        </dgm:presLayoutVars>
      </dgm:prSet>
      <dgm:spPr/>
    </dgm:pt>
    <dgm:pt modelId="{631661D7-6937-2542-A5B7-1588BF5F262C}" type="pres">
      <dgm:prSet presAssocID="{013B1AD7-47F7-2841-A64E-ED03135BEA10}" presName="hSp" presStyleCnt="0"/>
      <dgm:spPr/>
    </dgm:pt>
    <dgm:pt modelId="{393D124A-1409-1A4A-8240-2248A405E7A1}" type="pres">
      <dgm:prSet presAssocID="{C4F46FED-E682-2C44-9B6E-5EF4EFA02BD0}" presName="vertFlow" presStyleCnt="0"/>
      <dgm:spPr/>
    </dgm:pt>
    <dgm:pt modelId="{BB6FE595-8B9D-3E41-AC6C-C4AEA4FDBF8F}" type="pres">
      <dgm:prSet presAssocID="{C4F46FED-E682-2C44-9B6E-5EF4EFA02BD0}" presName="header" presStyleLbl="node1" presStyleIdx="1" presStyleCnt="3"/>
      <dgm:spPr/>
    </dgm:pt>
    <dgm:pt modelId="{2A50F0A4-9418-C846-AF64-2D3BBCEEBDF9}" type="pres">
      <dgm:prSet presAssocID="{1C3893F7-971A-9B40-9861-7F2275B353F7}" presName="parTrans" presStyleLbl="sibTrans2D1" presStyleIdx="3" presStyleCnt="7"/>
      <dgm:spPr/>
    </dgm:pt>
    <dgm:pt modelId="{A298849F-AEA1-2C49-AC39-C1897E63456B}" type="pres">
      <dgm:prSet presAssocID="{BC5BBBD5-F4E1-3E49-B55F-2E72A8B3E4D9}" presName="child" presStyleLbl="alignAccFollowNode1" presStyleIdx="3" presStyleCnt="7">
        <dgm:presLayoutVars>
          <dgm:chMax val="0"/>
          <dgm:bulletEnabled val="1"/>
        </dgm:presLayoutVars>
      </dgm:prSet>
      <dgm:spPr/>
    </dgm:pt>
    <dgm:pt modelId="{6A2D47B0-CDD8-F746-89F0-91B3821DC30C}" type="pres">
      <dgm:prSet presAssocID="{CCE6A418-8D94-9F48-81B1-4252432780B9}" presName="sibTrans" presStyleLbl="sibTrans2D1" presStyleIdx="4" presStyleCnt="7"/>
      <dgm:spPr/>
    </dgm:pt>
    <dgm:pt modelId="{684F7E35-7CCA-BC43-83F2-C46741036902}" type="pres">
      <dgm:prSet presAssocID="{FAA4F3FF-91B0-6741-BA78-F09F20659DCE}" presName="child" presStyleLbl="alignAccFollowNode1" presStyleIdx="4" presStyleCnt="7">
        <dgm:presLayoutVars>
          <dgm:chMax val="0"/>
          <dgm:bulletEnabled val="1"/>
        </dgm:presLayoutVars>
      </dgm:prSet>
      <dgm:spPr/>
    </dgm:pt>
    <dgm:pt modelId="{C3BE859A-878A-BD43-8474-CCEE441208D6}" type="pres">
      <dgm:prSet presAssocID="{C4F46FED-E682-2C44-9B6E-5EF4EFA02BD0}" presName="hSp" presStyleCnt="0"/>
      <dgm:spPr/>
    </dgm:pt>
    <dgm:pt modelId="{B524EB19-1B53-AC47-9ECC-B3ACF98328F0}" type="pres">
      <dgm:prSet presAssocID="{B487788C-2D42-5243-BB88-7AE8C9C1DA0B}" presName="vertFlow" presStyleCnt="0"/>
      <dgm:spPr/>
    </dgm:pt>
    <dgm:pt modelId="{7D8442DE-AEB8-894B-9A4F-97B5C7828A29}" type="pres">
      <dgm:prSet presAssocID="{B487788C-2D42-5243-BB88-7AE8C9C1DA0B}" presName="header" presStyleLbl="node1" presStyleIdx="2" presStyleCnt="3"/>
      <dgm:spPr/>
    </dgm:pt>
    <dgm:pt modelId="{551F86AF-E7CC-9042-B6D8-92F684EEFAEA}" type="pres">
      <dgm:prSet presAssocID="{DB4EF5E0-0972-7A4F-83BC-08D6E85E3946}" presName="parTrans" presStyleLbl="sibTrans2D1" presStyleIdx="5" presStyleCnt="7"/>
      <dgm:spPr/>
    </dgm:pt>
    <dgm:pt modelId="{E03F493F-DAF3-9C49-94B3-553820CCD50B}" type="pres">
      <dgm:prSet presAssocID="{7986C98E-4932-5E49-99DD-4585704CDCF8}" presName="child" presStyleLbl="alignAccFollowNode1" presStyleIdx="5" presStyleCnt="7">
        <dgm:presLayoutVars>
          <dgm:chMax val="0"/>
          <dgm:bulletEnabled val="1"/>
        </dgm:presLayoutVars>
      </dgm:prSet>
      <dgm:spPr/>
    </dgm:pt>
    <dgm:pt modelId="{12ACF83D-0FBA-3F4D-A482-69A573DC47B6}" type="pres">
      <dgm:prSet presAssocID="{A8A2B4D6-0376-0848-A7CA-7498E0788F08}" presName="sibTrans" presStyleLbl="sibTrans2D1" presStyleIdx="6" presStyleCnt="7"/>
      <dgm:spPr/>
    </dgm:pt>
    <dgm:pt modelId="{7970D26F-3BEE-5C40-A191-542FFC2E056A}" type="pres">
      <dgm:prSet presAssocID="{E46B0827-D2C1-8C43-97EB-6E8A753233F0}" presName="child" presStyleLbl="alignAccFollowNode1" presStyleIdx="6" presStyleCnt="7">
        <dgm:presLayoutVars>
          <dgm:chMax val="0"/>
          <dgm:bulletEnabled val="1"/>
        </dgm:presLayoutVars>
      </dgm:prSet>
      <dgm:spPr/>
    </dgm:pt>
  </dgm:ptLst>
  <dgm:cxnLst>
    <dgm:cxn modelId="{759B7F08-4962-3D4C-B84A-233B4D93EB05}" srcId="{C9E29B74-5245-4940-B7DE-1FA7DEE8EB60}" destId="{B487788C-2D42-5243-BB88-7AE8C9C1DA0B}" srcOrd="2" destOrd="0" parTransId="{95442CB5-3AA2-FC40-8072-E1436BB92CEB}" sibTransId="{536C0C9A-202C-9142-83EC-4705CFBED85F}"/>
    <dgm:cxn modelId="{1FABAC29-A2E8-D644-BD2A-C995CD74AACF}" type="presOf" srcId="{8F1CF65B-9D65-4A4E-AE6D-2944DEEFA94A}" destId="{37C0D7BB-F6E4-3246-B2BF-E557DE4B6E3A}" srcOrd="0" destOrd="0" presId="urn:microsoft.com/office/officeart/2005/8/layout/lProcess1"/>
    <dgm:cxn modelId="{9454912A-D9B5-8B49-A017-875D0EF244B2}" type="presOf" srcId="{CCE6A418-8D94-9F48-81B1-4252432780B9}" destId="{6A2D47B0-CDD8-F746-89F0-91B3821DC30C}" srcOrd="0" destOrd="0" presId="urn:microsoft.com/office/officeart/2005/8/layout/lProcess1"/>
    <dgm:cxn modelId="{19E85B2B-2D91-AA46-B0A8-03501758E9FD}" type="presOf" srcId="{56CD4C1C-796D-7543-A405-CF98ED1BD203}" destId="{26EC75B5-304E-B648-9141-C84E132B44BD}" srcOrd="0" destOrd="0" presId="urn:microsoft.com/office/officeart/2005/8/layout/lProcess1"/>
    <dgm:cxn modelId="{507B6C2B-24E8-544C-8B3E-E8C4FAD74B4F}" srcId="{013B1AD7-47F7-2841-A64E-ED03135BEA10}" destId="{067DC2BB-CEFC-D442-9AFB-691D42C8A5ED}" srcOrd="0" destOrd="0" parTransId="{A0FCBD52-6454-6A4D-8378-3E8F8740D108}" sibTransId="{060CF040-905B-CB49-9B23-28DA8469BFF8}"/>
    <dgm:cxn modelId="{DC846E5B-51A7-DE41-88CF-2780C35347B3}" type="presOf" srcId="{067DC2BB-CEFC-D442-9AFB-691D42C8A5ED}" destId="{37AFDC12-A0AB-2C47-816E-7B91255BA229}" srcOrd="0" destOrd="0" presId="urn:microsoft.com/office/officeart/2005/8/layout/lProcess1"/>
    <dgm:cxn modelId="{106A445E-66AF-604B-9403-8DD1B0A0239F}" type="presOf" srcId="{A8A2B4D6-0376-0848-A7CA-7498E0788F08}" destId="{12ACF83D-0FBA-3F4D-A482-69A573DC47B6}" srcOrd="0" destOrd="0" presId="urn:microsoft.com/office/officeart/2005/8/layout/lProcess1"/>
    <dgm:cxn modelId="{E655BE4E-DE8E-524E-8C12-28956E6DE22A}" type="presOf" srcId="{E46B0827-D2C1-8C43-97EB-6E8A753233F0}" destId="{7970D26F-3BEE-5C40-A191-542FFC2E056A}" srcOrd="0" destOrd="0" presId="urn:microsoft.com/office/officeart/2005/8/layout/lProcess1"/>
    <dgm:cxn modelId="{3536037C-44EA-F444-B45F-0C9C6E36FCA5}" type="presOf" srcId="{BC5BBBD5-F4E1-3E49-B55F-2E72A8B3E4D9}" destId="{A298849F-AEA1-2C49-AC39-C1897E63456B}" srcOrd="0" destOrd="0" presId="urn:microsoft.com/office/officeart/2005/8/layout/lProcess1"/>
    <dgm:cxn modelId="{7489147F-5460-7841-9074-4CEADB3524E1}" type="presOf" srcId="{538DCCAD-FC92-A54A-B128-92A5C9E68E94}" destId="{BEA0435F-E15A-9649-AD47-6ABBAB2093B3}" srcOrd="0" destOrd="0" presId="urn:microsoft.com/office/officeart/2005/8/layout/lProcess1"/>
    <dgm:cxn modelId="{3B101989-B877-5F42-BA92-904F9704BD36}" type="presOf" srcId="{060CF040-905B-CB49-9B23-28DA8469BFF8}" destId="{85D4B099-E6CB-0149-99A0-40CF3915FA23}" srcOrd="0" destOrd="0" presId="urn:microsoft.com/office/officeart/2005/8/layout/lProcess1"/>
    <dgm:cxn modelId="{E40FE295-C461-B348-8C74-48C70D74FEC3}" srcId="{C9E29B74-5245-4940-B7DE-1FA7DEE8EB60}" destId="{013B1AD7-47F7-2841-A64E-ED03135BEA10}" srcOrd="0" destOrd="0" parTransId="{4E07864A-352D-CD43-8828-FA942803B9D1}" sibTransId="{AD9ECF63-DFE1-3247-9A69-FE9FDFF34AB1}"/>
    <dgm:cxn modelId="{BE8AEFA5-01F3-D34A-B886-7313949E37E3}" type="presOf" srcId="{013B1AD7-47F7-2841-A64E-ED03135BEA10}" destId="{C2AC3FA1-22DB-F143-84E2-A5DCAA3FF995}" srcOrd="0" destOrd="0" presId="urn:microsoft.com/office/officeart/2005/8/layout/lProcess1"/>
    <dgm:cxn modelId="{1E9628A7-6C44-524D-B421-B6C0F0124A8E}" type="presOf" srcId="{FAA4F3FF-91B0-6741-BA78-F09F20659DCE}" destId="{684F7E35-7CCA-BC43-83F2-C46741036902}" srcOrd="0" destOrd="0" presId="urn:microsoft.com/office/officeart/2005/8/layout/lProcess1"/>
    <dgm:cxn modelId="{E2C4E7A7-8F34-EB45-AFAF-B08263588B5A}" srcId="{B487788C-2D42-5243-BB88-7AE8C9C1DA0B}" destId="{E46B0827-D2C1-8C43-97EB-6E8A753233F0}" srcOrd="1" destOrd="0" parTransId="{2A9DF415-6340-8443-B86A-8C322D27990C}" sibTransId="{93DBD9FE-EE92-1F46-9807-574B81974CE8}"/>
    <dgm:cxn modelId="{851914AC-BD44-7541-AADE-5247BB5B6BAF}" type="presOf" srcId="{7986C98E-4932-5E49-99DD-4585704CDCF8}" destId="{E03F493F-DAF3-9C49-94B3-553820CCD50B}" srcOrd="0" destOrd="0" presId="urn:microsoft.com/office/officeart/2005/8/layout/lProcess1"/>
    <dgm:cxn modelId="{094587B0-6245-164B-9462-3347C4B724A4}" type="presOf" srcId="{A0FCBD52-6454-6A4D-8378-3E8F8740D108}" destId="{9196549D-AECB-3649-916C-D4FF3900EBDA}" srcOrd="0" destOrd="0" presId="urn:microsoft.com/office/officeart/2005/8/layout/lProcess1"/>
    <dgm:cxn modelId="{E9C6E6B1-A8E4-DA4E-9B23-3C1FC8B681F2}" srcId="{C9E29B74-5245-4940-B7DE-1FA7DEE8EB60}" destId="{C4F46FED-E682-2C44-9B6E-5EF4EFA02BD0}" srcOrd="1" destOrd="0" parTransId="{D49F7AEF-1A07-B04E-93C6-831278D5A516}" sibTransId="{AB969766-2BB5-4D48-94CC-A865290DE562}"/>
    <dgm:cxn modelId="{894803B2-E863-974F-BB59-311701156676}" type="presOf" srcId="{1C3893F7-971A-9B40-9861-7F2275B353F7}" destId="{2A50F0A4-9418-C846-AF64-2D3BBCEEBDF9}" srcOrd="0" destOrd="0" presId="urn:microsoft.com/office/officeart/2005/8/layout/lProcess1"/>
    <dgm:cxn modelId="{8553A5C4-31BC-DE42-B7AC-172442D68270}" srcId="{013B1AD7-47F7-2841-A64E-ED03135BEA10}" destId="{538DCCAD-FC92-A54A-B128-92A5C9E68E94}" srcOrd="2" destOrd="0" parTransId="{11DBBA9D-957D-7F4F-A9D2-A62B1DA598CF}" sibTransId="{23541665-ED99-1F42-AFEC-957788B1A147}"/>
    <dgm:cxn modelId="{FD80BCD9-9ABA-8B40-A4EA-8D89D1C08FEC}" type="presOf" srcId="{C9E29B74-5245-4940-B7DE-1FA7DEE8EB60}" destId="{5F8A9CA1-FCAF-7541-867F-A6EA6BB8A7E7}" srcOrd="0" destOrd="0" presId="urn:microsoft.com/office/officeart/2005/8/layout/lProcess1"/>
    <dgm:cxn modelId="{5177D7DB-A8BA-5144-B18C-59F4991A64E9}" type="presOf" srcId="{B487788C-2D42-5243-BB88-7AE8C9C1DA0B}" destId="{7D8442DE-AEB8-894B-9A4F-97B5C7828A29}" srcOrd="0" destOrd="0" presId="urn:microsoft.com/office/officeart/2005/8/layout/lProcess1"/>
    <dgm:cxn modelId="{FCCDC5DD-1DE5-EF4C-8358-B907168C9E71}" srcId="{C4F46FED-E682-2C44-9B6E-5EF4EFA02BD0}" destId="{FAA4F3FF-91B0-6741-BA78-F09F20659DCE}" srcOrd="1" destOrd="0" parTransId="{9636CA2F-57C1-0B46-8E7D-673E5A706519}" sibTransId="{36E090C5-E2D3-A746-833B-759E0B227E5F}"/>
    <dgm:cxn modelId="{0335E9E7-E06F-B64F-9AF0-1CE152550217}" srcId="{013B1AD7-47F7-2841-A64E-ED03135BEA10}" destId="{8F1CF65B-9D65-4A4E-AE6D-2944DEEFA94A}" srcOrd="1" destOrd="0" parTransId="{01924719-C0A9-C44E-8E8B-60E71A8BCF6A}" sibTransId="{56CD4C1C-796D-7543-A405-CF98ED1BD203}"/>
    <dgm:cxn modelId="{240EAEF0-D2CC-B14B-8B49-EA604EA83D62}" type="presOf" srcId="{DB4EF5E0-0972-7A4F-83BC-08D6E85E3946}" destId="{551F86AF-E7CC-9042-B6D8-92F684EEFAEA}" srcOrd="0" destOrd="0" presId="urn:microsoft.com/office/officeart/2005/8/layout/lProcess1"/>
    <dgm:cxn modelId="{E97B46F7-D188-7D4F-B928-F0A38E1A8A34}" srcId="{B487788C-2D42-5243-BB88-7AE8C9C1DA0B}" destId="{7986C98E-4932-5E49-99DD-4585704CDCF8}" srcOrd="0" destOrd="0" parTransId="{DB4EF5E0-0972-7A4F-83BC-08D6E85E3946}" sibTransId="{A8A2B4D6-0376-0848-A7CA-7498E0788F08}"/>
    <dgm:cxn modelId="{F8D36FF7-D2A8-2A4A-BAC0-0C7DCDE0336F}" srcId="{C4F46FED-E682-2C44-9B6E-5EF4EFA02BD0}" destId="{BC5BBBD5-F4E1-3E49-B55F-2E72A8B3E4D9}" srcOrd="0" destOrd="0" parTransId="{1C3893F7-971A-9B40-9861-7F2275B353F7}" sibTransId="{CCE6A418-8D94-9F48-81B1-4252432780B9}"/>
    <dgm:cxn modelId="{471C79FA-E3E6-BD45-B0C4-E3EC0684B38A}" type="presOf" srcId="{C4F46FED-E682-2C44-9B6E-5EF4EFA02BD0}" destId="{BB6FE595-8B9D-3E41-AC6C-C4AEA4FDBF8F}" srcOrd="0" destOrd="0" presId="urn:microsoft.com/office/officeart/2005/8/layout/lProcess1"/>
    <dgm:cxn modelId="{60F8DA13-8A84-9344-9D23-9F44B8C30409}" type="presParOf" srcId="{5F8A9CA1-FCAF-7541-867F-A6EA6BB8A7E7}" destId="{57B6DA94-30B2-BE4F-9A3F-22C74B1F2FDF}" srcOrd="0" destOrd="0" presId="urn:microsoft.com/office/officeart/2005/8/layout/lProcess1"/>
    <dgm:cxn modelId="{D67B5D33-F7DA-7343-98E5-F75BE794AF4F}" type="presParOf" srcId="{57B6DA94-30B2-BE4F-9A3F-22C74B1F2FDF}" destId="{C2AC3FA1-22DB-F143-84E2-A5DCAA3FF995}" srcOrd="0" destOrd="0" presId="urn:microsoft.com/office/officeart/2005/8/layout/lProcess1"/>
    <dgm:cxn modelId="{6C3EC244-6F71-E44A-9BC6-47A5816FB4ED}" type="presParOf" srcId="{57B6DA94-30B2-BE4F-9A3F-22C74B1F2FDF}" destId="{9196549D-AECB-3649-916C-D4FF3900EBDA}" srcOrd="1" destOrd="0" presId="urn:microsoft.com/office/officeart/2005/8/layout/lProcess1"/>
    <dgm:cxn modelId="{B76BF626-B579-AC49-8F49-6A84CACD28F3}" type="presParOf" srcId="{57B6DA94-30B2-BE4F-9A3F-22C74B1F2FDF}" destId="{37AFDC12-A0AB-2C47-816E-7B91255BA229}" srcOrd="2" destOrd="0" presId="urn:microsoft.com/office/officeart/2005/8/layout/lProcess1"/>
    <dgm:cxn modelId="{351188AF-DBC2-FE48-A19F-192425A80EF8}" type="presParOf" srcId="{57B6DA94-30B2-BE4F-9A3F-22C74B1F2FDF}" destId="{85D4B099-E6CB-0149-99A0-40CF3915FA23}" srcOrd="3" destOrd="0" presId="urn:microsoft.com/office/officeart/2005/8/layout/lProcess1"/>
    <dgm:cxn modelId="{2D3F1DFA-6A67-F644-86CD-6460FD490F0D}" type="presParOf" srcId="{57B6DA94-30B2-BE4F-9A3F-22C74B1F2FDF}" destId="{37C0D7BB-F6E4-3246-B2BF-E557DE4B6E3A}" srcOrd="4" destOrd="0" presId="urn:microsoft.com/office/officeart/2005/8/layout/lProcess1"/>
    <dgm:cxn modelId="{D55CA016-391E-D44F-B333-F2A1BFD7FF8B}" type="presParOf" srcId="{57B6DA94-30B2-BE4F-9A3F-22C74B1F2FDF}" destId="{26EC75B5-304E-B648-9141-C84E132B44BD}" srcOrd="5" destOrd="0" presId="urn:microsoft.com/office/officeart/2005/8/layout/lProcess1"/>
    <dgm:cxn modelId="{6FA975A2-ECA8-7A44-9DED-7866855A6135}" type="presParOf" srcId="{57B6DA94-30B2-BE4F-9A3F-22C74B1F2FDF}" destId="{BEA0435F-E15A-9649-AD47-6ABBAB2093B3}" srcOrd="6" destOrd="0" presId="urn:microsoft.com/office/officeart/2005/8/layout/lProcess1"/>
    <dgm:cxn modelId="{66E65623-682B-E44F-A2C4-17A1AE903948}" type="presParOf" srcId="{5F8A9CA1-FCAF-7541-867F-A6EA6BB8A7E7}" destId="{631661D7-6937-2542-A5B7-1588BF5F262C}" srcOrd="1" destOrd="0" presId="urn:microsoft.com/office/officeart/2005/8/layout/lProcess1"/>
    <dgm:cxn modelId="{7238CAD0-42D0-794C-AA8F-29860F23B65E}" type="presParOf" srcId="{5F8A9CA1-FCAF-7541-867F-A6EA6BB8A7E7}" destId="{393D124A-1409-1A4A-8240-2248A405E7A1}" srcOrd="2" destOrd="0" presId="urn:microsoft.com/office/officeart/2005/8/layout/lProcess1"/>
    <dgm:cxn modelId="{8EE32966-0FDB-2A46-BC77-CC237FE5D7F8}" type="presParOf" srcId="{393D124A-1409-1A4A-8240-2248A405E7A1}" destId="{BB6FE595-8B9D-3E41-AC6C-C4AEA4FDBF8F}" srcOrd="0" destOrd="0" presId="urn:microsoft.com/office/officeart/2005/8/layout/lProcess1"/>
    <dgm:cxn modelId="{EE1809B1-2298-AA40-944B-FAC3C2CE1011}" type="presParOf" srcId="{393D124A-1409-1A4A-8240-2248A405E7A1}" destId="{2A50F0A4-9418-C846-AF64-2D3BBCEEBDF9}" srcOrd="1" destOrd="0" presId="urn:microsoft.com/office/officeart/2005/8/layout/lProcess1"/>
    <dgm:cxn modelId="{8497C9CC-7A99-D84C-B143-FE31CECE88D8}" type="presParOf" srcId="{393D124A-1409-1A4A-8240-2248A405E7A1}" destId="{A298849F-AEA1-2C49-AC39-C1897E63456B}" srcOrd="2" destOrd="0" presId="urn:microsoft.com/office/officeart/2005/8/layout/lProcess1"/>
    <dgm:cxn modelId="{75AE1A66-B09E-F64F-BD8C-F6F2AB560EC5}" type="presParOf" srcId="{393D124A-1409-1A4A-8240-2248A405E7A1}" destId="{6A2D47B0-CDD8-F746-89F0-91B3821DC30C}" srcOrd="3" destOrd="0" presId="urn:microsoft.com/office/officeart/2005/8/layout/lProcess1"/>
    <dgm:cxn modelId="{9B099572-1E54-6A49-88D1-EBA78428FD32}" type="presParOf" srcId="{393D124A-1409-1A4A-8240-2248A405E7A1}" destId="{684F7E35-7CCA-BC43-83F2-C46741036902}" srcOrd="4" destOrd="0" presId="urn:microsoft.com/office/officeart/2005/8/layout/lProcess1"/>
    <dgm:cxn modelId="{928CE1C9-19CB-8342-9928-BB5CB0EF04D5}" type="presParOf" srcId="{5F8A9CA1-FCAF-7541-867F-A6EA6BB8A7E7}" destId="{C3BE859A-878A-BD43-8474-CCEE441208D6}" srcOrd="3" destOrd="0" presId="urn:microsoft.com/office/officeart/2005/8/layout/lProcess1"/>
    <dgm:cxn modelId="{716BF46D-9B08-D947-BFC7-174C399E1A59}" type="presParOf" srcId="{5F8A9CA1-FCAF-7541-867F-A6EA6BB8A7E7}" destId="{B524EB19-1B53-AC47-9ECC-B3ACF98328F0}" srcOrd="4" destOrd="0" presId="urn:microsoft.com/office/officeart/2005/8/layout/lProcess1"/>
    <dgm:cxn modelId="{FCCF18C5-EF76-1049-984A-EDA4BF216910}" type="presParOf" srcId="{B524EB19-1B53-AC47-9ECC-B3ACF98328F0}" destId="{7D8442DE-AEB8-894B-9A4F-97B5C7828A29}" srcOrd="0" destOrd="0" presId="urn:microsoft.com/office/officeart/2005/8/layout/lProcess1"/>
    <dgm:cxn modelId="{155682EC-29A1-AA42-9459-146CD0BCAFED}" type="presParOf" srcId="{B524EB19-1B53-AC47-9ECC-B3ACF98328F0}" destId="{551F86AF-E7CC-9042-B6D8-92F684EEFAEA}" srcOrd="1" destOrd="0" presId="urn:microsoft.com/office/officeart/2005/8/layout/lProcess1"/>
    <dgm:cxn modelId="{24295B13-84A9-CD4F-AE6F-2AF20D9A5344}" type="presParOf" srcId="{B524EB19-1B53-AC47-9ECC-B3ACF98328F0}" destId="{E03F493F-DAF3-9C49-94B3-553820CCD50B}" srcOrd="2" destOrd="0" presId="urn:microsoft.com/office/officeart/2005/8/layout/lProcess1"/>
    <dgm:cxn modelId="{D40FEE33-1633-E042-9561-AE6DC1FCB927}" type="presParOf" srcId="{B524EB19-1B53-AC47-9ECC-B3ACF98328F0}" destId="{12ACF83D-0FBA-3F4D-A482-69A573DC47B6}" srcOrd="3" destOrd="0" presId="urn:microsoft.com/office/officeart/2005/8/layout/lProcess1"/>
    <dgm:cxn modelId="{8F1817BE-6E59-E848-8532-015A0D56E577}" type="presParOf" srcId="{B524EB19-1B53-AC47-9ECC-B3ACF98328F0}" destId="{7970D26F-3BEE-5C40-A191-542FFC2E056A}" srcOrd="4"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A9B73811-788F-DF4F-893A-B37AE70B40F0}"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0809DA25-EB87-B742-8F74-A8B6D076B753}">
      <dgm:prSet phldrT="[Text]" custT="1"/>
      <dgm:spPr/>
      <dgm:t>
        <a:bodyPr/>
        <a:lstStyle/>
        <a:p>
          <a:r>
            <a:rPr lang="en-US" sz="2000" dirty="0"/>
            <a:t>Possible owners of a frame include:</a:t>
          </a:r>
        </a:p>
      </dgm:t>
    </dgm:pt>
    <dgm:pt modelId="{3E7DB852-CACC-E447-B3C7-E9D7D4D38209}" type="parTrans" cxnId="{80AA9AB2-5CAB-804E-BEB4-7A7952692EE3}">
      <dgm:prSet/>
      <dgm:spPr/>
      <dgm:t>
        <a:bodyPr/>
        <a:lstStyle/>
        <a:p>
          <a:endParaRPr lang="en-US"/>
        </a:p>
      </dgm:t>
    </dgm:pt>
    <dgm:pt modelId="{39417714-CD9B-7A42-A62B-D9953804AFA6}" type="sibTrans" cxnId="{80AA9AB2-5CAB-804E-BEB4-7A7952692EE3}">
      <dgm:prSet/>
      <dgm:spPr/>
      <dgm:t>
        <a:bodyPr/>
        <a:lstStyle/>
        <a:p>
          <a:endParaRPr lang="en-US"/>
        </a:p>
      </dgm:t>
    </dgm:pt>
    <dgm:pt modelId="{0A99576A-A099-E740-868B-7D81E31EBB4C}">
      <dgm:prSet/>
      <dgm:spPr>
        <a:ln>
          <a:solidFill>
            <a:schemeClr val="accent6">
              <a:lumMod val="75000"/>
            </a:schemeClr>
          </a:solidFill>
        </a:ln>
      </dgm:spPr>
      <dgm:t>
        <a:bodyPr/>
        <a:lstStyle/>
        <a:p>
          <a:r>
            <a:rPr lang="en-US" dirty="0"/>
            <a:t>User-space processes</a:t>
          </a:r>
        </a:p>
      </dgm:t>
    </dgm:pt>
    <dgm:pt modelId="{69E76C6C-4F40-1A45-B2C1-1B9378334ADE}" type="parTrans" cxnId="{A560C6F6-75D4-3248-AC28-E24C971BEB87}">
      <dgm:prSet/>
      <dgm:spPr/>
      <dgm:t>
        <a:bodyPr/>
        <a:lstStyle/>
        <a:p>
          <a:endParaRPr lang="en-US"/>
        </a:p>
      </dgm:t>
    </dgm:pt>
    <dgm:pt modelId="{4B38ECF7-604C-7D4F-B18B-F678E8804A73}" type="sibTrans" cxnId="{A560C6F6-75D4-3248-AC28-E24C971BEB87}">
      <dgm:prSet/>
      <dgm:spPr/>
      <dgm:t>
        <a:bodyPr/>
        <a:lstStyle/>
        <a:p>
          <a:endParaRPr lang="en-US"/>
        </a:p>
      </dgm:t>
    </dgm:pt>
    <dgm:pt modelId="{E2E187FF-225D-0244-A005-AB0DA7E0973C}">
      <dgm:prSet/>
      <dgm:spPr>
        <a:ln>
          <a:solidFill>
            <a:schemeClr val="accent6">
              <a:lumMod val="75000"/>
            </a:schemeClr>
          </a:solidFill>
        </a:ln>
      </dgm:spPr>
      <dgm:t>
        <a:bodyPr/>
        <a:lstStyle/>
        <a:p>
          <a:r>
            <a:rPr lang="en-US" dirty="0"/>
            <a:t>Dynamically allocated kernel data</a:t>
          </a:r>
        </a:p>
      </dgm:t>
    </dgm:pt>
    <dgm:pt modelId="{8376F63E-D867-B64A-BF89-BDF7CA50EC15}" type="parTrans" cxnId="{EB85C82F-247C-3C47-AFF1-E426A49F1400}">
      <dgm:prSet/>
      <dgm:spPr/>
      <dgm:t>
        <a:bodyPr/>
        <a:lstStyle/>
        <a:p>
          <a:endParaRPr lang="en-US"/>
        </a:p>
      </dgm:t>
    </dgm:pt>
    <dgm:pt modelId="{1AF840B0-9F4A-284E-B298-E824A22D049A}" type="sibTrans" cxnId="{EB85C82F-247C-3C47-AFF1-E426A49F1400}">
      <dgm:prSet/>
      <dgm:spPr/>
      <dgm:t>
        <a:bodyPr/>
        <a:lstStyle/>
        <a:p>
          <a:endParaRPr lang="en-US"/>
        </a:p>
      </dgm:t>
    </dgm:pt>
    <dgm:pt modelId="{20A3027E-5C91-7F46-9B10-390AA8121A4F}">
      <dgm:prSet/>
      <dgm:spPr>
        <a:ln>
          <a:solidFill>
            <a:schemeClr val="accent6">
              <a:lumMod val="75000"/>
            </a:schemeClr>
          </a:solidFill>
        </a:ln>
      </dgm:spPr>
      <dgm:t>
        <a:bodyPr/>
        <a:lstStyle/>
        <a:p>
          <a:r>
            <a:rPr lang="en-US" dirty="0"/>
            <a:t>Static kernel code </a:t>
          </a:r>
        </a:p>
      </dgm:t>
    </dgm:pt>
    <dgm:pt modelId="{FA3D11F1-1306-1244-8083-797FC23160C9}" type="parTrans" cxnId="{2F63857A-270F-B945-8EDD-74A1C787825E}">
      <dgm:prSet/>
      <dgm:spPr/>
      <dgm:t>
        <a:bodyPr/>
        <a:lstStyle/>
        <a:p>
          <a:endParaRPr lang="en-US"/>
        </a:p>
      </dgm:t>
    </dgm:pt>
    <dgm:pt modelId="{A9C4ABF9-B747-FE40-9E48-21E0CEBC3D3E}" type="sibTrans" cxnId="{2F63857A-270F-B945-8EDD-74A1C787825E}">
      <dgm:prSet/>
      <dgm:spPr/>
      <dgm:t>
        <a:bodyPr/>
        <a:lstStyle/>
        <a:p>
          <a:endParaRPr lang="en-US"/>
        </a:p>
      </dgm:t>
    </dgm:pt>
    <dgm:pt modelId="{683B32DE-7CDC-9642-8E0F-DB571D77A3DA}">
      <dgm:prSet/>
      <dgm:spPr>
        <a:ln>
          <a:solidFill>
            <a:schemeClr val="accent6">
              <a:lumMod val="75000"/>
            </a:schemeClr>
          </a:solidFill>
        </a:ln>
      </dgm:spPr>
      <dgm:t>
        <a:bodyPr/>
        <a:lstStyle/>
        <a:p>
          <a:r>
            <a:rPr lang="en-US" dirty="0"/>
            <a:t>Page cache</a:t>
          </a:r>
        </a:p>
      </dgm:t>
    </dgm:pt>
    <dgm:pt modelId="{2455A36C-C3CF-6349-9B9C-FC2A0EA40D46}" type="parTrans" cxnId="{DF2A040A-0AFE-CE4B-AD8A-5FA2CF4DF3DE}">
      <dgm:prSet/>
      <dgm:spPr/>
      <dgm:t>
        <a:bodyPr/>
        <a:lstStyle/>
        <a:p>
          <a:endParaRPr lang="en-US"/>
        </a:p>
      </dgm:t>
    </dgm:pt>
    <dgm:pt modelId="{7C276B94-3E35-7444-8B93-EA7087A2AC87}" type="sibTrans" cxnId="{DF2A040A-0AFE-CE4B-AD8A-5FA2CF4DF3DE}">
      <dgm:prSet/>
      <dgm:spPr/>
      <dgm:t>
        <a:bodyPr/>
        <a:lstStyle/>
        <a:p>
          <a:endParaRPr lang="en-US"/>
        </a:p>
      </dgm:t>
    </dgm:pt>
    <dgm:pt modelId="{F4789759-DBDF-964B-A3F7-43F1B1011E13}" type="pres">
      <dgm:prSet presAssocID="{A9B73811-788F-DF4F-893A-B37AE70B40F0}" presName="Name0" presStyleCnt="0">
        <dgm:presLayoutVars>
          <dgm:dir/>
          <dgm:animLvl val="lvl"/>
          <dgm:resizeHandles val="exact"/>
        </dgm:presLayoutVars>
      </dgm:prSet>
      <dgm:spPr/>
    </dgm:pt>
    <dgm:pt modelId="{28F70EC9-488F-2842-B7F8-868E3E0033A4}" type="pres">
      <dgm:prSet presAssocID="{0809DA25-EB87-B742-8F74-A8B6D076B753}" presName="composite" presStyleCnt="0"/>
      <dgm:spPr/>
    </dgm:pt>
    <dgm:pt modelId="{03604AFD-953B-E34D-9944-196D8B938EA4}" type="pres">
      <dgm:prSet presAssocID="{0809DA25-EB87-B742-8F74-A8B6D076B753}" presName="parTx" presStyleLbl="alignNode1" presStyleIdx="0" presStyleCnt="1">
        <dgm:presLayoutVars>
          <dgm:chMax val="0"/>
          <dgm:chPref val="0"/>
          <dgm:bulletEnabled val="1"/>
        </dgm:presLayoutVars>
      </dgm:prSet>
      <dgm:spPr/>
    </dgm:pt>
    <dgm:pt modelId="{533BA65C-6F08-C643-86DA-186D84526291}" type="pres">
      <dgm:prSet presAssocID="{0809DA25-EB87-B742-8F74-A8B6D076B753}" presName="desTx" presStyleLbl="alignAccFollowNode1" presStyleIdx="0" presStyleCnt="1" custLinFactNeighborY="5688">
        <dgm:presLayoutVars>
          <dgm:bulletEnabled val="1"/>
        </dgm:presLayoutVars>
      </dgm:prSet>
      <dgm:spPr/>
    </dgm:pt>
  </dgm:ptLst>
  <dgm:cxnLst>
    <dgm:cxn modelId="{DF2A040A-0AFE-CE4B-AD8A-5FA2CF4DF3DE}" srcId="{0809DA25-EB87-B742-8F74-A8B6D076B753}" destId="{683B32DE-7CDC-9642-8E0F-DB571D77A3DA}" srcOrd="3" destOrd="0" parTransId="{2455A36C-C3CF-6349-9B9C-FC2A0EA40D46}" sibTransId="{7C276B94-3E35-7444-8B93-EA7087A2AC87}"/>
    <dgm:cxn modelId="{CCB54820-F098-4140-BC09-04ED302A0F66}" type="presOf" srcId="{683B32DE-7CDC-9642-8E0F-DB571D77A3DA}" destId="{533BA65C-6F08-C643-86DA-186D84526291}" srcOrd="0" destOrd="3" presId="urn:microsoft.com/office/officeart/2005/8/layout/hList1"/>
    <dgm:cxn modelId="{EB85C82F-247C-3C47-AFF1-E426A49F1400}" srcId="{0809DA25-EB87-B742-8F74-A8B6D076B753}" destId="{E2E187FF-225D-0244-A005-AB0DA7E0973C}" srcOrd="1" destOrd="0" parTransId="{8376F63E-D867-B64A-BF89-BDF7CA50EC15}" sibTransId="{1AF840B0-9F4A-284E-B298-E824A22D049A}"/>
    <dgm:cxn modelId="{F136153C-7DC7-8D44-939D-B1C44D7573C9}" type="presOf" srcId="{E2E187FF-225D-0244-A005-AB0DA7E0973C}" destId="{533BA65C-6F08-C643-86DA-186D84526291}" srcOrd="0" destOrd="1" presId="urn:microsoft.com/office/officeart/2005/8/layout/hList1"/>
    <dgm:cxn modelId="{891BE779-5E0C-684C-A4D4-8C4C8F3A17F1}" type="presOf" srcId="{0A99576A-A099-E740-868B-7D81E31EBB4C}" destId="{533BA65C-6F08-C643-86DA-186D84526291}" srcOrd="0" destOrd="0" presId="urn:microsoft.com/office/officeart/2005/8/layout/hList1"/>
    <dgm:cxn modelId="{2F63857A-270F-B945-8EDD-74A1C787825E}" srcId="{0809DA25-EB87-B742-8F74-A8B6D076B753}" destId="{20A3027E-5C91-7F46-9B10-390AA8121A4F}" srcOrd="2" destOrd="0" parTransId="{FA3D11F1-1306-1244-8083-797FC23160C9}" sibTransId="{A9C4ABF9-B747-FE40-9E48-21E0CEBC3D3E}"/>
    <dgm:cxn modelId="{9FF5359A-7E72-9843-956F-E1B935B3EDBC}" type="presOf" srcId="{20A3027E-5C91-7F46-9B10-390AA8121A4F}" destId="{533BA65C-6F08-C643-86DA-186D84526291}" srcOrd="0" destOrd="2" presId="urn:microsoft.com/office/officeart/2005/8/layout/hList1"/>
    <dgm:cxn modelId="{80AA9AB2-5CAB-804E-BEB4-7A7952692EE3}" srcId="{A9B73811-788F-DF4F-893A-B37AE70B40F0}" destId="{0809DA25-EB87-B742-8F74-A8B6D076B753}" srcOrd="0" destOrd="0" parTransId="{3E7DB852-CACC-E447-B3C7-E9D7D4D38209}" sibTransId="{39417714-CD9B-7A42-A62B-D9953804AFA6}"/>
    <dgm:cxn modelId="{D00DBFB9-4CB2-374F-B65C-1A91A800A2C0}" type="presOf" srcId="{A9B73811-788F-DF4F-893A-B37AE70B40F0}" destId="{F4789759-DBDF-964B-A3F7-43F1B1011E13}" srcOrd="0" destOrd="0" presId="urn:microsoft.com/office/officeart/2005/8/layout/hList1"/>
    <dgm:cxn modelId="{A27149E7-2DCD-4046-A63E-B6BB168D6DDD}" type="presOf" srcId="{0809DA25-EB87-B742-8F74-A8B6D076B753}" destId="{03604AFD-953B-E34D-9944-196D8B938EA4}" srcOrd="0" destOrd="0" presId="urn:microsoft.com/office/officeart/2005/8/layout/hList1"/>
    <dgm:cxn modelId="{A560C6F6-75D4-3248-AC28-E24C971BEB87}" srcId="{0809DA25-EB87-B742-8F74-A8B6D076B753}" destId="{0A99576A-A099-E740-868B-7D81E31EBB4C}" srcOrd="0" destOrd="0" parTransId="{69E76C6C-4F40-1A45-B2C1-1B9378334ADE}" sibTransId="{4B38ECF7-604C-7D4F-B18B-F678E8804A73}"/>
    <dgm:cxn modelId="{5B5C0400-33FD-064C-98EE-50FF03592FC7}" type="presParOf" srcId="{F4789759-DBDF-964B-A3F7-43F1B1011E13}" destId="{28F70EC9-488F-2842-B7F8-868E3E0033A4}" srcOrd="0" destOrd="0" presId="urn:microsoft.com/office/officeart/2005/8/layout/hList1"/>
    <dgm:cxn modelId="{42A5BD7B-426E-4843-AC1E-170ECB03D822}" type="presParOf" srcId="{28F70EC9-488F-2842-B7F8-868E3E0033A4}" destId="{03604AFD-953B-E34D-9944-196D8B938EA4}" srcOrd="0" destOrd="0" presId="urn:microsoft.com/office/officeart/2005/8/layout/hList1"/>
    <dgm:cxn modelId="{753108D3-23F6-6140-B072-CD774582B39E}" type="presParOf" srcId="{28F70EC9-488F-2842-B7F8-868E3E0033A4}" destId="{533BA65C-6F08-C643-86DA-186D8452629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A22E7A4B-D34D-5F49-A387-A7B4E5DB064F}" type="doc">
      <dgm:prSet loTypeId="urn:microsoft.com/office/officeart/2005/8/layout/chevron1" loCatId="process" qsTypeId="urn:microsoft.com/office/officeart/2005/8/quickstyle/simple4" qsCatId="simple" csTypeId="urn:microsoft.com/office/officeart/2005/8/colors/accent1_2" csCatId="accent1" phldr="1"/>
      <dgm:spPr/>
    </dgm:pt>
    <dgm:pt modelId="{07273F8F-A676-DE41-A711-9CC01C5CA7FB}">
      <dgm:prSet phldrT="[Text]"/>
      <dgm:spPr/>
      <dgm:t>
        <a:bodyPr/>
        <a:lstStyle/>
        <a:p>
          <a:r>
            <a:rPr lang="en-US" dirty="0"/>
            <a:t>Available</a:t>
          </a:r>
        </a:p>
      </dgm:t>
    </dgm:pt>
    <dgm:pt modelId="{E1B8E26F-C42B-CF4F-8012-D1880748A213}" type="parTrans" cxnId="{7BD2A8F7-6F2C-7546-9BE9-34ECFE46BEAD}">
      <dgm:prSet/>
      <dgm:spPr/>
      <dgm:t>
        <a:bodyPr/>
        <a:lstStyle/>
        <a:p>
          <a:endParaRPr lang="en-US"/>
        </a:p>
      </dgm:t>
    </dgm:pt>
    <dgm:pt modelId="{6A4CFDF1-E10C-2544-AA94-E6F05600420E}" type="sibTrans" cxnId="{7BD2A8F7-6F2C-7546-9BE9-34ECFE46BEAD}">
      <dgm:prSet/>
      <dgm:spPr/>
      <dgm:t>
        <a:bodyPr/>
        <a:lstStyle/>
        <a:p>
          <a:endParaRPr lang="en-US"/>
        </a:p>
      </dgm:t>
    </dgm:pt>
    <dgm:pt modelId="{A01E1B95-2CAE-014B-9BBE-DD0D6A476334}">
      <dgm:prSet/>
      <dgm:spPr/>
      <dgm:t>
        <a:bodyPr/>
        <a:lstStyle/>
        <a:p>
          <a:r>
            <a:rPr lang="en-US" dirty="0"/>
            <a:t>Reserved</a:t>
          </a:r>
        </a:p>
      </dgm:t>
    </dgm:pt>
    <dgm:pt modelId="{B28D9438-1878-3348-AE88-3532EAD9B3E0}" type="parTrans" cxnId="{808899A2-5BEC-D04E-8BF0-8580735A410C}">
      <dgm:prSet/>
      <dgm:spPr/>
      <dgm:t>
        <a:bodyPr/>
        <a:lstStyle/>
        <a:p>
          <a:endParaRPr lang="en-US"/>
        </a:p>
      </dgm:t>
    </dgm:pt>
    <dgm:pt modelId="{B23B37A1-5D57-D04D-9913-57DC93283742}" type="sibTrans" cxnId="{808899A2-5BEC-D04E-8BF0-8580735A410C}">
      <dgm:prSet/>
      <dgm:spPr/>
      <dgm:t>
        <a:bodyPr/>
        <a:lstStyle/>
        <a:p>
          <a:endParaRPr lang="en-US"/>
        </a:p>
      </dgm:t>
    </dgm:pt>
    <dgm:pt modelId="{FC968833-3348-3B48-AA71-7C8A9DD575FD}">
      <dgm:prSet/>
      <dgm:spPr/>
      <dgm:t>
        <a:bodyPr/>
        <a:lstStyle/>
        <a:p>
          <a:r>
            <a:rPr lang="en-US" dirty="0"/>
            <a:t>Committed</a:t>
          </a:r>
        </a:p>
      </dgm:t>
    </dgm:pt>
    <dgm:pt modelId="{D6AB25A8-09CD-944E-B3F5-311ADBCCA5C5}" type="parTrans" cxnId="{73E12328-86D6-C543-9B9D-933181CE2333}">
      <dgm:prSet/>
      <dgm:spPr/>
      <dgm:t>
        <a:bodyPr/>
        <a:lstStyle/>
        <a:p>
          <a:endParaRPr lang="en-US"/>
        </a:p>
      </dgm:t>
    </dgm:pt>
    <dgm:pt modelId="{3CD4A7E0-9EA6-114D-B261-E492B26641D8}" type="sibTrans" cxnId="{73E12328-86D6-C543-9B9D-933181CE2333}">
      <dgm:prSet/>
      <dgm:spPr/>
      <dgm:t>
        <a:bodyPr/>
        <a:lstStyle/>
        <a:p>
          <a:endParaRPr lang="en-US"/>
        </a:p>
      </dgm:t>
    </dgm:pt>
    <dgm:pt modelId="{6D5FB04C-860F-C448-B87F-96007872B3BF}" type="pres">
      <dgm:prSet presAssocID="{A22E7A4B-D34D-5F49-A387-A7B4E5DB064F}" presName="Name0" presStyleCnt="0">
        <dgm:presLayoutVars>
          <dgm:dir/>
          <dgm:animLvl val="lvl"/>
          <dgm:resizeHandles val="exact"/>
        </dgm:presLayoutVars>
      </dgm:prSet>
      <dgm:spPr/>
    </dgm:pt>
    <dgm:pt modelId="{95C5F6C0-11C6-B24E-ACF6-29FB602BCD1D}" type="pres">
      <dgm:prSet presAssocID="{07273F8F-A676-DE41-A711-9CC01C5CA7FB}" presName="parTxOnly" presStyleLbl="node1" presStyleIdx="0" presStyleCnt="3">
        <dgm:presLayoutVars>
          <dgm:chMax val="0"/>
          <dgm:chPref val="0"/>
          <dgm:bulletEnabled val="1"/>
        </dgm:presLayoutVars>
      </dgm:prSet>
      <dgm:spPr/>
    </dgm:pt>
    <dgm:pt modelId="{97C64856-5691-EE47-A269-18286BA2E44D}" type="pres">
      <dgm:prSet presAssocID="{6A4CFDF1-E10C-2544-AA94-E6F05600420E}" presName="parTxOnlySpace" presStyleCnt="0"/>
      <dgm:spPr/>
    </dgm:pt>
    <dgm:pt modelId="{218830B8-F577-EF40-97C3-CDAB0C7E149E}" type="pres">
      <dgm:prSet presAssocID="{A01E1B95-2CAE-014B-9BBE-DD0D6A476334}" presName="parTxOnly" presStyleLbl="node1" presStyleIdx="1" presStyleCnt="3">
        <dgm:presLayoutVars>
          <dgm:chMax val="0"/>
          <dgm:chPref val="0"/>
          <dgm:bulletEnabled val="1"/>
        </dgm:presLayoutVars>
      </dgm:prSet>
      <dgm:spPr/>
    </dgm:pt>
    <dgm:pt modelId="{425CA927-8718-6A4A-A34B-BF4E8F2E0D6C}" type="pres">
      <dgm:prSet presAssocID="{B23B37A1-5D57-D04D-9913-57DC93283742}" presName="parTxOnlySpace" presStyleCnt="0"/>
      <dgm:spPr/>
    </dgm:pt>
    <dgm:pt modelId="{D5695287-4682-C04F-B798-379273C26464}" type="pres">
      <dgm:prSet presAssocID="{FC968833-3348-3B48-AA71-7C8A9DD575FD}" presName="parTxOnly" presStyleLbl="node1" presStyleIdx="2" presStyleCnt="3">
        <dgm:presLayoutVars>
          <dgm:chMax val="0"/>
          <dgm:chPref val="0"/>
          <dgm:bulletEnabled val="1"/>
        </dgm:presLayoutVars>
      </dgm:prSet>
      <dgm:spPr/>
    </dgm:pt>
  </dgm:ptLst>
  <dgm:cxnLst>
    <dgm:cxn modelId="{A921F816-125D-EC4A-BC1F-F5C076B2576B}" type="presOf" srcId="{07273F8F-A676-DE41-A711-9CC01C5CA7FB}" destId="{95C5F6C0-11C6-B24E-ACF6-29FB602BCD1D}" srcOrd="0" destOrd="0" presId="urn:microsoft.com/office/officeart/2005/8/layout/chevron1"/>
    <dgm:cxn modelId="{73E12328-86D6-C543-9B9D-933181CE2333}" srcId="{A22E7A4B-D34D-5F49-A387-A7B4E5DB064F}" destId="{FC968833-3348-3B48-AA71-7C8A9DD575FD}" srcOrd="2" destOrd="0" parTransId="{D6AB25A8-09CD-944E-B3F5-311ADBCCA5C5}" sibTransId="{3CD4A7E0-9EA6-114D-B261-E492B26641D8}"/>
    <dgm:cxn modelId="{ED9BF05D-65C8-5D4F-AB07-82E0CE533FEC}" type="presOf" srcId="{A22E7A4B-D34D-5F49-A387-A7B4E5DB064F}" destId="{6D5FB04C-860F-C448-B87F-96007872B3BF}" srcOrd="0" destOrd="0" presId="urn:microsoft.com/office/officeart/2005/8/layout/chevron1"/>
    <dgm:cxn modelId="{0D7DF249-487B-6045-9D71-65BD46A688EB}" type="presOf" srcId="{FC968833-3348-3B48-AA71-7C8A9DD575FD}" destId="{D5695287-4682-C04F-B798-379273C26464}" srcOrd="0" destOrd="0" presId="urn:microsoft.com/office/officeart/2005/8/layout/chevron1"/>
    <dgm:cxn modelId="{808899A2-5BEC-D04E-8BF0-8580735A410C}" srcId="{A22E7A4B-D34D-5F49-A387-A7B4E5DB064F}" destId="{A01E1B95-2CAE-014B-9BBE-DD0D6A476334}" srcOrd="1" destOrd="0" parTransId="{B28D9438-1878-3348-AE88-3532EAD9B3E0}" sibTransId="{B23B37A1-5D57-D04D-9913-57DC93283742}"/>
    <dgm:cxn modelId="{7BD2A8F7-6F2C-7546-9BE9-34ECFE46BEAD}" srcId="{A22E7A4B-D34D-5F49-A387-A7B4E5DB064F}" destId="{07273F8F-A676-DE41-A711-9CC01C5CA7FB}" srcOrd="0" destOrd="0" parTransId="{E1B8E26F-C42B-CF4F-8012-D1880748A213}" sibTransId="{6A4CFDF1-E10C-2544-AA94-E6F05600420E}"/>
    <dgm:cxn modelId="{25F34DFF-5DE0-E74E-A846-6A0885288B78}" type="presOf" srcId="{A01E1B95-2CAE-014B-9BBE-DD0D6A476334}" destId="{218830B8-F577-EF40-97C3-CDAB0C7E149E}" srcOrd="0" destOrd="0" presId="urn:microsoft.com/office/officeart/2005/8/layout/chevron1"/>
    <dgm:cxn modelId="{24BFD8FE-5D4C-7B40-8DE9-A946874C37A1}" type="presParOf" srcId="{6D5FB04C-860F-C448-B87F-96007872B3BF}" destId="{95C5F6C0-11C6-B24E-ACF6-29FB602BCD1D}" srcOrd="0" destOrd="0" presId="urn:microsoft.com/office/officeart/2005/8/layout/chevron1"/>
    <dgm:cxn modelId="{C6E4601E-8D71-9944-B9D7-C92C9CDA04AA}" type="presParOf" srcId="{6D5FB04C-860F-C448-B87F-96007872B3BF}" destId="{97C64856-5691-EE47-A269-18286BA2E44D}" srcOrd="1" destOrd="0" presId="urn:microsoft.com/office/officeart/2005/8/layout/chevron1"/>
    <dgm:cxn modelId="{55B11632-232E-854E-B935-778261F399F7}" type="presParOf" srcId="{6D5FB04C-860F-C448-B87F-96007872B3BF}" destId="{218830B8-F577-EF40-97C3-CDAB0C7E149E}" srcOrd="2" destOrd="0" presId="urn:microsoft.com/office/officeart/2005/8/layout/chevron1"/>
    <dgm:cxn modelId="{174CF418-CE05-B547-B8D7-64DE9766981D}" type="presParOf" srcId="{6D5FB04C-860F-C448-B87F-96007872B3BF}" destId="{425CA927-8718-6A4A-A34B-BF4E8F2E0D6C}" srcOrd="3" destOrd="0" presId="urn:microsoft.com/office/officeart/2005/8/layout/chevron1"/>
    <dgm:cxn modelId="{7AE9865A-971C-6B49-8032-D3932D9FDE79}" type="presParOf" srcId="{6D5FB04C-860F-C448-B87F-96007872B3BF}" destId="{D5695287-4682-C04F-B798-379273C26464}"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15E6DC-9DD3-0642-8F56-4D3A35AC3679}"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A8FC406A-186F-1F4E-96E1-B75D1DA97A3E}">
      <dgm:prSet phldrT="[Text]" custT="1"/>
      <dgm:spPr>
        <a:solidFill>
          <a:schemeClr val="accent4">
            <a:lumMod val="50000"/>
          </a:schemeClr>
        </a:solidFill>
      </dgm:spPr>
      <dgm:t>
        <a:bodyPr/>
        <a:lstStyle/>
        <a:p>
          <a:r>
            <a:rPr lang="en-NZ" sz="2400" b="1" i="0" dirty="0"/>
            <a:t>External Fragmentation</a:t>
          </a:r>
          <a:endParaRPr lang="en-US" sz="2400" i="0" dirty="0"/>
        </a:p>
      </dgm:t>
    </dgm:pt>
    <dgm:pt modelId="{B9BAEC2A-811B-E043-BE36-55D3BF1C400B}" type="parTrans" cxnId="{323C02D0-485E-C844-826A-5AD40BCC539B}">
      <dgm:prSet/>
      <dgm:spPr/>
      <dgm:t>
        <a:bodyPr/>
        <a:lstStyle/>
        <a:p>
          <a:endParaRPr lang="en-US"/>
        </a:p>
      </dgm:t>
    </dgm:pt>
    <dgm:pt modelId="{069E2B24-96F3-4441-BD96-3D16DD060F92}" type="sibTrans" cxnId="{323C02D0-485E-C844-826A-5AD40BCC539B}">
      <dgm:prSet/>
      <dgm:spPr/>
      <dgm:t>
        <a:bodyPr/>
        <a:lstStyle/>
        <a:p>
          <a:endParaRPr lang="en-US"/>
        </a:p>
      </dgm:t>
    </dgm:pt>
    <dgm:pt modelId="{5BA5D4FC-88C5-694E-8CDC-E40067D32F36}">
      <dgm:prSet/>
      <dgm:spPr/>
      <dgm:t>
        <a:bodyPr/>
        <a:lstStyle/>
        <a:p>
          <a:r>
            <a:rPr lang="en-NZ" dirty="0"/>
            <a:t>Memory becomes more and more fragmented</a:t>
          </a:r>
        </a:p>
      </dgm:t>
    </dgm:pt>
    <dgm:pt modelId="{BE21D45E-8E33-BE49-9CD3-E872A85A0F27}" type="parTrans" cxnId="{410958C4-C3C2-DC46-9444-FF2FD680407F}">
      <dgm:prSet/>
      <dgm:spPr/>
      <dgm:t>
        <a:bodyPr/>
        <a:lstStyle/>
        <a:p>
          <a:endParaRPr lang="en-US"/>
        </a:p>
      </dgm:t>
    </dgm:pt>
    <dgm:pt modelId="{4A925EC8-FAD4-1F41-BE7E-6151B0FC3B95}" type="sibTrans" cxnId="{410958C4-C3C2-DC46-9444-FF2FD680407F}">
      <dgm:prSet/>
      <dgm:spPr/>
      <dgm:t>
        <a:bodyPr/>
        <a:lstStyle/>
        <a:p>
          <a:endParaRPr lang="en-US"/>
        </a:p>
      </dgm:t>
    </dgm:pt>
    <dgm:pt modelId="{0DE43C26-AC74-1A44-B67B-60C02D894803}">
      <dgm:prSet/>
      <dgm:spPr/>
      <dgm:t>
        <a:bodyPr/>
        <a:lstStyle/>
        <a:p>
          <a:r>
            <a:rPr lang="en-NZ" dirty="0"/>
            <a:t>Memory utilization declines</a:t>
          </a:r>
        </a:p>
      </dgm:t>
    </dgm:pt>
    <dgm:pt modelId="{EC4A4E06-99F8-534D-B5B7-835F30950EC2}" type="parTrans" cxnId="{C952E714-6445-174D-AC31-2A6A9C201910}">
      <dgm:prSet/>
      <dgm:spPr/>
      <dgm:t>
        <a:bodyPr/>
        <a:lstStyle/>
        <a:p>
          <a:endParaRPr lang="en-US"/>
        </a:p>
      </dgm:t>
    </dgm:pt>
    <dgm:pt modelId="{6D348F38-F0EB-9747-8C19-09C132882EFA}" type="sibTrans" cxnId="{C952E714-6445-174D-AC31-2A6A9C201910}">
      <dgm:prSet/>
      <dgm:spPr/>
      <dgm:t>
        <a:bodyPr/>
        <a:lstStyle/>
        <a:p>
          <a:endParaRPr lang="en-US"/>
        </a:p>
      </dgm:t>
    </dgm:pt>
    <dgm:pt modelId="{CFA757D8-5B4A-8344-844C-50374B0AA18A}">
      <dgm:prSet custT="1"/>
      <dgm:spPr/>
      <dgm:t>
        <a:bodyPr/>
        <a:lstStyle/>
        <a:p>
          <a:r>
            <a:rPr lang="en-NZ" sz="2400" b="1" i="0" dirty="0"/>
            <a:t>Compaction</a:t>
          </a:r>
        </a:p>
      </dgm:t>
    </dgm:pt>
    <dgm:pt modelId="{7F660C03-3DC7-E241-A21F-3D5B9DAD5D7C}" type="parTrans" cxnId="{6D9D9B5C-A232-8A40-805D-6696A698083D}">
      <dgm:prSet/>
      <dgm:spPr/>
      <dgm:t>
        <a:bodyPr/>
        <a:lstStyle/>
        <a:p>
          <a:endParaRPr lang="en-US"/>
        </a:p>
      </dgm:t>
    </dgm:pt>
    <dgm:pt modelId="{3F71CEBA-59C4-F14E-AEE9-C080D58E3B16}" type="sibTrans" cxnId="{6D9D9B5C-A232-8A40-805D-6696A698083D}">
      <dgm:prSet/>
      <dgm:spPr/>
      <dgm:t>
        <a:bodyPr/>
        <a:lstStyle/>
        <a:p>
          <a:endParaRPr lang="en-US"/>
        </a:p>
      </dgm:t>
    </dgm:pt>
    <dgm:pt modelId="{9E92A628-284B-0A4D-AF4A-A3E0CC5903D2}">
      <dgm:prSet/>
      <dgm:spPr>
        <a:ln>
          <a:solidFill>
            <a:schemeClr val="accent4"/>
          </a:solidFill>
        </a:ln>
      </dgm:spPr>
      <dgm:t>
        <a:bodyPr/>
        <a:lstStyle/>
        <a:p>
          <a:r>
            <a:rPr lang="en-NZ" dirty="0"/>
            <a:t>Technique for overcoming external fragmentation</a:t>
          </a:r>
        </a:p>
      </dgm:t>
    </dgm:pt>
    <dgm:pt modelId="{B89EFC6D-CA01-B246-9B67-51FE6E8B70BB}" type="parTrans" cxnId="{7C568239-7FB0-D14E-87D1-6C892FE9DC01}">
      <dgm:prSet/>
      <dgm:spPr/>
      <dgm:t>
        <a:bodyPr/>
        <a:lstStyle/>
        <a:p>
          <a:endParaRPr lang="en-US"/>
        </a:p>
      </dgm:t>
    </dgm:pt>
    <dgm:pt modelId="{8D5778BE-8C45-DA4F-921B-A6D186764DDD}" type="sibTrans" cxnId="{7C568239-7FB0-D14E-87D1-6C892FE9DC01}">
      <dgm:prSet/>
      <dgm:spPr/>
      <dgm:t>
        <a:bodyPr/>
        <a:lstStyle/>
        <a:p>
          <a:endParaRPr lang="en-US"/>
        </a:p>
      </dgm:t>
    </dgm:pt>
    <dgm:pt modelId="{EDD23089-E723-7049-A4E0-037CCF801387}">
      <dgm:prSet/>
      <dgm:spPr>
        <a:ln>
          <a:solidFill>
            <a:schemeClr val="accent4"/>
          </a:solidFill>
        </a:ln>
      </dgm:spPr>
      <dgm:t>
        <a:bodyPr/>
        <a:lstStyle/>
        <a:p>
          <a:r>
            <a:rPr lang="en-NZ"/>
            <a:t>OS shifts processes so that they are contiguous</a:t>
          </a:r>
          <a:endParaRPr lang="en-NZ" dirty="0"/>
        </a:p>
      </dgm:t>
    </dgm:pt>
    <dgm:pt modelId="{D860A06A-1E31-FE4E-B9C6-5BD39D3D7A02}" type="parTrans" cxnId="{B8C69940-40E4-D547-A640-55444ED6BFBF}">
      <dgm:prSet/>
      <dgm:spPr/>
      <dgm:t>
        <a:bodyPr/>
        <a:lstStyle/>
        <a:p>
          <a:endParaRPr lang="en-US"/>
        </a:p>
      </dgm:t>
    </dgm:pt>
    <dgm:pt modelId="{C8A50628-5281-E64F-AC9D-907DA8DC9C2E}" type="sibTrans" cxnId="{B8C69940-40E4-D547-A640-55444ED6BFBF}">
      <dgm:prSet/>
      <dgm:spPr/>
      <dgm:t>
        <a:bodyPr/>
        <a:lstStyle/>
        <a:p>
          <a:endParaRPr lang="en-US"/>
        </a:p>
      </dgm:t>
    </dgm:pt>
    <dgm:pt modelId="{925627CF-133A-A441-9898-007F531F1EB1}">
      <dgm:prSet/>
      <dgm:spPr>
        <a:ln>
          <a:solidFill>
            <a:schemeClr val="accent4"/>
          </a:solidFill>
        </a:ln>
      </dgm:spPr>
      <dgm:t>
        <a:bodyPr/>
        <a:lstStyle/>
        <a:p>
          <a:r>
            <a:rPr lang="en-NZ" dirty="0"/>
            <a:t>Free memory is together in one block</a:t>
          </a:r>
        </a:p>
      </dgm:t>
    </dgm:pt>
    <dgm:pt modelId="{47141E66-9456-EC45-88EE-857DEAA9E1EE}" type="parTrans" cxnId="{3AE4CC3A-EB4A-B841-8E4D-F9BE839FDA41}">
      <dgm:prSet/>
      <dgm:spPr/>
      <dgm:t>
        <a:bodyPr/>
        <a:lstStyle/>
        <a:p>
          <a:endParaRPr lang="en-US"/>
        </a:p>
      </dgm:t>
    </dgm:pt>
    <dgm:pt modelId="{DF6EE691-4A99-2A4D-9960-054228732BAD}" type="sibTrans" cxnId="{3AE4CC3A-EB4A-B841-8E4D-F9BE839FDA41}">
      <dgm:prSet/>
      <dgm:spPr/>
      <dgm:t>
        <a:bodyPr/>
        <a:lstStyle/>
        <a:p>
          <a:endParaRPr lang="en-US"/>
        </a:p>
      </dgm:t>
    </dgm:pt>
    <dgm:pt modelId="{C656067F-6308-0946-9224-7579E500CA19}">
      <dgm:prSet/>
      <dgm:spPr>
        <a:ln>
          <a:solidFill>
            <a:schemeClr val="accent4"/>
          </a:solidFill>
        </a:ln>
      </dgm:spPr>
      <dgm:t>
        <a:bodyPr/>
        <a:lstStyle/>
        <a:p>
          <a:r>
            <a:rPr lang="en-NZ" dirty="0"/>
            <a:t>Time consuming and wastes CPU time</a:t>
          </a:r>
        </a:p>
      </dgm:t>
    </dgm:pt>
    <dgm:pt modelId="{62D77508-CA8A-5841-AD30-C46EEE506234}" type="parTrans" cxnId="{77546FE6-4B29-8848-87C8-93AFD1BF7CBD}">
      <dgm:prSet/>
      <dgm:spPr/>
      <dgm:t>
        <a:bodyPr/>
        <a:lstStyle/>
        <a:p>
          <a:endParaRPr lang="en-US"/>
        </a:p>
      </dgm:t>
    </dgm:pt>
    <dgm:pt modelId="{CA49C167-079C-B94F-B053-F5BD6714EFBD}" type="sibTrans" cxnId="{77546FE6-4B29-8848-87C8-93AFD1BF7CBD}">
      <dgm:prSet/>
      <dgm:spPr/>
      <dgm:t>
        <a:bodyPr/>
        <a:lstStyle/>
        <a:p>
          <a:endParaRPr lang="en-US"/>
        </a:p>
      </dgm:t>
    </dgm:pt>
    <dgm:pt modelId="{E79C046D-0599-6A47-B1B9-B02280642755}" type="pres">
      <dgm:prSet presAssocID="{1415E6DC-9DD3-0642-8F56-4D3A35AC3679}" presName="linear" presStyleCnt="0">
        <dgm:presLayoutVars>
          <dgm:dir/>
          <dgm:animLvl val="lvl"/>
          <dgm:resizeHandles val="exact"/>
        </dgm:presLayoutVars>
      </dgm:prSet>
      <dgm:spPr/>
    </dgm:pt>
    <dgm:pt modelId="{ED7E813C-A380-6940-A7FA-2307673F69C1}" type="pres">
      <dgm:prSet presAssocID="{A8FC406A-186F-1F4E-96E1-B75D1DA97A3E}" presName="parentLin" presStyleCnt="0"/>
      <dgm:spPr/>
    </dgm:pt>
    <dgm:pt modelId="{AC90047A-3CB1-3B4B-9B72-82F93A5A00C5}" type="pres">
      <dgm:prSet presAssocID="{A8FC406A-186F-1F4E-96E1-B75D1DA97A3E}" presName="parentLeftMargin" presStyleLbl="node1" presStyleIdx="0" presStyleCnt="2"/>
      <dgm:spPr/>
    </dgm:pt>
    <dgm:pt modelId="{E3F070B9-6919-BD46-80FE-BAF6D53D2FD9}" type="pres">
      <dgm:prSet presAssocID="{A8FC406A-186F-1F4E-96E1-B75D1DA97A3E}" presName="parentText" presStyleLbl="node1" presStyleIdx="0" presStyleCnt="2">
        <dgm:presLayoutVars>
          <dgm:chMax val="0"/>
          <dgm:bulletEnabled val="1"/>
        </dgm:presLayoutVars>
      </dgm:prSet>
      <dgm:spPr/>
    </dgm:pt>
    <dgm:pt modelId="{E32CE21C-9557-E74A-B2E0-1B6259F7BD19}" type="pres">
      <dgm:prSet presAssocID="{A8FC406A-186F-1F4E-96E1-B75D1DA97A3E}" presName="negativeSpace" presStyleCnt="0"/>
      <dgm:spPr/>
    </dgm:pt>
    <dgm:pt modelId="{AF2C0A7A-BF2F-CB4A-AE7D-877EB948880B}" type="pres">
      <dgm:prSet presAssocID="{A8FC406A-186F-1F4E-96E1-B75D1DA97A3E}" presName="childText" presStyleLbl="conFgAcc1" presStyleIdx="0" presStyleCnt="2">
        <dgm:presLayoutVars>
          <dgm:bulletEnabled val="1"/>
        </dgm:presLayoutVars>
      </dgm:prSet>
      <dgm:spPr/>
    </dgm:pt>
    <dgm:pt modelId="{96E8863F-22C9-504D-B9E7-EA2755E72788}" type="pres">
      <dgm:prSet presAssocID="{069E2B24-96F3-4441-BD96-3D16DD060F92}" presName="spaceBetweenRectangles" presStyleCnt="0"/>
      <dgm:spPr/>
    </dgm:pt>
    <dgm:pt modelId="{C4D9122B-CCB5-A84D-8022-84A14CD7D0E7}" type="pres">
      <dgm:prSet presAssocID="{CFA757D8-5B4A-8344-844C-50374B0AA18A}" presName="parentLin" presStyleCnt="0"/>
      <dgm:spPr/>
    </dgm:pt>
    <dgm:pt modelId="{78569E4E-ADA1-6D4A-B56A-01059BBD2C01}" type="pres">
      <dgm:prSet presAssocID="{CFA757D8-5B4A-8344-844C-50374B0AA18A}" presName="parentLeftMargin" presStyleLbl="node1" presStyleIdx="0" presStyleCnt="2"/>
      <dgm:spPr/>
    </dgm:pt>
    <dgm:pt modelId="{6ED051DD-8E06-014D-A56B-AECC9C897179}" type="pres">
      <dgm:prSet presAssocID="{CFA757D8-5B4A-8344-844C-50374B0AA18A}" presName="parentText" presStyleLbl="node1" presStyleIdx="1" presStyleCnt="2">
        <dgm:presLayoutVars>
          <dgm:chMax val="0"/>
          <dgm:bulletEnabled val="1"/>
        </dgm:presLayoutVars>
      </dgm:prSet>
      <dgm:spPr/>
    </dgm:pt>
    <dgm:pt modelId="{8B1C0B79-89BC-FB49-9028-CAA73E45B55A}" type="pres">
      <dgm:prSet presAssocID="{CFA757D8-5B4A-8344-844C-50374B0AA18A}" presName="negativeSpace" presStyleCnt="0"/>
      <dgm:spPr/>
    </dgm:pt>
    <dgm:pt modelId="{4B6B4C5E-5223-0843-B5C6-1C59E8EA8399}" type="pres">
      <dgm:prSet presAssocID="{CFA757D8-5B4A-8344-844C-50374B0AA18A}" presName="childText" presStyleLbl="conFgAcc1" presStyleIdx="1" presStyleCnt="2">
        <dgm:presLayoutVars>
          <dgm:bulletEnabled val="1"/>
        </dgm:presLayoutVars>
      </dgm:prSet>
      <dgm:spPr/>
    </dgm:pt>
  </dgm:ptLst>
  <dgm:cxnLst>
    <dgm:cxn modelId="{A3BF8D00-71A0-FD46-A722-96E5F874B9BA}" type="presOf" srcId="{A8FC406A-186F-1F4E-96E1-B75D1DA97A3E}" destId="{E3F070B9-6919-BD46-80FE-BAF6D53D2FD9}" srcOrd="1" destOrd="0" presId="urn:microsoft.com/office/officeart/2005/8/layout/list1"/>
    <dgm:cxn modelId="{ABFFF813-24B3-8F4A-A499-07947C93F2B2}" type="presOf" srcId="{1415E6DC-9DD3-0642-8F56-4D3A35AC3679}" destId="{E79C046D-0599-6A47-B1B9-B02280642755}" srcOrd="0" destOrd="0" presId="urn:microsoft.com/office/officeart/2005/8/layout/list1"/>
    <dgm:cxn modelId="{C952E714-6445-174D-AC31-2A6A9C201910}" srcId="{A8FC406A-186F-1F4E-96E1-B75D1DA97A3E}" destId="{0DE43C26-AC74-1A44-B67B-60C02D894803}" srcOrd="1" destOrd="0" parTransId="{EC4A4E06-99F8-534D-B5B7-835F30950EC2}" sibTransId="{6D348F38-F0EB-9747-8C19-09C132882EFA}"/>
    <dgm:cxn modelId="{18891A17-0924-D94D-9E94-DC76F2AFCA95}" type="presOf" srcId="{CFA757D8-5B4A-8344-844C-50374B0AA18A}" destId="{78569E4E-ADA1-6D4A-B56A-01059BBD2C01}" srcOrd="0" destOrd="0" presId="urn:microsoft.com/office/officeart/2005/8/layout/list1"/>
    <dgm:cxn modelId="{7C568239-7FB0-D14E-87D1-6C892FE9DC01}" srcId="{CFA757D8-5B4A-8344-844C-50374B0AA18A}" destId="{9E92A628-284B-0A4D-AF4A-A3E0CC5903D2}" srcOrd="0" destOrd="0" parTransId="{B89EFC6D-CA01-B246-9B67-51FE6E8B70BB}" sibTransId="{8D5778BE-8C45-DA4F-921B-A6D186764DDD}"/>
    <dgm:cxn modelId="{3AE4CC3A-EB4A-B841-8E4D-F9BE839FDA41}" srcId="{CFA757D8-5B4A-8344-844C-50374B0AA18A}" destId="{925627CF-133A-A441-9898-007F531F1EB1}" srcOrd="2" destOrd="0" parTransId="{47141E66-9456-EC45-88EE-857DEAA9E1EE}" sibTransId="{DF6EE691-4A99-2A4D-9960-054228732BAD}"/>
    <dgm:cxn modelId="{7AA5633D-27A6-2542-BA5D-BD0F3D48967E}" type="presOf" srcId="{CFA757D8-5B4A-8344-844C-50374B0AA18A}" destId="{6ED051DD-8E06-014D-A56B-AECC9C897179}" srcOrd="1" destOrd="0" presId="urn:microsoft.com/office/officeart/2005/8/layout/list1"/>
    <dgm:cxn modelId="{B8C69940-40E4-D547-A640-55444ED6BFBF}" srcId="{CFA757D8-5B4A-8344-844C-50374B0AA18A}" destId="{EDD23089-E723-7049-A4E0-037CCF801387}" srcOrd="1" destOrd="0" parTransId="{D860A06A-1E31-FE4E-B9C6-5BD39D3D7A02}" sibTransId="{C8A50628-5281-E64F-AC9D-907DA8DC9C2E}"/>
    <dgm:cxn modelId="{6D9D9B5C-A232-8A40-805D-6696A698083D}" srcId="{1415E6DC-9DD3-0642-8F56-4D3A35AC3679}" destId="{CFA757D8-5B4A-8344-844C-50374B0AA18A}" srcOrd="1" destOrd="0" parTransId="{7F660C03-3DC7-E241-A21F-3D5B9DAD5D7C}" sibTransId="{3F71CEBA-59C4-F14E-AEE9-C080D58E3B16}"/>
    <dgm:cxn modelId="{AC52A857-1045-D547-AAEC-467B1D6175AE}" type="presOf" srcId="{5BA5D4FC-88C5-694E-8CDC-E40067D32F36}" destId="{AF2C0A7A-BF2F-CB4A-AE7D-877EB948880B}" srcOrd="0" destOrd="0" presId="urn:microsoft.com/office/officeart/2005/8/layout/list1"/>
    <dgm:cxn modelId="{91626B90-22E5-EE47-B3C0-E1DAC5626635}" type="presOf" srcId="{EDD23089-E723-7049-A4E0-037CCF801387}" destId="{4B6B4C5E-5223-0843-B5C6-1C59E8EA8399}" srcOrd="0" destOrd="1" presId="urn:microsoft.com/office/officeart/2005/8/layout/list1"/>
    <dgm:cxn modelId="{5C11A3B7-9566-0848-A98D-30CB1C2B5091}" type="presOf" srcId="{C656067F-6308-0946-9224-7579E500CA19}" destId="{4B6B4C5E-5223-0843-B5C6-1C59E8EA8399}" srcOrd="0" destOrd="3" presId="urn:microsoft.com/office/officeart/2005/8/layout/list1"/>
    <dgm:cxn modelId="{C114D3C1-627F-A246-AACD-328C92F4C7B3}" type="presOf" srcId="{925627CF-133A-A441-9898-007F531F1EB1}" destId="{4B6B4C5E-5223-0843-B5C6-1C59E8EA8399}" srcOrd="0" destOrd="2" presId="urn:microsoft.com/office/officeart/2005/8/layout/list1"/>
    <dgm:cxn modelId="{410958C4-C3C2-DC46-9444-FF2FD680407F}" srcId="{A8FC406A-186F-1F4E-96E1-B75D1DA97A3E}" destId="{5BA5D4FC-88C5-694E-8CDC-E40067D32F36}" srcOrd="0" destOrd="0" parTransId="{BE21D45E-8E33-BE49-9CD3-E872A85A0F27}" sibTransId="{4A925EC8-FAD4-1F41-BE7E-6151B0FC3B95}"/>
    <dgm:cxn modelId="{9286BAC5-53B7-AA47-B6FB-4B5D9AC4E481}" type="presOf" srcId="{A8FC406A-186F-1F4E-96E1-B75D1DA97A3E}" destId="{AC90047A-3CB1-3B4B-9B72-82F93A5A00C5}" srcOrd="0" destOrd="0" presId="urn:microsoft.com/office/officeart/2005/8/layout/list1"/>
    <dgm:cxn modelId="{323C02D0-485E-C844-826A-5AD40BCC539B}" srcId="{1415E6DC-9DD3-0642-8F56-4D3A35AC3679}" destId="{A8FC406A-186F-1F4E-96E1-B75D1DA97A3E}" srcOrd="0" destOrd="0" parTransId="{B9BAEC2A-811B-E043-BE36-55D3BF1C400B}" sibTransId="{069E2B24-96F3-4441-BD96-3D16DD060F92}"/>
    <dgm:cxn modelId="{77546FE6-4B29-8848-87C8-93AFD1BF7CBD}" srcId="{CFA757D8-5B4A-8344-844C-50374B0AA18A}" destId="{C656067F-6308-0946-9224-7579E500CA19}" srcOrd="3" destOrd="0" parTransId="{62D77508-CA8A-5841-AD30-C46EEE506234}" sibTransId="{CA49C167-079C-B94F-B053-F5BD6714EFBD}"/>
    <dgm:cxn modelId="{136194E7-4526-7548-9470-6704CAD2B02D}" type="presOf" srcId="{0DE43C26-AC74-1A44-B67B-60C02D894803}" destId="{AF2C0A7A-BF2F-CB4A-AE7D-877EB948880B}" srcOrd="0" destOrd="1" presId="urn:microsoft.com/office/officeart/2005/8/layout/list1"/>
    <dgm:cxn modelId="{DDAEEFFC-E8DF-A948-9186-35E0044B0AAE}" type="presOf" srcId="{9E92A628-284B-0A4D-AF4A-A3E0CC5903D2}" destId="{4B6B4C5E-5223-0843-B5C6-1C59E8EA8399}" srcOrd="0" destOrd="0" presId="urn:microsoft.com/office/officeart/2005/8/layout/list1"/>
    <dgm:cxn modelId="{42D98CD7-181B-5B47-9A07-291305EE740E}" type="presParOf" srcId="{E79C046D-0599-6A47-B1B9-B02280642755}" destId="{ED7E813C-A380-6940-A7FA-2307673F69C1}" srcOrd="0" destOrd="0" presId="urn:microsoft.com/office/officeart/2005/8/layout/list1"/>
    <dgm:cxn modelId="{1EC5A249-1A3B-E945-B39E-BAD77F977A84}" type="presParOf" srcId="{ED7E813C-A380-6940-A7FA-2307673F69C1}" destId="{AC90047A-3CB1-3B4B-9B72-82F93A5A00C5}" srcOrd="0" destOrd="0" presId="urn:microsoft.com/office/officeart/2005/8/layout/list1"/>
    <dgm:cxn modelId="{D973F049-1D05-D343-9894-368C4F493D68}" type="presParOf" srcId="{ED7E813C-A380-6940-A7FA-2307673F69C1}" destId="{E3F070B9-6919-BD46-80FE-BAF6D53D2FD9}" srcOrd="1" destOrd="0" presId="urn:microsoft.com/office/officeart/2005/8/layout/list1"/>
    <dgm:cxn modelId="{028EA59D-30BD-A84D-9D51-F85BEE5B4BFC}" type="presParOf" srcId="{E79C046D-0599-6A47-B1B9-B02280642755}" destId="{E32CE21C-9557-E74A-B2E0-1B6259F7BD19}" srcOrd="1" destOrd="0" presId="urn:microsoft.com/office/officeart/2005/8/layout/list1"/>
    <dgm:cxn modelId="{1222147B-4C32-6743-98F8-F517E73E4C40}" type="presParOf" srcId="{E79C046D-0599-6A47-B1B9-B02280642755}" destId="{AF2C0A7A-BF2F-CB4A-AE7D-877EB948880B}" srcOrd="2" destOrd="0" presId="urn:microsoft.com/office/officeart/2005/8/layout/list1"/>
    <dgm:cxn modelId="{72B090D5-00B7-DC43-A559-CC52924EE92C}" type="presParOf" srcId="{E79C046D-0599-6A47-B1B9-B02280642755}" destId="{96E8863F-22C9-504D-B9E7-EA2755E72788}" srcOrd="3" destOrd="0" presId="urn:microsoft.com/office/officeart/2005/8/layout/list1"/>
    <dgm:cxn modelId="{183DC1F9-77A4-EB4D-A7A4-1A6C68394A5A}" type="presParOf" srcId="{E79C046D-0599-6A47-B1B9-B02280642755}" destId="{C4D9122B-CCB5-A84D-8022-84A14CD7D0E7}" srcOrd="4" destOrd="0" presId="urn:microsoft.com/office/officeart/2005/8/layout/list1"/>
    <dgm:cxn modelId="{9463DFB9-A996-4647-AE6D-072DD477D640}" type="presParOf" srcId="{C4D9122B-CCB5-A84D-8022-84A14CD7D0E7}" destId="{78569E4E-ADA1-6D4A-B56A-01059BBD2C01}" srcOrd="0" destOrd="0" presId="urn:microsoft.com/office/officeart/2005/8/layout/list1"/>
    <dgm:cxn modelId="{1CFDCE86-68BB-1A48-AB8B-A73B13D61643}" type="presParOf" srcId="{C4D9122B-CCB5-A84D-8022-84A14CD7D0E7}" destId="{6ED051DD-8E06-014D-A56B-AECC9C897179}" srcOrd="1" destOrd="0" presId="urn:microsoft.com/office/officeart/2005/8/layout/list1"/>
    <dgm:cxn modelId="{175FC22E-E25A-034C-ABFC-3BF4FBA64F71}" type="presParOf" srcId="{E79C046D-0599-6A47-B1B9-B02280642755}" destId="{8B1C0B79-89BC-FB49-9028-CAA73E45B55A}" srcOrd="5" destOrd="0" presId="urn:microsoft.com/office/officeart/2005/8/layout/list1"/>
    <dgm:cxn modelId="{003230FE-53E3-9C4E-BB81-50F2E927A41C}" type="presParOf" srcId="{E79C046D-0599-6A47-B1B9-B02280642755}" destId="{4B6B4C5E-5223-0843-B5C6-1C59E8EA8399}"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C1194C7-6483-D74A-B3EE-E7C2B2CD1382}"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7F380B8-4A46-A940-A35E-A8E090324DD2}">
      <dgm:prSet phldrT="[Text]"/>
      <dgm:spPr>
        <a:solidFill>
          <a:schemeClr val="accent6">
            <a:lumMod val="50000"/>
          </a:schemeClr>
        </a:solidFill>
        <a:ln>
          <a:solidFill>
            <a:schemeClr val="accent6">
              <a:lumMod val="75000"/>
            </a:schemeClr>
          </a:solidFill>
        </a:ln>
      </dgm:spPr>
      <dgm:t>
        <a:bodyPr/>
        <a:lstStyle/>
        <a:p>
          <a:r>
            <a:rPr lang="en-US" b="1" dirty="0"/>
            <a:t>Best-fit</a:t>
          </a:r>
          <a:endParaRPr lang="en-US" dirty="0"/>
        </a:p>
      </dgm:t>
    </dgm:pt>
    <dgm:pt modelId="{DCDEEE8D-7E75-5443-B673-0CE1E4FDA5E4}" type="parTrans" cxnId="{7F06866E-8471-9A48-BE1B-D1139AE27F24}">
      <dgm:prSet/>
      <dgm:spPr/>
      <dgm:t>
        <a:bodyPr/>
        <a:lstStyle/>
        <a:p>
          <a:endParaRPr lang="en-US"/>
        </a:p>
      </dgm:t>
    </dgm:pt>
    <dgm:pt modelId="{B5CF5095-BF26-D648-B0A9-81F01ABABF07}" type="sibTrans" cxnId="{7F06866E-8471-9A48-BE1B-D1139AE27F24}">
      <dgm:prSet/>
      <dgm:spPr/>
      <dgm:t>
        <a:bodyPr/>
        <a:lstStyle/>
        <a:p>
          <a:endParaRPr lang="en-US"/>
        </a:p>
      </dgm:t>
    </dgm:pt>
    <dgm:pt modelId="{58147522-5139-114D-8051-5D74E57ED8DC}">
      <dgm:prSet/>
      <dgm:spPr>
        <a:solidFill>
          <a:schemeClr val="accent6">
            <a:lumMod val="20000"/>
            <a:lumOff val="80000"/>
          </a:schemeClr>
        </a:solidFill>
      </dgm:spPr>
      <dgm:t>
        <a:bodyPr/>
        <a:lstStyle/>
        <a:p>
          <a:r>
            <a:rPr lang="en-US" dirty="0"/>
            <a:t>Chooses the block that is closest in size to the request</a:t>
          </a:r>
        </a:p>
      </dgm:t>
    </dgm:pt>
    <dgm:pt modelId="{DDA5EE8E-C3C3-5A47-B7EC-E385293B5E08}" type="parTrans" cxnId="{4C725DE3-3289-8946-9390-0B065E2AD422}">
      <dgm:prSet/>
      <dgm:spPr/>
      <dgm:t>
        <a:bodyPr/>
        <a:lstStyle/>
        <a:p>
          <a:endParaRPr lang="en-US"/>
        </a:p>
      </dgm:t>
    </dgm:pt>
    <dgm:pt modelId="{6E9268CF-ED15-324D-8D31-B6967B1F94C4}" type="sibTrans" cxnId="{4C725DE3-3289-8946-9390-0B065E2AD422}">
      <dgm:prSet/>
      <dgm:spPr/>
      <dgm:t>
        <a:bodyPr/>
        <a:lstStyle/>
        <a:p>
          <a:endParaRPr lang="en-US"/>
        </a:p>
      </dgm:t>
    </dgm:pt>
    <dgm:pt modelId="{DB9EFF8C-196F-5247-B65F-3BF933E46C11}">
      <dgm:prSet/>
      <dgm:spPr>
        <a:solidFill>
          <a:schemeClr val="accent4">
            <a:lumMod val="50000"/>
          </a:schemeClr>
        </a:solidFill>
        <a:ln>
          <a:solidFill>
            <a:schemeClr val="accent4">
              <a:lumMod val="50000"/>
            </a:schemeClr>
          </a:solidFill>
        </a:ln>
      </dgm:spPr>
      <dgm:t>
        <a:bodyPr/>
        <a:lstStyle/>
        <a:p>
          <a:r>
            <a:rPr lang="en-US" b="1" dirty="0"/>
            <a:t>First-fit</a:t>
          </a:r>
        </a:p>
      </dgm:t>
    </dgm:pt>
    <dgm:pt modelId="{6654E155-8899-0846-9A7A-E07F2DF62F08}" type="parTrans" cxnId="{2B5EC8A2-166E-D247-8591-8D5C2C718D5A}">
      <dgm:prSet/>
      <dgm:spPr/>
      <dgm:t>
        <a:bodyPr/>
        <a:lstStyle/>
        <a:p>
          <a:endParaRPr lang="en-US"/>
        </a:p>
      </dgm:t>
    </dgm:pt>
    <dgm:pt modelId="{3DE89FF0-3342-C74B-BA12-A92C830754F3}" type="sibTrans" cxnId="{2B5EC8A2-166E-D247-8591-8D5C2C718D5A}">
      <dgm:prSet/>
      <dgm:spPr/>
      <dgm:t>
        <a:bodyPr/>
        <a:lstStyle/>
        <a:p>
          <a:endParaRPr lang="en-US"/>
        </a:p>
      </dgm:t>
    </dgm:pt>
    <dgm:pt modelId="{E2ADB8C5-0282-CE4E-87DC-7D9DB70729D2}">
      <dgm:prSet/>
      <dgm:spPr>
        <a:solidFill>
          <a:schemeClr val="accent4">
            <a:lumMod val="20000"/>
            <a:lumOff val="80000"/>
          </a:schemeClr>
        </a:solidFill>
      </dgm:spPr>
      <dgm:t>
        <a:bodyPr/>
        <a:lstStyle/>
        <a:p>
          <a:r>
            <a:rPr lang="en-US" dirty="0"/>
            <a:t>Begins to scan memory from the beginning and chooses the first available block that is large enough </a:t>
          </a:r>
        </a:p>
      </dgm:t>
    </dgm:pt>
    <dgm:pt modelId="{0A229719-E780-C449-950C-B0CE4CEA3D5B}" type="parTrans" cxnId="{E60ED3ED-F5FB-3046-9789-552FCB24B45C}">
      <dgm:prSet/>
      <dgm:spPr/>
      <dgm:t>
        <a:bodyPr/>
        <a:lstStyle/>
        <a:p>
          <a:endParaRPr lang="en-US"/>
        </a:p>
      </dgm:t>
    </dgm:pt>
    <dgm:pt modelId="{D50F23DB-9898-2342-99A8-D76576ED5BD1}" type="sibTrans" cxnId="{E60ED3ED-F5FB-3046-9789-552FCB24B45C}">
      <dgm:prSet/>
      <dgm:spPr/>
      <dgm:t>
        <a:bodyPr/>
        <a:lstStyle/>
        <a:p>
          <a:endParaRPr lang="en-US"/>
        </a:p>
      </dgm:t>
    </dgm:pt>
    <dgm:pt modelId="{46AD3565-A1BA-784F-AD34-7E4BF4E37363}">
      <dgm:prSet/>
      <dgm:spPr>
        <a:solidFill>
          <a:schemeClr val="accent2">
            <a:lumMod val="50000"/>
          </a:schemeClr>
        </a:solidFill>
        <a:ln>
          <a:solidFill>
            <a:schemeClr val="accent2">
              <a:lumMod val="50000"/>
            </a:schemeClr>
          </a:solidFill>
        </a:ln>
      </dgm:spPr>
      <dgm:t>
        <a:bodyPr/>
        <a:lstStyle/>
        <a:p>
          <a:r>
            <a:rPr lang="en-US" b="1" dirty="0"/>
            <a:t>Next-fit</a:t>
          </a:r>
        </a:p>
      </dgm:t>
    </dgm:pt>
    <dgm:pt modelId="{AF95370A-D1BB-744D-ABB3-5CAAA82ECE28}" type="parTrans" cxnId="{F25C1679-0DE1-6242-A25A-396C202B5060}">
      <dgm:prSet/>
      <dgm:spPr/>
      <dgm:t>
        <a:bodyPr/>
        <a:lstStyle/>
        <a:p>
          <a:endParaRPr lang="en-US"/>
        </a:p>
      </dgm:t>
    </dgm:pt>
    <dgm:pt modelId="{DEE5CC9A-6ED0-744B-852F-450F8A409ACD}" type="sibTrans" cxnId="{F25C1679-0DE1-6242-A25A-396C202B5060}">
      <dgm:prSet/>
      <dgm:spPr/>
      <dgm:t>
        <a:bodyPr/>
        <a:lstStyle/>
        <a:p>
          <a:endParaRPr lang="en-US"/>
        </a:p>
      </dgm:t>
    </dgm:pt>
    <dgm:pt modelId="{4F95C141-C594-A941-B7CC-A6387EF3D1A9}">
      <dgm:prSet/>
      <dgm:spPr>
        <a:solidFill>
          <a:schemeClr val="bg2">
            <a:lumMod val="90000"/>
          </a:schemeClr>
        </a:solidFill>
      </dgm:spPr>
      <dgm:t>
        <a:bodyPr/>
        <a:lstStyle/>
        <a:p>
          <a:r>
            <a:rPr lang="en-US" dirty="0"/>
            <a:t>Begins to scan memory from the location of the last placement and chooses the next available block that is large enough</a:t>
          </a:r>
        </a:p>
      </dgm:t>
    </dgm:pt>
    <dgm:pt modelId="{3939E570-EBCF-DD48-9709-D33AA4E5685A}" type="parTrans" cxnId="{E7DAB58A-1C69-DA4B-B3B1-255CC6148713}">
      <dgm:prSet/>
      <dgm:spPr/>
      <dgm:t>
        <a:bodyPr/>
        <a:lstStyle/>
        <a:p>
          <a:endParaRPr lang="en-US"/>
        </a:p>
      </dgm:t>
    </dgm:pt>
    <dgm:pt modelId="{830D0157-0623-004B-8B71-8237449FE54B}" type="sibTrans" cxnId="{E7DAB58A-1C69-DA4B-B3B1-255CC6148713}">
      <dgm:prSet/>
      <dgm:spPr/>
      <dgm:t>
        <a:bodyPr/>
        <a:lstStyle/>
        <a:p>
          <a:endParaRPr lang="en-US"/>
        </a:p>
      </dgm:t>
    </dgm:pt>
    <dgm:pt modelId="{E17189DE-CD6F-C941-875A-D5F01CE45548}" type="pres">
      <dgm:prSet presAssocID="{DC1194C7-6483-D74A-B3EE-E7C2B2CD1382}" presName="Name0" presStyleCnt="0">
        <dgm:presLayoutVars>
          <dgm:dir/>
          <dgm:animLvl val="lvl"/>
          <dgm:resizeHandles val="exact"/>
        </dgm:presLayoutVars>
      </dgm:prSet>
      <dgm:spPr/>
    </dgm:pt>
    <dgm:pt modelId="{DBB53FED-FC7A-3F4D-A7F1-B2865894ECDB}" type="pres">
      <dgm:prSet presAssocID="{67F380B8-4A46-A940-A35E-A8E090324DD2}" presName="composite" presStyleCnt="0"/>
      <dgm:spPr/>
    </dgm:pt>
    <dgm:pt modelId="{3AEB0A5F-B44A-0440-8E3D-4AA0FF30DE58}" type="pres">
      <dgm:prSet presAssocID="{67F380B8-4A46-A940-A35E-A8E090324DD2}" presName="parTx" presStyleLbl="alignNode1" presStyleIdx="0" presStyleCnt="3">
        <dgm:presLayoutVars>
          <dgm:chMax val="0"/>
          <dgm:chPref val="0"/>
          <dgm:bulletEnabled val="1"/>
        </dgm:presLayoutVars>
      </dgm:prSet>
      <dgm:spPr/>
    </dgm:pt>
    <dgm:pt modelId="{4D33AD13-58A2-6C4C-8ED2-4EC037E1447F}" type="pres">
      <dgm:prSet presAssocID="{67F380B8-4A46-A940-A35E-A8E090324DD2}" presName="desTx" presStyleLbl="alignAccFollowNode1" presStyleIdx="0" presStyleCnt="3">
        <dgm:presLayoutVars>
          <dgm:bulletEnabled val="1"/>
        </dgm:presLayoutVars>
      </dgm:prSet>
      <dgm:spPr/>
    </dgm:pt>
    <dgm:pt modelId="{8B18329D-C6F2-754C-9B93-889659D94782}" type="pres">
      <dgm:prSet presAssocID="{B5CF5095-BF26-D648-B0A9-81F01ABABF07}" presName="space" presStyleCnt="0"/>
      <dgm:spPr/>
    </dgm:pt>
    <dgm:pt modelId="{5C587A37-99A1-3E4A-8958-78E1CF8479BF}" type="pres">
      <dgm:prSet presAssocID="{DB9EFF8C-196F-5247-B65F-3BF933E46C11}" presName="composite" presStyleCnt="0"/>
      <dgm:spPr/>
    </dgm:pt>
    <dgm:pt modelId="{861E1F7D-27A7-E044-A6C8-58B87E7DADD2}" type="pres">
      <dgm:prSet presAssocID="{DB9EFF8C-196F-5247-B65F-3BF933E46C11}" presName="parTx" presStyleLbl="alignNode1" presStyleIdx="1" presStyleCnt="3">
        <dgm:presLayoutVars>
          <dgm:chMax val="0"/>
          <dgm:chPref val="0"/>
          <dgm:bulletEnabled val="1"/>
        </dgm:presLayoutVars>
      </dgm:prSet>
      <dgm:spPr/>
    </dgm:pt>
    <dgm:pt modelId="{5A54EFAA-A113-0C47-AF78-4821543B24FF}" type="pres">
      <dgm:prSet presAssocID="{DB9EFF8C-196F-5247-B65F-3BF933E46C11}" presName="desTx" presStyleLbl="alignAccFollowNode1" presStyleIdx="1" presStyleCnt="3">
        <dgm:presLayoutVars>
          <dgm:bulletEnabled val="1"/>
        </dgm:presLayoutVars>
      </dgm:prSet>
      <dgm:spPr/>
    </dgm:pt>
    <dgm:pt modelId="{D7662487-F169-6C49-B3F0-3B0DECD25D92}" type="pres">
      <dgm:prSet presAssocID="{3DE89FF0-3342-C74B-BA12-A92C830754F3}" presName="space" presStyleCnt="0"/>
      <dgm:spPr/>
    </dgm:pt>
    <dgm:pt modelId="{5730B196-C788-0C42-BCEB-B904B2C0FC4E}" type="pres">
      <dgm:prSet presAssocID="{46AD3565-A1BA-784F-AD34-7E4BF4E37363}" presName="composite" presStyleCnt="0"/>
      <dgm:spPr/>
    </dgm:pt>
    <dgm:pt modelId="{265FA6A5-EDA7-7A42-B476-3F18F161237D}" type="pres">
      <dgm:prSet presAssocID="{46AD3565-A1BA-784F-AD34-7E4BF4E37363}" presName="parTx" presStyleLbl="alignNode1" presStyleIdx="2" presStyleCnt="3">
        <dgm:presLayoutVars>
          <dgm:chMax val="0"/>
          <dgm:chPref val="0"/>
          <dgm:bulletEnabled val="1"/>
        </dgm:presLayoutVars>
      </dgm:prSet>
      <dgm:spPr/>
    </dgm:pt>
    <dgm:pt modelId="{F02FE02C-078E-2342-80A7-769674C16284}" type="pres">
      <dgm:prSet presAssocID="{46AD3565-A1BA-784F-AD34-7E4BF4E37363}" presName="desTx" presStyleLbl="alignAccFollowNode1" presStyleIdx="2" presStyleCnt="3">
        <dgm:presLayoutVars>
          <dgm:bulletEnabled val="1"/>
        </dgm:presLayoutVars>
      </dgm:prSet>
      <dgm:spPr/>
    </dgm:pt>
  </dgm:ptLst>
  <dgm:cxnLst>
    <dgm:cxn modelId="{3AADAB1B-BC1B-204D-810F-B2F5AB74FFC0}" type="presOf" srcId="{DC1194C7-6483-D74A-B3EE-E7C2B2CD1382}" destId="{E17189DE-CD6F-C941-875A-D5F01CE45548}" srcOrd="0" destOrd="0" presId="urn:microsoft.com/office/officeart/2005/8/layout/hList1"/>
    <dgm:cxn modelId="{E847003D-D77C-724F-B08D-0E844B3AE947}" type="presOf" srcId="{E2ADB8C5-0282-CE4E-87DC-7D9DB70729D2}" destId="{5A54EFAA-A113-0C47-AF78-4821543B24FF}" srcOrd="0" destOrd="0" presId="urn:microsoft.com/office/officeart/2005/8/layout/hList1"/>
    <dgm:cxn modelId="{0A48DA3E-F7BD-2048-80B4-EB4A561FF14D}" type="presOf" srcId="{67F380B8-4A46-A940-A35E-A8E090324DD2}" destId="{3AEB0A5F-B44A-0440-8E3D-4AA0FF30DE58}" srcOrd="0" destOrd="0" presId="urn:microsoft.com/office/officeart/2005/8/layout/hList1"/>
    <dgm:cxn modelId="{BF517144-8102-7041-B61C-8974C5414136}" type="presOf" srcId="{46AD3565-A1BA-784F-AD34-7E4BF4E37363}" destId="{265FA6A5-EDA7-7A42-B476-3F18F161237D}" srcOrd="0" destOrd="0" presId="urn:microsoft.com/office/officeart/2005/8/layout/hList1"/>
    <dgm:cxn modelId="{7F06866E-8471-9A48-BE1B-D1139AE27F24}" srcId="{DC1194C7-6483-D74A-B3EE-E7C2B2CD1382}" destId="{67F380B8-4A46-A940-A35E-A8E090324DD2}" srcOrd="0" destOrd="0" parTransId="{DCDEEE8D-7E75-5443-B673-0CE1E4FDA5E4}" sibTransId="{B5CF5095-BF26-D648-B0A9-81F01ABABF07}"/>
    <dgm:cxn modelId="{C61EC451-1BD8-B24B-BD01-AB754379B80B}" type="presOf" srcId="{58147522-5139-114D-8051-5D74E57ED8DC}" destId="{4D33AD13-58A2-6C4C-8ED2-4EC037E1447F}" srcOrd="0" destOrd="0" presId="urn:microsoft.com/office/officeart/2005/8/layout/hList1"/>
    <dgm:cxn modelId="{F25C1679-0DE1-6242-A25A-396C202B5060}" srcId="{DC1194C7-6483-D74A-B3EE-E7C2B2CD1382}" destId="{46AD3565-A1BA-784F-AD34-7E4BF4E37363}" srcOrd="2" destOrd="0" parTransId="{AF95370A-D1BB-744D-ABB3-5CAAA82ECE28}" sibTransId="{DEE5CC9A-6ED0-744B-852F-450F8A409ACD}"/>
    <dgm:cxn modelId="{E7DAB58A-1C69-DA4B-B3B1-255CC6148713}" srcId="{46AD3565-A1BA-784F-AD34-7E4BF4E37363}" destId="{4F95C141-C594-A941-B7CC-A6387EF3D1A9}" srcOrd="0" destOrd="0" parTransId="{3939E570-EBCF-DD48-9709-D33AA4E5685A}" sibTransId="{830D0157-0623-004B-8B71-8237449FE54B}"/>
    <dgm:cxn modelId="{77EBC9A1-3C1A-B545-B1C1-385D5002B58C}" type="presOf" srcId="{4F95C141-C594-A941-B7CC-A6387EF3D1A9}" destId="{F02FE02C-078E-2342-80A7-769674C16284}" srcOrd="0" destOrd="0" presId="urn:microsoft.com/office/officeart/2005/8/layout/hList1"/>
    <dgm:cxn modelId="{2B5EC8A2-166E-D247-8591-8D5C2C718D5A}" srcId="{DC1194C7-6483-D74A-B3EE-E7C2B2CD1382}" destId="{DB9EFF8C-196F-5247-B65F-3BF933E46C11}" srcOrd="1" destOrd="0" parTransId="{6654E155-8899-0846-9A7A-E07F2DF62F08}" sibTransId="{3DE89FF0-3342-C74B-BA12-A92C830754F3}"/>
    <dgm:cxn modelId="{0ADE20D8-8DDC-EE4C-92FF-42FB575A8471}" type="presOf" srcId="{DB9EFF8C-196F-5247-B65F-3BF933E46C11}" destId="{861E1F7D-27A7-E044-A6C8-58B87E7DADD2}" srcOrd="0" destOrd="0" presId="urn:microsoft.com/office/officeart/2005/8/layout/hList1"/>
    <dgm:cxn modelId="{4C725DE3-3289-8946-9390-0B065E2AD422}" srcId="{67F380B8-4A46-A940-A35E-A8E090324DD2}" destId="{58147522-5139-114D-8051-5D74E57ED8DC}" srcOrd="0" destOrd="0" parTransId="{DDA5EE8E-C3C3-5A47-B7EC-E385293B5E08}" sibTransId="{6E9268CF-ED15-324D-8D31-B6967B1F94C4}"/>
    <dgm:cxn modelId="{E60ED3ED-F5FB-3046-9789-552FCB24B45C}" srcId="{DB9EFF8C-196F-5247-B65F-3BF933E46C11}" destId="{E2ADB8C5-0282-CE4E-87DC-7D9DB70729D2}" srcOrd="0" destOrd="0" parTransId="{0A229719-E780-C449-950C-B0CE4CEA3D5B}" sibTransId="{D50F23DB-9898-2342-99A8-D76576ED5BD1}"/>
    <dgm:cxn modelId="{03414833-8998-6849-897F-7C27394E794A}" type="presParOf" srcId="{E17189DE-CD6F-C941-875A-D5F01CE45548}" destId="{DBB53FED-FC7A-3F4D-A7F1-B2865894ECDB}" srcOrd="0" destOrd="0" presId="urn:microsoft.com/office/officeart/2005/8/layout/hList1"/>
    <dgm:cxn modelId="{27C03637-643C-DB43-981D-5C91CB1327EA}" type="presParOf" srcId="{DBB53FED-FC7A-3F4D-A7F1-B2865894ECDB}" destId="{3AEB0A5F-B44A-0440-8E3D-4AA0FF30DE58}" srcOrd="0" destOrd="0" presId="urn:microsoft.com/office/officeart/2005/8/layout/hList1"/>
    <dgm:cxn modelId="{618EE42C-1EDC-0345-BDD0-2EFF79E25492}" type="presParOf" srcId="{DBB53FED-FC7A-3F4D-A7F1-B2865894ECDB}" destId="{4D33AD13-58A2-6C4C-8ED2-4EC037E1447F}" srcOrd="1" destOrd="0" presId="urn:microsoft.com/office/officeart/2005/8/layout/hList1"/>
    <dgm:cxn modelId="{41F50267-5C66-1E48-A7BC-59D350B0F2BC}" type="presParOf" srcId="{E17189DE-CD6F-C941-875A-D5F01CE45548}" destId="{8B18329D-C6F2-754C-9B93-889659D94782}" srcOrd="1" destOrd="0" presId="urn:microsoft.com/office/officeart/2005/8/layout/hList1"/>
    <dgm:cxn modelId="{B2CE4F53-EAF6-3A4C-9D07-3CBB1971B498}" type="presParOf" srcId="{E17189DE-CD6F-C941-875A-D5F01CE45548}" destId="{5C587A37-99A1-3E4A-8958-78E1CF8479BF}" srcOrd="2" destOrd="0" presId="urn:microsoft.com/office/officeart/2005/8/layout/hList1"/>
    <dgm:cxn modelId="{98900B1D-6E80-7B47-B610-59790AF62C31}" type="presParOf" srcId="{5C587A37-99A1-3E4A-8958-78E1CF8479BF}" destId="{861E1F7D-27A7-E044-A6C8-58B87E7DADD2}" srcOrd="0" destOrd="0" presId="urn:microsoft.com/office/officeart/2005/8/layout/hList1"/>
    <dgm:cxn modelId="{E8E21DE4-9E3C-794B-B03C-01E579B0DADF}" type="presParOf" srcId="{5C587A37-99A1-3E4A-8958-78E1CF8479BF}" destId="{5A54EFAA-A113-0C47-AF78-4821543B24FF}" srcOrd="1" destOrd="0" presId="urn:microsoft.com/office/officeart/2005/8/layout/hList1"/>
    <dgm:cxn modelId="{06411D03-0C60-3549-AB31-0FAB6936AEDB}" type="presParOf" srcId="{E17189DE-CD6F-C941-875A-D5F01CE45548}" destId="{D7662487-F169-6C49-B3F0-3B0DECD25D92}" srcOrd="3" destOrd="0" presId="urn:microsoft.com/office/officeart/2005/8/layout/hList1"/>
    <dgm:cxn modelId="{6A252E22-8703-FA46-A92E-DF21FE0E721A}" type="presParOf" srcId="{E17189DE-CD6F-C941-875A-D5F01CE45548}" destId="{5730B196-C788-0C42-BCEB-B904B2C0FC4E}" srcOrd="4" destOrd="0" presId="urn:microsoft.com/office/officeart/2005/8/layout/hList1"/>
    <dgm:cxn modelId="{5FE96275-69BD-F54A-B807-F06FF070DF44}" type="presParOf" srcId="{5730B196-C788-0C42-BCEB-B904B2C0FC4E}" destId="{265FA6A5-EDA7-7A42-B476-3F18F161237D}" srcOrd="0" destOrd="0" presId="urn:microsoft.com/office/officeart/2005/8/layout/hList1"/>
    <dgm:cxn modelId="{1038686E-96A3-FA45-9CAC-53FF0AD4CE2C}" type="presParOf" srcId="{5730B196-C788-0C42-BCEB-B904B2C0FC4E}" destId="{F02FE02C-078E-2342-80A7-769674C1628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BDD8360-C17A-D744-93D2-006C349A759D}"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EDBE8867-7758-3D40-B369-E92A59C78254}">
      <dgm:prSet phldrT="[Text]"/>
      <dgm:spPr>
        <a:solidFill>
          <a:schemeClr val="accent2">
            <a:lumMod val="50000"/>
          </a:schemeClr>
        </a:solidFill>
      </dgm:spPr>
      <dgm:t>
        <a:bodyPr/>
        <a:lstStyle/>
        <a:p>
          <a:r>
            <a:rPr lang="en-US" b="1" dirty="0"/>
            <a:t>Logical</a:t>
          </a:r>
          <a:endParaRPr lang="en-US" dirty="0"/>
        </a:p>
      </dgm:t>
    </dgm:pt>
    <dgm:pt modelId="{06893441-85D5-B743-BD65-9A95DC67AE21}" type="parTrans" cxnId="{5438E636-6DE6-3A41-8AA0-73F658BDDD42}">
      <dgm:prSet/>
      <dgm:spPr/>
      <dgm:t>
        <a:bodyPr/>
        <a:lstStyle/>
        <a:p>
          <a:endParaRPr lang="en-US"/>
        </a:p>
      </dgm:t>
    </dgm:pt>
    <dgm:pt modelId="{A4B70527-9188-E249-A41C-8D5D41A143A3}" type="sibTrans" cxnId="{5438E636-6DE6-3A41-8AA0-73F658BDDD42}">
      <dgm:prSet/>
      <dgm:spPr/>
      <dgm:t>
        <a:bodyPr/>
        <a:lstStyle/>
        <a:p>
          <a:endParaRPr lang="en-US"/>
        </a:p>
      </dgm:t>
    </dgm:pt>
    <dgm:pt modelId="{CD39444C-1B21-EF4A-B5D4-958159C7B42D}">
      <dgm:prSet/>
      <dgm:spPr/>
      <dgm:t>
        <a:bodyPr/>
        <a:lstStyle/>
        <a:p>
          <a:r>
            <a:rPr lang="en-US" dirty="0"/>
            <a:t>Reference to a memory location independent of the current assignment of data to memory</a:t>
          </a:r>
        </a:p>
      </dgm:t>
    </dgm:pt>
    <dgm:pt modelId="{DD0191C7-CB08-B24A-8735-5956F0832DBC}" type="parTrans" cxnId="{88A848D4-3287-8544-B217-17F7AAC14DB0}">
      <dgm:prSet/>
      <dgm:spPr/>
      <dgm:t>
        <a:bodyPr/>
        <a:lstStyle/>
        <a:p>
          <a:endParaRPr lang="en-US"/>
        </a:p>
      </dgm:t>
    </dgm:pt>
    <dgm:pt modelId="{EF9E6F1D-FB04-DC42-A706-3251421BB982}" type="sibTrans" cxnId="{88A848D4-3287-8544-B217-17F7AAC14DB0}">
      <dgm:prSet/>
      <dgm:spPr/>
      <dgm:t>
        <a:bodyPr/>
        <a:lstStyle/>
        <a:p>
          <a:endParaRPr lang="en-US"/>
        </a:p>
      </dgm:t>
    </dgm:pt>
    <dgm:pt modelId="{B89FE6C2-077F-4741-8F16-B5795B7063E1}">
      <dgm:prSet/>
      <dgm:spPr/>
      <dgm:t>
        <a:bodyPr/>
        <a:lstStyle/>
        <a:p>
          <a:r>
            <a:rPr lang="en-US" b="1" dirty="0"/>
            <a:t>Relative</a:t>
          </a:r>
        </a:p>
      </dgm:t>
    </dgm:pt>
    <dgm:pt modelId="{CBE548C3-8B0D-AE4E-B5EC-3E713BEF8A34}" type="parTrans" cxnId="{1775FEA1-E83E-514B-9EED-67D44E577D41}">
      <dgm:prSet/>
      <dgm:spPr/>
      <dgm:t>
        <a:bodyPr/>
        <a:lstStyle/>
        <a:p>
          <a:endParaRPr lang="en-US"/>
        </a:p>
      </dgm:t>
    </dgm:pt>
    <dgm:pt modelId="{D12748FC-262F-604D-A0ED-B8F3F2E85B30}" type="sibTrans" cxnId="{1775FEA1-E83E-514B-9EED-67D44E577D41}">
      <dgm:prSet/>
      <dgm:spPr/>
      <dgm:t>
        <a:bodyPr/>
        <a:lstStyle/>
        <a:p>
          <a:endParaRPr lang="en-US"/>
        </a:p>
      </dgm:t>
    </dgm:pt>
    <dgm:pt modelId="{A63F4F42-530D-0844-A623-B7BB97CA06C8}">
      <dgm:prSet/>
      <dgm:spPr/>
      <dgm:t>
        <a:bodyPr/>
        <a:lstStyle/>
        <a:p>
          <a:r>
            <a:rPr lang="en-US" dirty="0"/>
            <a:t>A particular example of logical address, in which the address is expressed as a location relative to some known point</a:t>
          </a:r>
        </a:p>
      </dgm:t>
    </dgm:pt>
    <dgm:pt modelId="{A6AF5B68-FC53-694A-82B8-D02D823211BF}" type="parTrans" cxnId="{AC3E68CA-59A6-0D47-96B7-56C985E7999F}">
      <dgm:prSet/>
      <dgm:spPr/>
      <dgm:t>
        <a:bodyPr/>
        <a:lstStyle/>
        <a:p>
          <a:endParaRPr lang="en-US"/>
        </a:p>
      </dgm:t>
    </dgm:pt>
    <dgm:pt modelId="{45082585-C225-5042-8C96-B318BA935269}" type="sibTrans" cxnId="{AC3E68CA-59A6-0D47-96B7-56C985E7999F}">
      <dgm:prSet/>
      <dgm:spPr/>
      <dgm:t>
        <a:bodyPr/>
        <a:lstStyle/>
        <a:p>
          <a:endParaRPr lang="en-US"/>
        </a:p>
      </dgm:t>
    </dgm:pt>
    <dgm:pt modelId="{8440D138-BE73-FB44-BBEF-1FC3FB108A97}">
      <dgm:prSet/>
      <dgm:spPr>
        <a:solidFill>
          <a:schemeClr val="accent4">
            <a:lumMod val="50000"/>
          </a:schemeClr>
        </a:solidFill>
      </dgm:spPr>
      <dgm:t>
        <a:bodyPr/>
        <a:lstStyle/>
        <a:p>
          <a:r>
            <a:rPr lang="en-US" b="1" dirty="0"/>
            <a:t>Physical or Absolute</a:t>
          </a:r>
        </a:p>
      </dgm:t>
    </dgm:pt>
    <dgm:pt modelId="{E275FC03-8304-564E-89AB-373C17CB55F3}" type="parTrans" cxnId="{1AAEA0EB-CE8D-3546-B228-849C7BBECB24}">
      <dgm:prSet/>
      <dgm:spPr/>
      <dgm:t>
        <a:bodyPr/>
        <a:lstStyle/>
        <a:p>
          <a:endParaRPr lang="en-US"/>
        </a:p>
      </dgm:t>
    </dgm:pt>
    <dgm:pt modelId="{250D8BAF-EB6C-2B4D-8429-A8492959928C}" type="sibTrans" cxnId="{1AAEA0EB-CE8D-3546-B228-849C7BBECB24}">
      <dgm:prSet/>
      <dgm:spPr/>
      <dgm:t>
        <a:bodyPr/>
        <a:lstStyle/>
        <a:p>
          <a:endParaRPr lang="en-US"/>
        </a:p>
      </dgm:t>
    </dgm:pt>
    <dgm:pt modelId="{2D14AC71-6F9F-B94A-ADC5-A11456751F9C}">
      <dgm:prSet/>
      <dgm:spPr/>
      <dgm:t>
        <a:bodyPr/>
        <a:lstStyle/>
        <a:p>
          <a:r>
            <a:rPr lang="en-US" dirty="0"/>
            <a:t>Actual location in main memory</a:t>
          </a:r>
        </a:p>
      </dgm:t>
    </dgm:pt>
    <dgm:pt modelId="{73C2B6B4-DF77-9047-9F14-AE7C3148BD63}" type="parTrans" cxnId="{5904720B-427C-C141-A11F-D1BE8FE1FBA2}">
      <dgm:prSet/>
      <dgm:spPr/>
      <dgm:t>
        <a:bodyPr/>
        <a:lstStyle/>
        <a:p>
          <a:endParaRPr lang="en-US"/>
        </a:p>
      </dgm:t>
    </dgm:pt>
    <dgm:pt modelId="{FD8E04A9-323E-8A4B-AAF4-2BB97B2B8FE0}" type="sibTrans" cxnId="{5904720B-427C-C141-A11F-D1BE8FE1FBA2}">
      <dgm:prSet/>
      <dgm:spPr/>
      <dgm:t>
        <a:bodyPr/>
        <a:lstStyle/>
        <a:p>
          <a:endParaRPr lang="en-US"/>
        </a:p>
      </dgm:t>
    </dgm:pt>
    <dgm:pt modelId="{ACFD1858-5182-EC41-AD4F-BB7EB502C119}" type="pres">
      <dgm:prSet presAssocID="{CBDD8360-C17A-D744-93D2-006C349A759D}" presName="linear" presStyleCnt="0">
        <dgm:presLayoutVars>
          <dgm:dir/>
          <dgm:animLvl val="lvl"/>
          <dgm:resizeHandles val="exact"/>
        </dgm:presLayoutVars>
      </dgm:prSet>
      <dgm:spPr/>
    </dgm:pt>
    <dgm:pt modelId="{B88E5D32-B7BF-6948-84F5-CB3388CEA0B7}" type="pres">
      <dgm:prSet presAssocID="{EDBE8867-7758-3D40-B369-E92A59C78254}" presName="parentLin" presStyleCnt="0"/>
      <dgm:spPr/>
    </dgm:pt>
    <dgm:pt modelId="{1A691CE5-A265-9E4F-A6A3-69EAD6003561}" type="pres">
      <dgm:prSet presAssocID="{EDBE8867-7758-3D40-B369-E92A59C78254}" presName="parentLeftMargin" presStyleLbl="node1" presStyleIdx="0" presStyleCnt="3"/>
      <dgm:spPr/>
    </dgm:pt>
    <dgm:pt modelId="{62188342-F933-5546-8BB3-C1B3099F523F}" type="pres">
      <dgm:prSet presAssocID="{EDBE8867-7758-3D40-B369-E92A59C78254}" presName="parentText" presStyleLbl="node1" presStyleIdx="0" presStyleCnt="3">
        <dgm:presLayoutVars>
          <dgm:chMax val="0"/>
          <dgm:bulletEnabled val="1"/>
        </dgm:presLayoutVars>
      </dgm:prSet>
      <dgm:spPr/>
    </dgm:pt>
    <dgm:pt modelId="{54B61BE9-D834-B14A-AF49-D2E16C40500B}" type="pres">
      <dgm:prSet presAssocID="{EDBE8867-7758-3D40-B369-E92A59C78254}" presName="negativeSpace" presStyleCnt="0"/>
      <dgm:spPr/>
    </dgm:pt>
    <dgm:pt modelId="{23981AB3-A7C5-304C-B5DD-3C6A0BA47400}" type="pres">
      <dgm:prSet presAssocID="{EDBE8867-7758-3D40-B369-E92A59C78254}" presName="childText" presStyleLbl="conFgAcc1" presStyleIdx="0" presStyleCnt="3">
        <dgm:presLayoutVars>
          <dgm:bulletEnabled val="1"/>
        </dgm:presLayoutVars>
      </dgm:prSet>
      <dgm:spPr/>
    </dgm:pt>
    <dgm:pt modelId="{EBDA10AD-AC0C-A64D-8BAD-38A69967D70E}" type="pres">
      <dgm:prSet presAssocID="{A4B70527-9188-E249-A41C-8D5D41A143A3}" presName="spaceBetweenRectangles" presStyleCnt="0"/>
      <dgm:spPr/>
    </dgm:pt>
    <dgm:pt modelId="{7C99F359-0C2F-E746-8E8A-8CB3A0425D35}" type="pres">
      <dgm:prSet presAssocID="{B89FE6C2-077F-4741-8F16-B5795B7063E1}" presName="parentLin" presStyleCnt="0"/>
      <dgm:spPr/>
    </dgm:pt>
    <dgm:pt modelId="{A032DD78-5CE7-214D-8E24-37D69D65FBC4}" type="pres">
      <dgm:prSet presAssocID="{B89FE6C2-077F-4741-8F16-B5795B7063E1}" presName="parentLeftMargin" presStyleLbl="node1" presStyleIdx="0" presStyleCnt="3"/>
      <dgm:spPr/>
    </dgm:pt>
    <dgm:pt modelId="{56B37D08-27E9-6348-A4E7-27939D35EA56}" type="pres">
      <dgm:prSet presAssocID="{B89FE6C2-077F-4741-8F16-B5795B7063E1}" presName="parentText" presStyleLbl="node1" presStyleIdx="1" presStyleCnt="3">
        <dgm:presLayoutVars>
          <dgm:chMax val="0"/>
          <dgm:bulletEnabled val="1"/>
        </dgm:presLayoutVars>
      </dgm:prSet>
      <dgm:spPr/>
    </dgm:pt>
    <dgm:pt modelId="{32378106-D771-154C-A68B-4D4FB81F2675}" type="pres">
      <dgm:prSet presAssocID="{B89FE6C2-077F-4741-8F16-B5795B7063E1}" presName="negativeSpace" presStyleCnt="0"/>
      <dgm:spPr/>
    </dgm:pt>
    <dgm:pt modelId="{AD976998-883A-B44B-AA40-16EA334E3B09}" type="pres">
      <dgm:prSet presAssocID="{B89FE6C2-077F-4741-8F16-B5795B7063E1}" presName="childText" presStyleLbl="conFgAcc1" presStyleIdx="1" presStyleCnt="3">
        <dgm:presLayoutVars>
          <dgm:bulletEnabled val="1"/>
        </dgm:presLayoutVars>
      </dgm:prSet>
      <dgm:spPr/>
    </dgm:pt>
    <dgm:pt modelId="{A880E6A6-6E9C-0C44-BEF0-4D6EE4E56AC0}" type="pres">
      <dgm:prSet presAssocID="{D12748FC-262F-604D-A0ED-B8F3F2E85B30}" presName="spaceBetweenRectangles" presStyleCnt="0"/>
      <dgm:spPr/>
    </dgm:pt>
    <dgm:pt modelId="{828035CE-2CE5-AE45-B080-C6EBCC590DF9}" type="pres">
      <dgm:prSet presAssocID="{8440D138-BE73-FB44-BBEF-1FC3FB108A97}" presName="parentLin" presStyleCnt="0"/>
      <dgm:spPr/>
    </dgm:pt>
    <dgm:pt modelId="{182D09B1-0D7D-AD47-A595-554DE5A7F3FA}" type="pres">
      <dgm:prSet presAssocID="{8440D138-BE73-FB44-BBEF-1FC3FB108A97}" presName="parentLeftMargin" presStyleLbl="node1" presStyleIdx="1" presStyleCnt="3"/>
      <dgm:spPr/>
    </dgm:pt>
    <dgm:pt modelId="{B3028417-3BB4-804F-B830-21EC724B50AF}" type="pres">
      <dgm:prSet presAssocID="{8440D138-BE73-FB44-BBEF-1FC3FB108A97}" presName="parentText" presStyleLbl="node1" presStyleIdx="2" presStyleCnt="3">
        <dgm:presLayoutVars>
          <dgm:chMax val="0"/>
          <dgm:bulletEnabled val="1"/>
        </dgm:presLayoutVars>
      </dgm:prSet>
      <dgm:spPr/>
    </dgm:pt>
    <dgm:pt modelId="{C20C3603-9123-A14C-9814-EA132B3A96B1}" type="pres">
      <dgm:prSet presAssocID="{8440D138-BE73-FB44-BBEF-1FC3FB108A97}" presName="negativeSpace" presStyleCnt="0"/>
      <dgm:spPr/>
    </dgm:pt>
    <dgm:pt modelId="{E5E2D93A-0FAC-8648-A220-3E52BE154C5F}" type="pres">
      <dgm:prSet presAssocID="{8440D138-BE73-FB44-BBEF-1FC3FB108A97}" presName="childText" presStyleLbl="conFgAcc1" presStyleIdx="2" presStyleCnt="3">
        <dgm:presLayoutVars>
          <dgm:bulletEnabled val="1"/>
        </dgm:presLayoutVars>
      </dgm:prSet>
      <dgm:spPr/>
    </dgm:pt>
  </dgm:ptLst>
  <dgm:cxnLst>
    <dgm:cxn modelId="{D8F56D06-6479-2441-86D8-AD23DC3F3908}" type="presOf" srcId="{8440D138-BE73-FB44-BBEF-1FC3FB108A97}" destId="{B3028417-3BB4-804F-B830-21EC724B50AF}" srcOrd="1" destOrd="0" presId="urn:microsoft.com/office/officeart/2005/8/layout/list1"/>
    <dgm:cxn modelId="{5904720B-427C-C141-A11F-D1BE8FE1FBA2}" srcId="{8440D138-BE73-FB44-BBEF-1FC3FB108A97}" destId="{2D14AC71-6F9F-B94A-ADC5-A11456751F9C}" srcOrd="0" destOrd="0" parTransId="{73C2B6B4-DF77-9047-9F14-AE7C3148BD63}" sibTransId="{FD8E04A9-323E-8A4B-AAF4-2BB97B2B8FE0}"/>
    <dgm:cxn modelId="{477C4B19-5757-A344-A22A-E7DCA796D57D}" type="presOf" srcId="{EDBE8867-7758-3D40-B369-E92A59C78254}" destId="{62188342-F933-5546-8BB3-C1B3099F523F}" srcOrd="1" destOrd="0" presId="urn:microsoft.com/office/officeart/2005/8/layout/list1"/>
    <dgm:cxn modelId="{85D2FC2D-E4F5-E643-A64F-2F10CC753F14}" type="presOf" srcId="{2D14AC71-6F9F-B94A-ADC5-A11456751F9C}" destId="{E5E2D93A-0FAC-8648-A220-3E52BE154C5F}" srcOrd="0" destOrd="0" presId="urn:microsoft.com/office/officeart/2005/8/layout/list1"/>
    <dgm:cxn modelId="{5438E636-6DE6-3A41-8AA0-73F658BDDD42}" srcId="{CBDD8360-C17A-D744-93D2-006C349A759D}" destId="{EDBE8867-7758-3D40-B369-E92A59C78254}" srcOrd="0" destOrd="0" parTransId="{06893441-85D5-B743-BD65-9A95DC67AE21}" sibTransId="{A4B70527-9188-E249-A41C-8D5D41A143A3}"/>
    <dgm:cxn modelId="{FB15DB37-7E4D-264F-B4C0-5912695EE4E1}" type="presOf" srcId="{B89FE6C2-077F-4741-8F16-B5795B7063E1}" destId="{56B37D08-27E9-6348-A4E7-27939D35EA56}" srcOrd="1" destOrd="0" presId="urn:microsoft.com/office/officeart/2005/8/layout/list1"/>
    <dgm:cxn modelId="{7CBBAA5F-1D78-FD49-913C-20C3904C9E54}" type="presOf" srcId="{B89FE6C2-077F-4741-8F16-B5795B7063E1}" destId="{A032DD78-5CE7-214D-8E24-37D69D65FBC4}" srcOrd="0" destOrd="0" presId="urn:microsoft.com/office/officeart/2005/8/layout/list1"/>
    <dgm:cxn modelId="{96E31663-1B40-6842-957A-A773C11DD613}" type="presOf" srcId="{EDBE8867-7758-3D40-B369-E92A59C78254}" destId="{1A691CE5-A265-9E4F-A6A3-69EAD6003561}" srcOrd="0" destOrd="0" presId="urn:microsoft.com/office/officeart/2005/8/layout/list1"/>
    <dgm:cxn modelId="{91B76389-FA79-4347-9AB1-10DBEA7932B4}" type="presOf" srcId="{A63F4F42-530D-0844-A623-B7BB97CA06C8}" destId="{AD976998-883A-B44B-AA40-16EA334E3B09}" srcOrd="0" destOrd="0" presId="urn:microsoft.com/office/officeart/2005/8/layout/list1"/>
    <dgm:cxn modelId="{4888828E-6AB4-5C4F-B1BF-33A6886EC86A}" type="presOf" srcId="{8440D138-BE73-FB44-BBEF-1FC3FB108A97}" destId="{182D09B1-0D7D-AD47-A595-554DE5A7F3FA}" srcOrd="0" destOrd="0" presId="urn:microsoft.com/office/officeart/2005/8/layout/list1"/>
    <dgm:cxn modelId="{1775FEA1-E83E-514B-9EED-67D44E577D41}" srcId="{CBDD8360-C17A-D744-93D2-006C349A759D}" destId="{B89FE6C2-077F-4741-8F16-B5795B7063E1}" srcOrd="1" destOrd="0" parTransId="{CBE548C3-8B0D-AE4E-B5EC-3E713BEF8A34}" sibTransId="{D12748FC-262F-604D-A0ED-B8F3F2E85B30}"/>
    <dgm:cxn modelId="{B3CB20A4-0368-BF40-98A2-B2A95ACABDBF}" type="presOf" srcId="{CD39444C-1B21-EF4A-B5D4-958159C7B42D}" destId="{23981AB3-A7C5-304C-B5DD-3C6A0BA47400}" srcOrd="0" destOrd="0" presId="urn:microsoft.com/office/officeart/2005/8/layout/list1"/>
    <dgm:cxn modelId="{4B8949C1-C410-F64A-83CE-4E286C200947}" type="presOf" srcId="{CBDD8360-C17A-D744-93D2-006C349A759D}" destId="{ACFD1858-5182-EC41-AD4F-BB7EB502C119}" srcOrd="0" destOrd="0" presId="urn:microsoft.com/office/officeart/2005/8/layout/list1"/>
    <dgm:cxn modelId="{AC3E68CA-59A6-0D47-96B7-56C985E7999F}" srcId="{B89FE6C2-077F-4741-8F16-B5795B7063E1}" destId="{A63F4F42-530D-0844-A623-B7BB97CA06C8}" srcOrd="0" destOrd="0" parTransId="{A6AF5B68-FC53-694A-82B8-D02D823211BF}" sibTransId="{45082585-C225-5042-8C96-B318BA935269}"/>
    <dgm:cxn modelId="{88A848D4-3287-8544-B217-17F7AAC14DB0}" srcId="{EDBE8867-7758-3D40-B369-E92A59C78254}" destId="{CD39444C-1B21-EF4A-B5D4-958159C7B42D}" srcOrd="0" destOrd="0" parTransId="{DD0191C7-CB08-B24A-8735-5956F0832DBC}" sibTransId="{EF9E6F1D-FB04-DC42-A706-3251421BB982}"/>
    <dgm:cxn modelId="{1AAEA0EB-CE8D-3546-B228-849C7BBECB24}" srcId="{CBDD8360-C17A-D744-93D2-006C349A759D}" destId="{8440D138-BE73-FB44-BBEF-1FC3FB108A97}" srcOrd="2" destOrd="0" parTransId="{E275FC03-8304-564E-89AB-373C17CB55F3}" sibTransId="{250D8BAF-EB6C-2B4D-8429-A8492959928C}"/>
    <dgm:cxn modelId="{2B4A4B67-DBCE-C84A-B258-B80532B3CB5B}" type="presParOf" srcId="{ACFD1858-5182-EC41-AD4F-BB7EB502C119}" destId="{B88E5D32-B7BF-6948-84F5-CB3388CEA0B7}" srcOrd="0" destOrd="0" presId="urn:microsoft.com/office/officeart/2005/8/layout/list1"/>
    <dgm:cxn modelId="{5416A70F-8654-124B-8F8D-9F84E223E0A2}" type="presParOf" srcId="{B88E5D32-B7BF-6948-84F5-CB3388CEA0B7}" destId="{1A691CE5-A265-9E4F-A6A3-69EAD6003561}" srcOrd="0" destOrd="0" presId="urn:microsoft.com/office/officeart/2005/8/layout/list1"/>
    <dgm:cxn modelId="{2B7764CE-D49E-6644-9DCC-6DC8E38F7513}" type="presParOf" srcId="{B88E5D32-B7BF-6948-84F5-CB3388CEA0B7}" destId="{62188342-F933-5546-8BB3-C1B3099F523F}" srcOrd="1" destOrd="0" presId="urn:microsoft.com/office/officeart/2005/8/layout/list1"/>
    <dgm:cxn modelId="{C7DCA115-3815-2F46-98CF-CF3B61700E6C}" type="presParOf" srcId="{ACFD1858-5182-EC41-AD4F-BB7EB502C119}" destId="{54B61BE9-D834-B14A-AF49-D2E16C40500B}" srcOrd="1" destOrd="0" presId="urn:microsoft.com/office/officeart/2005/8/layout/list1"/>
    <dgm:cxn modelId="{1B0CF497-25C9-6E4C-8FAF-A3D6802AA2FC}" type="presParOf" srcId="{ACFD1858-5182-EC41-AD4F-BB7EB502C119}" destId="{23981AB3-A7C5-304C-B5DD-3C6A0BA47400}" srcOrd="2" destOrd="0" presId="urn:microsoft.com/office/officeart/2005/8/layout/list1"/>
    <dgm:cxn modelId="{C63BB2D7-BC49-5D43-86A7-4BEF36D901D7}" type="presParOf" srcId="{ACFD1858-5182-EC41-AD4F-BB7EB502C119}" destId="{EBDA10AD-AC0C-A64D-8BAD-38A69967D70E}" srcOrd="3" destOrd="0" presId="urn:microsoft.com/office/officeart/2005/8/layout/list1"/>
    <dgm:cxn modelId="{2BD41519-194B-6B48-9B35-476ED22794C5}" type="presParOf" srcId="{ACFD1858-5182-EC41-AD4F-BB7EB502C119}" destId="{7C99F359-0C2F-E746-8E8A-8CB3A0425D35}" srcOrd="4" destOrd="0" presId="urn:microsoft.com/office/officeart/2005/8/layout/list1"/>
    <dgm:cxn modelId="{7D4B4429-84A9-BF47-B03F-BE89970E8752}" type="presParOf" srcId="{7C99F359-0C2F-E746-8E8A-8CB3A0425D35}" destId="{A032DD78-5CE7-214D-8E24-37D69D65FBC4}" srcOrd="0" destOrd="0" presId="urn:microsoft.com/office/officeart/2005/8/layout/list1"/>
    <dgm:cxn modelId="{EE306430-2C95-2647-89C9-08FF8A334567}" type="presParOf" srcId="{7C99F359-0C2F-E746-8E8A-8CB3A0425D35}" destId="{56B37D08-27E9-6348-A4E7-27939D35EA56}" srcOrd="1" destOrd="0" presId="urn:microsoft.com/office/officeart/2005/8/layout/list1"/>
    <dgm:cxn modelId="{30527381-6C0B-814D-A1E0-255BA63047A2}" type="presParOf" srcId="{ACFD1858-5182-EC41-AD4F-BB7EB502C119}" destId="{32378106-D771-154C-A68B-4D4FB81F2675}" srcOrd="5" destOrd="0" presId="urn:microsoft.com/office/officeart/2005/8/layout/list1"/>
    <dgm:cxn modelId="{779A352F-E437-C148-81FA-CFE5FFC4630D}" type="presParOf" srcId="{ACFD1858-5182-EC41-AD4F-BB7EB502C119}" destId="{AD976998-883A-B44B-AA40-16EA334E3B09}" srcOrd="6" destOrd="0" presId="urn:microsoft.com/office/officeart/2005/8/layout/list1"/>
    <dgm:cxn modelId="{C317D663-C142-9940-8283-FBDB8C0A22DA}" type="presParOf" srcId="{ACFD1858-5182-EC41-AD4F-BB7EB502C119}" destId="{A880E6A6-6E9C-0C44-BEF0-4D6EE4E56AC0}" srcOrd="7" destOrd="0" presId="urn:microsoft.com/office/officeart/2005/8/layout/list1"/>
    <dgm:cxn modelId="{A51E82A8-1770-2844-A640-3A15F84D9CD7}" type="presParOf" srcId="{ACFD1858-5182-EC41-AD4F-BB7EB502C119}" destId="{828035CE-2CE5-AE45-B080-C6EBCC590DF9}" srcOrd="8" destOrd="0" presId="urn:microsoft.com/office/officeart/2005/8/layout/list1"/>
    <dgm:cxn modelId="{FB366BBE-8967-D34F-8501-5C6102394FBB}" type="presParOf" srcId="{828035CE-2CE5-AE45-B080-C6EBCC590DF9}" destId="{182D09B1-0D7D-AD47-A595-554DE5A7F3FA}" srcOrd="0" destOrd="0" presId="urn:microsoft.com/office/officeart/2005/8/layout/list1"/>
    <dgm:cxn modelId="{6F136CE1-B6E5-AB4B-AB22-FEC5924D0737}" type="presParOf" srcId="{828035CE-2CE5-AE45-B080-C6EBCC590DF9}" destId="{B3028417-3BB4-804F-B830-21EC724B50AF}" srcOrd="1" destOrd="0" presId="urn:microsoft.com/office/officeart/2005/8/layout/list1"/>
    <dgm:cxn modelId="{C0E9DB57-AE6F-1A4C-9257-B30CCA8AA06C}" type="presParOf" srcId="{ACFD1858-5182-EC41-AD4F-BB7EB502C119}" destId="{C20C3603-9123-A14C-9814-EA132B3A96B1}" srcOrd="9" destOrd="0" presId="urn:microsoft.com/office/officeart/2005/8/layout/list1"/>
    <dgm:cxn modelId="{8A5311B1-9935-A645-AC55-0BC443EC4370}" type="presParOf" srcId="{ACFD1858-5182-EC41-AD4F-BB7EB502C119}" destId="{E5E2D93A-0FAC-8648-A220-3E52BE154C5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8984BBF-D090-D94A-958C-707853D134BE}"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4C5CEBC-1F30-5443-B794-80FF362A2AF0}">
      <dgm:prSet phldrT="[Text]"/>
      <dgm:spPr>
        <a:solidFill>
          <a:schemeClr val="accent4">
            <a:lumMod val="50000"/>
          </a:schemeClr>
        </a:solidFill>
        <a:ln>
          <a:solidFill>
            <a:schemeClr val="accent4">
              <a:lumMod val="50000"/>
            </a:schemeClr>
          </a:solidFill>
        </a:ln>
      </dgm:spPr>
      <dgm:t>
        <a:bodyPr/>
        <a:lstStyle/>
        <a:p>
          <a:r>
            <a:rPr lang="en-US" b="1" i="0" dirty="0"/>
            <a:t>Pages</a:t>
          </a:r>
          <a:r>
            <a:rPr lang="en-US" dirty="0"/>
            <a:t> </a:t>
          </a:r>
        </a:p>
      </dgm:t>
    </dgm:pt>
    <dgm:pt modelId="{BE0C5935-86C3-CE49-BC7C-DB3DC9A56DBA}" type="parTrans" cxnId="{B3689970-B6AA-F841-8AA9-BF33FA1007D0}">
      <dgm:prSet/>
      <dgm:spPr/>
      <dgm:t>
        <a:bodyPr/>
        <a:lstStyle/>
        <a:p>
          <a:endParaRPr lang="en-US"/>
        </a:p>
      </dgm:t>
    </dgm:pt>
    <dgm:pt modelId="{0242CC9F-7F01-C541-AE84-95B60386F567}" type="sibTrans" cxnId="{B3689970-B6AA-F841-8AA9-BF33FA1007D0}">
      <dgm:prSet/>
      <dgm:spPr/>
      <dgm:t>
        <a:bodyPr/>
        <a:lstStyle/>
        <a:p>
          <a:endParaRPr lang="en-US"/>
        </a:p>
      </dgm:t>
    </dgm:pt>
    <dgm:pt modelId="{7AA8A9FF-58E2-CB47-ADA1-DE9E3BDCDC0F}">
      <dgm:prSet/>
      <dgm:spPr>
        <a:solidFill>
          <a:schemeClr val="accent4">
            <a:lumMod val="20000"/>
            <a:lumOff val="80000"/>
          </a:schemeClr>
        </a:solidFill>
      </dgm:spPr>
      <dgm:t>
        <a:bodyPr/>
        <a:lstStyle/>
        <a:p>
          <a:r>
            <a:rPr lang="en-US" dirty="0"/>
            <a:t>Chunks of a process</a:t>
          </a:r>
        </a:p>
      </dgm:t>
    </dgm:pt>
    <dgm:pt modelId="{C2FDA75E-5210-994A-B144-69E8807A517E}" type="parTrans" cxnId="{74DF4162-BDC2-044A-BC90-1D56E973C6EA}">
      <dgm:prSet/>
      <dgm:spPr/>
      <dgm:t>
        <a:bodyPr/>
        <a:lstStyle/>
        <a:p>
          <a:endParaRPr lang="en-US"/>
        </a:p>
      </dgm:t>
    </dgm:pt>
    <dgm:pt modelId="{D0788B77-3E9F-4D46-8831-D6285F658A86}" type="sibTrans" cxnId="{74DF4162-BDC2-044A-BC90-1D56E973C6EA}">
      <dgm:prSet/>
      <dgm:spPr/>
      <dgm:t>
        <a:bodyPr/>
        <a:lstStyle/>
        <a:p>
          <a:endParaRPr lang="en-US"/>
        </a:p>
      </dgm:t>
    </dgm:pt>
    <dgm:pt modelId="{5BAEB20B-3695-E348-9F13-AECB8D7EFA27}">
      <dgm:prSet/>
      <dgm:spPr>
        <a:solidFill>
          <a:schemeClr val="accent2">
            <a:lumMod val="50000"/>
          </a:schemeClr>
        </a:solidFill>
        <a:ln>
          <a:solidFill>
            <a:schemeClr val="accent2">
              <a:lumMod val="75000"/>
            </a:schemeClr>
          </a:solidFill>
        </a:ln>
      </dgm:spPr>
      <dgm:t>
        <a:bodyPr/>
        <a:lstStyle/>
        <a:p>
          <a:r>
            <a:rPr lang="en-US" b="1" i="0" dirty="0"/>
            <a:t>Frames</a:t>
          </a:r>
        </a:p>
      </dgm:t>
    </dgm:pt>
    <dgm:pt modelId="{F35B4B62-4741-964F-9F55-8BAE5A6BA9A5}" type="parTrans" cxnId="{24914EDD-F887-F145-A25D-9C1F499EEC64}">
      <dgm:prSet/>
      <dgm:spPr/>
      <dgm:t>
        <a:bodyPr/>
        <a:lstStyle/>
        <a:p>
          <a:endParaRPr lang="en-US"/>
        </a:p>
      </dgm:t>
    </dgm:pt>
    <dgm:pt modelId="{E89D1576-1C84-A941-A5F3-6A6E595B57D7}" type="sibTrans" cxnId="{24914EDD-F887-F145-A25D-9C1F499EEC64}">
      <dgm:prSet/>
      <dgm:spPr/>
      <dgm:t>
        <a:bodyPr/>
        <a:lstStyle/>
        <a:p>
          <a:endParaRPr lang="en-US"/>
        </a:p>
      </dgm:t>
    </dgm:pt>
    <dgm:pt modelId="{097D4EAE-CD21-C547-B935-47F8B18B09F5}">
      <dgm:prSet/>
      <dgm:spPr>
        <a:solidFill>
          <a:schemeClr val="tx2">
            <a:lumMod val="20000"/>
            <a:lumOff val="80000"/>
          </a:schemeClr>
        </a:solidFill>
      </dgm:spPr>
      <dgm:t>
        <a:bodyPr/>
        <a:lstStyle/>
        <a:p>
          <a:r>
            <a:rPr lang="en-US" dirty="0"/>
            <a:t>Available chunks of memory</a:t>
          </a:r>
        </a:p>
      </dgm:t>
    </dgm:pt>
    <dgm:pt modelId="{87A55BF3-60A6-CA4A-952B-9DB7A9BFC901}" type="parTrans" cxnId="{00913CB1-9610-624A-BE9D-1C50FCC5CCE3}">
      <dgm:prSet/>
      <dgm:spPr/>
      <dgm:t>
        <a:bodyPr/>
        <a:lstStyle/>
        <a:p>
          <a:endParaRPr lang="en-US"/>
        </a:p>
      </dgm:t>
    </dgm:pt>
    <dgm:pt modelId="{5B396445-CB01-9443-9541-38B17C330104}" type="sibTrans" cxnId="{00913CB1-9610-624A-BE9D-1C50FCC5CCE3}">
      <dgm:prSet/>
      <dgm:spPr/>
      <dgm:t>
        <a:bodyPr/>
        <a:lstStyle/>
        <a:p>
          <a:endParaRPr lang="en-US"/>
        </a:p>
      </dgm:t>
    </dgm:pt>
    <dgm:pt modelId="{7427F0B0-35E5-664A-9214-512C0B3A33C3}" type="pres">
      <dgm:prSet presAssocID="{98984BBF-D090-D94A-958C-707853D134BE}" presName="Name0" presStyleCnt="0">
        <dgm:presLayoutVars>
          <dgm:dir/>
          <dgm:animLvl val="lvl"/>
          <dgm:resizeHandles val="exact"/>
        </dgm:presLayoutVars>
      </dgm:prSet>
      <dgm:spPr/>
    </dgm:pt>
    <dgm:pt modelId="{979F7F9E-BB7E-5E47-AEA2-74D0BA117F83}" type="pres">
      <dgm:prSet presAssocID="{64C5CEBC-1F30-5443-B794-80FF362A2AF0}" presName="composite" presStyleCnt="0"/>
      <dgm:spPr/>
    </dgm:pt>
    <dgm:pt modelId="{141F70A1-56B4-7C45-8D55-136594643679}" type="pres">
      <dgm:prSet presAssocID="{64C5CEBC-1F30-5443-B794-80FF362A2AF0}" presName="parTx" presStyleLbl="alignNode1" presStyleIdx="0" presStyleCnt="2">
        <dgm:presLayoutVars>
          <dgm:chMax val="0"/>
          <dgm:chPref val="0"/>
          <dgm:bulletEnabled val="1"/>
        </dgm:presLayoutVars>
      </dgm:prSet>
      <dgm:spPr/>
    </dgm:pt>
    <dgm:pt modelId="{46D6853D-8FF8-D64F-9F4D-3F18C7AC2088}" type="pres">
      <dgm:prSet presAssocID="{64C5CEBC-1F30-5443-B794-80FF362A2AF0}" presName="desTx" presStyleLbl="alignAccFollowNode1" presStyleIdx="0" presStyleCnt="2">
        <dgm:presLayoutVars>
          <dgm:bulletEnabled val="1"/>
        </dgm:presLayoutVars>
      </dgm:prSet>
      <dgm:spPr/>
    </dgm:pt>
    <dgm:pt modelId="{D2371063-AB88-2A4F-820E-F87872FE7F53}" type="pres">
      <dgm:prSet presAssocID="{0242CC9F-7F01-C541-AE84-95B60386F567}" presName="space" presStyleCnt="0"/>
      <dgm:spPr/>
    </dgm:pt>
    <dgm:pt modelId="{3AA422C0-DB0A-694E-A997-DBCDCCB90F7D}" type="pres">
      <dgm:prSet presAssocID="{5BAEB20B-3695-E348-9F13-AECB8D7EFA27}" presName="composite" presStyleCnt="0"/>
      <dgm:spPr/>
    </dgm:pt>
    <dgm:pt modelId="{E43E3212-8A7F-3040-93CF-F261BAF43BC6}" type="pres">
      <dgm:prSet presAssocID="{5BAEB20B-3695-E348-9F13-AECB8D7EFA27}" presName="parTx" presStyleLbl="alignNode1" presStyleIdx="1" presStyleCnt="2">
        <dgm:presLayoutVars>
          <dgm:chMax val="0"/>
          <dgm:chPref val="0"/>
          <dgm:bulletEnabled val="1"/>
        </dgm:presLayoutVars>
      </dgm:prSet>
      <dgm:spPr/>
    </dgm:pt>
    <dgm:pt modelId="{A1162212-C3C8-3A47-829A-648CCE353B98}" type="pres">
      <dgm:prSet presAssocID="{5BAEB20B-3695-E348-9F13-AECB8D7EFA27}" presName="desTx" presStyleLbl="alignAccFollowNode1" presStyleIdx="1" presStyleCnt="2">
        <dgm:presLayoutVars>
          <dgm:bulletEnabled val="1"/>
        </dgm:presLayoutVars>
      </dgm:prSet>
      <dgm:spPr/>
    </dgm:pt>
  </dgm:ptLst>
  <dgm:cxnLst>
    <dgm:cxn modelId="{9E6EA001-3F24-B24B-9B43-2CBB0F1A61BF}" type="presOf" srcId="{7AA8A9FF-58E2-CB47-ADA1-DE9E3BDCDC0F}" destId="{46D6853D-8FF8-D64F-9F4D-3F18C7AC2088}" srcOrd="0" destOrd="0" presId="urn:microsoft.com/office/officeart/2005/8/layout/hList1"/>
    <dgm:cxn modelId="{6D229A09-1324-424E-A246-48A59282A263}" type="presOf" srcId="{5BAEB20B-3695-E348-9F13-AECB8D7EFA27}" destId="{E43E3212-8A7F-3040-93CF-F261BAF43BC6}" srcOrd="0" destOrd="0" presId="urn:microsoft.com/office/officeart/2005/8/layout/hList1"/>
    <dgm:cxn modelId="{6EED0931-0051-4A49-9DA3-3127BA100172}" type="presOf" srcId="{64C5CEBC-1F30-5443-B794-80FF362A2AF0}" destId="{141F70A1-56B4-7C45-8D55-136594643679}" srcOrd="0" destOrd="0" presId="urn:microsoft.com/office/officeart/2005/8/layout/hList1"/>
    <dgm:cxn modelId="{74DF4162-BDC2-044A-BC90-1D56E973C6EA}" srcId="{64C5CEBC-1F30-5443-B794-80FF362A2AF0}" destId="{7AA8A9FF-58E2-CB47-ADA1-DE9E3BDCDC0F}" srcOrd="0" destOrd="0" parTransId="{C2FDA75E-5210-994A-B144-69E8807A517E}" sibTransId="{D0788B77-3E9F-4D46-8831-D6285F658A86}"/>
    <dgm:cxn modelId="{B3689970-B6AA-F841-8AA9-BF33FA1007D0}" srcId="{98984BBF-D090-D94A-958C-707853D134BE}" destId="{64C5CEBC-1F30-5443-B794-80FF362A2AF0}" srcOrd="0" destOrd="0" parTransId="{BE0C5935-86C3-CE49-BC7C-DB3DC9A56DBA}" sibTransId="{0242CC9F-7F01-C541-AE84-95B60386F567}"/>
    <dgm:cxn modelId="{00913CB1-9610-624A-BE9D-1C50FCC5CCE3}" srcId="{5BAEB20B-3695-E348-9F13-AECB8D7EFA27}" destId="{097D4EAE-CD21-C547-B935-47F8B18B09F5}" srcOrd="0" destOrd="0" parTransId="{87A55BF3-60A6-CA4A-952B-9DB7A9BFC901}" sibTransId="{5B396445-CB01-9443-9541-38B17C330104}"/>
    <dgm:cxn modelId="{24914EDD-F887-F145-A25D-9C1F499EEC64}" srcId="{98984BBF-D090-D94A-958C-707853D134BE}" destId="{5BAEB20B-3695-E348-9F13-AECB8D7EFA27}" srcOrd="1" destOrd="0" parTransId="{F35B4B62-4741-964F-9F55-8BAE5A6BA9A5}" sibTransId="{E89D1576-1C84-A941-A5F3-6A6E595B57D7}"/>
    <dgm:cxn modelId="{848D44E0-2886-AF45-92D3-0D6D99B8E890}" type="presOf" srcId="{097D4EAE-CD21-C547-B935-47F8B18B09F5}" destId="{A1162212-C3C8-3A47-829A-648CCE353B98}" srcOrd="0" destOrd="0" presId="urn:microsoft.com/office/officeart/2005/8/layout/hList1"/>
    <dgm:cxn modelId="{51466DEE-7137-6746-8626-C7E5EE11618B}" type="presOf" srcId="{98984BBF-D090-D94A-958C-707853D134BE}" destId="{7427F0B0-35E5-664A-9214-512C0B3A33C3}" srcOrd="0" destOrd="0" presId="urn:microsoft.com/office/officeart/2005/8/layout/hList1"/>
    <dgm:cxn modelId="{9AA5CDE8-FED1-EB4C-B0D4-6A8B11DC1878}" type="presParOf" srcId="{7427F0B0-35E5-664A-9214-512C0B3A33C3}" destId="{979F7F9E-BB7E-5E47-AEA2-74D0BA117F83}" srcOrd="0" destOrd="0" presId="urn:microsoft.com/office/officeart/2005/8/layout/hList1"/>
    <dgm:cxn modelId="{ECFB20C0-D67D-0948-8168-03352B707B32}" type="presParOf" srcId="{979F7F9E-BB7E-5E47-AEA2-74D0BA117F83}" destId="{141F70A1-56B4-7C45-8D55-136594643679}" srcOrd="0" destOrd="0" presId="urn:microsoft.com/office/officeart/2005/8/layout/hList1"/>
    <dgm:cxn modelId="{1FE50B2A-41F2-A441-B98D-36207E9E496D}" type="presParOf" srcId="{979F7F9E-BB7E-5E47-AEA2-74D0BA117F83}" destId="{46D6853D-8FF8-D64F-9F4D-3F18C7AC2088}" srcOrd="1" destOrd="0" presId="urn:microsoft.com/office/officeart/2005/8/layout/hList1"/>
    <dgm:cxn modelId="{6841475D-6621-494B-A712-CE8470899B3C}" type="presParOf" srcId="{7427F0B0-35E5-664A-9214-512C0B3A33C3}" destId="{D2371063-AB88-2A4F-820E-F87872FE7F53}" srcOrd="1" destOrd="0" presId="urn:microsoft.com/office/officeart/2005/8/layout/hList1"/>
    <dgm:cxn modelId="{CB8178DE-8B54-F844-8074-98ECF9CE6ACC}" type="presParOf" srcId="{7427F0B0-35E5-664A-9214-512C0B3A33C3}" destId="{3AA422C0-DB0A-694E-A997-DBCDCCB90F7D}" srcOrd="2" destOrd="0" presId="urn:microsoft.com/office/officeart/2005/8/layout/hList1"/>
    <dgm:cxn modelId="{0A569493-B825-9748-B7E0-E60C3EE5DBF6}" type="presParOf" srcId="{3AA422C0-DB0A-694E-A997-DBCDCCB90F7D}" destId="{E43E3212-8A7F-3040-93CF-F261BAF43BC6}" srcOrd="0" destOrd="0" presId="urn:microsoft.com/office/officeart/2005/8/layout/hList1"/>
    <dgm:cxn modelId="{841A35E6-1507-DA48-841F-E92C9F7365E3}" type="presParOf" srcId="{3AA422C0-DB0A-694E-A997-DBCDCCB90F7D}" destId="{A1162212-C3C8-3A47-829A-648CCE353B9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8C684FE-1A2B-254D-8FD5-947512C78C87}" type="doc">
      <dgm:prSet loTypeId="urn:microsoft.com/office/officeart/2005/8/layout/hProcess9" loCatId="" qsTypeId="urn:microsoft.com/office/officeart/2005/8/quickstyle/simple4" qsCatId="simple" csTypeId="urn:microsoft.com/office/officeart/2005/8/colors/accent1_2" csCatId="accent1" phldr="1"/>
      <dgm:spPr/>
    </dgm:pt>
    <dgm:pt modelId="{52084027-B071-9247-B390-B891DE1DBD40}">
      <dgm:prSet phldrT="[Text]"/>
      <dgm:spPr/>
      <dgm:t>
        <a:bodyPr/>
        <a:lstStyle/>
        <a:p>
          <a:r>
            <a:rPr lang="en-US"/>
            <a:t>Extract the segment number as the leftmost </a:t>
          </a:r>
          <a:r>
            <a:rPr lang="en-US" i="1"/>
            <a:t>n</a:t>
          </a:r>
          <a:r>
            <a:rPr lang="en-US"/>
            <a:t> bits of the logical address</a:t>
          </a:r>
        </a:p>
      </dgm:t>
    </dgm:pt>
    <dgm:pt modelId="{DA58F419-FD4F-1F4B-B328-D1FFC44240CD}" type="parTrans" cxnId="{E3EEB70D-8291-8D42-B647-A8DA54C76DF0}">
      <dgm:prSet/>
      <dgm:spPr/>
      <dgm:t>
        <a:bodyPr/>
        <a:lstStyle/>
        <a:p>
          <a:endParaRPr lang="en-US"/>
        </a:p>
      </dgm:t>
    </dgm:pt>
    <dgm:pt modelId="{542C242A-BC0E-FE48-86B4-0089FD42B71F}" type="sibTrans" cxnId="{E3EEB70D-8291-8D42-B647-A8DA54C76DF0}">
      <dgm:prSet/>
      <dgm:spPr/>
      <dgm:t>
        <a:bodyPr/>
        <a:lstStyle/>
        <a:p>
          <a:endParaRPr lang="en-US"/>
        </a:p>
      </dgm:t>
    </dgm:pt>
    <dgm:pt modelId="{32FAFF03-C02A-0E43-BCDB-A43F13E6EC27}">
      <dgm:prSet/>
      <dgm:spPr/>
      <dgm:t>
        <a:bodyPr/>
        <a:lstStyle/>
        <a:p>
          <a:r>
            <a:rPr lang="en-US" dirty="0"/>
            <a:t>Use the segment number as an index into the process segment table to find the starting physical address of the segment</a:t>
          </a:r>
        </a:p>
      </dgm:t>
    </dgm:pt>
    <dgm:pt modelId="{444ED70A-0E9F-A34A-B482-5592059AD382}" type="parTrans" cxnId="{258C30C1-69A2-3841-B704-B6887C48ED9C}">
      <dgm:prSet/>
      <dgm:spPr/>
      <dgm:t>
        <a:bodyPr/>
        <a:lstStyle/>
        <a:p>
          <a:endParaRPr lang="en-US"/>
        </a:p>
      </dgm:t>
    </dgm:pt>
    <dgm:pt modelId="{ECB7C8B8-67FB-8340-B9F4-25BD06517BAF}" type="sibTrans" cxnId="{258C30C1-69A2-3841-B704-B6887C48ED9C}">
      <dgm:prSet/>
      <dgm:spPr/>
      <dgm:t>
        <a:bodyPr/>
        <a:lstStyle/>
        <a:p>
          <a:endParaRPr lang="en-US"/>
        </a:p>
      </dgm:t>
    </dgm:pt>
    <dgm:pt modelId="{C8ADBDE9-3938-0548-8B87-8FD5470D7D93}">
      <dgm:prSet/>
      <dgm:spPr/>
      <dgm:t>
        <a:bodyPr/>
        <a:lstStyle/>
        <a:p>
          <a:r>
            <a:rPr lang="en-US" dirty="0"/>
            <a:t>Compare the offset, expressed in the rightmost </a:t>
          </a:r>
          <a:r>
            <a:rPr lang="en-US" i="1" dirty="0"/>
            <a:t>m</a:t>
          </a:r>
          <a:r>
            <a:rPr lang="en-US" dirty="0"/>
            <a:t> bits, to the length of the segment.  If the offset is greater than or equal to the length, the address is invalid</a:t>
          </a:r>
        </a:p>
      </dgm:t>
    </dgm:pt>
    <dgm:pt modelId="{4EC583DA-FFB0-0340-BEB6-ACDC6119738D}" type="parTrans" cxnId="{B7CC8A03-770A-1B45-B0DA-724F7E11B94B}">
      <dgm:prSet/>
      <dgm:spPr/>
      <dgm:t>
        <a:bodyPr/>
        <a:lstStyle/>
        <a:p>
          <a:endParaRPr lang="en-US"/>
        </a:p>
      </dgm:t>
    </dgm:pt>
    <dgm:pt modelId="{5F0542EE-719A-A348-852C-7F01CFF2E8AC}" type="sibTrans" cxnId="{B7CC8A03-770A-1B45-B0DA-724F7E11B94B}">
      <dgm:prSet/>
      <dgm:spPr/>
      <dgm:t>
        <a:bodyPr/>
        <a:lstStyle/>
        <a:p>
          <a:endParaRPr lang="en-US"/>
        </a:p>
      </dgm:t>
    </dgm:pt>
    <dgm:pt modelId="{AC374B7D-944F-104D-B17A-59E6A717DA1E}">
      <dgm:prSet/>
      <dgm:spPr/>
      <dgm:t>
        <a:bodyPr/>
        <a:lstStyle/>
        <a:p>
          <a:r>
            <a:rPr lang="en-US" dirty="0"/>
            <a:t>The desired physical address is the sum of the starting physical address of the segment plus the offset</a:t>
          </a:r>
        </a:p>
      </dgm:t>
    </dgm:pt>
    <dgm:pt modelId="{1D928906-A2FD-0141-A634-325A68E11C78}" type="parTrans" cxnId="{982B9DA3-2C1B-2B45-A7C2-5B32DCBFDD4A}">
      <dgm:prSet/>
      <dgm:spPr/>
      <dgm:t>
        <a:bodyPr/>
        <a:lstStyle/>
        <a:p>
          <a:endParaRPr lang="en-US"/>
        </a:p>
      </dgm:t>
    </dgm:pt>
    <dgm:pt modelId="{0F191AD9-64E3-EE4A-9DB1-D2B24C8B629B}" type="sibTrans" cxnId="{982B9DA3-2C1B-2B45-A7C2-5B32DCBFDD4A}">
      <dgm:prSet/>
      <dgm:spPr/>
      <dgm:t>
        <a:bodyPr/>
        <a:lstStyle/>
        <a:p>
          <a:endParaRPr lang="en-US"/>
        </a:p>
      </dgm:t>
    </dgm:pt>
    <dgm:pt modelId="{51DF321D-3BBA-4545-8424-1BB44DD484AB}" type="pres">
      <dgm:prSet presAssocID="{78C684FE-1A2B-254D-8FD5-947512C78C87}" presName="CompostProcess" presStyleCnt="0">
        <dgm:presLayoutVars>
          <dgm:dir/>
          <dgm:resizeHandles val="exact"/>
        </dgm:presLayoutVars>
      </dgm:prSet>
      <dgm:spPr/>
    </dgm:pt>
    <dgm:pt modelId="{71E554F8-F172-7A4C-8592-CE7684E904E9}" type="pres">
      <dgm:prSet presAssocID="{78C684FE-1A2B-254D-8FD5-947512C78C87}" presName="arrow" presStyleLbl="bgShp" presStyleIdx="0" presStyleCnt="1"/>
      <dgm:spPr>
        <a:solidFill>
          <a:schemeClr val="bg1"/>
        </a:solidFill>
        <a:ln>
          <a:solidFill>
            <a:schemeClr val="accent1">
              <a:alpha val="90000"/>
            </a:schemeClr>
          </a:solidFill>
        </a:ln>
      </dgm:spPr>
    </dgm:pt>
    <dgm:pt modelId="{4517FBBA-EC60-AE4D-ABA3-30FBECDF4BDF}" type="pres">
      <dgm:prSet presAssocID="{78C684FE-1A2B-254D-8FD5-947512C78C87}" presName="linearProcess" presStyleCnt="0"/>
      <dgm:spPr/>
    </dgm:pt>
    <dgm:pt modelId="{66418308-D9BF-C14F-A46B-F4AAAFE89B91}" type="pres">
      <dgm:prSet presAssocID="{52084027-B071-9247-B390-B891DE1DBD40}" presName="textNode" presStyleLbl="node1" presStyleIdx="0" presStyleCnt="4">
        <dgm:presLayoutVars>
          <dgm:bulletEnabled val="1"/>
        </dgm:presLayoutVars>
      </dgm:prSet>
      <dgm:spPr/>
    </dgm:pt>
    <dgm:pt modelId="{D27850E7-6CE1-DC4B-8B04-2F885E655E04}" type="pres">
      <dgm:prSet presAssocID="{542C242A-BC0E-FE48-86B4-0089FD42B71F}" presName="sibTrans" presStyleCnt="0"/>
      <dgm:spPr/>
    </dgm:pt>
    <dgm:pt modelId="{CECE5934-D04C-B244-98EA-7378FF62C687}" type="pres">
      <dgm:prSet presAssocID="{32FAFF03-C02A-0E43-BCDB-A43F13E6EC27}" presName="textNode" presStyleLbl="node1" presStyleIdx="1" presStyleCnt="4">
        <dgm:presLayoutVars>
          <dgm:bulletEnabled val="1"/>
        </dgm:presLayoutVars>
      </dgm:prSet>
      <dgm:spPr/>
    </dgm:pt>
    <dgm:pt modelId="{E0893149-E3B2-5546-90A5-D649B31B53AC}" type="pres">
      <dgm:prSet presAssocID="{ECB7C8B8-67FB-8340-B9F4-25BD06517BAF}" presName="sibTrans" presStyleCnt="0"/>
      <dgm:spPr/>
    </dgm:pt>
    <dgm:pt modelId="{79C5E6D8-2847-F447-9D07-319B928A8FC8}" type="pres">
      <dgm:prSet presAssocID="{C8ADBDE9-3938-0548-8B87-8FD5470D7D93}" presName="textNode" presStyleLbl="node1" presStyleIdx="2" presStyleCnt="4">
        <dgm:presLayoutVars>
          <dgm:bulletEnabled val="1"/>
        </dgm:presLayoutVars>
      </dgm:prSet>
      <dgm:spPr/>
    </dgm:pt>
    <dgm:pt modelId="{5AC9194D-E3EF-7041-A0E3-CA076C2E9A60}" type="pres">
      <dgm:prSet presAssocID="{5F0542EE-719A-A348-852C-7F01CFF2E8AC}" presName="sibTrans" presStyleCnt="0"/>
      <dgm:spPr/>
    </dgm:pt>
    <dgm:pt modelId="{4476A394-1578-B443-9923-9E9465C6DB9E}" type="pres">
      <dgm:prSet presAssocID="{AC374B7D-944F-104D-B17A-59E6A717DA1E}" presName="textNode" presStyleLbl="node1" presStyleIdx="3" presStyleCnt="4">
        <dgm:presLayoutVars>
          <dgm:bulletEnabled val="1"/>
        </dgm:presLayoutVars>
      </dgm:prSet>
      <dgm:spPr/>
    </dgm:pt>
  </dgm:ptLst>
  <dgm:cxnLst>
    <dgm:cxn modelId="{B7CC8A03-770A-1B45-B0DA-724F7E11B94B}" srcId="{78C684FE-1A2B-254D-8FD5-947512C78C87}" destId="{C8ADBDE9-3938-0548-8B87-8FD5470D7D93}" srcOrd="2" destOrd="0" parTransId="{4EC583DA-FFB0-0340-BEB6-ACDC6119738D}" sibTransId="{5F0542EE-719A-A348-852C-7F01CFF2E8AC}"/>
    <dgm:cxn modelId="{E3EEB70D-8291-8D42-B647-A8DA54C76DF0}" srcId="{78C684FE-1A2B-254D-8FD5-947512C78C87}" destId="{52084027-B071-9247-B390-B891DE1DBD40}" srcOrd="0" destOrd="0" parTransId="{DA58F419-FD4F-1F4B-B328-D1FFC44240CD}" sibTransId="{542C242A-BC0E-FE48-86B4-0089FD42B71F}"/>
    <dgm:cxn modelId="{36EFC141-1523-DA4F-A8C1-095F63004DAE}" type="presOf" srcId="{78C684FE-1A2B-254D-8FD5-947512C78C87}" destId="{51DF321D-3BBA-4545-8424-1BB44DD484AB}" srcOrd="0" destOrd="0" presId="urn:microsoft.com/office/officeart/2005/8/layout/hProcess9"/>
    <dgm:cxn modelId="{E4C5E856-16CC-8F4A-89FB-5E9922E948E5}" type="presOf" srcId="{AC374B7D-944F-104D-B17A-59E6A717DA1E}" destId="{4476A394-1578-B443-9923-9E9465C6DB9E}" srcOrd="0" destOrd="0" presId="urn:microsoft.com/office/officeart/2005/8/layout/hProcess9"/>
    <dgm:cxn modelId="{263B649D-3B5C-C747-9DE0-A53ABBB365C3}" type="presOf" srcId="{C8ADBDE9-3938-0548-8B87-8FD5470D7D93}" destId="{79C5E6D8-2847-F447-9D07-319B928A8FC8}" srcOrd="0" destOrd="0" presId="urn:microsoft.com/office/officeart/2005/8/layout/hProcess9"/>
    <dgm:cxn modelId="{152B5FA2-F006-124D-8096-656BFADAEC84}" type="presOf" srcId="{32FAFF03-C02A-0E43-BCDB-A43F13E6EC27}" destId="{CECE5934-D04C-B244-98EA-7378FF62C687}" srcOrd="0" destOrd="0" presId="urn:microsoft.com/office/officeart/2005/8/layout/hProcess9"/>
    <dgm:cxn modelId="{982B9DA3-2C1B-2B45-A7C2-5B32DCBFDD4A}" srcId="{78C684FE-1A2B-254D-8FD5-947512C78C87}" destId="{AC374B7D-944F-104D-B17A-59E6A717DA1E}" srcOrd="3" destOrd="0" parTransId="{1D928906-A2FD-0141-A634-325A68E11C78}" sibTransId="{0F191AD9-64E3-EE4A-9DB1-D2B24C8B629B}"/>
    <dgm:cxn modelId="{0CAE04B2-1676-4941-A1A5-588758A32793}" type="presOf" srcId="{52084027-B071-9247-B390-B891DE1DBD40}" destId="{66418308-D9BF-C14F-A46B-F4AAAFE89B91}" srcOrd="0" destOrd="0" presId="urn:microsoft.com/office/officeart/2005/8/layout/hProcess9"/>
    <dgm:cxn modelId="{258C30C1-69A2-3841-B704-B6887C48ED9C}" srcId="{78C684FE-1A2B-254D-8FD5-947512C78C87}" destId="{32FAFF03-C02A-0E43-BCDB-A43F13E6EC27}" srcOrd="1" destOrd="0" parTransId="{444ED70A-0E9F-A34A-B482-5592059AD382}" sibTransId="{ECB7C8B8-67FB-8340-B9F4-25BD06517BAF}"/>
    <dgm:cxn modelId="{45F7AE58-2078-924E-9D9E-B22C5F8DC8AE}" type="presParOf" srcId="{51DF321D-3BBA-4545-8424-1BB44DD484AB}" destId="{71E554F8-F172-7A4C-8592-CE7684E904E9}" srcOrd="0" destOrd="0" presId="urn:microsoft.com/office/officeart/2005/8/layout/hProcess9"/>
    <dgm:cxn modelId="{651855A6-39AC-6E40-A6E2-91EBD14DCCA9}" type="presParOf" srcId="{51DF321D-3BBA-4545-8424-1BB44DD484AB}" destId="{4517FBBA-EC60-AE4D-ABA3-30FBECDF4BDF}" srcOrd="1" destOrd="0" presId="urn:microsoft.com/office/officeart/2005/8/layout/hProcess9"/>
    <dgm:cxn modelId="{746F777C-8694-8C49-B78D-967727B2BE33}" type="presParOf" srcId="{4517FBBA-EC60-AE4D-ABA3-30FBECDF4BDF}" destId="{66418308-D9BF-C14F-A46B-F4AAAFE89B91}" srcOrd="0" destOrd="0" presId="urn:microsoft.com/office/officeart/2005/8/layout/hProcess9"/>
    <dgm:cxn modelId="{2676F81A-6102-EA4C-AB76-7435E821D832}" type="presParOf" srcId="{4517FBBA-EC60-AE4D-ABA3-30FBECDF4BDF}" destId="{D27850E7-6CE1-DC4B-8B04-2F885E655E04}" srcOrd="1" destOrd="0" presId="urn:microsoft.com/office/officeart/2005/8/layout/hProcess9"/>
    <dgm:cxn modelId="{43082DA4-8A58-504F-9F4D-4656582A169E}" type="presParOf" srcId="{4517FBBA-EC60-AE4D-ABA3-30FBECDF4BDF}" destId="{CECE5934-D04C-B244-98EA-7378FF62C687}" srcOrd="2" destOrd="0" presId="urn:microsoft.com/office/officeart/2005/8/layout/hProcess9"/>
    <dgm:cxn modelId="{57F9B15B-2034-A241-AB33-52777EA6DE17}" type="presParOf" srcId="{4517FBBA-EC60-AE4D-ABA3-30FBECDF4BDF}" destId="{E0893149-E3B2-5546-90A5-D649B31B53AC}" srcOrd="3" destOrd="0" presId="urn:microsoft.com/office/officeart/2005/8/layout/hProcess9"/>
    <dgm:cxn modelId="{00C1B080-6A56-EE49-B3E6-DC6A10D5E766}" type="presParOf" srcId="{4517FBBA-EC60-AE4D-ABA3-30FBECDF4BDF}" destId="{79C5E6D8-2847-F447-9D07-319B928A8FC8}" srcOrd="4" destOrd="0" presId="urn:microsoft.com/office/officeart/2005/8/layout/hProcess9"/>
    <dgm:cxn modelId="{B89F247F-E616-424E-9192-897B2FD0F23A}" type="presParOf" srcId="{4517FBBA-EC60-AE4D-ABA3-30FBECDF4BDF}" destId="{5AC9194D-E3EF-7041-A0E3-CA076C2E9A60}" srcOrd="5" destOrd="0" presId="urn:microsoft.com/office/officeart/2005/8/layout/hProcess9"/>
    <dgm:cxn modelId="{46F68594-4D0C-CA47-AD2C-E979B322BA8A}" type="presParOf" srcId="{4517FBBA-EC60-AE4D-ABA3-30FBECDF4BDF}" destId="{4476A394-1578-B443-9923-9E9465C6DB9E}"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17859FB-537D-FB4D-86DC-1559375A0870}" type="doc">
      <dgm:prSet loTypeId="urn:microsoft.com/office/officeart/2005/8/layout/hierarchy3" loCatId="list" qsTypeId="urn:microsoft.com/office/officeart/2005/8/quickstyle/simple4" qsCatId="simple" csTypeId="urn:microsoft.com/office/officeart/2005/8/colors/accent1_2" csCatId="accent1" phldr="1"/>
      <dgm:spPr/>
      <dgm:t>
        <a:bodyPr/>
        <a:lstStyle/>
        <a:p>
          <a:endParaRPr lang="en-US"/>
        </a:p>
      </dgm:t>
    </dgm:pt>
    <dgm:pt modelId="{E2E857DE-14DF-4348-B91D-6B07A32100CA}">
      <dgm:prSet custT="1"/>
      <dgm:spPr/>
      <dgm:t>
        <a:bodyPr/>
        <a:lstStyle/>
        <a:p>
          <a:pPr rtl="0"/>
          <a:r>
            <a:rPr lang="en-US" sz="3600" dirty="0"/>
            <a:t>Real memory</a:t>
          </a:r>
        </a:p>
      </dgm:t>
    </dgm:pt>
    <dgm:pt modelId="{B1CDA7D0-5EEB-754D-8735-96223C8C1E85}" type="parTrans" cxnId="{427B5CC2-79CD-224D-9F6B-D563C5F8D2FC}">
      <dgm:prSet/>
      <dgm:spPr/>
      <dgm:t>
        <a:bodyPr/>
        <a:lstStyle/>
        <a:p>
          <a:endParaRPr lang="en-US"/>
        </a:p>
      </dgm:t>
    </dgm:pt>
    <dgm:pt modelId="{9D638945-8C30-E040-B572-E076D16608C3}" type="sibTrans" cxnId="{427B5CC2-79CD-224D-9F6B-D563C5F8D2FC}">
      <dgm:prSet/>
      <dgm:spPr/>
      <dgm:t>
        <a:bodyPr/>
        <a:lstStyle/>
        <a:p>
          <a:endParaRPr lang="en-US"/>
        </a:p>
      </dgm:t>
    </dgm:pt>
    <dgm:pt modelId="{8F252449-EE3C-D64E-8051-BC1E354AA83D}">
      <dgm:prSet custT="1"/>
      <dgm:spPr/>
      <dgm:t>
        <a:bodyPr/>
        <a:lstStyle/>
        <a:p>
          <a:pPr rtl="0"/>
          <a:r>
            <a:rPr lang="en-US" sz="2200" dirty="0"/>
            <a:t>Main memory, the actual RAM</a:t>
          </a:r>
        </a:p>
      </dgm:t>
    </dgm:pt>
    <dgm:pt modelId="{023BD5FB-C6E0-8C4C-B8F2-61E800B01AC1}" type="parTrans" cxnId="{E92209DB-E2AF-CB4B-8054-53C33523BA4C}">
      <dgm:prSet/>
      <dgm:spPr/>
      <dgm:t>
        <a:bodyPr/>
        <a:lstStyle/>
        <a:p>
          <a:endParaRPr lang="en-US"/>
        </a:p>
      </dgm:t>
    </dgm:pt>
    <dgm:pt modelId="{4A373626-DB19-C640-B2F1-6E3294EAFDFB}" type="sibTrans" cxnId="{E92209DB-E2AF-CB4B-8054-53C33523BA4C}">
      <dgm:prSet/>
      <dgm:spPr/>
      <dgm:t>
        <a:bodyPr/>
        <a:lstStyle/>
        <a:p>
          <a:endParaRPr lang="en-US"/>
        </a:p>
      </dgm:t>
    </dgm:pt>
    <dgm:pt modelId="{1449C7A1-436E-4746-A320-3E622DC380B6}">
      <dgm:prSet custT="1"/>
      <dgm:spPr/>
      <dgm:t>
        <a:bodyPr/>
        <a:lstStyle/>
        <a:p>
          <a:pPr rtl="0"/>
          <a:r>
            <a:rPr lang="en-US" sz="3600" dirty="0"/>
            <a:t>Virtual memory</a:t>
          </a:r>
        </a:p>
      </dgm:t>
    </dgm:pt>
    <dgm:pt modelId="{99D0015B-9991-C54E-AB72-7F0F589EE25C}" type="parTrans" cxnId="{52DAC1B0-1107-BB49-9178-24431B8E229C}">
      <dgm:prSet/>
      <dgm:spPr/>
      <dgm:t>
        <a:bodyPr/>
        <a:lstStyle/>
        <a:p>
          <a:endParaRPr lang="en-US"/>
        </a:p>
      </dgm:t>
    </dgm:pt>
    <dgm:pt modelId="{F4F0F1E7-BB68-C843-A4B2-BEB1A3169005}" type="sibTrans" cxnId="{52DAC1B0-1107-BB49-9178-24431B8E229C}">
      <dgm:prSet/>
      <dgm:spPr/>
      <dgm:t>
        <a:bodyPr/>
        <a:lstStyle/>
        <a:p>
          <a:endParaRPr lang="en-US"/>
        </a:p>
      </dgm:t>
    </dgm:pt>
    <dgm:pt modelId="{68369A64-CB91-8542-8C21-2E99583CE32E}">
      <dgm:prSet custT="1"/>
      <dgm:spPr/>
      <dgm:t>
        <a:bodyPr/>
        <a:lstStyle/>
        <a:p>
          <a:pPr rtl="0"/>
          <a:r>
            <a:rPr lang="en-US" sz="1800" dirty="0"/>
            <a:t>Memory on disk</a:t>
          </a:r>
        </a:p>
      </dgm:t>
    </dgm:pt>
    <dgm:pt modelId="{D2FF24D7-9AF5-334B-992A-74C018C14DEA}" type="parTrans" cxnId="{032D7F8F-205B-9C49-85D4-DC3F06D6E99C}">
      <dgm:prSet/>
      <dgm:spPr/>
      <dgm:t>
        <a:bodyPr/>
        <a:lstStyle/>
        <a:p>
          <a:endParaRPr lang="en-US"/>
        </a:p>
      </dgm:t>
    </dgm:pt>
    <dgm:pt modelId="{B66D837D-180E-3043-A9B6-2CC0F4C0D4AB}" type="sibTrans" cxnId="{032D7F8F-205B-9C49-85D4-DC3F06D6E99C}">
      <dgm:prSet/>
      <dgm:spPr/>
      <dgm:t>
        <a:bodyPr/>
        <a:lstStyle/>
        <a:p>
          <a:endParaRPr lang="en-US"/>
        </a:p>
      </dgm:t>
    </dgm:pt>
    <dgm:pt modelId="{DA9F44CD-3DEE-2648-B9C1-FC414EB33E1C}">
      <dgm:prSet custT="1"/>
      <dgm:spPr/>
      <dgm:t>
        <a:bodyPr/>
        <a:lstStyle/>
        <a:p>
          <a:pPr rtl="0"/>
          <a:r>
            <a:rPr lang="en-US" sz="1800" dirty="0"/>
            <a:t>Allows for effective multiprogramming and relieves the user of tight constraints of main memory</a:t>
          </a:r>
        </a:p>
      </dgm:t>
    </dgm:pt>
    <dgm:pt modelId="{22117FDD-9410-2245-9E6D-04174AC588DB}" type="parTrans" cxnId="{2195229B-4B4B-C144-8B41-2F0CB62A66E7}">
      <dgm:prSet/>
      <dgm:spPr/>
      <dgm:t>
        <a:bodyPr/>
        <a:lstStyle/>
        <a:p>
          <a:endParaRPr lang="en-US"/>
        </a:p>
      </dgm:t>
    </dgm:pt>
    <dgm:pt modelId="{EA65894C-3CBC-D841-A9C5-6BFBCD6B1915}" type="sibTrans" cxnId="{2195229B-4B4B-C144-8B41-2F0CB62A66E7}">
      <dgm:prSet/>
      <dgm:spPr/>
      <dgm:t>
        <a:bodyPr/>
        <a:lstStyle/>
        <a:p>
          <a:endParaRPr lang="en-US"/>
        </a:p>
      </dgm:t>
    </dgm:pt>
    <dgm:pt modelId="{7CC61702-3ED8-DD42-9C2A-EF411444D980}" type="pres">
      <dgm:prSet presAssocID="{817859FB-537D-FB4D-86DC-1559375A0870}" presName="diagram" presStyleCnt="0">
        <dgm:presLayoutVars>
          <dgm:chPref val="1"/>
          <dgm:dir/>
          <dgm:animOne val="branch"/>
          <dgm:animLvl val="lvl"/>
          <dgm:resizeHandles/>
        </dgm:presLayoutVars>
      </dgm:prSet>
      <dgm:spPr/>
    </dgm:pt>
    <dgm:pt modelId="{1EDC5747-879E-D540-B957-257342313A0D}" type="pres">
      <dgm:prSet presAssocID="{E2E857DE-14DF-4348-B91D-6B07A32100CA}" presName="root" presStyleCnt="0"/>
      <dgm:spPr/>
    </dgm:pt>
    <dgm:pt modelId="{C61F2957-5176-D94C-B910-1B71312C9F5C}" type="pres">
      <dgm:prSet presAssocID="{E2E857DE-14DF-4348-B91D-6B07A32100CA}" presName="rootComposite" presStyleCnt="0"/>
      <dgm:spPr/>
    </dgm:pt>
    <dgm:pt modelId="{61631E0D-D0BE-CB43-B62C-83EFB8F80940}" type="pres">
      <dgm:prSet presAssocID="{E2E857DE-14DF-4348-B91D-6B07A32100CA}" presName="rootText" presStyleLbl="node1" presStyleIdx="0" presStyleCnt="2"/>
      <dgm:spPr/>
    </dgm:pt>
    <dgm:pt modelId="{5578A03A-E7AC-2247-8CA5-901E13739B58}" type="pres">
      <dgm:prSet presAssocID="{E2E857DE-14DF-4348-B91D-6B07A32100CA}" presName="rootConnector" presStyleLbl="node1" presStyleIdx="0" presStyleCnt="2"/>
      <dgm:spPr/>
    </dgm:pt>
    <dgm:pt modelId="{FC217D80-A9BA-8F43-B066-7668E6420C42}" type="pres">
      <dgm:prSet presAssocID="{E2E857DE-14DF-4348-B91D-6B07A32100CA}" presName="childShape" presStyleCnt="0"/>
      <dgm:spPr/>
    </dgm:pt>
    <dgm:pt modelId="{9E617053-E223-AD4D-B846-8B3F09EDFEA2}" type="pres">
      <dgm:prSet presAssocID="{023BD5FB-C6E0-8C4C-B8F2-61E800B01AC1}" presName="Name13" presStyleLbl="parChTrans1D2" presStyleIdx="0" presStyleCnt="3"/>
      <dgm:spPr/>
    </dgm:pt>
    <dgm:pt modelId="{D8BA2A55-C5C8-B047-84A4-F82365A88EC3}" type="pres">
      <dgm:prSet presAssocID="{8F252449-EE3C-D64E-8051-BC1E354AA83D}" presName="childText" presStyleLbl="bgAcc1" presStyleIdx="0" presStyleCnt="3">
        <dgm:presLayoutVars>
          <dgm:bulletEnabled val="1"/>
        </dgm:presLayoutVars>
      </dgm:prSet>
      <dgm:spPr/>
    </dgm:pt>
    <dgm:pt modelId="{870E76AD-4AB3-4F45-9C8B-BE83F1FD96BB}" type="pres">
      <dgm:prSet presAssocID="{1449C7A1-436E-4746-A320-3E622DC380B6}" presName="root" presStyleCnt="0"/>
      <dgm:spPr/>
    </dgm:pt>
    <dgm:pt modelId="{8719F07F-0A41-F44D-BE2E-3ADBFA654210}" type="pres">
      <dgm:prSet presAssocID="{1449C7A1-436E-4746-A320-3E622DC380B6}" presName="rootComposite" presStyleCnt="0"/>
      <dgm:spPr/>
    </dgm:pt>
    <dgm:pt modelId="{017134D0-DFF9-3845-AB67-F92A5FA9DE9B}" type="pres">
      <dgm:prSet presAssocID="{1449C7A1-436E-4746-A320-3E622DC380B6}" presName="rootText" presStyleLbl="node1" presStyleIdx="1" presStyleCnt="2"/>
      <dgm:spPr/>
    </dgm:pt>
    <dgm:pt modelId="{06478F6B-7F6A-5E46-9B3D-A734B7D102B9}" type="pres">
      <dgm:prSet presAssocID="{1449C7A1-436E-4746-A320-3E622DC380B6}" presName="rootConnector" presStyleLbl="node1" presStyleIdx="1" presStyleCnt="2"/>
      <dgm:spPr/>
    </dgm:pt>
    <dgm:pt modelId="{CE042C04-59AB-D348-A33A-B2EED4A9B476}" type="pres">
      <dgm:prSet presAssocID="{1449C7A1-436E-4746-A320-3E622DC380B6}" presName="childShape" presStyleCnt="0"/>
      <dgm:spPr/>
    </dgm:pt>
    <dgm:pt modelId="{B7AEB84D-AAD8-BA46-B49E-AF151B590E4E}" type="pres">
      <dgm:prSet presAssocID="{D2FF24D7-9AF5-334B-992A-74C018C14DEA}" presName="Name13" presStyleLbl="parChTrans1D2" presStyleIdx="1" presStyleCnt="3"/>
      <dgm:spPr/>
    </dgm:pt>
    <dgm:pt modelId="{B4B37434-F97A-BF4F-95EE-4DB3B66FAF0B}" type="pres">
      <dgm:prSet presAssocID="{68369A64-CB91-8542-8C21-2E99583CE32E}" presName="childText" presStyleLbl="bgAcc1" presStyleIdx="1" presStyleCnt="3" custScaleX="113681">
        <dgm:presLayoutVars>
          <dgm:bulletEnabled val="1"/>
        </dgm:presLayoutVars>
      </dgm:prSet>
      <dgm:spPr/>
    </dgm:pt>
    <dgm:pt modelId="{AB53BA07-DF39-3E49-AC02-6A3C4C9B3CB2}" type="pres">
      <dgm:prSet presAssocID="{22117FDD-9410-2245-9E6D-04174AC588DB}" presName="Name13" presStyleLbl="parChTrans1D2" presStyleIdx="2" presStyleCnt="3"/>
      <dgm:spPr/>
    </dgm:pt>
    <dgm:pt modelId="{1EC7D058-138B-5B44-B558-2AD60A3A78E7}" type="pres">
      <dgm:prSet presAssocID="{DA9F44CD-3DEE-2648-B9C1-FC414EB33E1C}" presName="childText" presStyleLbl="bgAcc1" presStyleIdx="2" presStyleCnt="3" custScaleX="121506" custScaleY="111848">
        <dgm:presLayoutVars>
          <dgm:bulletEnabled val="1"/>
        </dgm:presLayoutVars>
      </dgm:prSet>
      <dgm:spPr/>
    </dgm:pt>
  </dgm:ptLst>
  <dgm:cxnLst>
    <dgm:cxn modelId="{300AEB0A-F809-C24D-B4B3-7474D63A115B}" type="presOf" srcId="{22117FDD-9410-2245-9E6D-04174AC588DB}" destId="{AB53BA07-DF39-3E49-AC02-6A3C4C9B3CB2}" srcOrd="0" destOrd="0" presId="urn:microsoft.com/office/officeart/2005/8/layout/hierarchy3"/>
    <dgm:cxn modelId="{DFC01B15-A5E9-1247-96E4-C88B39C589A7}" type="presOf" srcId="{E2E857DE-14DF-4348-B91D-6B07A32100CA}" destId="{5578A03A-E7AC-2247-8CA5-901E13739B58}" srcOrd="1" destOrd="0" presId="urn:microsoft.com/office/officeart/2005/8/layout/hierarchy3"/>
    <dgm:cxn modelId="{C478DF2F-ED9A-E94C-93D5-3D291E3D8A0A}" type="presOf" srcId="{023BD5FB-C6E0-8C4C-B8F2-61E800B01AC1}" destId="{9E617053-E223-AD4D-B846-8B3F09EDFEA2}" srcOrd="0" destOrd="0" presId="urn:microsoft.com/office/officeart/2005/8/layout/hierarchy3"/>
    <dgm:cxn modelId="{91BBCD30-A1C3-3B46-A5D4-51E534CA848D}" type="presOf" srcId="{68369A64-CB91-8542-8C21-2E99583CE32E}" destId="{B4B37434-F97A-BF4F-95EE-4DB3B66FAF0B}" srcOrd="0" destOrd="0" presId="urn:microsoft.com/office/officeart/2005/8/layout/hierarchy3"/>
    <dgm:cxn modelId="{17B5235B-1AFC-7642-BAAA-A28B074A487F}" type="presOf" srcId="{DA9F44CD-3DEE-2648-B9C1-FC414EB33E1C}" destId="{1EC7D058-138B-5B44-B558-2AD60A3A78E7}" srcOrd="0" destOrd="0" presId="urn:microsoft.com/office/officeart/2005/8/layout/hierarchy3"/>
    <dgm:cxn modelId="{A77B4C5D-FCE2-9A4F-A1D1-A4082A72700F}" type="presOf" srcId="{E2E857DE-14DF-4348-B91D-6B07A32100CA}" destId="{61631E0D-D0BE-CB43-B62C-83EFB8F80940}" srcOrd="0" destOrd="0" presId="urn:microsoft.com/office/officeart/2005/8/layout/hierarchy3"/>
    <dgm:cxn modelId="{5E257846-92F5-7445-97EE-A50E2D6F473E}" type="presOf" srcId="{1449C7A1-436E-4746-A320-3E622DC380B6}" destId="{017134D0-DFF9-3845-AB67-F92A5FA9DE9B}" srcOrd="0" destOrd="0" presId="urn:microsoft.com/office/officeart/2005/8/layout/hierarchy3"/>
    <dgm:cxn modelId="{9A20C273-9863-504D-9E23-2CA8037755CB}" type="presOf" srcId="{1449C7A1-436E-4746-A320-3E622DC380B6}" destId="{06478F6B-7F6A-5E46-9B3D-A734B7D102B9}" srcOrd="1" destOrd="0" presId="urn:microsoft.com/office/officeart/2005/8/layout/hierarchy3"/>
    <dgm:cxn modelId="{519BE67D-4CB0-DB4F-9ECC-38ED990777A5}" type="presOf" srcId="{D2FF24D7-9AF5-334B-992A-74C018C14DEA}" destId="{B7AEB84D-AAD8-BA46-B49E-AF151B590E4E}" srcOrd="0" destOrd="0" presId="urn:microsoft.com/office/officeart/2005/8/layout/hierarchy3"/>
    <dgm:cxn modelId="{032D7F8F-205B-9C49-85D4-DC3F06D6E99C}" srcId="{1449C7A1-436E-4746-A320-3E622DC380B6}" destId="{68369A64-CB91-8542-8C21-2E99583CE32E}" srcOrd="0" destOrd="0" parTransId="{D2FF24D7-9AF5-334B-992A-74C018C14DEA}" sibTransId="{B66D837D-180E-3043-A9B6-2CC0F4C0D4AB}"/>
    <dgm:cxn modelId="{2195229B-4B4B-C144-8B41-2F0CB62A66E7}" srcId="{1449C7A1-436E-4746-A320-3E622DC380B6}" destId="{DA9F44CD-3DEE-2648-B9C1-FC414EB33E1C}" srcOrd="1" destOrd="0" parTransId="{22117FDD-9410-2245-9E6D-04174AC588DB}" sibTransId="{EA65894C-3CBC-D841-A9C5-6BFBCD6B1915}"/>
    <dgm:cxn modelId="{83675CA0-B53B-2246-8AF9-446C92ECF55B}" type="presOf" srcId="{817859FB-537D-FB4D-86DC-1559375A0870}" destId="{7CC61702-3ED8-DD42-9C2A-EF411444D980}" srcOrd="0" destOrd="0" presId="urn:microsoft.com/office/officeart/2005/8/layout/hierarchy3"/>
    <dgm:cxn modelId="{52DAC1B0-1107-BB49-9178-24431B8E229C}" srcId="{817859FB-537D-FB4D-86DC-1559375A0870}" destId="{1449C7A1-436E-4746-A320-3E622DC380B6}" srcOrd="1" destOrd="0" parTransId="{99D0015B-9991-C54E-AB72-7F0F589EE25C}" sibTransId="{F4F0F1E7-BB68-C843-A4B2-BEB1A3169005}"/>
    <dgm:cxn modelId="{427B5CC2-79CD-224D-9F6B-D563C5F8D2FC}" srcId="{817859FB-537D-FB4D-86DC-1559375A0870}" destId="{E2E857DE-14DF-4348-B91D-6B07A32100CA}" srcOrd="0" destOrd="0" parTransId="{B1CDA7D0-5EEB-754D-8735-96223C8C1E85}" sibTransId="{9D638945-8C30-E040-B572-E076D16608C3}"/>
    <dgm:cxn modelId="{9D6C04CA-503F-FB47-9EFB-866CAD6FD055}" type="presOf" srcId="{8F252449-EE3C-D64E-8051-BC1E354AA83D}" destId="{D8BA2A55-C5C8-B047-84A4-F82365A88EC3}" srcOrd="0" destOrd="0" presId="urn:microsoft.com/office/officeart/2005/8/layout/hierarchy3"/>
    <dgm:cxn modelId="{E92209DB-E2AF-CB4B-8054-53C33523BA4C}" srcId="{E2E857DE-14DF-4348-B91D-6B07A32100CA}" destId="{8F252449-EE3C-D64E-8051-BC1E354AA83D}" srcOrd="0" destOrd="0" parTransId="{023BD5FB-C6E0-8C4C-B8F2-61E800B01AC1}" sibTransId="{4A373626-DB19-C640-B2F1-6E3294EAFDFB}"/>
    <dgm:cxn modelId="{00DCF6DA-5F98-6342-8202-1563A2DEB8A8}" type="presParOf" srcId="{7CC61702-3ED8-DD42-9C2A-EF411444D980}" destId="{1EDC5747-879E-D540-B957-257342313A0D}" srcOrd="0" destOrd="0" presId="urn:microsoft.com/office/officeart/2005/8/layout/hierarchy3"/>
    <dgm:cxn modelId="{C9BB3C0D-602D-744B-BC62-B2FFDF5B3557}" type="presParOf" srcId="{1EDC5747-879E-D540-B957-257342313A0D}" destId="{C61F2957-5176-D94C-B910-1B71312C9F5C}" srcOrd="0" destOrd="0" presId="urn:microsoft.com/office/officeart/2005/8/layout/hierarchy3"/>
    <dgm:cxn modelId="{80FCA071-B9FD-DC4B-9EDB-1E1AE6A5BD02}" type="presParOf" srcId="{C61F2957-5176-D94C-B910-1B71312C9F5C}" destId="{61631E0D-D0BE-CB43-B62C-83EFB8F80940}" srcOrd="0" destOrd="0" presId="urn:microsoft.com/office/officeart/2005/8/layout/hierarchy3"/>
    <dgm:cxn modelId="{C7F00931-1DF3-F749-B77F-4096D4F3709E}" type="presParOf" srcId="{C61F2957-5176-D94C-B910-1B71312C9F5C}" destId="{5578A03A-E7AC-2247-8CA5-901E13739B58}" srcOrd="1" destOrd="0" presId="urn:microsoft.com/office/officeart/2005/8/layout/hierarchy3"/>
    <dgm:cxn modelId="{15B57366-231E-344E-BEB8-209DA2C0F946}" type="presParOf" srcId="{1EDC5747-879E-D540-B957-257342313A0D}" destId="{FC217D80-A9BA-8F43-B066-7668E6420C42}" srcOrd="1" destOrd="0" presId="urn:microsoft.com/office/officeart/2005/8/layout/hierarchy3"/>
    <dgm:cxn modelId="{855D446D-49A8-7A47-A61E-CA12FA1CD4A0}" type="presParOf" srcId="{FC217D80-A9BA-8F43-B066-7668E6420C42}" destId="{9E617053-E223-AD4D-B846-8B3F09EDFEA2}" srcOrd="0" destOrd="0" presId="urn:microsoft.com/office/officeart/2005/8/layout/hierarchy3"/>
    <dgm:cxn modelId="{5F899EEE-2F04-4546-9BBD-2DB39FA3860E}" type="presParOf" srcId="{FC217D80-A9BA-8F43-B066-7668E6420C42}" destId="{D8BA2A55-C5C8-B047-84A4-F82365A88EC3}" srcOrd="1" destOrd="0" presId="urn:microsoft.com/office/officeart/2005/8/layout/hierarchy3"/>
    <dgm:cxn modelId="{54BDF6C5-A757-0E4F-829F-82D3E0D2644E}" type="presParOf" srcId="{7CC61702-3ED8-DD42-9C2A-EF411444D980}" destId="{870E76AD-4AB3-4F45-9C8B-BE83F1FD96BB}" srcOrd="1" destOrd="0" presId="urn:microsoft.com/office/officeart/2005/8/layout/hierarchy3"/>
    <dgm:cxn modelId="{79C059A7-9C1C-FD4A-8CC9-8DE0611F5092}" type="presParOf" srcId="{870E76AD-4AB3-4F45-9C8B-BE83F1FD96BB}" destId="{8719F07F-0A41-F44D-BE2E-3ADBFA654210}" srcOrd="0" destOrd="0" presId="urn:microsoft.com/office/officeart/2005/8/layout/hierarchy3"/>
    <dgm:cxn modelId="{14125F55-F586-DE4E-AB2F-7212F1154115}" type="presParOf" srcId="{8719F07F-0A41-F44D-BE2E-3ADBFA654210}" destId="{017134D0-DFF9-3845-AB67-F92A5FA9DE9B}" srcOrd="0" destOrd="0" presId="urn:microsoft.com/office/officeart/2005/8/layout/hierarchy3"/>
    <dgm:cxn modelId="{051D3737-427D-F146-BE7E-DCEBC43C0B8C}" type="presParOf" srcId="{8719F07F-0A41-F44D-BE2E-3ADBFA654210}" destId="{06478F6B-7F6A-5E46-9B3D-A734B7D102B9}" srcOrd="1" destOrd="0" presId="urn:microsoft.com/office/officeart/2005/8/layout/hierarchy3"/>
    <dgm:cxn modelId="{3B4E5CB8-D68D-744C-9ACA-A5A30D6FE557}" type="presParOf" srcId="{870E76AD-4AB3-4F45-9C8B-BE83F1FD96BB}" destId="{CE042C04-59AB-D348-A33A-B2EED4A9B476}" srcOrd="1" destOrd="0" presId="urn:microsoft.com/office/officeart/2005/8/layout/hierarchy3"/>
    <dgm:cxn modelId="{47BC1F9A-E5C3-484C-A627-7DC12C20534B}" type="presParOf" srcId="{CE042C04-59AB-D348-A33A-B2EED4A9B476}" destId="{B7AEB84D-AAD8-BA46-B49E-AF151B590E4E}" srcOrd="0" destOrd="0" presId="urn:microsoft.com/office/officeart/2005/8/layout/hierarchy3"/>
    <dgm:cxn modelId="{8DB98703-0755-0247-89BF-4C3A66F1DE52}" type="presParOf" srcId="{CE042C04-59AB-D348-A33A-B2EED4A9B476}" destId="{B4B37434-F97A-BF4F-95EE-4DB3B66FAF0B}" srcOrd="1" destOrd="0" presId="urn:microsoft.com/office/officeart/2005/8/layout/hierarchy3"/>
    <dgm:cxn modelId="{77197D4D-D1A1-4446-88D3-9C897A9C6E8D}" type="presParOf" srcId="{CE042C04-59AB-D348-A33A-B2EED4A9B476}" destId="{AB53BA07-DF39-3E49-AC02-6A3C4C9B3CB2}" srcOrd="2" destOrd="0" presId="urn:microsoft.com/office/officeart/2005/8/layout/hierarchy3"/>
    <dgm:cxn modelId="{EC788754-5FA3-0D4A-9D54-FC892ED6D78D}" type="presParOf" srcId="{CE042C04-59AB-D348-A33A-B2EED4A9B476}" destId="{1EC7D058-138B-5B44-B558-2AD60A3A78E7}"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5E42422-30B8-7145-AC45-A97345BECA97}" type="doc">
      <dgm:prSet loTypeId="urn:microsoft.com/office/officeart/2005/8/layout/radial6" loCatId="cycle" qsTypeId="urn:microsoft.com/office/officeart/2005/8/quickstyle/simple4" qsCatId="simple" csTypeId="urn:microsoft.com/office/officeart/2005/8/colors/accent1_2" csCatId="accent1" phldr="1"/>
      <dgm:spPr/>
      <dgm:t>
        <a:bodyPr/>
        <a:lstStyle/>
        <a:p>
          <a:endParaRPr lang="en-US"/>
        </a:p>
      </dgm:t>
    </dgm:pt>
    <dgm:pt modelId="{7FE5BBEE-220B-D443-BE6C-37118C441C07}">
      <dgm:prSet/>
      <dgm:spPr/>
      <dgm:t>
        <a:bodyPr/>
        <a:lstStyle/>
        <a:p>
          <a:pPr rtl="0"/>
          <a:r>
            <a:rPr lang="en-US" dirty="0"/>
            <a:t>A state in which the system spends most of its time swapping process pieces rather than executing instructions</a:t>
          </a:r>
        </a:p>
      </dgm:t>
    </dgm:pt>
    <dgm:pt modelId="{9B2380A5-65EC-E142-9220-E61D3A3D0548}" type="parTrans" cxnId="{E0F565FC-4162-DC41-83C3-F43DCF020C2B}">
      <dgm:prSet/>
      <dgm:spPr/>
      <dgm:t>
        <a:bodyPr/>
        <a:lstStyle/>
        <a:p>
          <a:endParaRPr lang="en-US"/>
        </a:p>
      </dgm:t>
    </dgm:pt>
    <dgm:pt modelId="{3CC8AAAC-E7C2-9142-9DFE-FD06660832E6}" type="sibTrans" cxnId="{E0F565FC-4162-DC41-83C3-F43DCF020C2B}">
      <dgm:prSet/>
      <dgm:spPr/>
      <dgm:t>
        <a:bodyPr/>
        <a:lstStyle/>
        <a:p>
          <a:endParaRPr lang="en-US"/>
        </a:p>
      </dgm:t>
    </dgm:pt>
    <dgm:pt modelId="{C6D5CAE6-89A9-A847-9C0C-17D39BB401D3}">
      <dgm:prSet/>
      <dgm:spPr/>
      <dgm:t>
        <a:bodyPr/>
        <a:lstStyle/>
        <a:p>
          <a:pPr rtl="0"/>
          <a:r>
            <a:rPr lang="en-US" dirty="0"/>
            <a:t>To avoid this, the operating system tries to guess, based on recent history, which pieces are least likely to be used in the near future</a:t>
          </a:r>
        </a:p>
      </dgm:t>
    </dgm:pt>
    <dgm:pt modelId="{1841C1C7-1EA6-F34E-ACB9-3F7354DCA307}" type="parTrans" cxnId="{EAB2EF60-2301-5548-BCF3-98905A1C328C}">
      <dgm:prSet/>
      <dgm:spPr/>
      <dgm:t>
        <a:bodyPr/>
        <a:lstStyle/>
        <a:p>
          <a:endParaRPr lang="en-US"/>
        </a:p>
      </dgm:t>
    </dgm:pt>
    <dgm:pt modelId="{32217BDA-0801-A44B-80AA-3F713413AB4B}" type="sibTrans" cxnId="{EAB2EF60-2301-5548-BCF3-98905A1C328C}">
      <dgm:prSet/>
      <dgm:spPr/>
      <dgm:t>
        <a:bodyPr/>
        <a:lstStyle/>
        <a:p>
          <a:endParaRPr lang="en-US"/>
        </a:p>
      </dgm:t>
    </dgm:pt>
    <dgm:pt modelId="{A92384D2-D1EF-384B-B06B-28D1EA834699}" type="pres">
      <dgm:prSet presAssocID="{F5E42422-30B8-7145-AC45-A97345BECA97}" presName="Name0" presStyleCnt="0">
        <dgm:presLayoutVars>
          <dgm:chMax val="1"/>
          <dgm:dir/>
          <dgm:animLvl val="ctr"/>
          <dgm:resizeHandles val="exact"/>
        </dgm:presLayoutVars>
      </dgm:prSet>
      <dgm:spPr/>
    </dgm:pt>
    <dgm:pt modelId="{C5DECD05-97D0-2848-845E-9EF3FF2F3AC3}" type="pres">
      <dgm:prSet presAssocID="{7FE5BBEE-220B-D443-BE6C-37118C441C07}" presName="centerShape" presStyleLbl="node0" presStyleIdx="0" presStyleCnt="1" custScaleX="122903" custScaleY="122902" custLinFactNeighborX="-14724" custLinFactNeighborY="-7021"/>
      <dgm:spPr/>
    </dgm:pt>
    <dgm:pt modelId="{F6A246D8-D41F-0441-BDEE-6B863BD8F125}" type="pres">
      <dgm:prSet presAssocID="{C6D5CAE6-89A9-A847-9C0C-17D39BB401D3}" presName="oneComp" presStyleCnt="0"/>
      <dgm:spPr/>
    </dgm:pt>
    <dgm:pt modelId="{4370057F-3C2D-4B46-A4AF-491C00B3268F}" type="pres">
      <dgm:prSet presAssocID="{C6D5CAE6-89A9-A847-9C0C-17D39BB401D3}" presName="dummyConnPt" presStyleCnt="0"/>
      <dgm:spPr/>
    </dgm:pt>
    <dgm:pt modelId="{0DE334B6-6615-2A4A-9DE0-59A931F2AE22}" type="pres">
      <dgm:prSet presAssocID="{C6D5CAE6-89A9-A847-9C0C-17D39BB401D3}" presName="oneNode" presStyleLbl="node1" presStyleIdx="0" presStyleCnt="1" custScaleX="202921" custScaleY="196320" custLinFactNeighborX="26948" custLinFactNeighborY="-38173">
        <dgm:presLayoutVars>
          <dgm:bulletEnabled val="1"/>
        </dgm:presLayoutVars>
      </dgm:prSet>
      <dgm:spPr/>
    </dgm:pt>
    <dgm:pt modelId="{12C24D3B-17D8-DC4C-AEB8-15E069D13B1D}" type="pres">
      <dgm:prSet presAssocID="{C6D5CAE6-89A9-A847-9C0C-17D39BB401D3}" presName="dummya" presStyleCnt="0"/>
      <dgm:spPr/>
    </dgm:pt>
    <dgm:pt modelId="{D26502E6-7618-BF42-A8E3-6F4B3C9FEDE3}" type="pres">
      <dgm:prSet presAssocID="{C6D5CAE6-89A9-A847-9C0C-17D39BB401D3}" presName="dummyb" presStyleCnt="0"/>
      <dgm:spPr/>
    </dgm:pt>
    <dgm:pt modelId="{7E7B9BC0-E8AD-D348-9FAB-6FBAFC47FB3B}" type="pres">
      <dgm:prSet presAssocID="{C6D5CAE6-89A9-A847-9C0C-17D39BB401D3}" presName="dummyc" presStyleCnt="0"/>
      <dgm:spPr/>
    </dgm:pt>
    <dgm:pt modelId="{27C19F38-3CF5-3C43-BEA1-8B8F89394CDE}" type="pres">
      <dgm:prSet presAssocID="{32217BDA-0801-A44B-80AA-3F713413AB4B}" presName="singleconn" presStyleLbl="sibTrans2D1" presStyleIdx="0" presStyleCnt="1" custLinFactNeighborX="-16657" custLinFactNeighborY="-6333"/>
      <dgm:spPr/>
    </dgm:pt>
  </dgm:ptLst>
  <dgm:cxnLst>
    <dgm:cxn modelId="{8A1E2F07-C9B6-144D-AB42-C88CFE41A953}" type="presOf" srcId="{C6D5CAE6-89A9-A847-9C0C-17D39BB401D3}" destId="{0DE334B6-6615-2A4A-9DE0-59A931F2AE22}" srcOrd="0" destOrd="0" presId="urn:microsoft.com/office/officeart/2005/8/layout/radial6"/>
    <dgm:cxn modelId="{EAB2EF60-2301-5548-BCF3-98905A1C328C}" srcId="{7FE5BBEE-220B-D443-BE6C-37118C441C07}" destId="{C6D5CAE6-89A9-A847-9C0C-17D39BB401D3}" srcOrd="0" destOrd="0" parTransId="{1841C1C7-1EA6-F34E-ACB9-3F7354DCA307}" sibTransId="{32217BDA-0801-A44B-80AA-3F713413AB4B}"/>
    <dgm:cxn modelId="{F0CB9C74-C802-8D4B-8956-A969A6FE380A}" type="presOf" srcId="{7FE5BBEE-220B-D443-BE6C-37118C441C07}" destId="{C5DECD05-97D0-2848-845E-9EF3FF2F3AC3}" srcOrd="0" destOrd="0" presId="urn:microsoft.com/office/officeart/2005/8/layout/radial6"/>
    <dgm:cxn modelId="{5999F1C2-D0B5-424C-A60F-90A97D93AC96}" type="presOf" srcId="{32217BDA-0801-A44B-80AA-3F713413AB4B}" destId="{27C19F38-3CF5-3C43-BEA1-8B8F89394CDE}" srcOrd="0" destOrd="0" presId="urn:microsoft.com/office/officeart/2005/8/layout/radial6"/>
    <dgm:cxn modelId="{89EAFDCF-B76F-154E-A388-B8569949A8E7}" type="presOf" srcId="{F5E42422-30B8-7145-AC45-A97345BECA97}" destId="{A92384D2-D1EF-384B-B06B-28D1EA834699}" srcOrd="0" destOrd="0" presId="urn:microsoft.com/office/officeart/2005/8/layout/radial6"/>
    <dgm:cxn modelId="{E0F565FC-4162-DC41-83C3-F43DCF020C2B}" srcId="{F5E42422-30B8-7145-AC45-A97345BECA97}" destId="{7FE5BBEE-220B-D443-BE6C-37118C441C07}" srcOrd="0" destOrd="0" parTransId="{9B2380A5-65EC-E142-9220-E61D3A3D0548}" sibTransId="{3CC8AAAC-E7C2-9142-9DFE-FD06660832E6}"/>
    <dgm:cxn modelId="{A7089D51-CE92-1B43-AA8D-745890C0C125}" type="presParOf" srcId="{A92384D2-D1EF-384B-B06B-28D1EA834699}" destId="{C5DECD05-97D0-2848-845E-9EF3FF2F3AC3}" srcOrd="0" destOrd="0" presId="urn:microsoft.com/office/officeart/2005/8/layout/radial6"/>
    <dgm:cxn modelId="{2CD4A523-AEEF-9B41-8279-7CD3204B18BF}" type="presParOf" srcId="{A92384D2-D1EF-384B-B06B-28D1EA834699}" destId="{F6A246D8-D41F-0441-BDEE-6B863BD8F125}" srcOrd="1" destOrd="0" presId="urn:microsoft.com/office/officeart/2005/8/layout/radial6"/>
    <dgm:cxn modelId="{7B49BA77-7EF0-A44C-9E33-B502E49350C9}" type="presParOf" srcId="{F6A246D8-D41F-0441-BDEE-6B863BD8F125}" destId="{4370057F-3C2D-4B46-A4AF-491C00B3268F}" srcOrd="0" destOrd="0" presId="urn:microsoft.com/office/officeart/2005/8/layout/radial6"/>
    <dgm:cxn modelId="{249E36D8-A025-6B4B-ACDA-08E316FD54FF}" type="presParOf" srcId="{F6A246D8-D41F-0441-BDEE-6B863BD8F125}" destId="{0DE334B6-6615-2A4A-9DE0-59A931F2AE22}" srcOrd="1" destOrd="0" presId="urn:microsoft.com/office/officeart/2005/8/layout/radial6"/>
    <dgm:cxn modelId="{454152A4-89AF-2841-8555-D4C7A35FD57D}" type="presParOf" srcId="{A92384D2-D1EF-384B-B06B-28D1EA834699}" destId="{12C24D3B-17D8-DC4C-AEB8-15E069D13B1D}" srcOrd="2" destOrd="0" presId="urn:microsoft.com/office/officeart/2005/8/layout/radial6"/>
    <dgm:cxn modelId="{19291B55-35C3-2644-8CE0-A1B876B9C7C4}" type="presParOf" srcId="{A92384D2-D1EF-384B-B06B-28D1EA834699}" destId="{D26502E6-7618-BF42-A8E3-6F4B3C9FEDE3}" srcOrd="3" destOrd="0" presId="urn:microsoft.com/office/officeart/2005/8/layout/radial6"/>
    <dgm:cxn modelId="{BD54A4ED-AEE0-6643-9172-CE4CCFD95012}" type="presParOf" srcId="{A92384D2-D1EF-384B-B06B-28D1EA834699}" destId="{7E7B9BC0-E8AD-D348-9FAB-6FBAFC47FB3B}" srcOrd="4" destOrd="0" presId="urn:microsoft.com/office/officeart/2005/8/layout/radial6"/>
    <dgm:cxn modelId="{9934FC69-B85B-DD47-802C-7FD2AE13D695}" type="presParOf" srcId="{A92384D2-D1EF-384B-B06B-28D1EA834699}" destId="{27C19F38-3CF5-3C43-BEA1-8B8F89394CDE}" srcOrd="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4D193C-839A-0E44-B28B-3AFED529D922}">
      <dsp:nvSpPr>
        <dsp:cNvPr id="0" name=""/>
        <dsp:cNvSpPr/>
      </dsp:nvSpPr>
      <dsp:spPr>
        <a:xfrm>
          <a:off x="0" y="61049"/>
          <a:ext cx="8153400" cy="576000"/>
        </a:xfrm>
        <a:prstGeom prst="rect">
          <a:avLst/>
        </a:prstGeom>
        <a:solidFill>
          <a:schemeClr val="accent4">
            <a:lumMod val="75000"/>
          </a:schemeClr>
        </a:solidFill>
        <a:ln w="6350" cap="flat" cmpd="sng" algn="ctr">
          <a:solidFill>
            <a:schemeClr val="accent4">
              <a:lumMod val="7500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t>Programs are written in modules</a:t>
          </a:r>
        </a:p>
      </dsp:txBody>
      <dsp:txXfrm>
        <a:off x="0" y="61049"/>
        <a:ext cx="8153400" cy="576000"/>
      </dsp:txXfrm>
    </dsp:sp>
    <dsp:sp modelId="{7B231396-7652-0541-A496-2537BE7F010F}">
      <dsp:nvSpPr>
        <dsp:cNvPr id="0" name=""/>
        <dsp:cNvSpPr/>
      </dsp:nvSpPr>
      <dsp:spPr>
        <a:xfrm>
          <a:off x="0" y="753349"/>
          <a:ext cx="8153400" cy="1482299"/>
        </a:xfrm>
        <a:prstGeom prst="rect">
          <a:avLst/>
        </a:prstGeom>
        <a:solidFill>
          <a:schemeClr val="bg1"/>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Modules can be written and compiled independently</a:t>
          </a:r>
        </a:p>
        <a:p>
          <a:pPr marL="228600" lvl="1" indent="-228600" algn="l" defTabSz="889000">
            <a:lnSpc>
              <a:spcPct val="90000"/>
            </a:lnSpc>
            <a:spcBef>
              <a:spcPct val="0"/>
            </a:spcBef>
            <a:spcAft>
              <a:spcPct val="15000"/>
            </a:spcAft>
            <a:buChar char="•"/>
          </a:pPr>
          <a:r>
            <a:rPr lang="en-US" sz="2000" kern="1200" dirty="0"/>
            <a:t>Different degrees of protection given to modules (read-only, execute-only)</a:t>
          </a:r>
        </a:p>
        <a:p>
          <a:pPr marL="228600" lvl="1" indent="-228600" algn="l" defTabSz="889000">
            <a:lnSpc>
              <a:spcPct val="90000"/>
            </a:lnSpc>
            <a:spcBef>
              <a:spcPct val="0"/>
            </a:spcBef>
            <a:spcAft>
              <a:spcPct val="15000"/>
            </a:spcAft>
            <a:buChar char="•"/>
          </a:pPr>
          <a:r>
            <a:rPr lang="en-US" sz="2000" kern="1200" dirty="0"/>
            <a:t>Sharing on a module level corresponds to the user’s way of viewing the problem</a:t>
          </a:r>
        </a:p>
      </dsp:txBody>
      <dsp:txXfrm>
        <a:off x="0" y="753349"/>
        <a:ext cx="8153400" cy="148229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7E9AD-3FF4-B340-AFEC-D83943AB2430}">
      <dsp:nvSpPr>
        <dsp:cNvPr id="0" name=""/>
        <dsp:cNvSpPr/>
      </dsp:nvSpPr>
      <dsp:spPr>
        <a:xfrm>
          <a:off x="0" y="41257"/>
          <a:ext cx="7772400" cy="777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rtl="0">
            <a:lnSpc>
              <a:spcPct val="90000"/>
            </a:lnSpc>
            <a:spcBef>
              <a:spcPct val="0"/>
            </a:spcBef>
            <a:spcAft>
              <a:spcPct val="35000"/>
            </a:spcAft>
            <a:buNone/>
          </a:pPr>
          <a:r>
            <a:rPr lang="en-US" sz="2700" kern="1200" dirty="0"/>
            <a:t>For virtual memory to be practical and effective:</a:t>
          </a:r>
        </a:p>
      </dsp:txBody>
      <dsp:txXfrm>
        <a:off x="0" y="41257"/>
        <a:ext cx="7772400" cy="777600"/>
      </dsp:txXfrm>
    </dsp:sp>
    <dsp:sp modelId="{B46E4BCB-7BAA-C945-A329-7D44D749EC35}">
      <dsp:nvSpPr>
        <dsp:cNvPr id="0" name=""/>
        <dsp:cNvSpPr/>
      </dsp:nvSpPr>
      <dsp:spPr>
        <a:xfrm>
          <a:off x="0" y="818857"/>
          <a:ext cx="7772400" cy="1964047"/>
        </a:xfrm>
        <a:prstGeom prst="rect">
          <a:avLst/>
        </a:prstGeom>
        <a:solidFill>
          <a:schemeClr val="bg1"/>
        </a:solidFill>
        <a:ln w="6350" cap="flat" cmpd="sng" algn="ctr">
          <a:solidFill>
            <a:schemeClr val="accent6">
              <a:lumMod val="75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rtl="0">
            <a:lnSpc>
              <a:spcPct val="90000"/>
            </a:lnSpc>
            <a:spcBef>
              <a:spcPct val="0"/>
            </a:spcBef>
            <a:spcAft>
              <a:spcPct val="15000"/>
            </a:spcAft>
            <a:buChar char="•"/>
          </a:pPr>
          <a:r>
            <a:rPr lang="en-US" sz="2700" kern="1200" dirty="0"/>
            <a:t>Hardware must support paging and segmentation </a:t>
          </a:r>
        </a:p>
        <a:p>
          <a:pPr marL="228600" lvl="1" indent="-228600" algn="l" defTabSz="1200150" rtl="0">
            <a:lnSpc>
              <a:spcPct val="90000"/>
            </a:lnSpc>
            <a:spcBef>
              <a:spcPct val="0"/>
            </a:spcBef>
            <a:spcAft>
              <a:spcPct val="15000"/>
            </a:spcAft>
            <a:buChar char="•"/>
          </a:pPr>
          <a:r>
            <a:rPr lang="en-US" sz="2700" kern="1200" dirty="0"/>
            <a:t>Operating system must include software for managing the movement of pages and/or segments between secondary memory and main memory</a:t>
          </a:r>
        </a:p>
      </dsp:txBody>
      <dsp:txXfrm>
        <a:off x="0" y="818857"/>
        <a:ext cx="7772400" cy="196404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D7E7A2-94C8-6449-B815-A75A1C804EEF}">
      <dsp:nvSpPr>
        <dsp:cNvPr id="0" name=""/>
        <dsp:cNvSpPr/>
      </dsp:nvSpPr>
      <dsp:spPr>
        <a:xfrm>
          <a:off x="4763" y="457521"/>
          <a:ext cx="2255118" cy="90204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Page number</a:t>
          </a:r>
        </a:p>
      </dsp:txBody>
      <dsp:txXfrm>
        <a:off x="455787" y="457521"/>
        <a:ext cx="1353071" cy="902047"/>
      </dsp:txXfrm>
    </dsp:sp>
    <dsp:sp modelId="{EE339B2B-776F-DD41-B17A-16E3F91452EC}">
      <dsp:nvSpPr>
        <dsp:cNvPr id="0" name=""/>
        <dsp:cNvSpPr/>
      </dsp:nvSpPr>
      <dsp:spPr>
        <a:xfrm>
          <a:off x="2043881" y="457521"/>
          <a:ext cx="2255118" cy="90204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Process identifier</a:t>
          </a:r>
        </a:p>
      </dsp:txBody>
      <dsp:txXfrm>
        <a:off x="2494905" y="457521"/>
        <a:ext cx="1353071" cy="902047"/>
      </dsp:txXfrm>
    </dsp:sp>
    <dsp:sp modelId="{F277B540-B5D5-CF42-B739-45F4DBE2427C}">
      <dsp:nvSpPr>
        <dsp:cNvPr id="0" name=""/>
        <dsp:cNvSpPr/>
      </dsp:nvSpPr>
      <dsp:spPr>
        <a:xfrm>
          <a:off x="2043881" y="1472325"/>
          <a:ext cx="1804094" cy="1676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066800">
            <a:lnSpc>
              <a:spcPct val="90000"/>
            </a:lnSpc>
            <a:spcBef>
              <a:spcPct val="0"/>
            </a:spcBef>
            <a:spcAft>
              <a:spcPct val="15000"/>
            </a:spcAft>
            <a:buChar char="•"/>
          </a:pPr>
          <a:r>
            <a:rPr lang="en-NZ" sz="2400" kern="1200" dirty="0"/>
            <a:t>The process that owns this page</a:t>
          </a:r>
        </a:p>
      </dsp:txBody>
      <dsp:txXfrm>
        <a:off x="2043881" y="1472325"/>
        <a:ext cx="1804094" cy="1676953"/>
      </dsp:txXfrm>
    </dsp:sp>
    <dsp:sp modelId="{FA0BD477-E17C-9046-8416-8129B3958C7A}">
      <dsp:nvSpPr>
        <dsp:cNvPr id="0" name=""/>
        <dsp:cNvSpPr/>
      </dsp:nvSpPr>
      <dsp:spPr>
        <a:xfrm>
          <a:off x="4083000" y="457521"/>
          <a:ext cx="2255118" cy="90204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Control bits</a:t>
          </a:r>
        </a:p>
      </dsp:txBody>
      <dsp:txXfrm>
        <a:off x="4534024" y="457521"/>
        <a:ext cx="1353071" cy="902047"/>
      </dsp:txXfrm>
    </dsp:sp>
    <dsp:sp modelId="{3744A542-2291-5A41-9CE1-FBAA98039FEC}">
      <dsp:nvSpPr>
        <dsp:cNvPr id="0" name=""/>
        <dsp:cNvSpPr/>
      </dsp:nvSpPr>
      <dsp:spPr>
        <a:xfrm>
          <a:off x="4083000" y="1472325"/>
          <a:ext cx="1804094" cy="1676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066800">
            <a:lnSpc>
              <a:spcPct val="90000"/>
            </a:lnSpc>
            <a:spcBef>
              <a:spcPct val="0"/>
            </a:spcBef>
            <a:spcAft>
              <a:spcPct val="15000"/>
            </a:spcAft>
            <a:buChar char="•"/>
          </a:pPr>
          <a:r>
            <a:rPr lang="en-NZ" sz="2400" kern="1200" dirty="0"/>
            <a:t>Includes flags and protection and locking information</a:t>
          </a:r>
          <a:endParaRPr lang="en-US" sz="2400" kern="1200" dirty="0"/>
        </a:p>
      </dsp:txBody>
      <dsp:txXfrm>
        <a:off x="4083000" y="1472325"/>
        <a:ext cx="1804094" cy="1676953"/>
      </dsp:txXfrm>
    </dsp:sp>
    <dsp:sp modelId="{4497DCE3-38DE-B342-B75A-262B32B84D6F}">
      <dsp:nvSpPr>
        <dsp:cNvPr id="0" name=""/>
        <dsp:cNvSpPr/>
      </dsp:nvSpPr>
      <dsp:spPr>
        <a:xfrm>
          <a:off x="6122118" y="457521"/>
          <a:ext cx="2255118" cy="90204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a:t>Chain pointer</a:t>
          </a:r>
          <a:endParaRPr lang="en-US" sz="2500" kern="1200" dirty="0"/>
        </a:p>
      </dsp:txBody>
      <dsp:txXfrm>
        <a:off x="6573142" y="457521"/>
        <a:ext cx="1353071" cy="902047"/>
      </dsp:txXfrm>
    </dsp:sp>
    <dsp:sp modelId="{D3897995-0BC0-F747-93A9-7187BB897C7C}">
      <dsp:nvSpPr>
        <dsp:cNvPr id="0" name=""/>
        <dsp:cNvSpPr/>
      </dsp:nvSpPr>
      <dsp:spPr>
        <a:xfrm>
          <a:off x="6122118" y="1472325"/>
          <a:ext cx="1804094" cy="1676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066800">
            <a:lnSpc>
              <a:spcPct val="90000"/>
            </a:lnSpc>
            <a:spcBef>
              <a:spcPct val="0"/>
            </a:spcBef>
            <a:spcAft>
              <a:spcPct val="15000"/>
            </a:spcAft>
            <a:buChar char="•"/>
          </a:pPr>
          <a:r>
            <a:rPr lang="en-NZ" sz="2400" kern="1200" dirty="0"/>
            <a:t>The index value of the next entry in the chain</a:t>
          </a:r>
          <a:endParaRPr lang="en-US" sz="2400" kern="1200" dirty="0"/>
        </a:p>
      </dsp:txBody>
      <dsp:txXfrm>
        <a:off x="6122118" y="1472325"/>
        <a:ext cx="1804094" cy="167695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93AF8C-04B1-4C43-A35A-CF4B8C66A757}">
      <dsp:nvSpPr>
        <dsp:cNvPr id="0" name=""/>
        <dsp:cNvSpPr/>
      </dsp:nvSpPr>
      <dsp:spPr>
        <a:xfrm>
          <a:off x="7835" y="897589"/>
          <a:ext cx="2342033" cy="1405220"/>
        </a:xfrm>
        <a:prstGeom prst="roundRect">
          <a:avLst>
            <a:gd name="adj" fmla="val 1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The design issue of page size is related to the size of physical main memory and program size</a:t>
          </a:r>
        </a:p>
      </dsp:txBody>
      <dsp:txXfrm>
        <a:off x="48992" y="938746"/>
        <a:ext cx="2259719" cy="1322906"/>
      </dsp:txXfrm>
    </dsp:sp>
    <dsp:sp modelId="{694744F4-F30A-864A-A98E-CF18F2203F85}">
      <dsp:nvSpPr>
        <dsp:cNvPr id="0" name=""/>
        <dsp:cNvSpPr/>
      </dsp:nvSpPr>
      <dsp:spPr>
        <a:xfrm>
          <a:off x="2555968" y="1309787"/>
          <a:ext cx="496511" cy="580824"/>
        </a:xfrm>
        <a:prstGeom prst="rightArrow">
          <a:avLst>
            <a:gd name="adj1" fmla="val 60000"/>
            <a:gd name="adj2" fmla="val 50000"/>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555968" y="1425952"/>
        <a:ext cx="347558" cy="348494"/>
      </dsp:txXfrm>
    </dsp:sp>
    <dsp:sp modelId="{30B20897-C5C0-5742-B563-9436CE25342C}">
      <dsp:nvSpPr>
        <dsp:cNvPr id="0" name=""/>
        <dsp:cNvSpPr/>
      </dsp:nvSpPr>
      <dsp:spPr>
        <a:xfrm>
          <a:off x="3286683" y="897589"/>
          <a:ext cx="2342033" cy="140522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Main memory is getting larger and address space used by applications is also growing</a:t>
          </a:r>
        </a:p>
      </dsp:txBody>
      <dsp:txXfrm>
        <a:off x="3327840" y="938746"/>
        <a:ext cx="2259719" cy="1322906"/>
      </dsp:txXfrm>
    </dsp:sp>
    <dsp:sp modelId="{7C5C0815-BD42-D14E-93BD-94621EF68706}">
      <dsp:nvSpPr>
        <dsp:cNvPr id="0" name=""/>
        <dsp:cNvSpPr/>
      </dsp:nvSpPr>
      <dsp:spPr>
        <a:xfrm>
          <a:off x="5834815" y="1309787"/>
          <a:ext cx="496511" cy="580824"/>
        </a:xfrm>
        <a:prstGeom prst="rightArrow">
          <a:avLst>
            <a:gd name="adj1" fmla="val 60000"/>
            <a:gd name="adj2" fmla="val 50000"/>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834815" y="1425952"/>
        <a:ext cx="347558" cy="348494"/>
      </dsp:txXfrm>
    </dsp:sp>
    <dsp:sp modelId="{6F9D6D64-A141-6943-9325-D1CEA017D105}">
      <dsp:nvSpPr>
        <dsp:cNvPr id="0" name=""/>
        <dsp:cNvSpPr/>
      </dsp:nvSpPr>
      <dsp:spPr>
        <a:xfrm>
          <a:off x="6565530" y="897589"/>
          <a:ext cx="2342033" cy="140522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Most obvious on personal computers where applications are becoming increasingly complex</a:t>
          </a:r>
        </a:p>
      </dsp:txBody>
      <dsp:txXfrm>
        <a:off x="6606687" y="938746"/>
        <a:ext cx="2259719" cy="132290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16B99C-4EAC-7F47-8867-A4C76D9F80B9}">
      <dsp:nvSpPr>
        <dsp:cNvPr id="0" name=""/>
        <dsp:cNvSpPr/>
      </dsp:nvSpPr>
      <dsp:spPr>
        <a:xfrm>
          <a:off x="22837" y="934208"/>
          <a:ext cx="3775527" cy="3160782"/>
        </a:xfrm>
        <a:prstGeom prst="roundRect">
          <a:avLst>
            <a:gd name="adj" fmla="val 10000"/>
          </a:avLst>
        </a:prstGeom>
        <a:solidFill>
          <a:schemeClr val="accent4">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In a combined paging/segmentation system a user’s address space is broken up into a number of segments. Each segment is broken up into a number of fixed-sized pages which are equal in length to a main memory frame</a:t>
          </a:r>
        </a:p>
      </dsp:txBody>
      <dsp:txXfrm>
        <a:off x="115413" y="1026784"/>
        <a:ext cx="3590375" cy="2975630"/>
      </dsp:txXfrm>
    </dsp:sp>
    <dsp:sp modelId="{D9DAF0E8-88AE-9D49-97D7-BB2E2BAD5635}">
      <dsp:nvSpPr>
        <dsp:cNvPr id="0" name=""/>
        <dsp:cNvSpPr/>
      </dsp:nvSpPr>
      <dsp:spPr>
        <a:xfrm rot="19892273">
          <a:off x="3701874" y="2102743"/>
          <a:ext cx="1596626" cy="62797"/>
        </a:xfrm>
        <a:custGeom>
          <a:avLst/>
          <a:gdLst/>
          <a:ahLst/>
          <a:cxnLst/>
          <a:rect l="0" t="0" r="0" b="0"/>
          <a:pathLst>
            <a:path>
              <a:moveTo>
                <a:pt x="0" y="31398"/>
              </a:moveTo>
              <a:lnTo>
                <a:pt x="1596626" y="31398"/>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60272" y="2094226"/>
        <a:ext cx="79831" cy="79831"/>
      </dsp:txXfrm>
    </dsp:sp>
    <dsp:sp modelId="{4877654D-7D28-164B-92B9-382C31F42FCB}">
      <dsp:nvSpPr>
        <dsp:cNvPr id="0" name=""/>
        <dsp:cNvSpPr/>
      </dsp:nvSpPr>
      <dsp:spPr>
        <a:xfrm>
          <a:off x="5202011" y="1136087"/>
          <a:ext cx="3150904" cy="123519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Segmentation is visible to the programmer</a:t>
          </a:r>
        </a:p>
      </dsp:txBody>
      <dsp:txXfrm>
        <a:off x="5238188" y="1172264"/>
        <a:ext cx="3078550" cy="1162836"/>
      </dsp:txXfrm>
    </dsp:sp>
    <dsp:sp modelId="{46DC0573-937E-AD4B-991E-D1C6705C9487}">
      <dsp:nvSpPr>
        <dsp:cNvPr id="0" name=""/>
        <dsp:cNvSpPr/>
      </dsp:nvSpPr>
      <dsp:spPr>
        <a:xfrm rot="1685447">
          <a:off x="3704653" y="2857794"/>
          <a:ext cx="1591070" cy="62797"/>
        </a:xfrm>
        <a:custGeom>
          <a:avLst/>
          <a:gdLst/>
          <a:ahLst/>
          <a:cxnLst/>
          <a:rect l="0" t="0" r="0" b="0"/>
          <a:pathLst>
            <a:path>
              <a:moveTo>
                <a:pt x="0" y="31398"/>
              </a:moveTo>
              <a:lnTo>
                <a:pt x="1591070" y="31398"/>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60411" y="2849416"/>
        <a:ext cx="79553" cy="79553"/>
      </dsp:txXfrm>
    </dsp:sp>
    <dsp:sp modelId="{EDE292BD-4C6C-2B42-BD10-FDE3CE5FB6C6}">
      <dsp:nvSpPr>
        <dsp:cNvPr id="0" name=""/>
        <dsp:cNvSpPr/>
      </dsp:nvSpPr>
      <dsp:spPr>
        <a:xfrm>
          <a:off x="5202011" y="2634462"/>
          <a:ext cx="3157150" cy="125864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Paging is transparent to the programmer</a:t>
          </a:r>
        </a:p>
      </dsp:txBody>
      <dsp:txXfrm>
        <a:off x="5238876" y="2671327"/>
        <a:ext cx="3083420" cy="118491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54C350-B66A-6B43-B459-56DA696A90E8}">
      <dsp:nvSpPr>
        <dsp:cNvPr id="0" name=""/>
        <dsp:cNvSpPr/>
      </dsp:nvSpPr>
      <dsp:spPr>
        <a:xfrm>
          <a:off x="0" y="1"/>
          <a:ext cx="10515600" cy="221936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n-US" sz="3200" kern="1200" dirty="0"/>
            <a:t>The design of the memory management portion of an operating system depends on three fundamental areas of choice:</a:t>
          </a:r>
        </a:p>
      </dsp:txBody>
      <dsp:txXfrm>
        <a:off x="108340" y="108341"/>
        <a:ext cx="10298920" cy="2002682"/>
      </dsp:txXfrm>
    </dsp:sp>
    <dsp:sp modelId="{BB770BBE-6E3E-6C42-A86E-16AF039670AE}">
      <dsp:nvSpPr>
        <dsp:cNvPr id="0" name=""/>
        <dsp:cNvSpPr/>
      </dsp:nvSpPr>
      <dsp:spPr>
        <a:xfrm>
          <a:off x="0" y="2219364"/>
          <a:ext cx="10515600" cy="2131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5560" rIns="199136" bIns="35560" numCol="1" spcCol="1270" anchor="t" anchorCtr="0">
          <a:noAutofit/>
        </a:bodyPr>
        <a:lstStyle/>
        <a:p>
          <a:pPr marL="285750" lvl="1" indent="-285750" algn="l" defTabSz="1244600" rtl="0">
            <a:lnSpc>
              <a:spcPct val="90000"/>
            </a:lnSpc>
            <a:spcBef>
              <a:spcPct val="0"/>
            </a:spcBef>
            <a:spcAft>
              <a:spcPct val="20000"/>
            </a:spcAft>
            <a:buChar char="•"/>
          </a:pPr>
          <a:r>
            <a:rPr lang="en-US" sz="2800" kern="1200" dirty="0"/>
            <a:t>Whether or not to use virtual memory techniques</a:t>
          </a:r>
        </a:p>
        <a:p>
          <a:pPr marL="285750" lvl="1" indent="-285750" algn="l" defTabSz="1244600" rtl="0">
            <a:lnSpc>
              <a:spcPct val="90000"/>
            </a:lnSpc>
            <a:spcBef>
              <a:spcPct val="0"/>
            </a:spcBef>
            <a:spcAft>
              <a:spcPct val="20000"/>
            </a:spcAft>
            <a:buChar char="•"/>
          </a:pPr>
          <a:r>
            <a:rPr lang="en-US" sz="2800" kern="1200" dirty="0"/>
            <a:t>The use of paging or segmentation or both</a:t>
          </a:r>
        </a:p>
        <a:p>
          <a:pPr marL="285750" lvl="1" indent="-285750" algn="l" defTabSz="1244600" rtl="0">
            <a:lnSpc>
              <a:spcPct val="90000"/>
            </a:lnSpc>
            <a:spcBef>
              <a:spcPct val="0"/>
            </a:spcBef>
            <a:spcAft>
              <a:spcPct val="20000"/>
            </a:spcAft>
            <a:buChar char="•"/>
          </a:pPr>
          <a:r>
            <a:rPr lang="en-NZ" sz="2800" kern="1200" dirty="0"/>
            <a:t>The algorithms employed for various aspects of memory management</a:t>
          </a:r>
        </a:p>
      </dsp:txBody>
      <dsp:txXfrm>
        <a:off x="0" y="2219364"/>
        <a:ext cx="10515600" cy="213197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D2CDED-EA25-D245-9A3E-EE424E47FA09}">
      <dsp:nvSpPr>
        <dsp:cNvPr id="0" name=""/>
        <dsp:cNvSpPr/>
      </dsp:nvSpPr>
      <dsp:spPr>
        <a:xfrm>
          <a:off x="1249486" y="190698"/>
          <a:ext cx="1920626" cy="128041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Two main types:</a:t>
          </a:r>
        </a:p>
      </dsp:txBody>
      <dsp:txXfrm>
        <a:off x="1286988" y="228200"/>
        <a:ext cx="1845622" cy="1205413"/>
      </dsp:txXfrm>
    </dsp:sp>
    <dsp:sp modelId="{7FC00B2B-D0BE-C64D-B097-B67C2E9E9C42}">
      <dsp:nvSpPr>
        <dsp:cNvPr id="0" name=""/>
        <dsp:cNvSpPr/>
      </dsp:nvSpPr>
      <dsp:spPr>
        <a:xfrm>
          <a:off x="961392" y="1471116"/>
          <a:ext cx="1248407" cy="512167"/>
        </a:xfrm>
        <a:custGeom>
          <a:avLst/>
          <a:gdLst/>
          <a:ahLst/>
          <a:cxnLst/>
          <a:rect l="0" t="0" r="0" b="0"/>
          <a:pathLst>
            <a:path>
              <a:moveTo>
                <a:pt x="1248407" y="0"/>
              </a:moveTo>
              <a:lnTo>
                <a:pt x="1248407" y="256083"/>
              </a:lnTo>
              <a:lnTo>
                <a:pt x="0" y="256083"/>
              </a:lnTo>
              <a:lnTo>
                <a:pt x="0" y="51216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27BAF8F-2698-424F-B03A-2E28D1896C52}">
      <dsp:nvSpPr>
        <dsp:cNvPr id="0" name=""/>
        <dsp:cNvSpPr/>
      </dsp:nvSpPr>
      <dsp:spPr>
        <a:xfrm>
          <a:off x="1079" y="1983283"/>
          <a:ext cx="1920626" cy="128041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Demand Paging </a:t>
          </a:r>
        </a:p>
      </dsp:txBody>
      <dsp:txXfrm>
        <a:off x="38581" y="2020785"/>
        <a:ext cx="1845622" cy="1205413"/>
      </dsp:txXfrm>
    </dsp:sp>
    <dsp:sp modelId="{91D0E1FC-3442-2845-AFA8-8E8BBBCA9554}">
      <dsp:nvSpPr>
        <dsp:cNvPr id="0" name=""/>
        <dsp:cNvSpPr/>
      </dsp:nvSpPr>
      <dsp:spPr>
        <a:xfrm>
          <a:off x="2209800" y="1471116"/>
          <a:ext cx="1248407" cy="512167"/>
        </a:xfrm>
        <a:custGeom>
          <a:avLst/>
          <a:gdLst/>
          <a:ahLst/>
          <a:cxnLst/>
          <a:rect l="0" t="0" r="0" b="0"/>
          <a:pathLst>
            <a:path>
              <a:moveTo>
                <a:pt x="0" y="0"/>
              </a:moveTo>
              <a:lnTo>
                <a:pt x="0" y="256083"/>
              </a:lnTo>
              <a:lnTo>
                <a:pt x="1248407" y="256083"/>
              </a:lnTo>
              <a:lnTo>
                <a:pt x="1248407" y="51216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43A2062-4385-2E48-AA5A-BF53FA94A158}">
      <dsp:nvSpPr>
        <dsp:cNvPr id="0" name=""/>
        <dsp:cNvSpPr/>
      </dsp:nvSpPr>
      <dsp:spPr>
        <a:xfrm>
          <a:off x="2497894" y="1983283"/>
          <a:ext cx="1920626" cy="128041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err="1"/>
            <a:t>Prepaging</a:t>
          </a:r>
          <a:endParaRPr lang="en-US" sz="3100" kern="1200" dirty="0"/>
        </a:p>
      </dsp:txBody>
      <dsp:txXfrm>
        <a:off x="2535396" y="2020785"/>
        <a:ext cx="1845622" cy="120541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EFD19C-DD54-B24D-B755-43F907118B14}">
      <dsp:nvSpPr>
        <dsp:cNvPr id="0" name=""/>
        <dsp:cNvSpPr/>
      </dsp:nvSpPr>
      <dsp:spPr>
        <a:xfrm rot="10800000">
          <a:off x="1747635" y="13578"/>
          <a:ext cx="7617967" cy="4324181"/>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53424" tIns="137160" rIns="256032" bIns="137160" numCol="1" spcCol="1270" anchor="t" anchorCtr="0">
          <a:noAutofit/>
        </a:bodyPr>
        <a:lstStyle/>
        <a:p>
          <a:pPr marL="0" lvl="0" indent="0" algn="l" defTabSz="1600200" rtl="0">
            <a:lnSpc>
              <a:spcPct val="90000"/>
            </a:lnSpc>
            <a:spcBef>
              <a:spcPct val="0"/>
            </a:spcBef>
            <a:spcAft>
              <a:spcPct val="35000"/>
            </a:spcAft>
            <a:buNone/>
          </a:pPr>
          <a:r>
            <a:rPr lang="en-US" sz="3600" kern="1200" dirty="0"/>
            <a:t>Algorithms used for the selection of a page to replace:</a:t>
          </a:r>
        </a:p>
        <a:p>
          <a:pPr marL="285750" lvl="1" indent="-285750" algn="l" defTabSz="1244600" rtl="0">
            <a:lnSpc>
              <a:spcPct val="90000"/>
            </a:lnSpc>
            <a:spcBef>
              <a:spcPct val="0"/>
            </a:spcBef>
            <a:spcAft>
              <a:spcPct val="15000"/>
            </a:spcAft>
            <a:buChar char="•"/>
          </a:pPr>
          <a:r>
            <a:rPr lang="en-US" sz="2800" kern="1200" dirty="0"/>
            <a:t>Optimal</a:t>
          </a:r>
        </a:p>
        <a:p>
          <a:pPr marL="285750" lvl="1" indent="-285750" algn="l" defTabSz="1244600">
            <a:lnSpc>
              <a:spcPct val="90000"/>
            </a:lnSpc>
            <a:spcBef>
              <a:spcPct val="0"/>
            </a:spcBef>
            <a:spcAft>
              <a:spcPct val="15000"/>
            </a:spcAft>
            <a:buChar char="•"/>
          </a:pPr>
          <a:r>
            <a:rPr lang="en-US" sz="2800" kern="1200" dirty="0"/>
            <a:t>First-in-first-out (FIFO)</a:t>
          </a:r>
        </a:p>
        <a:p>
          <a:pPr marL="285750" lvl="1" indent="-285750" algn="l" defTabSz="1244600">
            <a:lnSpc>
              <a:spcPct val="90000"/>
            </a:lnSpc>
            <a:spcBef>
              <a:spcPct val="0"/>
            </a:spcBef>
            <a:spcAft>
              <a:spcPct val="15000"/>
            </a:spcAft>
            <a:buChar char="•"/>
          </a:pPr>
          <a:r>
            <a:rPr lang="en-US" sz="2800" kern="1200" dirty="0"/>
            <a:t>Least recently used (LRU)</a:t>
          </a:r>
        </a:p>
        <a:p>
          <a:pPr marL="285750" lvl="1" indent="-285750" algn="l" defTabSz="1244600">
            <a:lnSpc>
              <a:spcPct val="90000"/>
            </a:lnSpc>
            <a:spcBef>
              <a:spcPct val="0"/>
            </a:spcBef>
            <a:spcAft>
              <a:spcPct val="15000"/>
            </a:spcAft>
            <a:buChar char="•"/>
          </a:pPr>
          <a:r>
            <a:rPr lang="en-US" sz="2800" kern="1200" dirty="0"/>
            <a:t>Least </a:t>
          </a:r>
          <a:r>
            <a:rPr lang="hr-HR" sz="2800" kern="1200" dirty="0"/>
            <a:t>frequently</a:t>
          </a:r>
          <a:r>
            <a:rPr lang="en-US" sz="2800" kern="1200" dirty="0"/>
            <a:t> used (L</a:t>
          </a:r>
          <a:r>
            <a:rPr lang="hr-HR" sz="2800" kern="1200" dirty="0"/>
            <a:t>F</a:t>
          </a:r>
          <a:r>
            <a:rPr lang="en-US" sz="2800" kern="1200" dirty="0"/>
            <a:t>U)</a:t>
          </a:r>
        </a:p>
        <a:p>
          <a:pPr marL="285750" lvl="1" indent="-285750" algn="l" defTabSz="1244600" rtl="0">
            <a:lnSpc>
              <a:spcPct val="90000"/>
            </a:lnSpc>
            <a:spcBef>
              <a:spcPct val="0"/>
            </a:spcBef>
            <a:spcAft>
              <a:spcPct val="15000"/>
            </a:spcAft>
            <a:buChar char="•"/>
          </a:pPr>
          <a:r>
            <a:rPr lang="en-US" sz="2800" kern="1200" dirty="0"/>
            <a:t>Clock</a:t>
          </a:r>
        </a:p>
      </dsp:txBody>
      <dsp:txXfrm rot="10800000">
        <a:off x="2828680" y="13578"/>
        <a:ext cx="6536922" cy="4324181"/>
      </dsp:txXfrm>
    </dsp:sp>
    <dsp:sp modelId="{30C7C1FC-ABE9-9F49-B497-834E86732140}">
      <dsp:nvSpPr>
        <dsp:cNvPr id="0" name=""/>
        <dsp:cNvSpPr/>
      </dsp:nvSpPr>
      <dsp:spPr>
        <a:xfrm>
          <a:off x="1149997" y="1293560"/>
          <a:ext cx="1820368" cy="1764216"/>
        </a:xfrm>
        <a:prstGeom prst="ellipse">
          <a:avLst/>
        </a:prstGeom>
        <a:solidFill>
          <a:schemeClr val="accent5">
            <a:lumMod val="75000"/>
          </a:schemeClr>
        </a:solidFill>
        <a:ln>
          <a:noFill/>
        </a:ln>
        <a:effectLst/>
      </dsp:spPr>
      <dsp:style>
        <a:lnRef idx="0">
          <a:scrgbClr r="0" g="0" b="0"/>
        </a:lnRef>
        <a:fillRef idx="1">
          <a:scrgbClr r="0" g="0" b="0"/>
        </a:fillRef>
        <a:effectRef idx="2">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9669F8-0B44-7F4A-BE1E-E4EDB174AE9B}">
      <dsp:nvSpPr>
        <dsp:cNvPr id="0" name=""/>
        <dsp:cNvSpPr/>
      </dsp:nvSpPr>
      <dsp:spPr>
        <a:xfrm>
          <a:off x="6299898" y="1834924"/>
          <a:ext cx="91440" cy="341593"/>
        </a:xfrm>
        <a:custGeom>
          <a:avLst/>
          <a:gdLst/>
          <a:ahLst/>
          <a:cxnLst/>
          <a:rect l="0" t="0" r="0" b="0"/>
          <a:pathLst>
            <a:path>
              <a:moveTo>
                <a:pt x="45720" y="0"/>
              </a:moveTo>
              <a:lnTo>
                <a:pt x="45720" y="341593"/>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B165121-B4DA-3D41-B59D-340BEFD6B021}">
      <dsp:nvSpPr>
        <dsp:cNvPr id="0" name=""/>
        <dsp:cNvSpPr/>
      </dsp:nvSpPr>
      <dsp:spPr>
        <a:xfrm>
          <a:off x="4582948" y="747503"/>
          <a:ext cx="1762669" cy="341593"/>
        </a:xfrm>
        <a:custGeom>
          <a:avLst/>
          <a:gdLst/>
          <a:ahLst/>
          <a:cxnLst/>
          <a:rect l="0" t="0" r="0" b="0"/>
          <a:pathLst>
            <a:path>
              <a:moveTo>
                <a:pt x="0" y="0"/>
              </a:moveTo>
              <a:lnTo>
                <a:pt x="0" y="232785"/>
              </a:lnTo>
              <a:lnTo>
                <a:pt x="1762669" y="232785"/>
              </a:lnTo>
              <a:lnTo>
                <a:pt x="1762669" y="341593"/>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3175078-7932-F44A-9E39-84D1EDA4A644}">
      <dsp:nvSpPr>
        <dsp:cNvPr id="0" name=""/>
        <dsp:cNvSpPr/>
      </dsp:nvSpPr>
      <dsp:spPr>
        <a:xfrm>
          <a:off x="2903745" y="1834924"/>
          <a:ext cx="91440" cy="341593"/>
        </a:xfrm>
        <a:custGeom>
          <a:avLst/>
          <a:gdLst/>
          <a:ahLst/>
          <a:cxnLst/>
          <a:rect l="0" t="0" r="0" b="0"/>
          <a:pathLst>
            <a:path>
              <a:moveTo>
                <a:pt x="45720" y="0"/>
              </a:moveTo>
              <a:lnTo>
                <a:pt x="45720" y="341593"/>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AB3ABC9-CE51-6E46-A582-477033F7909E}">
      <dsp:nvSpPr>
        <dsp:cNvPr id="0" name=""/>
        <dsp:cNvSpPr/>
      </dsp:nvSpPr>
      <dsp:spPr>
        <a:xfrm>
          <a:off x="2949465" y="747503"/>
          <a:ext cx="1633483" cy="341593"/>
        </a:xfrm>
        <a:custGeom>
          <a:avLst/>
          <a:gdLst/>
          <a:ahLst/>
          <a:cxnLst/>
          <a:rect l="0" t="0" r="0" b="0"/>
          <a:pathLst>
            <a:path>
              <a:moveTo>
                <a:pt x="1633483" y="0"/>
              </a:moveTo>
              <a:lnTo>
                <a:pt x="1633483" y="232785"/>
              </a:lnTo>
              <a:lnTo>
                <a:pt x="0" y="232785"/>
              </a:lnTo>
              <a:lnTo>
                <a:pt x="0" y="341593"/>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9E6A144-BDA8-8445-95FE-B4DEFF1353E5}">
      <dsp:nvSpPr>
        <dsp:cNvPr id="0" name=""/>
        <dsp:cNvSpPr/>
      </dsp:nvSpPr>
      <dsp:spPr>
        <a:xfrm>
          <a:off x="2362199" y="1674"/>
          <a:ext cx="4441496" cy="74582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6CF74FE-7C99-B147-94AD-327B0056B130}">
      <dsp:nvSpPr>
        <dsp:cNvPr id="0" name=""/>
        <dsp:cNvSpPr/>
      </dsp:nvSpPr>
      <dsp:spPr>
        <a:xfrm>
          <a:off x="2492703" y="125653"/>
          <a:ext cx="4441496" cy="74582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A replaced page is not lost, but rather assigned to one of two lists</a:t>
          </a:r>
        </a:p>
      </dsp:txBody>
      <dsp:txXfrm>
        <a:off x="2514548" y="147498"/>
        <a:ext cx="4397806" cy="702138"/>
      </dsp:txXfrm>
    </dsp:sp>
    <dsp:sp modelId="{28CE6EFF-FA06-4A40-A514-B15AF719A036}">
      <dsp:nvSpPr>
        <dsp:cNvPr id="0" name=""/>
        <dsp:cNvSpPr/>
      </dsp:nvSpPr>
      <dsp:spPr>
        <a:xfrm>
          <a:off x="1317298" y="1089096"/>
          <a:ext cx="3264332" cy="74582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6F1355C-6C7A-3F4E-9338-F578F474E3F6}">
      <dsp:nvSpPr>
        <dsp:cNvPr id="0" name=""/>
        <dsp:cNvSpPr/>
      </dsp:nvSpPr>
      <dsp:spPr>
        <a:xfrm>
          <a:off x="1447802" y="1213075"/>
          <a:ext cx="3264332" cy="74582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Free page list</a:t>
          </a:r>
          <a:endParaRPr lang="en-US" sz="1900" kern="1200" dirty="0"/>
        </a:p>
      </dsp:txBody>
      <dsp:txXfrm>
        <a:off x="1469647" y="1234920"/>
        <a:ext cx="3220642" cy="702138"/>
      </dsp:txXfrm>
    </dsp:sp>
    <dsp:sp modelId="{61509F13-ECF5-824E-AB0E-238E43561F9B}">
      <dsp:nvSpPr>
        <dsp:cNvPr id="0" name=""/>
        <dsp:cNvSpPr/>
      </dsp:nvSpPr>
      <dsp:spPr>
        <a:xfrm>
          <a:off x="1317298" y="2176518"/>
          <a:ext cx="3264332" cy="74582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3C502F8-A858-FC44-9EBA-F09ED388A4F5}">
      <dsp:nvSpPr>
        <dsp:cNvPr id="0" name=""/>
        <dsp:cNvSpPr/>
      </dsp:nvSpPr>
      <dsp:spPr>
        <a:xfrm>
          <a:off x="1447802" y="2300496"/>
          <a:ext cx="3264332" cy="74582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List of page frames available for reading in pages</a:t>
          </a:r>
        </a:p>
      </dsp:txBody>
      <dsp:txXfrm>
        <a:off x="1469647" y="2322341"/>
        <a:ext cx="3220642" cy="702138"/>
      </dsp:txXfrm>
    </dsp:sp>
    <dsp:sp modelId="{C014E9E6-13FA-5444-9BC3-3D89E8915179}">
      <dsp:nvSpPr>
        <dsp:cNvPr id="0" name=""/>
        <dsp:cNvSpPr/>
      </dsp:nvSpPr>
      <dsp:spPr>
        <a:xfrm>
          <a:off x="4842638" y="1089096"/>
          <a:ext cx="3005958" cy="74582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7D1A8F5-82B3-3D4D-B2BB-8402CE6DF5DF}">
      <dsp:nvSpPr>
        <dsp:cNvPr id="0" name=""/>
        <dsp:cNvSpPr/>
      </dsp:nvSpPr>
      <dsp:spPr>
        <a:xfrm>
          <a:off x="4973142" y="1213075"/>
          <a:ext cx="3005958" cy="74582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Modified page list</a:t>
          </a:r>
        </a:p>
      </dsp:txBody>
      <dsp:txXfrm>
        <a:off x="4994987" y="1234920"/>
        <a:ext cx="2962268" cy="702138"/>
      </dsp:txXfrm>
    </dsp:sp>
    <dsp:sp modelId="{9DE444D1-71C7-6D47-8D20-D17B0958CE50}">
      <dsp:nvSpPr>
        <dsp:cNvPr id="0" name=""/>
        <dsp:cNvSpPr/>
      </dsp:nvSpPr>
      <dsp:spPr>
        <a:xfrm>
          <a:off x="4842638" y="2176518"/>
          <a:ext cx="3005958" cy="74582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76EFA28-0F84-924A-99EB-2F55769FB300}">
      <dsp:nvSpPr>
        <dsp:cNvPr id="0" name=""/>
        <dsp:cNvSpPr/>
      </dsp:nvSpPr>
      <dsp:spPr>
        <a:xfrm>
          <a:off x="4973142" y="2300496"/>
          <a:ext cx="3005958" cy="74582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Pages are written out in clusters </a:t>
          </a:r>
        </a:p>
      </dsp:txBody>
      <dsp:txXfrm>
        <a:off x="4994987" y="2322341"/>
        <a:ext cx="2962268" cy="70213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F92B32-D071-5940-877B-38311F86814B}">
      <dsp:nvSpPr>
        <dsp:cNvPr id="0" name=""/>
        <dsp:cNvSpPr/>
      </dsp:nvSpPr>
      <dsp:spPr>
        <a:xfrm>
          <a:off x="76164" y="751"/>
          <a:ext cx="2895584" cy="639741"/>
        </a:xfrm>
        <a:prstGeom prst="round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NZ" sz="2400" kern="1200" dirty="0"/>
            <a:t>Local</a:t>
          </a:r>
          <a:endParaRPr lang="en-US" sz="2400" kern="1200" dirty="0"/>
        </a:p>
      </dsp:txBody>
      <dsp:txXfrm>
        <a:off x="107394" y="31981"/>
        <a:ext cx="2833124" cy="577281"/>
      </dsp:txXfrm>
    </dsp:sp>
    <dsp:sp modelId="{5F7AB775-FAF6-E849-8811-B100CD75B0F2}">
      <dsp:nvSpPr>
        <dsp:cNvPr id="0" name=""/>
        <dsp:cNvSpPr/>
      </dsp:nvSpPr>
      <dsp:spPr>
        <a:xfrm>
          <a:off x="0" y="667743"/>
          <a:ext cx="8229600" cy="919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NZ" sz="1900" kern="1200" dirty="0"/>
            <a:t>Chooses only among the resident pages of the process that generated the page fault</a:t>
          </a:r>
        </a:p>
      </dsp:txBody>
      <dsp:txXfrm>
        <a:off x="0" y="667743"/>
        <a:ext cx="8229600" cy="919080"/>
      </dsp:txXfrm>
    </dsp:sp>
    <dsp:sp modelId="{B56FBF80-00E2-FF4E-8FF2-A799A9DE27E0}">
      <dsp:nvSpPr>
        <dsp:cNvPr id="0" name=""/>
        <dsp:cNvSpPr/>
      </dsp:nvSpPr>
      <dsp:spPr>
        <a:xfrm>
          <a:off x="76206" y="1457373"/>
          <a:ext cx="2895667" cy="591854"/>
        </a:xfrm>
        <a:prstGeom prst="round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NZ" sz="2400" kern="1200"/>
            <a:t>Global </a:t>
          </a:r>
          <a:endParaRPr lang="en-NZ" sz="2400" kern="1200" dirty="0"/>
        </a:p>
      </dsp:txBody>
      <dsp:txXfrm>
        <a:off x="105098" y="1486265"/>
        <a:ext cx="2837883" cy="534070"/>
      </dsp:txXfrm>
    </dsp:sp>
    <dsp:sp modelId="{4B31C88C-DD9B-3342-8992-8F00F87AF1D1}">
      <dsp:nvSpPr>
        <dsp:cNvPr id="0" name=""/>
        <dsp:cNvSpPr/>
      </dsp:nvSpPr>
      <dsp:spPr>
        <a:xfrm>
          <a:off x="0" y="2143171"/>
          <a:ext cx="8229600" cy="612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NZ" sz="1900" kern="1200" dirty="0"/>
            <a:t>Considers all unlocked pages in main memory </a:t>
          </a:r>
        </a:p>
      </dsp:txBody>
      <dsp:txXfrm>
        <a:off x="0" y="2143171"/>
        <a:ext cx="8229600" cy="61272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8DCD2-5612-134D-98CD-58CEFE396B6A}">
      <dsp:nvSpPr>
        <dsp:cNvPr id="0" name=""/>
        <dsp:cNvSpPr/>
      </dsp:nvSpPr>
      <dsp:spPr>
        <a:xfrm rot="5400000">
          <a:off x="4179824" y="-1428496"/>
          <a:ext cx="1381759" cy="4584192"/>
        </a:xfrm>
        <a:prstGeom prst="round2SameRect">
          <a:avLst/>
        </a:prstGeom>
        <a:solidFill>
          <a:schemeClr val="bg1"/>
        </a:solidFill>
        <a:ln w="6350" cap="flat" cmpd="sng" algn="ctr">
          <a:solidFill>
            <a:schemeClr val="accent3">
              <a:lumMod val="5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Increased processor idle time</a:t>
          </a:r>
        </a:p>
        <a:p>
          <a:pPr marL="228600" lvl="1" indent="-228600" algn="l" defTabSz="1111250">
            <a:lnSpc>
              <a:spcPct val="90000"/>
            </a:lnSpc>
            <a:spcBef>
              <a:spcPct val="0"/>
            </a:spcBef>
            <a:spcAft>
              <a:spcPct val="15000"/>
            </a:spcAft>
            <a:buChar char="•"/>
          </a:pPr>
          <a:r>
            <a:rPr lang="en-US" sz="2500" kern="1200" dirty="0"/>
            <a:t>Increased time spent in swapping</a:t>
          </a:r>
        </a:p>
      </dsp:txBody>
      <dsp:txXfrm rot="-5400000">
        <a:off x="2578608" y="240172"/>
        <a:ext cx="4516740" cy="1246855"/>
      </dsp:txXfrm>
    </dsp:sp>
    <dsp:sp modelId="{CB6FBE3B-E501-1347-A8D6-A573E0A4234E}">
      <dsp:nvSpPr>
        <dsp:cNvPr id="0" name=""/>
        <dsp:cNvSpPr/>
      </dsp:nvSpPr>
      <dsp:spPr>
        <a:xfrm>
          <a:off x="0" y="0"/>
          <a:ext cx="2578608" cy="1727200"/>
        </a:xfrm>
        <a:prstGeom prst="roundRect">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dirty="0"/>
            <a:t>If allocation is too large, there will be too few programs in main memory</a:t>
          </a:r>
        </a:p>
      </dsp:txBody>
      <dsp:txXfrm>
        <a:off x="84315" y="84315"/>
        <a:ext cx="2409978" cy="15585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ECD4BF-89FC-B24D-97F4-8FF30634CA4A}">
      <dsp:nvSpPr>
        <dsp:cNvPr id="0" name=""/>
        <dsp:cNvSpPr/>
      </dsp:nvSpPr>
      <dsp:spPr>
        <a:xfrm>
          <a:off x="5067028" y="1658197"/>
          <a:ext cx="91440" cy="759345"/>
        </a:xfrm>
        <a:custGeom>
          <a:avLst/>
          <a:gdLst/>
          <a:ahLst/>
          <a:cxnLst/>
          <a:rect l="0" t="0" r="0" b="0"/>
          <a:pathLst>
            <a:path>
              <a:moveTo>
                <a:pt x="45720" y="0"/>
              </a:moveTo>
              <a:lnTo>
                <a:pt x="45720" y="759345"/>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4D7EA67-4406-8541-ABBC-797C1A1BEB53}">
      <dsp:nvSpPr>
        <dsp:cNvPr id="0" name=""/>
        <dsp:cNvSpPr/>
      </dsp:nvSpPr>
      <dsp:spPr>
        <a:xfrm>
          <a:off x="616148" y="257"/>
          <a:ext cx="2610929" cy="1657939"/>
        </a:xfrm>
        <a:prstGeom prst="roundRect">
          <a:avLst>
            <a:gd name="adj" fmla="val 10000"/>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79BC6BEE-B67A-394A-8158-298CBF1B4197}">
      <dsp:nvSpPr>
        <dsp:cNvPr id="0" name=""/>
        <dsp:cNvSpPr/>
      </dsp:nvSpPr>
      <dsp:spPr>
        <a:xfrm>
          <a:off x="906251" y="275855"/>
          <a:ext cx="2610929" cy="1657939"/>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Cannot leave the programmer with the responsibility to manage memory</a:t>
          </a:r>
        </a:p>
      </dsp:txBody>
      <dsp:txXfrm>
        <a:off x="954810" y="324414"/>
        <a:ext cx="2513811" cy="1560821"/>
      </dsp:txXfrm>
    </dsp:sp>
    <dsp:sp modelId="{AC4EFED8-83BB-B440-A52A-0D2D9C2EFA39}">
      <dsp:nvSpPr>
        <dsp:cNvPr id="0" name=""/>
        <dsp:cNvSpPr/>
      </dsp:nvSpPr>
      <dsp:spPr>
        <a:xfrm>
          <a:off x="3807283" y="257"/>
          <a:ext cx="2610929" cy="1657939"/>
        </a:xfrm>
        <a:prstGeom prst="roundRect">
          <a:avLst>
            <a:gd name="adj" fmla="val 10000"/>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2D0F6A76-242F-F443-BCBE-F5935F9E9F58}">
      <dsp:nvSpPr>
        <dsp:cNvPr id="0" name=""/>
        <dsp:cNvSpPr/>
      </dsp:nvSpPr>
      <dsp:spPr>
        <a:xfrm>
          <a:off x="4097387" y="275855"/>
          <a:ext cx="2610929" cy="1657939"/>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Memory available for a program plus its data may be insufficient</a:t>
          </a:r>
        </a:p>
      </dsp:txBody>
      <dsp:txXfrm>
        <a:off x="4145946" y="324414"/>
        <a:ext cx="2513811" cy="1560821"/>
      </dsp:txXfrm>
    </dsp:sp>
    <dsp:sp modelId="{C6ABFF53-0685-2942-9C0C-09E3B98E9335}">
      <dsp:nvSpPr>
        <dsp:cNvPr id="0" name=""/>
        <dsp:cNvSpPr/>
      </dsp:nvSpPr>
      <dsp:spPr>
        <a:xfrm>
          <a:off x="3807283" y="2417542"/>
          <a:ext cx="2610929" cy="1657939"/>
        </a:xfrm>
        <a:prstGeom prst="roundRect">
          <a:avLst>
            <a:gd name="adj" fmla="val 10000"/>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7F9F8578-2F5D-3F45-B52D-7BB5EC4A2206}">
      <dsp:nvSpPr>
        <dsp:cNvPr id="0" name=""/>
        <dsp:cNvSpPr/>
      </dsp:nvSpPr>
      <dsp:spPr>
        <a:xfrm>
          <a:off x="4097387" y="2693140"/>
          <a:ext cx="2610929" cy="1657939"/>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i="1" kern="1200" dirty="0"/>
            <a:t>Overlaying</a:t>
          </a:r>
          <a:r>
            <a:rPr lang="en-US" sz="1800" kern="1200" dirty="0"/>
            <a:t> allows various modules to be assigned the same region of memory but is time consuming to program</a:t>
          </a:r>
        </a:p>
      </dsp:txBody>
      <dsp:txXfrm>
        <a:off x="4145946" y="2741699"/>
        <a:ext cx="2513811" cy="1560821"/>
      </dsp:txXfrm>
    </dsp:sp>
    <dsp:sp modelId="{CB460CD4-8724-EA4D-9689-CF20B06B4820}">
      <dsp:nvSpPr>
        <dsp:cNvPr id="0" name=""/>
        <dsp:cNvSpPr/>
      </dsp:nvSpPr>
      <dsp:spPr>
        <a:xfrm>
          <a:off x="6998419" y="257"/>
          <a:ext cx="2610929" cy="1657939"/>
        </a:xfrm>
        <a:prstGeom prst="roundRect">
          <a:avLst>
            <a:gd name="adj" fmla="val 10000"/>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E9B4E0B0-ABEC-5142-9A88-22961B116F14}">
      <dsp:nvSpPr>
        <dsp:cNvPr id="0" name=""/>
        <dsp:cNvSpPr/>
      </dsp:nvSpPr>
      <dsp:spPr>
        <a:xfrm>
          <a:off x="7288522" y="275855"/>
          <a:ext cx="2610929" cy="1657939"/>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Programmer does not know how much space will be available</a:t>
          </a:r>
        </a:p>
      </dsp:txBody>
      <dsp:txXfrm>
        <a:off x="7337081" y="324414"/>
        <a:ext cx="2513811" cy="1560821"/>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AF2BDB-E606-BE4B-9958-F3815124EAC3}">
      <dsp:nvSpPr>
        <dsp:cNvPr id="0" name=""/>
        <dsp:cNvSpPr/>
      </dsp:nvSpPr>
      <dsp:spPr>
        <a:xfrm>
          <a:off x="0" y="39492"/>
          <a:ext cx="4419600" cy="777600"/>
        </a:xfrm>
        <a:prstGeom prst="rect">
          <a:avLst/>
        </a:prstGeom>
        <a:solidFill>
          <a:schemeClr val="accent6">
            <a:lumMod val="75000"/>
          </a:schemeClr>
        </a:solidFill>
        <a:ln w="6350" cap="flat" cmpd="sng" algn="ctr">
          <a:solidFill>
            <a:schemeClr val="accent6">
              <a:lumMod val="7500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a:t>Key elements:</a:t>
          </a:r>
        </a:p>
      </dsp:txBody>
      <dsp:txXfrm>
        <a:off x="0" y="39492"/>
        <a:ext cx="4419600" cy="777600"/>
      </dsp:txXfrm>
    </dsp:sp>
    <dsp:sp modelId="{25034D7D-D624-D24B-AAFC-BA38220880F1}">
      <dsp:nvSpPr>
        <dsp:cNvPr id="0" name=""/>
        <dsp:cNvSpPr/>
      </dsp:nvSpPr>
      <dsp:spPr>
        <a:xfrm>
          <a:off x="0" y="817092"/>
          <a:ext cx="4419600" cy="1556415"/>
        </a:xfrm>
        <a:prstGeom prst="rect">
          <a:avLst/>
        </a:prstGeom>
        <a:solidFill>
          <a:schemeClr val="accent1">
            <a:alpha val="90000"/>
            <a:tint val="40000"/>
            <a:hueOff val="0"/>
            <a:satOff val="0"/>
            <a:lumOff val="0"/>
            <a:alphaOff val="0"/>
          </a:schemeClr>
        </a:solidFill>
        <a:ln w="6350" cap="flat" cmpd="sng" algn="ctr">
          <a:solidFill>
            <a:schemeClr val="accent6">
              <a:lumMod val="75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Criteria used to determine resident set size</a:t>
          </a:r>
        </a:p>
        <a:p>
          <a:pPr marL="228600" lvl="1" indent="-228600" algn="l" defTabSz="1200150">
            <a:lnSpc>
              <a:spcPct val="90000"/>
            </a:lnSpc>
            <a:spcBef>
              <a:spcPct val="0"/>
            </a:spcBef>
            <a:spcAft>
              <a:spcPct val="15000"/>
            </a:spcAft>
            <a:buChar char="•"/>
          </a:pPr>
          <a:r>
            <a:rPr lang="en-US" sz="2700" kern="1200" dirty="0"/>
            <a:t>The timing of changes</a:t>
          </a:r>
        </a:p>
      </dsp:txBody>
      <dsp:txXfrm>
        <a:off x="0" y="817092"/>
        <a:ext cx="4419600" cy="1556415"/>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1854E8-CF1E-E64A-90CD-B5E723964F91}">
      <dsp:nvSpPr>
        <dsp:cNvPr id="0" name=""/>
        <dsp:cNvSpPr/>
      </dsp:nvSpPr>
      <dsp:spPr>
        <a:xfrm>
          <a:off x="4681" y="0"/>
          <a:ext cx="1893056" cy="2082800"/>
        </a:xfrm>
        <a:prstGeom prst="roundRect">
          <a:avLst>
            <a:gd name="adj" fmla="val 10000"/>
          </a:avLst>
        </a:prstGeom>
        <a:solidFill>
          <a:schemeClr val="accent6">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The minimum duration of the sampling interval</a:t>
          </a:r>
        </a:p>
      </dsp:txBody>
      <dsp:txXfrm>
        <a:off x="60127" y="55446"/>
        <a:ext cx="1782164" cy="1971908"/>
      </dsp:txXfrm>
    </dsp:sp>
    <dsp:sp modelId="{6597920C-B97D-4144-9AE7-181FA57D2E8D}">
      <dsp:nvSpPr>
        <dsp:cNvPr id="0" name=""/>
        <dsp:cNvSpPr/>
      </dsp:nvSpPr>
      <dsp:spPr>
        <a:xfrm>
          <a:off x="2215771" y="0"/>
          <a:ext cx="1893056" cy="208280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The maximum duration of the sampling interval</a:t>
          </a:r>
        </a:p>
      </dsp:txBody>
      <dsp:txXfrm>
        <a:off x="2271217" y="55446"/>
        <a:ext cx="1782164" cy="1971908"/>
      </dsp:txXfrm>
    </dsp:sp>
    <dsp:sp modelId="{444954AF-D738-724F-A4C2-F37BE649944D}">
      <dsp:nvSpPr>
        <dsp:cNvPr id="0" name=""/>
        <dsp:cNvSpPr/>
      </dsp:nvSpPr>
      <dsp:spPr>
        <a:xfrm>
          <a:off x="4426861" y="0"/>
          <a:ext cx="1893056" cy="2082800"/>
        </a:xfrm>
        <a:prstGeom prst="roundRect">
          <a:avLst>
            <a:gd name="adj" fmla="val 10000"/>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The number of page faults that are allowed to occur between sampling instances</a:t>
          </a:r>
        </a:p>
      </dsp:txBody>
      <dsp:txXfrm>
        <a:off x="4482307" y="55446"/>
        <a:ext cx="1782164" cy="1971908"/>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ABCAFC-DF0A-5549-A2F3-6215A5F91819}">
      <dsp:nvSpPr>
        <dsp:cNvPr id="0" name=""/>
        <dsp:cNvSpPr/>
      </dsp:nvSpPr>
      <dsp:spPr>
        <a:xfrm>
          <a:off x="0" y="1808968"/>
          <a:ext cx="7772400" cy="1186879"/>
        </a:xfrm>
        <a:prstGeom prst="rect">
          <a:avLst/>
        </a:prstGeom>
        <a:solidFill>
          <a:schemeClr val="accent6">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a:t>Precleaning</a:t>
          </a:r>
          <a:endParaRPr lang="en-US" sz="2200" kern="1200" dirty="0"/>
        </a:p>
      </dsp:txBody>
      <dsp:txXfrm>
        <a:off x="0" y="1808968"/>
        <a:ext cx="7772400" cy="640914"/>
      </dsp:txXfrm>
    </dsp:sp>
    <dsp:sp modelId="{018DC2B8-76E2-0D4E-ADFB-FC2DFEC19ABD}">
      <dsp:nvSpPr>
        <dsp:cNvPr id="0" name=""/>
        <dsp:cNvSpPr/>
      </dsp:nvSpPr>
      <dsp:spPr>
        <a:xfrm>
          <a:off x="0" y="2426146"/>
          <a:ext cx="7772400" cy="545964"/>
        </a:xfrm>
        <a:prstGeom prst="rect">
          <a:avLst/>
        </a:prstGeom>
        <a:solidFill>
          <a:schemeClr val="accent1">
            <a:alpha val="90000"/>
            <a:tint val="40000"/>
            <a:hueOff val="0"/>
            <a:satOff val="0"/>
            <a:lumOff val="0"/>
            <a:alphaOff val="0"/>
          </a:schemeClr>
        </a:solidFill>
        <a:ln w="6350" cap="flat" cmpd="sng" algn="ctr">
          <a:solidFill>
            <a:schemeClr val="accent6">
              <a:lumMod val="75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dirty="0"/>
            <a:t>Allows the writing of pages in batches</a:t>
          </a:r>
        </a:p>
      </dsp:txBody>
      <dsp:txXfrm>
        <a:off x="0" y="2426146"/>
        <a:ext cx="7772400" cy="545964"/>
      </dsp:txXfrm>
    </dsp:sp>
    <dsp:sp modelId="{07D657C2-6456-3E4C-98E3-58A8B5462A1D}">
      <dsp:nvSpPr>
        <dsp:cNvPr id="0" name=""/>
        <dsp:cNvSpPr/>
      </dsp:nvSpPr>
      <dsp:spPr>
        <a:xfrm rot="10800000">
          <a:off x="0" y="1351"/>
          <a:ext cx="7772400" cy="1825420"/>
        </a:xfrm>
        <a:prstGeom prst="upArrowCallout">
          <a:avLst/>
        </a:prstGeom>
        <a:solidFill>
          <a:schemeClr val="accent6">
            <a:lumMod val="75000"/>
          </a:schemeClr>
        </a:solidFill>
        <a:ln>
          <a:solidFill>
            <a:schemeClr val="accent6">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Demand Cleaning</a:t>
          </a:r>
        </a:p>
      </dsp:txBody>
      <dsp:txXfrm rot="-10800000">
        <a:off x="0" y="1351"/>
        <a:ext cx="7772400" cy="640722"/>
      </dsp:txXfrm>
    </dsp:sp>
    <dsp:sp modelId="{D77A17F0-FD24-804F-B9BA-B89549FA1E9B}">
      <dsp:nvSpPr>
        <dsp:cNvPr id="0" name=""/>
        <dsp:cNvSpPr/>
      </dsp:nvSpPr>
      <dsp:spPr>
        <a:xfrm>
          <a:off x="0" y="642074"/>
          <a:ext cx="7772400" cy="545800"/>
        </a:xfrm>
        <a:prstGeom prst="rect">
          <a:avLst/>
        </a:prstGeom>
        <a:solidFill>
          <a:schemeClr val="accent1">
            <a:alpha val="90000"/>
            <a:tint val="40000"/>
            <a:hueOff val="0"/>
            <a:satOff val="0"/>
            <a:lumOff val="0"/>
            <a:alphaOff val="0"/>
          </a:schemeClr>
        </a:solidFill>
        <a:ln w="6350" cap="flat" cmpd="sng" algn="ctr">
          <a:solidFill>
            <a:schemeClr val="accent6">
              <a:lumMod val="75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dirty="0"/>
            <a:t>A page is written out to secondary memory only when it has been selected for replacement</a:t>
          </a:r>
        </a:p>
      </dsp:txBody>
      <dsp:txXfrm>
        <a:off x="0" y="642074"/>
        <a:ext cx="7772400" cy="54580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51CAA0-63EC-5F44-9DA2-A1CCB69B69C7}">
      <dsp:nvSpPr>
        <dsp:cNvPr id="0" name=""/>
        <dsp:cNvSpPr/>
      </dsp:nvSpPr>
      <dsp:spPr>
        <a:xfrm rot="16200000">
          <a:off x="2095500" y="-1439852"/>
          <a:ext cx="2819400" cy="5699104"/>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0" rIns="115094" bIns="0" numCol="1" spcCol="1270" anchor="t" anchorCtr="0">
          <a:noAutofit/>
        </a:bodyPr>
        <a:lstStyle/>
        <a:p>
          <a:pPr marL="0" lvl="0" indent="0" algn="l" defTabSz="800100">
            <a:lnSpc>
              <a:spcPct val="90000"/>
            </a:lnSpc>
            <a:spcBef>
              <a:spcPct val="0"/>
            </a:spcBef>
            <a:spcAft>
              <a:spcPct val="35000"/>
            </a:spcAft>
            <a:buNone/>
          </a:pPr>
          <a:r>
            <a:rPr lang="en-NZ" sz="1800" kern="1200" dirty="0"/>
            <a:t>Six possibilities exist:</a:t>
          </a:r>
          <a:endParaRPr lang="en-US" sz="1800" kern="1200" dirty="0"/>
        </a:p>
        <a:p>
          <a:pPr marL="114300" lvl="1" indent="-114300" algn="l" defTabSz="622300">
            <a:lnSpc>
              <a:spcPct val="90000"/>
            </a:lnSpc>
            <a:spcBef>
              <a:spcPct val="0"/>
            </a:spcBef>
            <a:spcAft>
              <a:spcPct val="15000"/>
            </a:spcAft>
            <a:buChar char="•"/>
          </a:pPr>
          <a:r>
            <a:rPr lang="en-NZ" sz="1400" kern="1200" dirty="0"/>
            <a:t>Lowest-priority process</a:t>
          </a:r>
        </a:p>
        <a:p>
          <a:pPr marL="114300" lvl="1" indent="-114300" algn="l" defTabSz="622300">
            <a:lnSpc>
              <a:spcPct val="90000"/>
            </a:lnSpc>
            <a:spcBef>
              <a:spcPct val="0"/>
            </a:spcBef>
            <a:spcAft>
              <a:spcPct val="15000"/>
            </a:spcAft>
            <a:buChar char="•"/>
          </a:pPr>
          <a:r>
            <a:rPr lang="en-NZ" sz="1400" kern="1200" dirty="0"/>
            <a:t>Faulting process</a:t>
          </a:r>
        </a:p>
        <a:p>
          <a:pPr marL="114300" lvl="1" indent="-114300" algn="l" defTabSz="622300">
            <a:lnSpc>
              <a:spcPct val="90000"/>
            </a:lnSpc>
            <a:spcBef>
              <a:spcPct val="0"/>
            </a:spcBef>
            <a:spcAft>
              <a:spcPct val="15000"/>
            </a:spcAft>
            <a:buChar char="•"/>
          </a:pPr>
          <a:r>
            <a:rPr lang="en-NZ" sz="1400" kern="1200" dirty="0"/>
            <a:t>Last process activated</a:t>
          </a:r>
        </a:p>
        <a:p>
          <a:pPr marL="114300" lvl="1" indent="-114300" algn="l" defTabSz="622300">
            <a:lnSpc>
              <a:spcPct val="90000"/>
            </a:lnSpc>
            <a:spcBef>
              <a:spcPct val="0"/>
            </a:spcBef>
            <a:spcAft>
              <a:spcPct val="15000"/>
            </a:spcAft>
            <a:buChar char="•"/>
          </a:pPr>
          <a:r>
            <a:rPr lang="en-NZ" sz="1400" kern="1200" dirty="0"/>
            <a:t>Process with the smallest resident set</a:t>
          </a:r>
        </a:p>
        <a:p>
          <a:pPr marL="114300" lvl="1" indent="-114300" algn="l" defTabSz="622300">
            <a:lnSpc>
              <a:spcPct val="90000"/>
            </a:lnSpc>
            <a:spcBef>
              <a:spcPct val="0"/>
            </a:spcBef>
            <a:spcAft>
              <a:spcPct val="15000"/>
            </a:spcAft>
            <a:buChar char="•"/>
          </a:pPr>
          <a:r>
            <a:rPr lang="en-NZ" sz="1400" kern="1200" dirty="0"/>
            <a:t>Largest process</a:t>
          </a:r>
        </a:p>
        <a:p>
          <a:pPr marL="114300" lvl="1" indent="-114300" algn="l" defTabSz="622300">
            <a:lnSpc>
              <a:spcPct val="90000"/>
            </a:lnSpc>
            <a:spcBef>
              <a:spcPct val="0"/>
            </a:spcBef>
            <a:spcAft>
              <a:spcPct val="15000"/>
            </a:spcAft>
            <a:buChar char="•"/>
          </a:pPr>
          <a:r>
            <a:rPr lang="en-NZ" sz="1400" kern="1200" dirty="0"/>
            <a:t>Process with the largest remaining execution window</a:t>
          </a:r>
        </a:p>
      </dsp:txBody>
      <dsp:txXfrm rot="5400000">
        <a:off x="655648" y="563880"/>
        <a:ext cx="5699104" cy="169164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A409E1-0C39-364C-B92B-A30B99C534A9}">
      <dsp:nvSpPr>
        <dsp:cNvPr id="0" name=""/>
        <dsp:cNvSpPr/>
      </dsp:nvSpPr>
      <dsp:spPr>
        <a:xfrm>
          <a:off x="0" y="1553335"/>
          <a:ext cx="7848600" cy="1282049"/>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09139" tIns="458216" rIns="609139" bIns="156464" numCol="1" spcCol="1270" anchor="t" anchorCtr="0">
          <a:noAutofit/>
        </a:bodyPr>
        <a:lstStyle/>
        <a:p>
          <a:pPr marL="228600" lvl="1" indent="-228600" algn="l" defTabSz="977900">
            <a:lnSpc>
              <a:spcPct val="90000"/>
            </a:lnSpc>
            <a:spcBef>
              <a:spcPct val="0"/>
            </a:spcBef>
            <a:spcAft>
              <a:spcPct val="15000"/>
            </a:spcAft>
            <a:buChar char="•"/>
          </a:pPr>
          <a:r>
            <a:rPr lang="en-NZ" sz="2200" kern="1200" dirty="0"/>
            <a:t>Paging system</a:t>
          </a:r>
        </a:p>
        <a:p>
          <a:pPr marL="228600" lvl="1" indent="-228600" algn="l" defTabSz="977900">
            <a:lnSpc>
              <a:spcPct val="90000"/>
            </a:lnSpc>
            <a:spcBef>
              <a:spcPct val="0"/>
            </a:spcBef>
            <a:spcAft>
              <a:spcPct val="15000"/>
            </a:spcAft>
            <a:buChar char="•"/>
          </a:pPr>
          <a:r>
            <a:rPr lang="en-NZ" sz="2200" kern="1200" dirty="0"/>
            <a:t>Kernel memory allocator</a:t>
          </a:r>
        </a:p>
      </dsp:txBody>
      <dsp:txXfrm>
        <a:off x="0" y="1553335"/>
        <a:ext cx="7848600" cy="1282049"/>
      </dsp:txXfrm>
    </dsp:sp>
    <dsp:sp modelId="{D1AF08E7-4B55-3241-B841-DA6F620EDF99}">
      <dsp:nvSpPr>
        <dsp:cNvPr id="0" name=""/>
        <dsp:cNvSpPr/>
      </dsp:nvSpPr>
      <dsp:spPr>
        <a:xfrm>
          <a:off x="392430" y="1228615"/>
          <a:ext cx="5494020" cy="6494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7661" tIns="0" rIns="207661" bIns="0" numCol="1" spcCol="1270" anchor="ctr" anchorCtr="0">
          <a:noAutofit/>
        </a:bodyPr>
        <a:lstStyle/>
        <a:p>
          <a:pPr marL="0" lvl="0" indent="0" algn="l" defTabSz="977900">
            <a:lnSpc>
              <a:spcPct val="90000"/>
            </a:lnSpc>
            <a:spcBef>
              <a:spcPct val="0"/>
            </a:spcBef>
            <a:spcAft>
              <a:spcPct val="35000"/>
            </a:spcAft>
            <a:buNone/>
          </a:pPr>
          <a:r>
            <a:rPr lang="en-NZ" sz="2200" kern="1200" dirty="0"/>
            <a:t>SVR4 and Solaris use two separate schemes:</a:t>
          </a:r>
          <a:endParaRPr lang="en-US" sz="2200" kern="1200" dirty="0"/>
        </a:p>
      </dsp:txBody>
      <dsp:txXfrm>
        <a:off x="424133" y="1260318"/>
        <a:ext cx="5430614" cy="586034"/>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1AEF03-C38D-4E4D-8213-F5D6DE304B35}">
      <dsp:nvSpPr>
        <dsp:cNvPr id="0" name=""/>
        <dsp:cNvSpPr/>
      </dsp:nvSpPr>
      <dsp:spPr>
        <a:xfrm>
          <a:off x="4085" y="484751"/>
          <a:ext cx="3592537" cy="898134"/>
        </a:xfrm>
        <a:prstGeom prst="roundRect">
          <a:avLst>
            <a:gd name="adj" fmla="val 10000"/>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NZ" sz="2700" kern="1200" dirty="0">
              <a:solidFill>
                <a:schemeClr val="bg1"/>
              </a:solidFill>
            </a:rPr>
            <a:t>Paging System</a:t>
          </a:r>
          <a:endParaRPr lang="en-US" sz="2700" kern="1200" dirty="0">
            <a:solidFill>
              <a:schemeClr val="bg1"/>
            </a:solidFill>
          </a:endParaRPr>
        </a:p>
      </dsp:txBody>
      <dsp:txXfrm>
        <a:off x="30390" y="511056"/>
        <a:ext cx="3539927" cy="845524"/>
      </dsp:txXfrm>
    </dsp:sp>
    <dsp:sp modelId="{C553D0AB-3AA1-9B4C-B179-FEF5A076D689}">
      <dsp:nvSpPr>
        <dsp:cNvPr id="0" name=""/>
        <dsp:cNvSpPr/>
      </dsp:nvSpPr>
      <dsp:spPr>
        <a:xfrm rot="5400000">
          <a:off x="1721766" y="1461472"/>
          <a:ext cx="157173" cy="157173"/>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D8BD857-E06B-C24B-AD5C-A6ED09ED7E55}">
      <dsp:nvSpPr>
        <dsp:cNvPr id="0" name=""/>
        <dsp:cNvSpPr/>
      </dsp:nvSpPr>
      <dsp:spPr>
        <a:xfrm>
          <a:off x="4085" y="1697232"/>
          <a:ext cx="3592537" cy="898134"/>
        </a:xfrm>
        <a:prstGeom prst="roundRect">
          <a:avLst>
            <a:gd name="adj" fmla="val 10000"/>
          </a:avLst>
        </a:prstGeom>
        <a:solidFill>
          <a:schemeClr val="bg1"/>
        </a:solidFill>
        <a:ln w="6350" cap="flat" cmpd="sng" algn="ctr">
          <a:solidFill>
            <a:schemeClr val="accent6">
              <a:lumMod val="75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NZ" sz="1800" kern="1200" dirty="0"/>
            <a:t>Provides a virtual memory capability that allocates page frames in main memory to processes </a:t>
          </a:r>
        </a:p>
      </dsp:txBody>
      <dsp:txXfrm>
        <a:off x="30390" y="1723537"/>
        <a:ext cx="3539927" cy="845524"/>
      </dsp:txXfrm>
    </dsp:sp>
    <dsp:sp modelId="{02269BFC-ECF1-FF43-8DDA-D6B5CBA4CF1C}">
      <dsp:nvSpPr>
        <dsp:cNvPr id="0" name=""/>
        <dsp:cNvSpPr/>
      </dsp:nvSpPr>
      <dsp:spPr>
        <a:xfrm rot="5400000">
          <a:off x="1721766" y="2673953"/>
          <a:ext cx="157173" cy="157173"/>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291B826-D497-3849-A695-86677726AC76}">
      <dsp:nvSpPr>
        <dsp:cNvPr id="0" name=""/>
        <dsp:cNvSpPr/>
      </dsp:nvSpPr>
      <dsp:spPr>
        <a:xfrm>
          <a:off x="4085" y="2909714"/>
          <a:ext cx="3592537" cy="898134"/>
        </a:xfrm>
        <a:prstGeom prst="roundRect">
          <a:avLst>
            <a:gd name="adj" fmla="val 10000"/>
          </a:avLst>
        </a:prstGeom>
        <a:solidFill>
          <a:schemeClr val="bg1"/>
        </a:solidFill>
        <a:ln w="6350" cap="flat" cmpd="sng" algn="ctr">
          <a:solidFill>
            <a:schemeClr val="accent6">
              <a:lumMod val="75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NZ" sz="1800" kern="1200" dirty="0"/>
            <a:t>Allocates page frames to disk block buffers</a:t>
          </a:r>
        </a:p>
      </dsp:txBody>
      <dsp:txXfrm>
        <a:off x="30390" y="2936019"/>
        <a:ext cx="3539927" cy="845524"/>
      </dsp:txXfrm>
    </dsp:sp>
    <dsp:sp modelId="{DDEA5F65-366A-8C4D-BBCB-4B6C4A1A84BD}">
      <dsp:nvSpPr>
        <dsp:cNvPr id="0" name=""/>
        <dsp:cNvSpPr/>
      </dsp:nvSpPr>
      <dsp:spPr>
        <a:xfrm>
          <a:off x="4099577" y="484751"/>
          <a:ext cx="3592537" cy="898134"/>
        </a:xfrm>
        <a:prstGeom prst="roundRect">
          <a:avLst>
            <a:gd name="adj" fmla="val 10000"/>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NZ" sz="2700" kern="1200" dirty="0">
              <a:solidFill>
                <a:schemeClr val="bg1"/>
              </a:solidFill>
            </a:rPr>
            <a:t>Kernel Memory Allocator </a:t>
          </a:r>
        </a:p>
      </dsp:txBody>
      <dsp:txXfrm>
        <a:off x="4125882" y="511056"/>
        <a:ext cx="3539927" cy="845524"/>
      </dsp:txXfrm>
    </dsp:sp>
    <dsp:sp modelId="{BC53B8F4-DEA3-8341-9D91-A94253EF8E93}">
      <dsp:nvSpPr>
        <dsp:cNvPr id="0" name=""/>
        <dsp:cNvSpPr/>
      </dsp:nvSpPr>
      <dsp:spPr>
        <a:xfrm rot="5400000">
          <a:off x="5817259" y="1461472"/>
          <a:ext cx="157173" cy="157173"/>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6D84E28-8C93-A442-B9FD-65DA8F0A645D}">
      <dsp:nvSpPr>
        <dsp:cNvPr id="0" name=""/>
        <dsp:cNvSpPr/>
      </dsp:nvSpPr>
      <dsp:spPr>
        <a:xfrm>
          <a:off x="4099577" y="1697232"/>
          <a:ext cx="3592537" cy="898134"/>
        </a:xfrm>
        <a:prstGeom prst="roundRect">
          <a:avLst>
            <a:gd name="adj" fmla="val 10000"/>
          </a:avLst>
        </a:prstGeom>
        <a:solidFill>
          <a:schemeClr val="bg1"/>
        </a:solidFill>
        <a:ln w="6350" cap="flat" cmpd="sng" algn="ctr">
          <a:solidFill>
            <a:schemeClr val="accent6">
              <a:lumMod val="75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NZ" sz="1800" kern="1200" dirty="0"/>
            <a:t>Allocates memory for the kernel</a:t>
          </a:r>
        </a:p>
      </dsp:txBody>
      <dsp:txXfrm>
        <a:off x="4125882" y="1723537"/>
        <a:ext cx="3539927" cy="845524"/>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B98B72-0FC1-ED4B-B31C-EC8503FE5375}">
      <dsp:nvSpPr>
        <dsp:cNvPr id="0" name=""/>
        <dsp:cNvSpPr/>
      </dsp:nvSpPr>
      <dsp:spPr>
        <a:xfrm rot="5400000">
          <a:off x="-439419" y="439419"/>
          <a:ext cx="2768600" cy="1889760"/>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NZ" sz="3000" kern="1200" dirty="0"/>
            <a:t>Two main aspects</a:t>
          </a:r>
          <a:endParaRPr lang="en-US" sz="3000" kern="1200" dirty="0"/>
        </a:p>
      </dsp:txBody>
      <dsp:txXfrm rot="-5400000">
        <a:off x="1" y="944879"/>
        <a:ext cx="1889760" cy="878840"/>
      </dsp:txXfrm>
    </dsp:sp>
    <dsp:sp modelId="{21308D7D-2BA5-9748-9244-65D432652D84}">
      <dsp:nvSpPr>
        <dsp:cNvPr id="0" name=""/>
        <dsp:cNvSpPr/>
      </dsp:nvSpPr>
      <dsp:spPr>
        <a:xfrm rot="5400000">
          <a:off x="2395219" y="-505459"/>
          <a:ext cx="1823719" cy="2834639"/>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NZ" sz="2700" kern="1200" dirty="0"/>
            <a:t>Process virtual memory</a:t>
          </a:r>
        </a:p>
        <a:p>
          <a:pPr marL="228600" lvl="1" indent="-228600" algn="l" defTabSz="1200150">
            <a:lnSpc>
              <a:spcPct val="90000"/>
            </a:lnSpc>
            <a:spcBef>
              <a:spcPct val="0"/>
            </a:spcBef>
            <a:spcAft>
              <a:spcPct val="15000"/>
            </a:spcAft>
            <a:buChar char="•"/>
          </a:pPr>
          <a:r>
            <a:rPr lang="en-NZ" sz="2700" kern="1200" dirty="0"/>
            <a:t>Kernel memory allocation</a:t>
          </a:r>
        </a:p>
      </dsp:txBody>
      <dsp:txXfrm rot="-5400000">
        <a:off x="1889760" y="89027"/>
        <a:ext cx="2745612" cy="1645665"/>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C3FA1-22DB-F143-84E2-A5DCAA3FF995}">
      <dsp:nvSpPr>
        <dsp:cNvPr id="0" name=""/>
        <dsp:cNvSpPr/>
      </dsp:nvSpPr>
      <dsp:spPr>
        <a:xfrm>
          <a:off x="317" y="433635"/>
          <a:ext cx="2532062" cy="63301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NZ" sz="2100" kern="1200" dirty="0"/>
            <a:t>Page directory</a:t>
          </a:r>
          <a:endParaRPr lang="en-US" sz="2100" kern="1200" dirty="0"/>
        </a:p>
      </dsp:txBody>
      <dsp:txXfrm>
        <a:off x="18857" y="452175"/>
        <a:ext cx="2494982" cy="595935"/>
      </dsp:txXfrm>
    </dsp:sp>
    <dsp:sp modelId="{9196549D-AECB-3649-916C-D4FF3900EBDA}">
      <dsp:nvSpPr>
        <dsp:cNvPr id="0" name=""/>
        <dsp:cNvSpPr/>
      </dsp:nvSpPr>
      <dsp:spPr>
        <a:xfrm rot="5400000">
          <a:off x="1210959" y="1122040"/>
          <a:ext cx="110777" cy="110777"/>
        </a:xfrm>
        <a:prstGeom prst="rightArrow">
          <a:avLst>
            <a:gd name="adj1" fmla="val 66700"/>
            <a:gd name="adj2" fmla="val 50000"/>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37AFDC12-A0AB-2C47-816E-7B91255BA229}">
      <dsp:nvSpPr>
        <dsp:cNvPr id="0" name=""/>
        <dsp:cNvSpPr/>
      </dsp:nvSpPr>
      <dsp:spPr>
        <a:xfrm>
          <a:off x="317" y="1288206"/>
          <a:ext cx="2532062" cy="633015"/>
        </a:xfrm>
        <a:prstGeom prst="roundRect">
          <a:avLst>
            <a:gd name="adj" fmla="val 10000"/>
          </a:avLst>
        </a:prstGeom>
        <a:solidFill>
          <a:schemeClr val="bg1"/>
        </a:solidFill>
        <a:ln w="6350" cap="flat" cmpd="sng" algn="ctr">
          <a:solidFill>
            <a:schemeClr val="accent1">
              <a:lumMod val="75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NZ" sz="1600" kern="1200" dirty="0"/>
            <a:t>Process has a single page directory</a:t>
          </a:r>
        </a:p>
      </dsp:txBody>
      <dsp:txXfrm>
        <a:off x="18857" y="1306746"/>
        <a:ext cx="2494982" cy="595935"/>
      </dsp:txXfrm>
    </dsp:sp>
    <dsp:sp modelId="{85D4B099-E6CB-0149-99A0-40CF3915FA23}">
      <dsp:nvSpPr>
        <dsp:cNvPr id="0" name=""/>
        <dsp:cNvSpPr/>
      </dsp:nvSpPr>
      <dsp:spPr>
        <a:xfrm rot="5400000">
          <a:off x="1210959" y="1976611"/>
          <a:ext cx="110777" cy="110777"/>
        </a:xfrm>
        <a:prstGeom prst="rightArrow">
          <a:avLst>
            <a:gd name="adj1" fmla="val 66700"/>
            <a:gd name="adj2" fmla="val 50000"/>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37C0D7BB-F6E4-3246-B2BF-E557DE4B6E3A}">
      <dsp:nvSpPr>
        <dsp:cNvPr id="0" name=""/>
        <dsp:cNvSpPr/>
      </dsp:nvSpPr>
      <dsp:spPr>
        <a:xfrm>
          <a:off x="317" y="2142777"/>
          <a:ext cx="2532062" cy="633015"/>
        </a:xfrm>
        <a:prstGeom prst="roundRect">
          <a:avLst>
            <a:gd name="adj" fmla="val 10000"/>
          </a:avLst>
        </a:prstGeom>
        <a:solidFill>
          <a:schemeClr val="bg1"/>
        </a:solidFill>
        <a:ln w="6350" cap="flat" cmpd="sng" algn="ctr">
          <a:solidFill>
            <a:schemeClr val="accent1">
              <a:lumMod val="75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NZ" sz="1600" kern="1200" dirty="0"/>
            <a:t>Each entry points to one page of the page middle directory</a:t>
          </a:r>
        </a:p>
      </dsp:txBody>
      <dsp:txXfrm>
        <a:off x="18857" y="2161317"/>
        <a:ext cx="2494982" cy="595935"/>
      </dsp:txXfrm>
    </dsp:sp>
    <dsp:sp modelId="{26EC75B5-304E-B648-9141-C84E132B44BD}">
      <dsp:nvSpPr>
        <dsp:cNvPr id="0" name=""/>
        <dsp:cNvSpPr/>
      </dsp:nvSpPr>
      <dsp:spPr>
        <a:xfrm rot="5400000">
          <a:off x="1210959" y="2831182"/>
          <a:ext cx="110777" cy="110777"/>
        </a:xfrm>
        <a:prstGeom prst="rightArrow">
          <a:avLst>
            <a:gd name="adj1" fmla="val 66700"/>
            <a:gd name="adj2" fmla="val 50000"/>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BEA0435F-E15A-9649-AD47-6ABBAB2093B3}">
      <dsp:nvSpPr>
        <dsp:cNvPr id="0" name=""/>
        <dsp:cNvSpPr/>
      </dsp:nvSpPr>
      <dsp:spPr>
        <a:xfrm>
          <a:off x="317" y="2997348"/>
          <a:ext cx="2532062" cy="633015"/>
        </a:xfrm>
        <a:prstGeom prst="roundRect">
          <a:avLst>
            <a:gd name="adj" fmla="val 10000"/>
          </a:avLst>
        </a:prstGeom>
        <a:solidFill>
          <a:schemeClr val="bg1"/>
        </a:solidFill>
        <a:ln w="6350" cap="flat" cmpd="sng" algn="ctr">
          <a:solidFill>
            <a:schemeClr val="accent1">
              <a:lumMod val="75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NZ" sz="1600" kern="1200" dirty="0"/>
            <a:t>Must be in main memory for an active process</a:t>
          </a:r>
        </a:p>
      </dsp:txBody>
      <dsp:txXfrm>
        <a:off x="18857" y="3015888"/>
        <a:ext cx="2494982" cy="595935"/>
      </dsp:txXfrm>
    </dsp:sp>
    <dsp:sp modelId="{BB6FE595-8B9D-3E41-AC6C-C4AEA4FDBF8F}">
      <dsp:nvSpPr>
        <dsp:cNvPr id="0" name=""/>
        <dsp:cNvSpPr/>
      </dsp:nvSpPr>
      <dsp:spPr>
        <a:xfrm>
          <a:off x="2886868" y="433635"/>
          <a:ext cx="2532062" cy="633015"/>
        </a:xfrm>
        <a:prstGeom prst="roundRect">
          <a:avLst>
            <a:gd name="adj" fmla="val 1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NZ" sz="2100" kern="1200"/>
            <a:t>Page middle directory</a:t>
          </a:r>
          <a:endParaRPr lang="en-NZ" sz="2100" kern="1200" dirty="0"/>
        </a:p>
      </dsp:txBody>
      <dsp:txXfrm>
        <a:off x="2905408" y="452175"/>
        <a:ext cx="2494982" cy="595935"/>
      </dsp:txXfrm>
    </dsp:sp>
    <dsp:sp modelId="{2A50F0A4-9418-C846-AF64-2D3BBCEEBDF9}">
      <dsp:nvSpPr>
        <dsp:cNvPr id="0" name=""/>
        <dsp:cNvSpPr/>
      </dsp:nvSpPr>
      <dsp:spPr>
        <a:xfrm rot="5400000">
          <a:off x="4097511" y="1122040"/>
          <a:ext cx="110777" cy="110777"/>
        </a:xfrm>
        <a:prstGeom prst="rightArrow">
          <a:avLst>
            <a:gd name="adj1" fmla="val 66700"/>
            <a:gd name="adj2" fmla="val 50000"/>
          </a:avLst>
        </a:prstGeom>
        <a:solidFill>
          <a:schemeClr val="accent6">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A298849F-AEA1-2C49-AC39-C1897E63456B}">
      <dsp:nvSpPr>
        <dsp:cNvPr id="0" name=""/>
        <dsp:cNvSpPr/>
      </dsp:nvSpPr>
      <dsp:spPr>
        <a:xfrm>
          <a:off x="2886868" y="1288206"/>
          <a:ext cx="2532062" cy="633015"/>
        </a:xfrm>
        <a:prstGeom prst="roundRect">
          <a:avLst>
            <a:gd name="adj" fmla="val 10000"/>
          </a:avLst>
        </a:prstGeom>
        <a:solidFill>
          <a:schemeClr val="bg1"/>
        </a:solidFill>
        <a:ln w="6350" cap="flat" cmpd="sng" algn="ctr">
          <a:solidFill>
            <a:schemeClr val="accent6">
              <a:lumMod val="75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NZ" sz="1600" kern="1200" dirty="0"/>
            <a:t>May span multiple pages</a:t>
          </a:r>
        </a:p>
      </dsp:txBody>
      <dsp:txXfrm>
        <a:off x="2905408" y="1306746"/>
        <a:ext cx="2494982" cy="595935"/>
      </dsp:txXfrm>
    </dsp:sp>
    <dsp:sp modelId="{6A2D47B0-CDD8-F746-89F0-91B3821DC30C}">
      <dsp:nvSpPr>
        <dsp:cNvPr id="0" name=""/>
        <dsp:cNvSpPr/>
      </dsp:nvSpPr>
      <dsp:spPr>
        <a:xfrm rot="5400000">
          <a:off x="4097511" y="1976611"/>
          <a:ext cx="110777" cy="110777"/>
        </a:xfrm>
        <a:prstGeom prst="rightArrow">
          <a:avLst>
            <a:gd name="adj1" fmla="val 66700"/>
            <a:gd name="adj2" fmla="val 50000"/>
          </a:avLst>
        </a:prstGeom>
        <a:solidFill>
          <a:schemeClr val="accent6">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684F7E35-7CCA-BC43-83F2-C46741036902}">
      <dsp:nvSpPr>
        <dsp:cNvPr id="0" name=""/>
        <dsp:cNvSpPr/>
      </dsp:nvSpPr>
      <dsp:spPr>
        <a:xfrm>
          <a:off x="2886868" y="2142777"/>
          <a:ext cx="2532062" cy="633015"/>
        </a:xfrm>
        <a:prstGeom prst="roundRect">
          <a:avLst>
            <a:gd name="adj" fmla="val 10000"/>
          </a:avLst>
        </a:prstGeom>
        <a:solidFill>
          <a:schemeClr val="bg1"/>
        </a:solidFill>
        <a:ln w="6350" cap="flat" cmpd="sng" algn="ctr">
          <a:solidFill>
            <a:schemeClr val="accent6">
              <a:lumMod val="75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NZ" sz="1600" kern="1200" dirty="0"/>
            <a:t>Each entry points to one page in the page table</a:t>
          </a:r>
        </a:p>
      </dsp:txBody>
      <dsp:txXfrm>
        <a:off x="2905408" y="2161317"/>
        <a:ext cx="2494982" cy="595935"/>
      </dsp:txXfrm>
    </dsp:sp>
    <dsp:sp modelId="{7D8442DE-AEB8-894B-9A4F-97B5C7828A29}">
      <dsp:nvSpPr>
        <dsp:cNvPr id="0" name=""/>
        <dsp:cNvSpPr/>
      </dsp:nvSpPr>
      <dsp:spPr>
        <a:xfrm>
          <a:off x="5773420" y="433635"/>
          <a:ext cx="2532062" cy="63301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NZ" sz="2100" kern="1200"/>
            <a:t>Page table</a:t>
          </a:r>
          <a:endParaRPr lang="en-NZ" sz="2100" kern="1200" dirty="0"/>
        </a:p>
      </dsp:txBody>
      <dsp:txXfrm>
        <a:off x="5791960" y="452175"/>
        <a:ext cx="2494982" cy="595935"/>
      </dsp:txXfrm>
    </dsp:sp>
    <dsp:sp modelId="{551F86AF-E7CC-9042-B6D8-92F684EEFAEA}">
      <dsp:nvSpPr>
        <dsp:cNvPr id="0" name=""/>
        <dsp:cNvSpPr/>
      </dsp:nvSpPr>
      <dsp:spPr>
        <a:xfrm rot="5400000">
          <a:off x="6984062" y="1122040"/>
          <a:ext cx="110777" cy="110777"/>
        </a:xfrm>
        <a:prstGeom prst="rightArrow">
          <a:avLst>
            <a:gd name="adj1" fmla="val 66700"/>
            <a:gd name="adj2" fmla="val 50000"/>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E03F493F-DAF3-9C49-94B3-553820CCD50B}">
      <dsp:nvSpPr>
        <dsp:cNvPr id="0" name=""/>
        <dsp:cNvSpPr/>
      </dsp:nvSpPr>
      <dsp:spPr>
        <a:xfrm>
          <a:off x="5773420" y="1288206"/>
          <a:ext cx="2532062" cy="633015"/>
        </a:xfrm>
        <a:prstGeom prst="roundRect">
          <a:avLst>
            <a:gd name="adj" fmla="val 10000"/>
          </a:avLst>
        </a:prstGeom>
        <a:solidFill>
          <a:schemeClr val="bg1"/>
        </a:solidFill>
        <a:ln w="6350" cap="flat" cmpd="sng" algn="ctr">
          <a:solidFill>
            <a:schemeClr val="accent1">
              <a:lumMod val="75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NZ" sz="1600" kern="1200" dirty="0"/>
            <a:t>May also span multiple pages</a:t>
          </a:r>
        </a:p>
      </dsp:txBody>
      <dsp:txXfrm>
        <a:off x="5791960" y="1306746"/>
        <a:ext cx="2494982" cy="595935"/>
      </dsp:txXfrm>
    </dsp:sp>
    <dsp:sp modelId="{12ACF83D-0FBA-3F4D-A482-69A573DC47B6}">
      <dsp:nvSpPr>
        <dsp:cNvPr id="0" name=""/>
        <dsp:cNvSpPr/>
      </dsp:nvSpPr>
      <dsp:spPr>
        <a:xfrm rot="5400000">
          <a:off x="6984062" y="1976611"/>
          <a:ext cx="110777" cy="110777"/>
        </a:xfrm>
        <a:prstGeom prst="rightArrow">
          <a:avLst>
            <a:gd name="adj1" fmla="val 66700"/>
            <a:gd name="adj2" fmla="val 50000"/>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7970D26F-3BEE-5C40-A191-542FFC2E056A}">
      <dsp:nvSpPr>
        <dsp:cNvPr id="0" name=""/>
        <dsp:cNvSpPr/>
      </dsp:nvSpPr>
      <dsp:spPr>
        <a:xfrm>
          <a:off x="5773420" y="2142777"/>
          <a:ext cx="2532062" cy="633015"/>
        </a:xfrm>
        <a:prstGeom prst="roundRect">
          <a:avLst>
            <a:gd name="adj" fmla="val 10000"/>
          </a:avLst>
        </a:prstGeom>
        <a:solidFill>
          <a:schemeClr val="bg1"/>
        </a:solidFill>
        <a:ln w="6350" cap="flat" cmpd="sng" algn="ctr">
          <a:solidFill>
            <a:schemeClr val="accent1">
              <a:lumMod val="75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NZ" sz="1600" kern="1200" dirty="0"/>
            <a:t>Each entry refers to one virtual page of the process</a:t>
          </a:r>
        </a:p>
      </dsp:txBody>
      <dsp:txXfrm>
        <a:off x="5791960" y="2161317"/>
        <a:ext cx="2494982" cy="595935"/>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604AFD-953B-E34D-9944-196D8B938EA4}">
      <dsp:nvSpPr>
        <dsp:cNvPr id="0" name=""/>
        <dsp:cNvSpPr/>
      </dsp:nvSpPr>
      <dsp:spPr>
        <a:xfrm>
          <a:off x="0" y="31019"/>
          <a:ext cx="6248400" cy="4608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Possible owners of a frame include:</a:t>
          </a:r>
        </a:p>
      </dsp:txBody>
      <dsp:txXfrm>
        <a:off x="0" y="31019"/>
        <a:ext cx="6248400" cy="460800"/>
      </dsp:txXfrm>
    </dsp:sp>
    <dsp:sp modelId="{533BA65C-6F08-C643-86DA-186D84526291}">
      <dsp:nvSpPr>
        <dsp:cNvPr id="0" name=""/>
        <dsp:cNvSpPr/>
      </dsp:nvSpPr>
      <dsp:spPr>
        <a:xfrm>
          <a:off x="0" y="522839"/>
          <a:ext cx="6248400" cy="1229760"/>
        </a:xfrm>
        <a:prstGeom prst="rect">
          <a:avLst/>
        </a:prstGeom>
        <a:solidFill>
          <a:schemeClr val="accent1">
            <a:alpha val="90000"/>
            <a:tint val="40000"/>
            <a:hueOff val="0"/>
            <a:satOff val="0"/>
            <a:lumOff val="0"/>
            <a:alphaOff val="0"/>
          </a:schemeClr>
        </a:solidFill>
        <a:ln w="6350" cap="flat" cmpd="sng" algn="ctr">
          <a:solidFill>
            <a:schemeClr val="accent6">
              <a:lumMod val="75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User-space processes</a:t>
          </a:r>
        </a:p>
        <a:p>
          <a:pPr marL="171450" lvl="1" indent="-171450" algn="l" defTabSz="711200">
            <a:lnSpc>
              <a:spcPct val="90000"/>
            </a:lnSpc>
            <a:spcBef>
              <a:spcPct val="0"/>
            </a:spcBef>
            <a:spcAft>
              <a:spcPct val="15000"/>
            </a:spcAft>
            <a:buChar char="•"/>
          </a:pPr>
          <a:r>
            <a:rPr lang="en-US" sz="1600" kern="1200" dirty="0"/>
            <a:t>Dynamically allocated kernel data</a:t>
          </a:r>
        </a:p>
        <a:p>
          <a:pPr marL="171450" lvl="1" indent="-171450" algn="l" defTabSz="711200">
            <a:lnSpc>
              <a:spcPct val="90000"/>
            </a:lnSpc>
            <a:spcBef>
              <a:spcPct val="0"/>
            </a:spcBef>
            <a:spcAft>
              <a:spcPct val="15000"/>
            </a:spcAft>
            <a:buChar char="•"/>
          </a:pPr>
          <a:r>
            <a:rPr lang="en-US" sz="1600" kern="1200" dirty="0"/>
            <a:t>Static kernel code </a:t>
          </a:r>
        </a:p>
        <a:p>
          <a:pPr marL="171450" lvl="1" indent="-171450" algn="l" defTabSz="711200">
            <a:lnSpc>
              <a:spcPct val="90000"/>
            </a:lnSpc>
            <a:spcBef>
              <a:spcPct val="0"/>
            </a:spcBef>
            <a:spcAft>
              <a:spcPct val="15000"/>
            </a:spcAft>
            <a:buChar char="•"/>
          </a:pPr>
          <a:r>
            <a:rPr lang="en-US" sz="1600" kern="1200" dirty="0"/>
            <a:t>Page cache</a:t>
          </a:r>
        </a:p>
      </dsp:txBody>
      <dsp:txXfrm>
        <a:off x="0" y="522839"/>
        <a:ext cx="6248400" cy="1229760"/>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5F6C0-11C6-B24E-ACF6-29FB602BCD1D}">
      <dsp:nvSpPr>
        <dsp:cNvPr id="0" name=""/>
        <dsp:cNvSpPr/>
      </dsp:nvSpPr>
      <dsp:spPr>
        <a:xfrm>
          <a:off x="2232" y="1488033"/>
          <a:ext cx="2719833" cy="1087933"/>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Available</a:t>
          </a:r>
        </a:p>
      </dsp:txBody>
      <dsp:txXfrm>
        <a:off x="546199" y="1488033"/>
        <a:ext cx="1631900" cy="1087933"/>
      </dsp:txXfrm>
    </dsp:sp>
    <dsp:sp modelId="{218830B8-F577-EF40-97C3-CDAB0C7E149E}">
      <dsp:nvSpPr>
        <dsp:cNvPr id="0" name=""/>
        <dsp:cNvSpPr/>
      </dsp:nvSpPr>
      <dsp:spPr>
        <a:xfrm>
          <a:off x="2450083" y="1488033"/>
          <a:ext cx="2719833" cy="1087933"/>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Reserved</a:t>
          </a:r>
        </a:p>
      </dsp:txBody>
      <dsp:txXfrm>
        <a:off x="2994050" y="1488033"/>
        <a:ext cx="1631900" cy="1087933"/>
      </dsp:txXfrm>
    </dsp:sp>
    <dsp:sp modelId="{D5695287-4682-C04F-B798-379273C26464}">
      <dsp:nvSpPr>
        <dsp:cNvPr id="0" name=""/>
        <dsp:cNvSpPr/>
      </dsp:nvSpPr>
      <dsp:spPr>
        <a:xfrm>
          <a:off x="4897933" y="1488033"/>
          <a:ext cx="2719833" cy="1087933"/>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Committed</a:t>
          </a:r>
        </a:p>
      </dsp:txBody>
      <dsp:txXfrm>
        <a:off x="5441900" y="1488033"/>
        <a:ext cx="1631900" cy="10879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2C0A7A-BF2F-CB4A-AE7D-877EB948880B}">
      <dsp:nvSpPr>
        <dsp:cNvPr id="0" name=""/>
        <dsp:cNvSpPr/>
      </dsp:nvSpPr>
      <dsp:spPr>
        <a:xfrm>
          <a:off x="0" y="326724"/>
          <a:ext cx="8077200" cy="1282049"/>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26880" tIns="458216" rIns="626880" bIns="156464" numCol="1" spcCol="1270" anchor="t" anchorCtr="0">
          <a:noAutofit/>
        </a:bodyPr>
        <a:lstStyle/>
        <a:p>
          <a:pPr marL="228600" lvl="1" indent="-228600" algn="l" defTabSz="977900">
            <a:lnSpc>
              <a:spcPct val="90000"/>
            </a:lnSpc>
            <a:spcBef>
              <a:spcPct val="0"/>
            </a:spcBef>
            <a:spcAft>
              <a:spcPct val="15000"/>
            </a:spcAft>
            <a:buChar char="•"/>
          </a:pPr>
          <a:r>
            <a:rPr lang="en-NZ" sz="2200" kern="1200" dirty="0"/>
            <a:t>Memory becomes more and more fragmented</a:t>
          </a:r>
        </a:p>
        <a:p>
          <a:pPr marL="228600" lvl="1" indent="-228600" algn="l" defTabSz="977900">
            <a:lnSpc>
              <a:spcPct val="90000"/>
            </a:lnSpc>
            <a:spcBef>
              <a:spcPct val="0"/>
            </a:spcBef>
            <a:spcAft>
              <a:spcPct val="15000"/>
            </a:spcAft>
            <a:buChar char="•"/>
          </a:pPr>
          <a:r>
            <a:rPr lang="en-NZ" sz="2200" kern="1200" dirty="0"/>
            <a:t>Memory utilization declines</a:t>
          </a:r>
        </a:p>
      </dsp:txBody>
      <dsp:txXfrm>
        <a:off x="0" y="326724"/>
        <a:ext cx="8077200" cy="1282049"/>
      </dsp:txXfrm>
    </dsp:sp>
    <dsp:sp modelId="{E3F070B9-6919-BD46-80FE-BAF6D53D2FD9}">
      <dsp:nvSpPr>
        <dsp:cNvPr id="0" name=""/>
        <dsp:cNvSpPr/>
      </dsp:nvSpPr>
      <dsp:spPr>
        <a:xfrm>
          <a:off x="403860" y="2004"/>
          <a:ext cx="5654040" cy="649440"/>
        </a:xfrm>
        <a:prstGeom prst="roundRect">
          <a:avLst/>
        </a:prstGeom>
        <a:solidFill>
          <a:schemeClr val="accent4">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709" tIns="0" rIns="213709" bIns="0" numCol="1" spcCol="1270" anchor="ctr" anchorCtr="0">
          <a:noAutofit/>
        </a:bodyPr>
        <a:lstStyle/>
        <a:p>
          <a:pPr marL="0" lvl="0" indent="0" algn="l" defTabSz="1066800">
            <a:lnSpc>
              <a:spcPct val="90000"/>
            </a:lnSpc>
            <a:spcBef>
              <a:spcPct val="0"/>
            </a:spcBef>
            <a:spcAft>
              <a:spcPct val="35000"/>
            </a:spcAft>
            <a:buNone/>
          </a:pPr>
          <a:r>
            <a:rPr lang="en-NZ" sz="2400" b="1" i="0" kern="1200" dirty="0"/>
            <a:t>External Fragmentation</a:t>
          </a:r>
          <a:endParaRPr lang="en-US" sz="2400" i="0" kern="1200" dirty="0"/>
        </a:p>
      </dsp:txBody>
      <dsp:txXfrm>
        <a:off x="435563" y="33707"/>
        <a:ext cx="5590634" cy="586034"/>
      </dsp:txXfrm>
    </dsp:sp>
    <dsp:sp modelId="{4B6B4C5E-5223-0843-B5C6-1C59E8EA8399}">
      <dsp:nvSpPr>
        <dsp:cNvPr id="0" name=""/>
        <dsp:cNvSpPr/>
      </dsp:nvSpPr>
      <dsp:spPr>
        <a:xfrm>
          <a:off x="0" y="2052295"/>
          <a:ext cx="8077200" cy="2009700"/>
        </a:xfrm>
        <a:prstGeom prst="rect">
          <a:avLst/>
        </a:prstGeom>
        <a:solidFill>
          <a:schemeClr val="lt1">
            <a:alpha val="90000"/>
            <a:hueOff val="0"/>
            <a:satOff val="0"/>
            <a:lumOff val="0"/>
            <a:alphaOff val="0"/>
          </a:schemeClr>
        </a:solidFill>
        <a:ln w="6350" cap="flat" cmpd="sng" algn="ctr">
          <a:solidFill>
            <a:schemeClr val="accent4"/>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26880" tIns="458216" rIns="626880" bIns="156464" numCol="1" spcCol="1270" anchor="t" anchorCtr="0">
          <a:noAutofit/>
        </a:bodyPr>
        <a:lstStyle/>
        <a:p>
          <a:pPr marL="228600" lvl="1" indent="-228600" algn="l" defTabSz="977900">
            <a:lnSpc>
              <a:spcPct val="90000"/>
            </a:lnSpc>
            <a:spcBef>
              <a:spcPct val="0"/>
            </a:spcBef>
            <a:spcAft>
              <a:spcPct val="15000"/>
            </a:spcAft>
            <a:buChar char="•"/>
          </a:pPr>
          <a:r>
            <a:rPr lang="en-NZ" sz="2200" kern="1200" dirty="0"/>
            <a:t>Technique for overcoming external fragmentation</a:t>
          </a:r>
        </a:p>
        <a:p>
          <a:pPr marL="228600" lvl="1" indent="-228600" algn="l" defTabSz="977900">
            <a:lnSpc>
              <a:spcPct val="90000"/>
            </a:lnSpc>
            <a:spcBef>
              <a:spcPct val="0"/>
            </a:spcBef>
            <a:spcAft>
              <a:spcPct val="15000"/>
            </a:spcAft>
            <a:buChar char="•"/>
          </a:pPr>
          <a:r>
            <a:rPr lang="en-NZ" sz="2200" kern="1200"/>
            <a:t>OS shifts processes so that they are contiguous</a:t>
          </a:r>
          <a:endParaRPr lang="en-NZ" sz="2200" kern="1200" dirty="0"/>
        </a:p>
        <a:p>
          <a:pPr marL="228600" lvl="1" indent="-228600" algn="l" defTabSz="977900">
            <a:lnSpc>
              <a:spcPct val="90000"/>
            </a:lnSpc>
            <a:spcBef>
              <a:spcPct val="0"/>
            </a:spcBef>
            <a:spcAft>
              <a:spcPct val="15000"/>
            </a:spcAft>
            <a:buChar char="•"/>
          </a:pPr>
          <a:r>
            <a:rPr lang="en-NZ" sz="2200" kern="1200" dirty="0"/>
            <a:t>Free memory is together in one block</a:t>
          </a:r>
        </a:p>
        <a:p>
          <a:pPr marL="228600" lvl="1" indent="-228600" algn="l" defTabSz="977900">
            <a:lnSpc>
              <a:spcPct val="90000"/>
            </a:lnSpc>
            <a:spcBef>
              <a:spcPct val="0"/>
            </a:spcBef>
            <a:spcAft>
              <a:spcPct val="15000"/>
            </a:spcAft>
            <a:buChar char="•"/>
          </a:pPr>
          <a:r>
            <a:rPr lang="en-NZ" sz="2200" kern="1200" dirty="0"/>
            <a:t>Time consuming and wastes CPU time</a:t>
          </a:r>
        </a:p>
      </dsp:txBody>
      <dsp:txXfrm>
        <a:off x="0" y="2052295"/>
        <a:ext cx="8077200" cy="2009700"/>
      </dsp:txXfrm>
    </dsp:sp>
    <dsp:sp modelId="{6ED051DD-8E06-014D-A56B-AECC9C897179}">
      <dsp:nvSpPr>
        <dsp:cNvPr id="0" name=""/>
        <dsp:cNvSpPr/>
      </dsp:nvSpPr>
      <dsp:spPr>
        <a:xfrm>
          <a:off x="403860" y="1727574"/>
          <a:ext cx="5654040" cy="6494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709" tIns="0" rIns="213709" bIns="0" numCol="1" spcCol="1270" anchor="ctr" anchorCtr="0">
          <a:noAutofit/>
        </a:bodyPr>
        <a:lstStyle/>
        <a:p>
          <a:pPr marL="0" lvl="0" indent="0" algn="l" defTabSz="1066800">
            <a:lnSpc>
              <a:spcPct val="90000"/>
            </a:lnSpc>
            <a:spcBef>
              <a:spcPct val="0"/>
            </a:spcBef>
            <a:spcAft>
              <a:spcPct val="35000"/>
            </a:spcAft>
            <a:buNone/>
          </a:pPr>
          <a:r>
            <a:rPr lang="en-NZ" sz="2400" b="1" i="0" kern="1200" dirty="0"/>
            <a:t>Compaction</a:t>
          </a:r>
        </a:p>
      </dsp:txBody>
      <dsp:txXfrm>
        <a:off x="435563" y="1759277"/>
        <a:ext cx="5590634" cy="5860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EB0A5F-B44A-0440-8E3D-4AA0FF30DE58}">
      <dsp:nvSpPr>
        <dsp:cNvPr id="0" name=""/>
        <dsp:cNvSpPr/>
      </dsp:nvSpPr>
      <dsp:spPr>
        <a:xfrm>
          <a:off x="2571" y="2184"/>
          <a:ext cx="2507456" cy="720000"/>
        </a:xfrm>
        <a:prstGeom prst="rect">
          <a:avLst/>
        </a:prstGeom>
        <a:solidFill>
          <a:schemeClr val="accent6">
            <a:lumMod val="50000"/>
          </a:schemeClr>
        </a:solidFill>
        <a:ln w="6350" cap="flat" cmpd="sng" algn="ctr">
          <a:solidFill>
            <a:schemeClr val="accent6">
              <a:lumMod val="7500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b="1" kern="1200" dirty="0"/>
            <a:t>Best-fit</a:t>
          </a:r>
          <a:endParaRPr lang="en-US" sz="2500" kern="1200" dirty="0"/>
        </a:p>
      </dsp:txBody>
      <dsp:txXfrm>
        <a:off x="2571" y="2184"/>
        <a:ext cx="2507456" cy="720000"/>
      </dsp:txXfrm>
    </dsp:sp>
    <dsp:sp modelId="{4D33AD13-58A2-6C4C-8ED2-4EC037E1447F}">
      <dsp:nvSpPr>
        <dsp:cNvPr id="0" name=""/>
        <dsp:cNvSpPr/>
      </dsp:nvSpPr>
      <dsp:spPr>
        <a:xfrm>
          <a:off x="2571" y="722184"/>
          <a:ext cx="2507456" cy="3568231"/>
        </a:xfrm>
        <a:prstGeom prst="rect">
          <a:avLst/>
        </a:prstGeom>
        <a:solidFill>
          <a:schemeClr val="accent6">
            <a:lumMod val="20000"/>
            <a:lumOff val="8000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Chooses the block that is closest in size to the request</a:t>
          </a:r>
        </a:p>
      </dsp:txBody>
      <dsp:txXfrm>
        <a:off x="2571" y="722184"/>
        <a:ext cx="2507456" cy="3568231"/>
      </dsp:txXfrm>
    </dsp:sp>
    <dsp:sp modelId="{861E1F7D-27A7-E044-A6C8-58B87E7DADD2}">
      <dsp:nvSpPr>
        <dsp:cNvPr id="0" name=""/>
        <dsp:cNvSpPr/>
      </dsp:nvSpPr>
      <dsp:spPr>
        <a:xfrm>
          <a:off x="2861071" y="2184"/>
          <a:ext cx="2507456" cy="720000"/>
        </a:xfrm>
        <a:prstGeom prst="rect">
          <a:avLst/>
        </a:prstGeom>
        <a:solidFill>
          <a:schemeClr val="accent4">
            <a:lumMod val="50000"/>
          </a:schemeClr>
        </a:solidFill>
        <a:ln w="6350" cap="flat" cmpd="sng" algn="ctr">
          <a:solidFill>
            <a:schemeClr val="accent4">
              <a:lumMod val="5000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b="1" kern="1200" dirty="0"/>
            <a:t>First-fit</a:t>
          </a:r>
        </a:p>
      </dsp:txBody>
      <dsp:txXfrm>
        <a:off x="2861071" y="2184"/>
        <a:ext cx="2507456" cy="720000"/>
      </dsp:txXfrm>
    </dsp:sp>
    <dsp:sp modelId="{5A54EFAA-A113-0C47-AF78-4821543B24FF}">
      <dsp:nvSpPr>
        <dsp:cNvPr id="0" name=""/>
        <dsp:cNvSpPr/>
      </dsp:nvSpPr>
      <dsp:spPr>
        <a:xfrm>
          <a:off x="2861071" y="722184"/>
          <a:ext cx="2507456" cy="3568231"/>
        </a:xfrm>
        <a:prstGeom prst="rect">
          <a:avLst/>
        </a:prstGeom>
        <a:solidFill>
          <a:schemeClr val="accent4">
            <a:lumMod val="20000"/>
            <a:lumOff val="8000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Begins to scan memory from the beginning and chooses the first available block that is large enough </a:t>
          </a:r>
        </a:p>
      </dsp:txBody>
      <dsp:txXfrm>
        <a:off x="2861071" y="722184"/>
        <a:ext cx="2507456" cy="3568231"/>
      </dsp:txXfrm>
    </dsp:sp>
    <dsp:sp modelId="{265FA6A5-EDA7-7A42-B476-3F18F161237D}">
      <dsp:nvSpPr>
        <dsp:cNvPr id="0" name=""/>
        <dsp:cNvSpPr/>
      </dsp:nvSpPr>
      <dsp:spPr>
        <a:xfrm>
          <a:off x="5719571" y="2184"/>
          <a:ext cx="2507456" cy="720000"/>
        </a:xfrm>
        <a:prstGeom prst="rect">
          <a:avLst/>
        </a:prstGeom>
        <a:solidFill>
          <a:schemeClr val="accent2">
            <a:lumMod val="50000"/>
          </a:schemeClr>
        </a:solidFill>
        <a:ln w="6350" cap="flat" cmpd="sng" algn="ctr">
          <a:solidFill>
            <a:schemeClr val="accent2">
              <a:lumMod val="5000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b="1" kern="1200" dirty="0"/>
            <a:t>Next-fit</a:t>
          </a:r>
        </a:p>
      </dsp:txBody>
      <dsp:txXfrm>
        <a:off x="5719571" y="2184"/>
        <a:ext cx="2507456" cy="720000"/>
      </dsp:txXfrm>
    </dsp:sp>
    <dsp:sp modelId="{F02FE02C-078E-2342-80A7-769674C16284}">
      <dsp:nvSpPr>
        <dsp:cNvPr id="0" name=""/>
        <dsp:cNvSpPr/>
      </dsp:nvSpPr>
      <dsp:spPr>
        <a:xfrm>
          <a:off x="5719571" y="722184"/>
          <a:ext cx="2507456" cy="3568231"/>
        </a:xfrm>
        <a:prstGeom prst="rect">
          <a:avLst/>
        </a:prstGeom>
        <a:solidFill>
          <a:schemeClr val="bg2">
            <a:lumMod val="9000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Begins to scan memory from the location of the last placement and chooses the next available block that is large enough</a:t>
          </a:r>
        </a:p>
      </dsp:txBody>
      <dsp:txXfrm>
        <a:off x="5719571" y="722184"/>
        <a:ext cx="2507456" cy="35682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981AB3-A7C5-304C-B5DD-3C6A0BA47400}">
      <dsp:nvSpPr>
        <dsp:cNvPr id="0" name=""/>
        <dsp:cNvSpPr/>
      </dsp:nvSpPr>
      <dsp:spPr>
        <a:xfrm>
          <a:off x="0" y="380407"/>
          <a:ext cx="8077200" cy="11907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26880" tIns="437388" rIns="626880"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Reference to a memory location independent of the current assignment of data to memory</a:t>
          </a:r>
        </a:p>
      </dsp:txBody>
      <dsp:txXfrm>
        <a:off x="0" y="380407"/>
        <a:ext cx="8077200" cy="1190700"/>
      </dsp:txXfrm>
    </dsp:sp>
    <dsp:sp modelId="{62188342-F933-5546-8BB3-C1B3099F523F}">
      <dsp:nvSpPr>
        <dsp:cNvPr id="0" name=""/>
        <dsp:cNvSpPr/>
      </dsp:nvSpPr>
      <dsp:spPr>
        <a:xfrm>
          <a:off x="403860" y="70447"/>
          <a:ext cx="5654040" cy="619920"/>
        </a:xfrm>
        <a:prstGeom prst="roundRect">
          <a:avLst/>
        </a:prstGeom>
        <a:solidFill>
          <a:schemeClr val="accent2">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709" tIns="0" rIns="213709" bIns="0" numCol="1" spcCol="1270" anchor="ctr" anchorCtr="0">
          <a:noAutofit/>
        </a:bodyPr>
        <a:lstStyle/>
        <a:p>
          <a:pPr marL="0" lvl="0" indent="0" algn="l" defTabSz="933450">
            <a:lnSpc>
              <a:spcPct val="90000"/>
            </a:lnSpc>
            <a:spcBef>
              <a:spcPct val="0"/>
            </a:spcBef>
            <a:spcAft>
              <a:spcPct val="35000"/>
            </a:spcAft>
            <a:buNone/>
          </a:pPr>
          <a:r>
            <a:rPr lang="en-US" sz="2100" b="1" kern="1200" dirty="0"/>
            <a:t>Logical</a:t>
          </a:r>
          <a:endParaRPr lang="en-US" sz="2100" kern="1200" dirty="0"/>
        </a:p>
      </dsp:txBody>
      <dsp:txXfrm>
        <a:off x="434122" y="100709"/>
        <a:ext cx="5593516" cy="559396"/>
      </dsp:txXfrm>
    </dsp:sp>
    <dsp:sp modelId="{AD976998-883A-B44B-AA40-16EA334E3B09}">
      <dsp:nvSpPr>
        <dsp:cNvPr id="0" name=""/>
        <dsp:cNvSpPr/>
      </dsp:nvSpPr>
      <dsp:spPr>
        <a:xfrm>
          <a:off x="0" y="1994467"/>
          <a:ext cx="8077200" cy="11907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26880" tIns="437388" rIns="626880"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A particular example of logical address, in which the address is expressed as a location relative to some known point</a:t>
          </a:r>
        </a:p>
      </dsp:txBody>
      <dsp:txXfrm>
        <a:off x="0" y="1994467"/>
        <a:ext cx="8077200" cy="1190700"/>
      </dsp:txXfrm>
    </dsp:sp>
    <dsp:sp modelId="{56B37D08-27E9-6348-A4E7-27939D35EA56}">
      <dsp:nvSpPr>
        <dsp:cNvPr id="0" name=""/>
        <dsp:cNvSpPr/>
      </dsp:nvSpPr>
      <dsp:spPr>
        <a:xfrm>
          <a:off x="403860" y="1684507"/>
          <a:ext cx="5654040" cy="6199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709" tIns="0" rIns="213709" bIns="0" numCol="1" spcCol="1270" anchor="ctr" anchorCtr="0">
          <a:noAutofit/>
        </a:bodyPr>
        <a:lstStyle/>
        <a:p>
          <a:pPr marL="0" lvl="0" indent="0" algn="l" defTabSz="933450">
            <a:lnSpc>
              <a:spcPct val="90000"/>
            </a:lnSpc>
            <a:spcBef>
              <a:spcPct val="0"/>
            </a:spcBef>
            <a:spcAft>
              <a:spcPct val="35000"/>
            </a:spcAft>
            <a:buNone/>
          </a:pPr>
          <a:r>
            <a:rPr lang="en-US" sz="2100" b="1" kern="1200" dirty="0"/>
            <a:t>Relative</a:t>
          </a:r>
        </a:p>
      </dsp:txBody>
      <dsp:txXfrm>
        <a:off x="434122" y="1714769"/>
        <a:ext cx="5593516" cy="559396"/>
      </dsp:txXfrm>
    </dsp:sp>
    <dsp:sp modelId="{E5E2D93A-0FAC-8648-A220-3E52BE154C5F}">
      <dsp:nvSpPr>
        <dsp:cNvPr id="0" name=""/>
        <dsp:cNvSpPr/>
      </dsp:nvSpPr>
      <dsp:spPr>
        <a:xfrm>
          <a:off x="0" y="3608527"/>
          <a:ext cx="8077200" cy="893025"/>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26880" tIns="437388" rIns="626880"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Actual location in main memory</a:t>
          </a:r>
        </a:p>
      </dsp:txBody>
      <dsp:txXfrm>
        <a:off x="0" y="3608527"/>
        <a:ext cx="8077200" cy="893025"/>
      </dsp:txXfrm>
    </dsp:sp>
    <dsp:sp modelId="{B3028417-3BB4-804F-B830-21EC724B50AF}">
      <dsp:nvSpPr>
        <dsp:cNvPr id="0" name=""/>
        <dsp:cNvSpPr/>
      </dsp:nvSpPr>
      <dsp:spPr>
        <a:xfrm>
          <a:off x="403860" y="3298567"/>
          <a:ext cx="5654040" cy="619920"/>
        </a:xfrm>
        <a:prstGeom prst="roundRect">
          <a:avLst/>
        </a:prstGeom>
        <a:solidFill>
          <a:schemeClr val="accent4">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709" tIns="0" rIns="213709" bIns="0" numCol="1" spcCol="1270" anchor="ctr" anchorCtr="0">
          <a:noAutofit/>
        </a:bodyPr>
        <a:lstStyle/>
        <a:p>
          <a:pPr marL="0" lvl="0" indent="0" algn="l" defTabSz="933450">
            <a:lnSpc>
              <a:spcPct val="90000"/>
            </a:lnSpc>
            <a:spcBef>
              <a:spcPct val="0"/>
            </a:spcBef>
            <a:spcAft>
              <a:spcPct val="35000"/>
            </a:spcAft>
            <a:buNone/>
          </a:pPr>
          <a:r>
            <a:rPr lang="en-US" sz="2100" b="1" kern="1200" dirty="0"/>
            <a:t>Physical or Absolute</a:t>
          </a:r>
        </a:p>
      </dsp:txBody>
      <dsp:txXfrm>
        <a:off x="434122" y="3328829"/>
        <a:ext cx="5593516" cy="55939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1F70A1-56B4-7C45-8D55-136594643679}">
      <dsp:nvSpPr>
        <dsp:cNvPr id="0" name=""/>
        <dsp:cNvSpPr/>
      </dsp:nvSpPr>
      <dsp:spPr>
        <a:xfrm>
          <a:off x="26" y="3393"/>
          <a:ext cx="2528106" cy="720000"/>
        </a:xfrm>
        <a:prstGeom prst="rect">
          <a:avLst/>
        </a:prstGeom>
        <a:solidFill>
          <a:schemeClr val="accent4">
            <a:lumMod val="50000"/>
          </a:schemeClr>
        </a:solidFill>
        <a:ln w="6350" cap="flat" cmpd="sng" algn="ctr">
          <a:solidFill>
            <a:schemeClr val="accent4">
              <a:lumMod val="5000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b="1" i="0" kern="1200" dirty="0"/>
            <a:t>Pages</a:t>
          </a:r>
          <a:r>
            <a:rPr lang="en-US" sz="2500" kern="1200" dirty="0"/>
            <a:t> </a:t>
          </a:r>
        </a:p>
      </dsp:txBody>
      <dsp:txXfrm>
        <a:off x="26" y="3393"/>
        <a:ext cx="2528106" cy="720000"/>
      </dsp:txXfrm>
    </dsp:sp>
    <dsp:sp modelId="{46D6853D-8FF8-D64F-9F4D-3F18C7AC2088}">
      <dsp:nvSpPr>
        <dsp:cNvPr id="0" name=""/>
        <dsp:cNvSpPr/>
      </dsp:nvSpPr>
      <dsp:spPr>
        <a:xfrm>
          <a:off x="26" y="723393"/>
          <a:ext cx="2528106" cy="1406812"/>
        </a:xfrm>
        <a:prstGeom prst="rect">
          <a:avLst/>
        </a:prstGeom>
        <a:solidFill>
          <a:schemeClr val="accent4">
            <a:lumMod val="20000"/>
            <a:lumOff val="8000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Chunks of a process</a:t>
          </a:r>
        </a:p>
      </dsp:txBody>
      <dsp:txXfrm>
        <a:off x="26" y="723393"/>
        <a:ext cx="2528106" cy="1406812"/>
      </dsp:txXfrm>
    </dsp:sp>
    <dsp:sp modelId="{E43E3212-8A7F-3040-93CF-F261BAF43BC6}">
      <dsp:nvSpPr>
        <dsp:cNvPr id="0" name=""/>
        <dsp:cNvSpPr/>
      </dsp:nvSpPr>
      <dsp:spPr>
        <a:xfrm>
          <a:off x="2882067" y="3393"/>
          <a:ext cx="2528106" cy="720000"/>
        </a:xfrm>
        <a:prstGeom prst="rect">
          <a:avLst/>
        </a:prstGeom>
        <a:solidFill>
          <a:schemeClr val="accent2">
            <a:lumMod val="50000"/>
          </a:schemeClr>
        </a:solidFill>
        <a:ln w="6350" cap="flat" cmpd="sng" algn="ctr">
          <a:solidFill>
            <a:schemeClr val="accent2">
              <a:lumMod val="7500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b="1" i="0" kern="1200" dirty="0"/>
            <a:t>Frames</a:t>
          </a:r>
        </a:p>
      </dsp:txBody>
      <dsp:txXfrm>
        <a:off x="2882067" y="3393"/>
        <a:ext cx="2528106" cy="720000"/>
      </dsp:txXfrm>
    </dsp:sp>
    <dsp:sp modelId="{A1162212-C3C8-3A47-829A-648CCE353B98}">
      <dsp:nvSpPr>
        <dsp:cNvPr id="0" name=""/>
        <dsp:cNvSpPr/>
      </dsp:nvSpPr>
      <dsp:spPr>
        <a:xfrm>
          <a:off x="2882067" y="723393"/>
          <a:ext cx="2528106" cy="1406812"/>
        </a:xfrm>
        <a:prstGeom prst="rect">
          <a:avLst/>
        </a:prstGeom>
        <a:solidFill>
          <a:schemeClr val="tx2">
            <a:lumMod val="20000"/>
            <a:lumOff val="8000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Available chunks of memory</a:t>
          </a:r>
        </a:p>
      </dsp:txBody>
      <dsp:txXfrm>
        <a:off x="2882067" y="723393"/>
        <a:ext cx="2528106" cy="14068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E554F8-F172-7A4C-8592-CE7684E904E9}">
      <dsp:nvSpPr>
        <dsp:cNvPr id="0" name=""/>
        <dsp:cNvSpPr/>
      </dsp:nvSpPr>
      <dsp:spPr>
        <a:xfrm>
          <a:off x="805814" y="0"/>
          <a:ext cx="9132570" cy="2519364"/>
        </a:xfrm>
        <a:prstGeom prst="rightArrow">
          <a:avLst/>
        </a:prstGeom>
        <a:solidFill>
          <a:schemeClr val="bg1"/>
        </a:solidFill>
        <a:ln>
          <a:solidFill>
            <a:schemeClr val="accent1">
              <a:alpha val="90000"/>
            </a:schemeClr>
          </a:solidFill>
        </a:ln>
        <a:effectLst/>
      </dsp:spPr>
      <dsp:style>
        <a:lnRef idx="0">
          <a:scrgbClr r="0" g="0" b="0"/>
        </a:lnRef>
        <a:fillRef idx="1">
          <a:scrgbClr r="0" g="0" b="0"/>
        </a:fillRef>
        <a:effectRef idx="2">
          <a:scrgbClr r="0" g="0" b="0"/>
        </a:effectRef>
        <a:fontRef idx="minor"/>
      </dsp:style>
    </dsp:sp>
    <dsp:sp modelId="{66418308-D9BF-C14F-A46B-F4AAAFE89B91}">
      <dsp:nvSpPr>
        <dsp:cNvPr id="0" name=""/>
        <dsp:cNvSpPr/>
      </dsp:nvSpPr>
      <dsp:spPr>
        <a:xfrm>
          <a:off x="5377" y="755809"/>
          <a:ext cx="2586372" cy="100774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Extract the segment number as the leftmost </a:t>
          </a:r>
          <a:r>
            <a:rPr lang="en-US" sz="1100" i="1" kern="1200"/>
            <a:t>n</a:t>
          </a:r>
          <a:r>
            <a:rPr lang="en-US" sz="1100" kern="1200"/>
            <a:t> bits of the logical address</a:t>
          </a:r>
        </a:p>
      </dsp:txBody>
      <dsp:txXfrm>
        <a:off x="54571" y="805003"/>
        <a:ext cx="2487984" cy="909357"/>
      </dsp:txXfrm>
    </dsp:sp>
    <dsp:sp modelId="{CECE5934-D04C-B244-98EA-7378FF62C687}">
      <dsp:nvSpPr>
        <dsp:cNvPr id="0" name=""/>
        <dsp:cNvSpPr/>
      </dsp:nvSpPr>
      <dsp:spPr>
        <a:xfrm>
          <a:off x="2721068" y="755809"/>
          <a:ext cx="2586372" cy="100774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Use the segment number as an index into the process segment table to find the starting physical address of the segment</a:t>
          </a:r>
        </a:p>
      </dsp:txBody>
      <dsp:txXfrm>
        <a:off x="2770262" y="805003"/>
        <a:ext cx="2487984" cy="909357"/>
      </dsp:txXfrm>
    </dsp:sp>
    <dsp:sp modelId="{79C5E6D8-2847-F447-9D07-319B928A8FC8}">
      <dsp:nvSpPr>
        <dsp:cNvPr id="0" name=""/>
        <dsp:cNvSpPr/>
      </dsp:nvSpPr>
      <dsp:spPr>
        <a:xfrm>
          <a:off x="5436759" y="755809"/>
          <a:ext cx="2586372" cy="100774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Compare the offset, expressed in the rightmost </a:t>
          </a:r>
          <a:r>
            <a:rPr lang="en-US" sz="1100" i="1" kern="1200" dirty="0"/>
            <a:t>m</a:t>
          </a:r>
          <a:r>
            <a:rPr lang="en-US" sz="1100" kern="1200" dirty="0"/>
            <a:t> bits, to the length of the segment.  If the offset is greater than or equal to the length, the address is invalid</a:t>
          </a:r>
        </a:p>
      </dsp:txBody>
      <dsp:txXfrm>
        <a:off x="5485953" y="805003"/>
        <a:ext cx="2487984" cy="909357"/>
      </dsp:txXfrm>
    </dsp:sp>
    <dsp:sp modelId="{4476A394-1578-B443-9923-9E9465C6DB9E}">
      <dsp:nvSpPr>
        <dsp:cNvPr id="0" name=""/>
        <dsp:cNvSpPr/>
      </dsp:nvSpPr>
      <dsp:spPr>
        <a:xfrm>
          <a:off x="8152450" y="755809"/>
          <a:ext cx="2586372" cy="100774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The desired physical address is the sum of the starting physical address of the segment plus the offset</a:t>
          </a:r>
        </a:p>
      </dsp:txBody>
      <dsp:txXfrm>
        <a:off x="8201644" y="805003"/>
        <a:ext cx="2487984" cy="90935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631E0D-D0BE-CB43-B62C-83EFB8F80940}">
      <dsp:nvSpPr>
        <dsp:cNvPr id="0" name=""/>
        <dsp:cNvSpPr/>
      </dsp:nvSpPr>
      <dsp:spPr>
        <a:xfrm>
          <a:off x="2347734" y="1886"/>
          <a:ext cx="2402978" cy="120148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rtl="0">
            <a:lnSpc>
              <a:spcPct val="90000"/>
            </a:lnSpc>
            <a:spcBef>
              <a:spcPct val="0"/>
            </a:spcBef>
            <a:spcAft>
              <a:spcPct val="35000"/>
            </a:spcAft>
            <a:buNone/>
          </a:pPr>
          <a:r>
            <a:rPr lang="en-US" sz="3600" kern="1200" dirty="0"/>
            <a:t>Real memory</a:t>
          </a:r>
        </a:p>
      </dsp:txBody>
      <dsp:txXfrm>
        <a:off x="2382924" y="37076"/>
        <a:ext cx="2332598" cy="1131109"/>
      </dsp:txXfrm>
    </dsp:sp>
    <dsp:sp modelId="{9E617053-E223-AD4D-B846-8B3F09EDFEA2}">
      <dsp:nvSpPr>
        <dsp:cNvPr id="0" name=""/>
        <dsp:cNvSpPr/>
      </dsp:nvSpPr>
      <dsp:spPr>
        <a:xfrm>
          <a:off x="2588032" y="1203375"/>
          <a:ext cx="240297" cy="901117"/>
        </a:xfrm>
        <a:custGeom>
          <a:avLst/>
          <a:gdLst/>
          <a:ahLst/>
          <a:cxnLst/>
          <a:rect l="0" t="0" r="0" b="0"/>
          <a:pathLst>
            <a:path>
              <a:moveTo>
                <a:pt x="0" y="0"/>
              </a:moveTo>
              <a:lnTo>
                <a:pt x="0" y="901117"/>
              </a:lnTo>
              <a:lnTo>
                <a:pt x="240297" y="90111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8BA2A55-C5C8-B047-84A4-F82365A88EC3}">
      <dsp:nvSpPr>
        <dsp:cNvPr id="0" name=""/>
        <dsp:cNvSpPr/>
      </dsp:nvSpPr>
      <dsp:spPr>
        <a:xfrm>
          <a:off x="2828330" y="1503748"/>
          <a:ext cx="1922383" cy="1201489"/>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rtl="0">
            <a:lnSpc>
              <a:spcPct val="90000"/>
            </a:lnSpc>
            <a:spcBef>
              <a:spcPct val="0"/>
            </a:spcBef>
            <a:spcAft>
              <a:spcPct val="35000"/>
            </a:spcAft>
            <a:buNone/>
          </a:pPr>
          <a:r>
            <a:rPr lang="en-US" sz="2200" kern="1200" dirty="0"/>
            <a:t>Main memory, the actual RAM</a:t>
          </a:r>
        </a:p>
      </dsp:txBody>
      <dsp:txXfrm>
        <a:off x="2863520" y="1538938"/>
        <a:ext cx="1852003" cy="1131109"/>
      </dsp:txXfrm>
    </dsp:sp>
    <dsp:sp modelId="{017134D0-DFF9-3845-AB67-F92A5FA9DE9B}">
      <dsp:nvSpPr>
        <dsp:cNvPr id="0" name=""/>
        <dsp:cNvSpPr/>
      </dsp:nvSpPr>
      <dsp:spPr>
        <a:xfrm>
          <a:off x="5351458" y="1886"/>
          <a:ext cx="2402978" cy="120148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rtl="0">
            <a:lnSpc>
              <a:spcPct val="90000"/>
            </a:lnSpc>
            <a:spcBef>
              <a:spcPct val="0"/>
            </a:spcBef>
            <a:spcAft>
              <a:spcPct val="35000"/>
            </a:spcAft>
            <a:buNone/>
          </a:pPr>
          <a:r>
            <a:rPr lang="en-US" sz="3600" kern="1200" dirty="0"/>
            <a:t>Virtual memory</a:t>
          </a:r>
        </a:p>
      </dsp:txBody>
      <dsp:txXfrm>
        <a:off x="5386648" y="37076"/>
        <a:ext cx="2332598" cy="1131109"/>
      </dsp:txXfrm>
    </dsp:sp>
    <dsp:sp modelId="{B7AEB84D-AAD8-BA46-B49E-AF151B590E4E}">
      <dsp:nvSpPr>
        <dsp:cNvPr id="0" name=""/>
        <dsp:cNvSpPr/>
      </dsp:nvSpPr>
      <dsp:spPr>
        <a:xfrm>
          <a:off x="5591756" y="1203375"/>
          <a:ext cx="240297" cy="901117"/>
        </a:xfrm>
        <a:custGeom>
          <a:avLst/>
          <a:gdLst/>
          <a:ahLst/>
          <a:cxnLst/>
          <a:rect l="0" t="0" r="0" b="0"/>
          <a:pathLst>
            <a:path>
              <a:moveTo>
                <a:pt x="0" y="0"/>
              </a:moveTo>
              <a:lnTo>
                <a:pt x="0" y="901117"/>
              </a:lnTo>
              <a:lnTo>
                <a:pt x="240297" y="90111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4B37434-F97A-BF4F-95EE-4DB3B66FAF0B}">
      <dsp:nvSpPr>
        <dsp:cNvPr id="0" name=""/>
        <dsp:cNvSpPr/>
      </dsp:nvSpPr>
      <dsp:spPr>
        <a:xfrm>
          <a:off x="5832054" y="1503748"/>
          <a:ext cx="2185384" cy="1201489"/>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rtl="0">
            <a:lnSpc>
              <a:spcPct val="90000"/>
            </a:lnSpc>
            <a:spcBef>
              <a:spcPct val="0"/>
            </a:spcBef>
            <a:spcAft>
              <a:spcPct val="35000"/>
            </a:spcAft>
            <a:buNone/>
          </a:pPr>
          <a:r>
            <a:rPr lang="en-US" sz="1800" kern="1200" dirty="0"/>
            <a:t>Memory on disk</a:t>
          </a:r>
        </a:p>
      </dsp:txBody>
      <dsp:txXfrm>
        <a:off x="5867244" y="1538938"/>
        <a:ext cx="2115004" cy="1131109"/>
      </dsp:txXfrm>
    </dsp:sp>
    <dsp:sp modelId="{AB53BA07-DF39-3E49-AC02-6A3C4C9B3CB2}">
      <dsp:nvSpPr>
        <dsp:cNvPr id="0" name=""/>
        <dsp:cNvSpPr/>
      </dsp:nvSpPr>
      <dsp:spPr>
        <a:xfrm>
          <a:off x="5591756" y="1203375"/>
          <a:ext cx="240297" cy="2474155"/>
        </a:xfrm>
        <a:custGeom>
          <a:avLst/>
          <a:gdLst/>
          <a:ahLst/>
          <a:cxnLst/>
          <a:rect l="0" t="0" r="0" b="0"/>
          <a:pathLst>
            <a:path>
              <a:moveTo>
                <a:pt x="0" y="0"/>
              </a:moveTo>
              <a:lnTo>
                <a:pt x="0" y="2474155"/>
              </a:lnTo>
              <a:lnTo>
                <a:pt x="240297" y="2474155"/>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EC7D058-138B-5B44-B558-2AD60A3A78E7}">
      <dsp:nvSpPr>
        <dsp:cNvPr id="0" name=""/>
        <dsp:cNvSpPr/>
      </dsp:nvSpPr>
      <dsp:spPr>
        <a:xfrm>
          <a:off x="5832054" y="3005609"/>
          <a:ext cx="2335810" cy="134384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rtl="0">
            <a:lnSpc>
              <a:spcPct val="90000"/>
            </a:lnSpc>
            <a:spcBef>
              <a:spcPct val="0"/>
            </a:spcBef>
            <a:spcAft>
              <a:spcPct val="35000"/>
            </a:spcAft>
            <a:buNone/>
          </a:pPr>
          <a:r>
            <a:rPr lang="en-US" sz="1800" kern="1200" dirty="0"/>
            <a:t>Allows for effective multiprogramming and relieves the user of tight constraints of main memory</a:t>
          </a:r>
        </a:p>
      </dsp:txBody>
      <dsp:txXfrm>
        <a:off x="5871414" y="3044969"/>
        <a:ext cx="2257090" cy="126512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C19F38-3CF5-3C43-BEA1-8B8F89394CDE}">
      <dsp:nvSpPr>
        <dsp:cNvPr id="0" name=""/>
        <dsp:cNvSpPr/>
      </dsp:nvSpPr>
      <dsp:spPr>
        <a:xfrm>
          <a:off x="985448" y="308542"/>
          <a:ext cx="3520264" cy="3520264"/>
        </a:xfrm>
        <a:prstGeom prst="blockArc">
          <a:avLst>
            <a:gd name="adj1" fmla="val 8049"/>
            <a:gd name="adj2" fmla="val 21591951"/>
            <a:gd name="adj3" fmla="val 4636"/>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5DECD05-97D0-2848-845E-9EF3FF2F3AC3}">
      <dsp:nvSpPr>
        <dsp:cNvPr id="0" name=""/>
        <dsp:cNvSpPr/>
      </dsp:nvSpPr>
      <dsp:spPr>
        <a:xfrm>
          <a:off x="1826786" y="1051341"/>
          <a:ext cx="1989649" cy="1989633"/>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A state in which the system spends most of its time swapping process pieces rather than executing instructions</a:t>
          </a:r>
        </a:p>
      </dsp:txBody>
      <dsp:txXfrm>
        <a:off x="2118163" y="1342716"/>
        <a:ext cx="1406895" cy="1406883"/>
      </dsp:txXfrm>
    </dsp:sp>
    <dsp:sp modelId="{0DE334B6-6615-2A4A-9DE0-59A931F2AE22}">
      <dsp:nvSpPr>
        <dsp:cNvPr id="0" name=""/>
        <dsp:cNvSpPr/>
      </dsp:nvSpPr>
      <dsp:spPr>
        <a:xfrm>
          <a:off x="4202871" y="742642"/>
          <a:ext cx="2299530" cy="2224726"/>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rtl="0">
            <a:lnSpc>
              <a:spcPct val="90000"/>
            </a:lnSpc>
            <a:spcBef>
              <a:spcPct val="0"/>
            </a:spcBef>
            <a:spcAft>
              <a:spcPct val="35000"/>
            </a:spcAft>
            <a:buNone/>
          </a:pPr>
          <a:r>
            <a:rPr lang="en-US" sz="1300" kern="1200" dirty="0"/>
            <a:t>To avoid this, the operating system tries to guess, based on recent history, which pieces are least likely to be used in the near future</a:t>
          </a:r>
        </a:p>
      </dsp:txBody>
      <dsp:txXfrm>
        <a:off x="4539629" y="1068446"/>
        <a:ext cx="1626014" cy="157311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6.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CD7FF74-989C-404E-9480-6FCBB7DB3B02}" type="datetimeFigureOut">
              <a:rPr lang="en-US" smtClean="0"/>
              <a:t>5/31/2022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FE67F04-ECC7-B849-B8C9-739D7560C36A}" type="slidenum">
              <a:rPr lang="en-US" smtClean="0"/>
              <a:t>‹#›</a:t>
            </a:fld>
            <a:endParaRPr lang="en-US"/>
          </a:p>
        </p:txBody>
      </p:sp>
    </p:spTree>
    <p:extLst>
      <p:ext uri="{BB962C8B-B14F-4D97-AF65-F5344CB8AC3E}">
        <p14:creationId xmlns:p14="http://schemas.microsoft.com/office/powerpoint/2010/main" val="17854234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5/31/2022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229271301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3" Type="http://schemas.openxmlformats.org/officeDocument/2006/relationships/hyperlink" Target="https://en.wikipedia.org/wiki/Cache_algorithm" TargetMode="External"/><Relationship Id="rId2" Type="http://schemas.openxmlformats.org/officeDocument/2006/relationships/slide" Target="../slides/slide82.xml"/><Relationship Id="rId1" Type="http://schemas.openxmlformats.org/officeDocument/2006/relationships/notesMaster" Target="../notesMasters/notesMaster1.xml"/><Relationship Id="rId6" Type="http://schemas.openxmlformats.org/officeDocument/2006/relationships/hyperlink" Target="https://en.wikipedia.org/wiki/Reference_(computer_science)" TargetMode="External"/><Relationship Id="rId5" Type="http://schemas.openxmlformats.org/officeDocument/2006/relationships/hyperlink" Target="https://en.wikipedia.org/wiki/Page_(computer_memory)" TargetMode="External"/><Relationship Id="rId4" Type="http://schemas.openxmlformats.org/officeDocument/2006/relationships/hyperlink" Target="https://en.wikipedia.org/wiki/Cache_(computing)" TargetMode="Externa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extLst>
      <p:ext uri="{BB962C8B-B14F-4D97-AF65-F5344CB8AC3E}">
        <p14:creationId xmlns:p14="http://schemas.microsoft.com/office/powerpoint/2010/main" val="4165117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principal operation of memory management is to bring processes into main memory for execution by the processor. In almost all modern multiprogramming systems, this involves a sophisticated scheme known as virtual memory. Virtual memory is, in turn, based on the use of one or both of two basic techniques: segmentation and paging. Before we can look at these virtual memory techniques, we must prepare the ground by looking at simpler techniques that do not involve virtual memory ( Table 7.2 summarizes all the techniques examined in this chapter and the next). One of these techniques, partitioning, has been used in several variations in some now-obsolete operating systems. The other two techniques, simple paging and simple segmentation, are not used by themselves. However, it will clarify the discussion of virtual memory if we look first at these two techniques in the absence of virtual memory considerations.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extLst>
      <p:ext uri="{BB962C8B-B14F-4D97-AF65-F5344CB8AC3E}">
        <p14:creationId xmlns:p14="http://schemas.microsoft.com/office/powerpoint/2010/main" val="169563443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0" kern="1200" baseline="0" dirty="0">
                <a:solidFill>
                  <a:schemeClr val="tx1"/>
                </a:solidFill>
                <a:latin typeface="+mn-lt"/>
                <a:ea typeface="+mn-ea"/>
                <a:cs typeface="+mn-cs"/>
              </a:rPr>
              <a:t>A cleaning policy is the opposite of a fetch policy; it is concerned with determining</a:t>
            </a:r>
          </a:p>
          <a:p>
            <a:r>
              <a:rPr lang="en-US" sz="1200" b="0" kern="1200" baseline="0" dirty="0">
                <a:solidFill>
                  <a:schemeClr val="tx1"/>
                </a:solidFill>
                <a:latin typeface="+mn-lt"/>
                <a:ea typeface="+mn-ea"/>
                <a:cs typeface="+mn-cs"/>
              </a:rPr>
              <a:t>when a modified page should be written out to secondary memory. Two common</a:t>
            </a:r>
          </a:p>
          <a:p>
            <a:r>
              <a:rPr lang="en-US" sz="1200" b="0" kern="1200" baseline="0" dirty="0">
                <a:solidFill>
                  <a:schemeClr val="tx1"/>
                </a:solidFill>
                <a:latin typeface="+mn-lt"/>
                <a:ea typeface="+mn-ea"/>
                <a:cs typeface="+mn-cs"/>
              </a:rPr>
              <a:t>alternatives are demand cleaning and </a:t>
            </a:r>
            <a:r>
              <a:rPr lang="en-US" sz="1200" b="0" kern="1200" baseline="0" dirty="0" err="1">
                <a:solidFill>
                  <a:schemeClr val="tx1"/>
                </a:solidFill>
                <a:latin typeface="+mn-lt"/>
                <a:ea typeface="+mn-ea"/>
                <a:cs typeface="+mn-cs"/>
              </a:rPr>
              <a:t>precleaning</a:t>
            </a:r>
            <a:r>
              <a:rPr lang="en-US" sz="1200" b="0" kern="1200" baseline="0" dirty="0">
                <a:solidFill>
                  <a:schemeClr val="tx1"/>
                </a:solidFill>
                <a:latin typeface="+mn-lt"/>
                <a:ea typeface="+mn-ea"/>
                <a:cs typeface="+mn-cs"/>
              </a:rPr>
              <a:t>. With demand cleaning , a page is</a:t>
            </a:r>
          </a:p>
          <a:p>
            <a:r>
              <a:rPr lang="en-US" sz="1200" b="0" kern="1200" baseline="0" dirty="0">
                <a:solidFill>
                  <a:schemeClr val="tx1"/>
                </a:solidFill>
                <a:latin typeface="+mn-lt"/>
                <a:ea typeface="+mn-ea"/>
                <a:cs typeface="+mn-cs"/>
              </a:rPr>
              <a:t>written out to secondary memory only when it has been selected for replacement.</a:t>
            </a:r>
          </a:p>
          <a:p>
            <a:r>
              <a:rPr lang="en-US" sz="1200" b="0" kern="1200" baseline="0" dirty="0">
                <a:solidFill>
                  <a:schemeClr val="tx1"/>
                </a:solidFill>
                <a:latin typeface="+mn-lt"/>
                <a:ea typeface="+mn-ea"/>
                <a:cs typeface="+mn-cs"/>
              </a:rPr>
              <a:t>A </a:t>
            </a:r>
            <a:r>
              <a:rPr lang="en-US" sz="1200" b="0" kern="1200" baseline="0" dirty="0" err="1">
                <a:solidFill>
                  <a:schemeClr val="tx1"/>
                </a:solidFill>
                <a:latin typeface="+mn-lt"/>
                <a:ea typeface="+mn-ea"/>
                <a:cs typeface="+mn-cs"/>
              </a:rPr>
              <a:t>precleaning</a:t>
            </a:r>
            <a:r>
              <a:rPr lang="en-US" sz="1200" b="0" kern="1200" baseline="0" dirty="0">
                <a:solidFill>
                  <a:schemeClr val="tx1"/>
                </a:solidFill>
                <a:latin typeface="+mn-lt"/>
                <a:ea typeface="+mn-ea"/>
                <a:cs typeface="+mn-cs"/>
              </a:rPr>
              <a:t> policy writes modified pages before their page frames are needed so</a:t>
            </a:r>
          </a:p>
          <a:p>
            <a:r>
              <a:rPr lang="en-US" sz="1200" b="0" kern="1200" baseline="0" dirty="0">
                <a:solidFill>
                  <a:schemeClr val="tx1"/>
                </a:solidFill>
                <a:latin typeface="+mn-lt"/>
                <a:ea typeface="+mn-ea"/>
                <a:cs typeface="+mn-cs"/>
              </a:rPr>
              <a:t>that pages can be written out in batches.</a:t>
            </a:r>
          </a:p>
          <a:p>
            <a:endParaRPr lang="en-US" sz="1200" b="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Both </a:t>
            </a:r>
            <a:r>
              <a:rPr lang="en-US" sz="1200" kern="1200" baseline="0" dirty="0" err="1">
                <a:solidFill>
                  <a:schemeClr val="tx1"/>
                </a:solidFill>
                <a:latin typeface="+mn-lt"/>
                <a:ea typeface="+mn-ea"/>
                <a:cs typeface="+mn-cs"/>
              </a:rPr>
              <a:t>precleaning</a:t>
            </a:r>
            <a:r>
              <a:rPr lang="en-US" sz="1200" kern="1200" baseline="0" dirty="0">
                <a:solidFill>
                  <a:schemeClr val="tx1"/>
                </a:solidFill>
                <a:latin typeface="+mn-lt"/>
                <a:ea typeface="+mn-ea"/>
                <a:cs typeface="+mn-cs"/>
              </a:rPr>
              <a:t> and demand cleaning have drawbacks. </a:t>
            </a:r>
            <a:r>
              <a:rPr lang="en-US" sz="1200" b="0" kern="1200" baseline="0" dirty="0">
                <a:solidFill>
                  <a:schemeClr val="tx1"/>
                </a:solidFill>
                <a:latin typeface="+mn-lt"/>
                <a:ea typeface="+mn-ea"/>
                <a:cs typeface="+mn-cs"/>
              </a:rPr>
              <a:t>With </a:t>
            </a:r>
            <a:r>
              <a:rPr lang="en-US" sz="1200" b="0" kern="1200" baseline="0" dirty="0" err="1">
                <a:solidFill>
                  <a:schemeClr val="tx1"/>
                </a:solidFill>
                <a:latin typeface="+mn-lt"/>
                <a:ea typeface="+mn-ea"/>
                <a:cs typeface="+mn-cs"/>
              </a:rPr>
              <a:t>precleaning</a:t>
            </a:r>
            <a:r>
              <a:rPr lang="en-US" sz="1200" b="0" kern="1200" baseline="0" dirty="0">
                <a:solidFill>
                  <a:schemeClr val="tx1"/>
                </a:solidFill>
                <a:latin typeface="+mn-lt"/>
                <a:ea typeface="+mn-ea"/>
                <a:cs typeface="+mn-cs"/>
              </a:rPr>
              <a:t>, a</a:t>
            </a:r>
          </a:p>
          <a:p>
            <a:r>
              <a:rPr lang="en-US" sz="1200" b="0" kern="1200" baseline="0" dirty="0">
                <a:solidFill>
                  <a:schemeClr val="tx1"/>
                </a:solidFill>
                <a:latin typeface="+mn-lt"/>
                <a:ea typeface="+mn-ea"/>
                <a:cs typeface="+mn-cs"/>
              </a:rPr>
              <a:t>page is written out but remains in main memory until the page replacement algorithm</a:t>
            </a:r>
          </a:p>
          <a:p>
            <a:r>
              <a:rPr lang="en-US" sz="1200" b="0" kern="1200" baseline="0" dirty="0">
                <a:solidFill>
                  <a:schemeClr val="tx1"/>
                </a:solidFill>
                <a:latin typeface="+mn-lt"/>
                <a:ea typeface="+mn-ea"/>
                <a:cs typeface="+mn-cs"/>
              </a:rPr>
              <a:t>dictates that it be removed. </a:t>
            </a:r>
            <a:r>
              <a:rPr lang="en-US" sz="1200" b="0" kern="1200" baseline="0" dirty="0" err="1">
                <a:solidFill>
                  <a:schemeClr val="tx1"/>
                </a:solidFill>
                <a:latin typeface="+mn-lt"/>
                <a:ea typeface="+mn-ea"/>
                <a:cs typeface="+mn-cs"/>
              </a:rPr>
              <a:t>Precleaning</a:t>
            </a:r>
            <a:r>
              <a:rPr lang="en-US" sz="1200" b="0" kern="1200" baseline="0" dirty="0">
                <a:solidFill>
                  <a:schemeClr val="tx1"/>
                </a:solidFill>
                <a:latin typeface="+mn-lt"/>
                <a:ea typeface="+mn-ea"/>
                <a:cs typeface="+mn-cs"/>
              </a:rPr>
              <a:t> allows the writing of pages in batches,</a:t>
            </a:r>
          </a:p>
          <a:p>
            <a:r>
              <a:rPr lang="en-US" sz="1200" b="0" kern="1200" baseline="0" dirty="0">
                <a:solidFill>
                  <a:schemeClr val="tx1"/>
                </a:solidFill>
                <a:latin typeface="+mn-lt"/>
                <a:ea typeface="+mn-ea"/>
                <a:cs typeface="+mn-cs"/>
              </a:rPr>
              <a:t>but it makes little sense to write out hundreds or thousands of pages only to find</a:t>
            </a:r>
          </a:p>
          <a:p>
            <a:r>
              <a:rPr lang="en-US" sz="1200" b="0" kern="1200" baseline="0" dirty="0">
                <a:solidFill>
                  <a:schemeClr val="tx1"/>
                </a:solidFill>
                <a:latin typeface="+mn-lt"/>
                <a:ea typeface="+mn-ea"/>
                <a:cs typeface="+mn-cs"/>
              </a:rPr>
              <a:t>that the majority of them have been modified again before they are replaced. The</a:t>
            </a:r>
          </a:p>
          <a:p>
            <a:r>
              <a:rPr lang="en-US" sz="1200" b="0" kern="1200" baseline="0" dirty="0">
                <a:solidFill>
                  <a:schemeClr val="tx1"/>
                </a:solidFill>
                <a:latin typeface="+mn-lt"/>
                <a:ea typeface="+mn-ea"/>
                <a:cs typeface="+mn-cs"/>
              </a:rPr>
              <a:t>transfer capacity of secondary memory is limited and should not be wasted with</a:t>
            </a:r>
          </a:p>
          <a:p>
            <a:r>
              <a:rPr lang="en-US" sz="1200" b="0" kern="1200" baseline="0" dirty="0">
                <a:solidFill>
                  <a:schemeClr val="tx1"/>
                </a:solidFill>
                <a:latin typeface="+mn-lt"/>
                <a:ea typeface="+mn-ea"/>
                <a:cs typeface="+mn-cs"/>
              </a:rPr>
              <a:t>unnecessary cleaning operations.</a:t>
            </a:r>
          </a:p>
          <a:p>
            <a:endParaRPr lang="en-US" sz="1200" b="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On the other hand, with demand cleaning, the writing of a dirty page is coupled</a:t>
            </a:r>
          </a:p>
          <a:p>
            <a:r>
              <a:rPr lang="en-US" sz="1200" kern="1200" baseline="0" dirty="0">
                <a:solidFill>
                  <a:schemeClr val="tx1"/>
                </a:solidFill>
                <a:latin typeface="+mn-lt"/>
                <a:ea typeface="+mn-ea"/>
                <a:cs typeface="+mn-cs"/>
              </a:rPr>
              <a:t>to, and precedes, the reading in of a new page. This technique may minimize</a:t>
            </a:r>
          </a:p>
          <a:p>
            <a:r>
              <a:rPr lang="en-US" sz="1200" kern="1200" baseline="0" dirty="0">
                <a:solidFill>
                  <a:schemeClr val="tx1"/>
                </a:solidFill>
                <a:latin typeface="+mn-lt"/>
                <a:ea typeface="+mn-ea"/>
                <a:cs typeface="+mn-cs"/>
              </a:rPr>
              <a:t>page writes, but it means that a process that suffers a page fault may have to wait</a:t>
            </a:r>
          </a:p>
          <a:p>
            <a:r>
              <a:rPr lang="en-US" sz="1200" kern="1200" baseline="0" dirty="0">
                <a:solidFill>
                  <a:schemeClr val="tx1"/>
                </a:solidFill>
                <a:latin typeface="+mn-lt"/>
                <a:ea typeface="+mn-ea"/>
                <a:cs typeface="+mn-cs"/>
              </a:rPr>
              <a:t>for two page transfers before it can be unblocked. This may decrease processor</a:t>
            </a:r>
          </a:p>
          <a:p>
            <a:r>
              <a:rPr lang="en-US" sz="1200" kern="1200" baseline="0" dirty="0">
                <a:solidFill>
                  <a:schemeClr val="tx1"/>
                </a:solidFill>
                <a:latin typeface="+mn-lt"/>
                <a:ea typeface="+mn-ea"/>
                <a:cs typeface="+mn-cs"/>
              </a:rPr>
              <a:t>utilization.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better approach incorporates page buffering. This allows the adoption of the</a:t>
            </a:r>
          </a:p>
          <a:p>
            <a:r>
              <a:rPr lang="en-US" sz="1200" kern="1200" baseline="0" dirty="0">
                <a:solidFill>
                  <a:schemeClr val="tx1"/>
                </a:solidFill>
                <a:latin typeface="+mn-lt"/>
                <a:ea typeface="+mn-ea"/>
                <a:cs typeface="+mn-cs"/>
              </a:rPr>
              <a:t>following policy: Clean only pages that are replaceable, but decouple the cleaning</a:t>
            </a:r>
          </a:p>
          <a:p>
            <a:r>
              <a:rPr lang="en-US" sz="1200" kern="1200" baseline="0" dirty="0">
                <a:solidFill>
                  <a:schemeClr val="tx1"/>
                </a:solidFill>
                <a:latin typeface="+mn-lt"/>
                <a:ea typeface="+mn-ea"/>
                <a:cs typeface="+mn-cs"/>
              </a:rPr>
              <a:t>and replacement operations. With page buffering, replaced pages can be placed on</a:t>
            </a:r>
          </a:p>
          <a:p>
            <a:r>
              <a:rPr lang="en-US" sz="1200" kern="1200" baseline="0" dirty="0">
                <a:solidFill>
                  <a:schemeClr val="tx1"/>
                </a:solidFill>
                <a:latin typeface="+mn-lt"/>
                <a:ea typeface="+mn-ea"/>
                <a:cs typeface="+mn-cs"/>
              </a:rPr>
              <a:t>two lists: modified and unmodified. The pages on the modified list can periodically</a:t>
            </a:r>
          </a:p>
          <a:p>
            <a:r>
              <a:rPr lang="en-US" sz="1200" kern="1200" baseline="0" dirty="0">
                <a:solidFill>
                  <a:schemeClr val="tx1"/>
                </a:solidFill>
                <a:latin typeface="+mn-lt"/>
                <a:ea typeface="+mn-ea"/>
                <a:cs typeface="+mn-cs"/>
              </a:rPr>
              <a:t>be written out in batches and moved to the unmodified list. A page on the unmodified</a:t>
            </a:r>
          </a:p>
          <a:p>
            <a:r>
              <a:rPr lang="en-US" sz="1200" kern="1200" baseline="0" dirty="0">
                <a:solidFill>
                  <a:schemeClr val="tx1"/>
                </a:solidFill>
                <a:latin typeface="+mn-lt"/>
                <a:ea typeface="+mn-ea"/>
                <a:cs typeface="+mn-cs"/>
              </a:rPr>
              <a:t>list is either reclaimed if it is referenced or lost when its frame is assigned to</a:t>
            </a:r>
          </a:p>
          <a:p>
            <a:r>
              <a:rPr lang="en-US" sz="1200" kern="1200" baseline="0" dirty="0">
                <a:solidFill>
                  <a:schemeClr val="tx1"/>
                </a:solidFill>
                <a:latin typeface="+mn-lt"/>
                <a:ea typeface="+mn-ea"/>
                <a:cs typeface="+mn-cs"/>
              </a:rPr>
              <a:t>another page.</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100</a:t>
            </a:fld>
            <a:endParaRPr lang="en-US" dirty="0"/>
          </a:p>
        </p:txBody>
      </p:sp>
    </p:spTree>
    <p:extLst>
      <p:ext uri="{BB962C8B-B14F-4D97-AF65-F5344CB8AC3E}">
        <p14:creationId xmlns:p14="http://schemas.microsoft.com/office/powerpoint/2010/main" val="172071983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Load control is concerned with determining the number of processes that will be resident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in main memory, which has been referred to as the multiprogramming level. The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load control policy is critical in effective memory management. If too few processes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are resident at any one time, then there will be many occasions when all processes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are blocked, and much time will be spent in swapping. On the other hand, if too</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many processes are resident, then, on average, the size of the resident set of each</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process will be inadequate and frequent faulting will occur. The result is thrashing.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101</a:t>
            </a:fld>
            <a:endParaRPr lang="en-US" dirty="0"/>
          </a:p>
        </p:txBody>
      </p:sp>
    </p:spTree>
    <p:extLst>
      <p:ext uri="{BB962C8B-B14F-4D97-AF65-F5344CB8AC3E}">
        <p14:creationId xmlns:p14="http://schemas.microsoft.com/office/powerpoint/2010/main" val="131676665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a:solidFill>
                  <a:schemeClr val="tx1"/>
                </a:solidFill>
                <a:latin typeface="+mn-lt"/>
                <a:ea typeface="+mn-ea"/>
                <a:cs typeface="+mn-cs"/>
              </a:rPr>
              <a:t>Thrashing is illustrated in Figure 8.19 . As the</a:t>
            </a:r>
          </a:p>
          <a:p>
            <a:r>
              <a:rPr lang="en-US" sz="1200" kern="1200" baseline="0" dirty="0">
                <a:solidFill>
                  <a:schemeClr val="tx1"/>
                </a:solidFill>
                <a:latin typeface="+mn-lt"/>
                <a:ea typeface="+mn-ea"/>
                <a:cs typeface="+mn-cs"/>
              </a:rPr>
              <a:t>multiprogramming level increases from a small value, one would expect to see</a:t>
            </a:r>
          </a:p>
          <a:p>
            <a:r>
              <a:rPr lang="en-US" sz="1200" kern="1200" baseline="0" dirty="0">
                <a:solidFill>
                  <a:schemeClr val="tx1"/>
                </a:solidFill>
                <a:latin typeface="+mn-lt"/>
                <a:ea typeface="+mn-ea"/>
                <a:cs typeface="+mn-cs"/>
              </a:rPr>
              <a:t>processor utilization rise, because there is less chance that all resident processes</a:t>
            </a:r>
          </a:p>
          <a:p>
            <a:r>
              <a:rPr lang="en-US" sz="1200" kern="1200" baseline="0" dirty="0">
                <a:solidFill>
                  <a:schemeClr val="tx1"/>
                </a:solidFill>
                <a:latin typeface="+mn-lt"/>
                <a:ea typeface="+mn-ea"/>
                <a:cs typeface="+mn-cs"/>
              </a:rPr>
              <a:t>are blocked. However, a point is reached at which the average resident set is</a:t>
            </a:r>
          </a:p>
          <a:p>
            <a:r>
              <a:rPr lang="en-US" sz="1200" kern="1200" baseline="0" dirty="0">
                <a:solidFill>
                  <a:schemeClr val="tx1"/>
                </a:solidFill>
                <a:latin typeface="+mn-lt"/>
                <a:ea typeface="+mn-ea"/>
                <a:cs typeface="+mn-cs"/>
              </a:rPr>
              <a:t>inadequate. At this point, the number of page faults rises dramatically, and</a:t>
            </a:r>
          </a:p>
          <a:p>
            <a:r>
              <a:rPr lang="en-US" sz="1200" kern="1200" baseline="0" dirty="0">
                <a:solidFill>
                  <a:schemeClr val="tx1"/>
                </a:solidFill>
                <a:latin typeface="+mn-lt"/>
                <a:ea typeface="+mn-ea"/>
                <a:cs typeface="+mn-cs"/>
              </a:rPr>
              <a:t>processor utilization collapses.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There are a number of ways to approach this problem. A working set or PFF</a:t>
            </a:r>
          </a:p>
          <a:p>
            <a:r>
              <a:rPr lang="en-US" sz="1200" kern="1200" baseline="0" dirty="0">
                <a:solidFill>
                  <a:schemeClr val="tx1"/>
                </a:solidFill>
                <a:latin typeface="+mn-lt"/>
                <a:ea typeface="+mn-ea"/>
                <a:cs typeface="+mn-cs"/>
              </a:rPr>
              <a:t>algorithm implicitly incorporates load control. Only those processes whose resident</a:t>
            </a:r>
          </a:p>
          <a:p>
            <a:r>
              <a:rPr lang="en-US" sz="1200" kern="1200" baseline="0" dirty="0">
                <a:solidFill>
                  <a:schemeClr val="tx1"/>
                </a:solidFill>
                <a:latin typeface="+mn-lt"/>
                <a:ea typeface="+mn-ea"/>
                <a:cs typeface="+mn-cs"/>
              </a:rPr>
              <a:t>set is sufficiently large are allowed to execute. In providing the required resident set</a:t>
            </a:r>
          </a:p>
          <a:p>
            <a:r>
              <a:rPr lang="en-US" sz="1200" kern="1200" baseline="0" dirty="0">
                <a:solidFill>
                  <a:schemeClr val="tx1"/>
                </a:solidFill>
                <a:latin typeface="+mn-lt"/>
                <a:ea typeface="+mn-ea"/>
                <a:cs typeface="+mn-cs"/>
              </a:rPr>
              <a:t>size for each active process, the policy automatically and dynamically determines</a:t>
            </a:r>
          </a:p>
          <a:p>
            <a:r>
              <a:rPr lang="en-US" sz="1200" kern="1200" baseline="0" dirty="0">
                <a:solidFill>
                  <a:schemeClr val="tx1"/>
                </a:solidFill>
                <a:latin typeface="+mn-lt"/>
                <a:ea typeface="+mn-ea"/>
                <a:cs typeface="+mn-cs"/>
              </a:rPr>
              <a:t>the number of active programs.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Another approach, suggested by Denning and his colleagues [DENN80b], is</a:t>
            </a:r>
          </a:p>
          <a:p>
            <a:r>
              <a:rPr lang="en-US" sz="1200" kern="1200" baseline="0" dirty="0">
                <a:solidFill>
                  <a:schemeClr val="tx1"/>
                </a:solidFill>
                <a:latin typeface="+mn-lt"/>
                <a:ea typeface="+mn-ea"/>
                <a:cs typeface="+mn-cs"/>
              </a:rPr>
              <a:t>known as the L  = S criterion , which adjusts the multiprogramming level so that the</a:t>
            </a:r>
          </a:p>
          <a:p>
            <a:r>
              <a:rPr lang="en-US" sz="1200" kern="1200" baseline="0" dirty="0">
                <a:solidFill>
                  <a:schemeClr val="tx1"/>
                </a:solidFill>
                <a:latin typeface="+mn-lt"/>
                <a:ea typeface="+mn-ea"/>
                <a:cs typeface="+mn-cs"/>
              </a:rPr>
              <a:t>mean time between faults equals the mean time required to process a page fault.</a:t>
            </a:r>
          </a:p>
          <a:p>
            <a:r>
              <a:rPr lang="en-US" sz="1200" kern="1200" baseline="0" dirty="0">
                <a:solidFill>
                  <a:schemeClr val="tx1"/>
                </a:solidFill>
                <a:latin typeface="+mn-lt"/>
                <a:ea typeface="+mn-ea"/>
                <a:cs typeface="+mn-cs"/>
              </a:rPr>
              <a:t>Performance studies indicate that this is the point at which processor utilization</a:t>
            </a:r>
          </a:p>
          <a:p>
            <a:r>
              <a:rPr lang="en-US" sz="1200" kern="1200" baseline="0" dirty="0">
                <a:solidFill>
                  <a:schemeClr val="tx1"/>
                </a:solidFill>
                <a:latin typeface="+mn-lt"/>
                <a:ea typeface="+mn-ea"/>
                <a:cs typeface="+mn-cs"/>
              </a:rPr>
              <a:t>attained a maximum. A policy with a similar effect, proposed in [LERO76], is the</a:t>
            </a:r>
          </a:p>
          <a:p>
            <a:r>
              <a:rPr lang="en-US" sz="1200" kern="1200" baseline="0" dirty="0">
                <a:solidFill>
                  <a:schemeClr val="tx1"/>
                </a:solidFill>
                <a:latin typeface="+mn-lt"/>
                <a:ea typeface="+mn-ea"/>
                <a:cs typeface="+mn-cs"/>
              </a:rPr>
              <a:t>50% criterion , which attempts to keep utilization of the paging device at approximately</a:t>
            </a:r>
          </a:p>
          <a:p>
            <a:r>
              <a:rPr lang="en-US" sz="1200" kern="1200" baseline="0" dirty="0">
                <a:solidFill>
                  <a:schemeClr val="tx1"/>
                </a:solidFill>
                <a:latin typeface="+mn-lt"/>
                <a:ea typeface="+mn-ea"/>
                <a:cs typeface="+mn-cs"/>
              </a:rPr>
              <a:t>50%. Again, performance studies indicate that this is a point of maximum</a:t>
            </a:r>
          </a:p>
          <a:p>
            <a:r>
              <a:rPr lang="en-US" sz="1200" kern="1200" baseline="0" dirty="0">
                <a:solidFill>
                  <a:schemeClr val="tx1"/>
                </a:solidFill>
                <a:latin typeface="+mn-lt"/>
                <a:ea typeface="+mn-ea"/>
                <a:cs typeface="+mn-cs"/>
              </a:rPr>
              <a:t>processor utilization.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Another approach is to adapt the clock page replacement algorithm described</a:t>
            </a:r>
          </a:p>
          <a:p>
            <a:r>
              <a:rPr lang="en-US" sz="1200" kern="1200" baseline="0" dirty="0">
                <a:solidFill>
                  <a:schemeClr val="tx1"/>
                </a:solidFill>
                <a:latin typeface="+mn-lt"/>
                <a:ea typeface="+mn-ea"/>
                <a:cs typeface="+mn-cs"/>
              </a:rPr>
              <a:t>earlier (Figure 8.15). [CARR81] describes a technique, using a global scope, that involves</a:t>
            </a:r>
          </a:p>
          <a:p>
            <a:r>
              <a:rPr lang="en-US" sz="1200" kern="1200" baseline="0" dirty="0">
                <a:solidFill>
                  <a:schemeClr val="tx1"/>
                </a:solidFill>
                <a:latin typeface="+mn-lt"/>
                <a:ea typeface="+mn-ea"/>
                <a:cs typeface="+mn-cs"/>
              </a:rPr>
              <a:t>monitoring the rate at which the pointer scans the circular buffer of frames. If the</a:t>
            </a:r>
          </a:p>
          <a:p>
            <a:r>
              <a:rPr lang="en-US" sz="1200" kern="1200" baseline="0" dirty="0">
                <a:solidFill>
                  <a:schemeClr val="tx1"/>
                </a:solidFill>
                <a:latin typeface="+mn-lt"/>
                <a:ea typeface="+mn-ea"/>
                <a:cs typeface="+mn-cs"/>
              </a:rPr>
              <a:t>rate is below a given lower threshold, this indicates one or both of two circumstances: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1.  Few page faults are occurring, resulting in few requests to advance the pointer.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2.  For each request, the average number of frames scanned by the pointer is</a:t>
            </a:r>
          </a:p>
          <a:p>
            <a:r>
              <a:rPr lang="en-US" sz="1200" kern="1200" baseline="0" dirty="0">
                <a:solidFill>
                  <a:schemeClr val="tx1"/>
                </a:solidFill>
                <a:latin typeface="+mn-lt"/>
                <a:ea typeface="+mn-ea"/>
                <a:cs typeface="+mn-cs"/>
              </a:rPr>
              <a:t>small, indicating that there are many resident pages not being referenced and</a:t>
            </a:r>
          </a:p>
          <a:p>
            <a:r>
              <a:rPr lang="en-US" sz="1200" kern="1200" baseline="0" dirty="0">
                <a:solidFill>
                  <a:schemeClr val="tx1"/>
                </a:solidFill>
                <a:latin typeface="+mn-lt"/>
                <a:ea typeface="+mn-ea"/>
                <a:cs typeface="+mn-cs"/>
              </a:rPr>
              <a:t>are readily replaceable.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both cases, the multiprogramming level can safely be increased. On the</a:t>
            </a:r>
          </a:p>
          <a:p>
            <a:r>
              <a:rPr lang="en-US" sz="1200" kern="1200" baseline="0" dirty="0">
                <a:solidFill>
                  <a:schemeClr val="tx1"/>
                </a:solidFill>
                <a:latin typeface="+mn-lt"/>
                <a:ea typeface="+mn-ea"/>
                <a:cs typeface="+mn-cs"/>
              </a:rPr>
              <a:t>other hand, if the pointer scan rate exceeds an upper threshold, this indicates either</a:t>
            </a:r>
          </a:p>
          <a:p>
            <a:r>
              <a:rPr lang="en-US" sz="1200" kern="1200" baseline="0" dirty="0">
                <a:solidFill>
                  <a:schemeClr val="tx1"/>
                </a:solidFill>
                <a:latin typeface="+mn-lt"/>
                <a:ea typeface="+mn-ea"/>
                <a:cs typeface="+mn-cs"/>
              </a:rPr>
              <a:t>a high fault rate or difficulty in locating replaceable pages, which implies that the</a:t>
            </a:r>
          </a:p>
          <a:p>
            <a:r>
              <a:rPr lang="en-US" sz="1200" kern="1200" baseline="0" dirty="0">
                <a:solidFill>
                  <a:schemeClr val="tx1"/>
                </a:solidFill>
                <a:latin typeface="+mn-lt"/>
                <a:ea typeface="+mn-ea"/>
                <a:cs typeface="+mn-cs"/>
              </a:rPr>
              <a:t>multiprogramming level is too high.</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102</a:t>
            </a:fld>
            <a:endParaRPr lang="en-US" dirty="0"/>
          </a:p>
        </p:txBody>
      </p:sp>
    </p:spTree>
    <p:extLst>
      <p:ext uri="{BB962C8B-B14F-4D97-AF65-F5344CB8AC3E}">
        <p14:creationId xmlns:p14="http://schemas.microsoft.com/office/powerpoint/2010/main" val="202669139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a:solidFill>
                  <a:schemeClr val="tx1"/>
                </a:solidFill>
                <a:latin typeface="+mn-lt"/>
                <a:ea typeface="+mn-ea"/>
                <a:cs typeface="+mn-cs"/>
              </a:rPr>
              <a:t>If the degree of multiprogramming is to be reduced, one</a:t>
            </a:r>
            <a:r>
              <a:rPr lang="hr-HR" sz="1200" b="0" kern="1200" baseline="0" dirty="0">
                <a:solidFill>
                  <a:schemeClr val="tx1"/>
                </a:solidFill>
                <a:latin typeface="+mn-lt"/>
                <a:ea typeface="+mn-ea"/>
                <a:cs typeface="+mn-cs"/>
              </a:rPr>
              <a:t> </a:t>
            </a:r>
            <a:r>
              <a:rPr lang="en-US" sz="1200" b="0" kern="1200" baseline="0" dirty="0">
                <a:solidFill>
                  <a:schemeClr val="tx1"/>
                </a:solidFill>
                <a:latin typeface="+mn-lt"/>
                <a:ea typeface="+mn-ea"/>
                <a:cs typeface="+mn-cs"/>
              </a:rPr>
              <a:t>or more of the currently resident processes must be suspended (swapped out).</a:t>
            </a:r>
          </a:p>
          <a:p>
            <a:r>
              <a:rPr lang="en-US" sz="1200" b="0" kern="1200" baseline="0" dirty="0">
                <a:solidFill>
                  <a:schemeClr val="tx1"/>
                </a:solidFill>
                <a:latin typeface="+mn-lt"/>
                <a:ea typeface="+mn-ea"/>
                <a:cs typeface="+mn-cs"/>
              </a:rPr>
              <a:t>• Lowest-priority process: This implements a scheduling policy decision and is</a:t>
            </a:r>
            <a:r>
              <a:rPr lang="hr-HR" sz="1200" b="0" kern="1200" baseline="0" dirty="0">
                <a:solidFill>
                  <a:schemeClr val="tx1"/>
                </a:solidFill>
                <a:latin typeface="+mn-lt"/>
                <a:ea typeface="+mn-ea"/>
                <a:cs typeface="+mn-cs"/>
              </a:rPr>
              <a:t> </a:t>
            </a:r>
            <a:r>
              <a:rPr lang="en-US" sz="1200" b="0" kern="1200" baseline="0" dirty="0">
                <a:solidFill>
                  <a:schemeClr val="tx1"/>
                </a:solidFill>
                <a:latin typeface="+mn-lt"/>
                <a:ea typeface="+mn-ea"/>
                <a:cs typeface="+mn-cs"/>
              </a:rPr>
              <a:t>unrelated to performance issues.</a:t>
            </a:r>
          </a:p>
          <a:p>
            <a:r>
              <a:rPr lang="en-US" sz="1200" b="0" kern="1200" baseline="0" dirty="0">
                <a:solidFill>
                  <a:schemeClr val="tx1"/>
                </a:solidFill>
                <a:latin typeface="+mn-lt"/>
                <a:ea typeface="+mn-ea"/>
                <a:cs typeface="+mn-cs"/>
              </a:rPr>
              <a:t>• Faulting process: The reasoning is that there is a greater probability that the</a:t>
            </a:r>
            <a:r>
              <a:rPr lang="hr-HR" sz="1200" b="0" kern="1200" baseline="0" dirty="0">
                <a:solidFill>
                  <a:schemeClr val="tx1"/>
                </a:solidFill>
                <a:latin typeface="+mn-lt"/>
                <a:ea typeface="+mn-ea"/>
                <a:cs typeface="+mn-cs"/>
              </a:rPr>
              <a:t> </a:t>
            </a:r>
            <a:r>
              <a:rPr lang="en-US" sz="1200" b="0" kern="1200" baseline="0" dirty="0">
                <a:solidFill>
                  <a:schemeClr val="tx1"/>
                </a:solidFill>
                <a:latin typeface="+mn-lt"/>
                <a:ea typeface="+mn-ea"/>
                <a:cs typeface="+mn-cs"/>
              </a:rPr>
              <a:t>faulting task does not have its working set resident, and performance would</a:t>
            </a:r>
            <a:r>
              <a:rPr lang="hr-HR" sz="1200" b="0" kern="1200" baseline="0" dirty="0">
                <a:solidFill>
                  <a:schemeClr val="tx1"/>
                </a:solidFill>
                <a:latin typeface="+mn-lt"/>
                <a:ea typeface="+mn-ea"/>
                <a:cs typeface="+mn-cs"/>
              </a:rPr>
              <a:t> </a:t>
            </a:r>
            <a:r>
              <a:rPr lang="en-US" sz="1200" b="0" kern="1200" baseline="0" dirty="0">
                <a:solidFill>
                  <a:schemeClr val="tx1"/>
                </a:solidFill>
                <a:latin typeface="+mn-lt"/>
                <a:ea typeface="+mn-ea"/>
                <a:cs typeface="+mn-cs"/>
              </a:rPr>
              <a:t>suffer least by suspending it. In addition, this choice has an immediate payoff</a:t>
            </a:r>
            <a:r>
              <a:rPr lang="hr-HR" sz="1200" b="0" kern="1200" baseline="0" dirty="0">
                <a:solidFill>
                  <a:schemeClr val="tx1"/>
                </a:solidFill>
                <a:latin typeface="+mn-lt"/>
                <a:ea typeface="+mn-ea"/>
                <a:cs typeface="+mn-cs"/>
              </a:rPr>
              <a:t> </a:t>
            </a:r>
            <a:r>
              <a:rPr lang="en-US" sz="1200" b="0" kern="1200" baseline="0" dirty="0">
                <a:solidFill>
                  <a:schemeClr val="tx1"/>
                </a:solidFill>
                <a:latin typeface="+mn-lt"/>
                <a:ea typeface="+mn-ea"/>
                <a:cs typeface="+mn-cs"/>
              </a:rPr>
              <a:t>because it blocks a process that is about to be blocked anyway and it eliminates</a:t>
            </a:r>
            <a:r>
              <a:rPr lang="hr-HR" sz="1200" b="0" kern="1200" baseline="0" dirty="0">
                <a:solidFill>
                  <a:schemeClr val="tx1"/>
                </a:solidFill>
                <a:latin typeface="+mn-lt"/>
                <a:ea typeface="+mn-ea"/>
                <a:cs typeface="+mn-cs"/>
              </a:rPr>
              <a:t> </a:t>
            </a:r>
            <a:r>
              <a:rPr lang="en-US" sz="1200" b="0" kern="1200" baseline="0" dirty="0">
                <a:solidFill>
                  <a:schemeClr val="tx1"/>
                </a:solidFill>
                <a:latin typeface="+mn-lt"/>
                <a:ea typeface="+mn-ea"/>
                <a:cs typeface="+mn-cs"/>
              </a:rPr>
              <a:t>the overhead of a page replacement and I/O operation.</a:t>
            </a:r>
          </a:p>
          <a:p>
            <a:r>
              <a:rPr lang="en-US" sz="1200" b="0" kern="1200" baseline="0" dirty="0">
                <a:solidFill>
                  <a:schemeClr val="tx1"/>
                </a:solidFill>
                <a:latin typeface="+mn-lt"/>
                <a:ea typeface="+mn-ea"/>
                <a:cs typeface="+mn-cs"/>
              </a:rPr>
              <a:t>• Last process activated: This is the process least likely to have its working set</a:t>
            </a:r>
            <a:r>
              <a:rPr lang="hr-HR" sz="1200" b="0" kern="1200" baseline="0" dirty="0">
                <a:solidFill>
                  <a:schemeClr val="tx1"/>
                </a:solidFill>
                <a:latin typeface="+mn-lt"/>
                <a:ea typeface="+mn-ea"/>
                <a:cs typeface="+mn-cs"/>
              </a:rPr>
              <a:t> </a:t>
            </a:r>
            <a:r>
              <a:rPr lang="en-US" sz="1200" b="0" kern="1200" baseline="0" dirty="0">
                <a:solidFill>
                  <a:schemeClr val="tx1"/>
                </a:solidFill>
                <a:latin typeface="+mn-lt"/>
                <a:ea typeface="+mn-ea"/>
                <a:cs typeface="+mn-cs"/>
              </a:rPr>
              <a:t>resident.</a:t>
            </a:r>
          </a:p>
          <a:p>
            <a:r>
              <a:rPr lang="en-US" sz="1200" b="0" kern="1200" baseline="0" dirty="0">
                <a:solidFill>
                  <a:schemeClr val="tx1"/>
                </a:solidFill>
                <a:latin typeface="+mn-lt"/>
                <a:ea typeface="+mn-ea"/>
                <a:cs typeface="+mn-cs"/>
              </a:rPr>
              <a:t>• Process with the smallest resident set: This will require the least future effort</a:t>
            </a:r>
            <a:r>
              <a:rPr lang="hr-HR" sz="1200" b="0" kern="1200" baseline="0" dirty="0">
                <a:solidFill>
                  <a:schemeClr val="tx1"/>
                </a:solidFill>
                <a:latin typeface="+mn-lt"/>
                <a:ea typeface="+mn-ea"/>
                <a:cs typeface="+mn-cs"/>
              </a:rPr>
              <a:t> </a:t>
            </a:r>
            <a:r>
              <a:rPr lang="en-US" sz="1200" b="0" kern="1200" baseline="0" dirty="0">
                <a:solidFill>
                  <a:schemeClr val="tx1"/>
                </a:solidFill>
                <a:latin typeface="+mn-lt"/>
                <a:ea typeface="+mn-ea"/>
                <a:cs typeface="+mn-cs"/>
              </a:rPr>
              <a:t>to reload. However, it penalizes programs with strong locality.</a:t>
            </a:r>
          </a:p>
          <a:p>
            <a:r>
              <a:rPr lang="en-US" sz="1200" b="0" kern="1200" baseline="0" dirty="0">
                <a:solidFill>
                  <a:schemeClr val="tx1"/>
                </a:solidFill>
                <a:latin typeface="+mn-lt"/>
                <a:ea typeface="+mn-ea"/>
                <a:cs typeface="+mn-cs"/>
              </a:rPr>
              <a:t>• Largest process: This obtains the most free frames in an overcommitted</a:t>
            </a:r>
            <a:r>
              <a:rPr lang="hr-HR" sz="1200" b="0" kern="1200" baseline="0" dirty="0">
                <a:solidFill>
                  <a:schemeClr val="tx1"/>
                </a:solidFill>
                <a:latin typeface="+mn-lt"/>
                <a:ea typeface="+mn-ea"/>
                <a:cs typeface="+mn-cs"/>
              </a:rPr>
              <a:t> </a:t>
            </a:r>
            <a:r>
              <a:rPr lang="en-US" sz="1200" b="0" kern="1200" baseline="0" dirty="0">
                <a:solidFill>
                  <a:schemeClr val="tx1"/>
                </a:solidFill>
                <a:latin typeface="+mn-lt"/>
                <a:ea typeface="+mn-ea"/>
                <a:cs typeface="+mn-cs"/>
              </a:rPr>
              <a:t>memory, making additional deactivations unlikely soon.</a:t>
            </a:r>
          </a:p>
          <a:p>
            <a:r>
              <a:rPr lang="en-US" sz="1200" b="0" kern="1200" baseline="0" dirty="0">
                <a:solidFill>
                  <a:schemeClr val="tx1"/>
                </a:solidFill>
                <a:latin typeface="+mn-lt"/>
                <a:ea typeface="+mn-ea"/>
                <a:cs typeface="+mn-cs"/>
              </a:rPr>
              <a:t>• Process with the largest remaining execution window: In most process scheduling</a:t>
            </a:r>
            <a:r>
              <a:rPr lang="hr-HR" sz="1200" b="0" kern="1200" baseline="0" dirty="0">
                <a:solidFill>
                  <a:schemeClr val="tx1"/>
                </a:solidFill>
                <a:latin typeface="+mn-lt"/>
                <a:ea typeface="+mn-ea"/>
                <a:cs typeface="+mn-cs"/>
              </a:rPr>
              <a:t> </a:t>
            </a:r>
            <a:r>
              <a:rPr lang="en-US" sz="1200" b="0" kern="1200" baseline="0" dirty="0">
                <a:solidFill>
                  <a:schemeClr val="tx1"/>
                </a:solidFill>
                <a:latin typeface="+mn-lt"/>
                <a:ea typeface="+mn-ea"/>
                <a:cs typeface="+mn-cs"/>
              </a:rPr>
              <a:t>schemes, a process may only run for a certain quantum of time before</a:t>
            </a:r>
            <a:r>
              <a:rPr lang="hr-HR" sz="1200" b="0" kern="1200" baseline="0" dirty="0">
                <a:solidFill>
                  <a:schemeClr val="tx1"/>
                </a:solidFill>
                <a:latin typeface="+mn-lt"/>
                <a:ea typeface="+mn-ea"/>
                <a:cs typeface="+mn-cs"/>
              </a:rPr>
              <a:t> </a:t>
            </a:r>
            <a:r>
              <a:rPr lang="en-US" sz="1200" b="0" kern="1200" baseline="0" dirty="0">
                <a:solidFill>
                  <a:schemeClr val="tx1"/>
                </a:solidFill>
                <a:latin typeface="+mn-lt"/>
                <a:ea typeface="+mn-ea"/>
                <a:cs typeface="+mn-cs"/>
              </a:rPr>
              <a:t>being interrupted and placed at the end of the Ready queue. This approximates</a:t>
            </a:r>
            <a:r>
              <a:rPr lang="hr-HR" sz="1200" b="0" kern="1200" baseline="0" dirty="0">
                <a:solidFill>
                  <a:schemeClr val="tx1"/>
                </a:solidFill>
                <a:latin typeface="+mn-lt"/>
                <a:ea typeface="+mn-ea"/>
                <a:cs typeface="+mn-cs"/>
              </a:rPr>
              <a:t> </a:t>
            </a:r>
            <a:r>
              <a:rPr lang="en-US" sz="1200" b="0" kern="1200" baseline="0" dirty="0">
                <a:solidFill>
                  <a:schemeClr val="tx1"/>
                </a:solidFill>
                <a:latin typeface="+mn-lt"/>
                <a:ea typeface="+mn-ea"/>
                <a:cs typeface="+mn-cs"/>
              </a:rPr>
              <a:t>a shortest-processing-time-first scheduling discipline.</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103</a:t>
            </a:fld>
            <a:endParaRPr lang="en-US" dirty="0"/>
          </a:p>
        </p:txBody>
      </p:sp>
    </p:spTree>
    <p:extLst>
      <p:ext uri="{BB962C8B-B14F-4D97-AF65-F5344CB8AC3E}">
        <p14:creationId xmlns:p14="http://schemas.microsoft.com/office/powerpoint/2010/main" val="351955057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Because UNIX is intended to be machine independent, its memory management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scheme will vary from one system to the next. Earlier versions of UNIX simply used</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variable partitioning with no virtual memory scheme. Current implementations of</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UNIX and Solaris make use of paged virtual memory.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SVR4 and Solaris, there are actually two separate memory management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schemes.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104</a:t>
            </a:fld>
            <a:endParaRPr lang="en-US" dirty="0"/>
          </a:p>
        </p:txBody>
      </p:sp>
    </p:spTree>
    <p:extLst>
      <p:ext uri="{BB962C8B-B14F-4D97-AF65-F5344CB8AC3E}">
        <p14:creationId xmlns:p14="http://schemas.microsoft.com/office/powerpoint/2010/main" val="24269537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a:t>
            </a:r>
            <a:r>
              <a:rPr lang="en-US" sz="1200" b="1" kern="1200" baseline="0" dirty="0">
                <a:solidFill>
                  <a:schemeClr val="tx1"/>
                </a:solidFill>
                <a:latin typeface="+mn-lt"/>
                <a:ea typeface="+mn-ea"/>
                <a:cs typeface="+mn-cs"/>
              </a:rPr>
              <a:t>paging system </a:t>
            </a:r>
            <a:r>
              <a:rPr lang="en-US" sz="1200" b="0" kern="1200" baseline="0" dirty="0">
                <a:solidFill>
                  <a:schemeClr val="tx1"/>
                </a:solidFill>
                <a:latin typeface="+mn-lt"/>
                <a:ea typeface="+mn-ea"/>
                <a:cs typeface="+mn-cs"/>
              </a:rPr>
              <a:t>provides a virtual memory capability that allocates</a:t>
            </a:r>
            <a:r>
              <a:rPr lang="hr-HR" sz="1200" b="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page frames in main memory to processes and also allocates page frames to disk</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block buffers. Although this is an effective memory management scheme for user</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processes and disk I/O, a paged virtual memory scheme is less suited to managing</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the memory allocation for the kernel. For this latter purpose, a </a:t>
            </a:r>
            <a:r>
              <a:rPr lang="en-US" sz="1200" b="1" kern="1200" baseline="0" dirty="0">
                <a:solidFill>
                  <a:schemeClr val="tx1"/>
                </a:solidFill>
                <a:latin typeface="+mn-lt"/>
                <a:ea typeface="+mn-ea"/>
                <a:cs typeface="+mn-cs"/>
              </a:rPr>
              <a:t>kernel memory</a:t>
            </a:r>
            <a:r>
              <a:rPr lang="hr-HR" sz="1200" b="1"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allocator </a:t>
            </a:r>
            <a:r>
              <a:rPr lang="en-US" sz="1200" b="0" kern="1200" baseline="0" dirty="0">
                <a:solidFill>
                  <a:schemeClr val="tx1"/>
                </a:solidFill>
                <a:latin typeface="+mn-lt"/>
                <a:ea typeface="+mn-ea"/>
                <a:cs typeface="+mn-cs"/>
              </a:rPr>
              <a:t>is used.</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105</a:t>
            </a:fld>
            <a:endParaRPr lang="en-US" dirty="0"/>
          </a:p>
        </p:txBody>
      </p:sp>
    </p:spTree>
    <p:extLst>
      <p:ext uri="{BB962C8B-B14F-4D97-AF65-F5344CB8AC3E}">
        <p14:creationId xmlns:p14="http://schemas.microsoft.com/office/powerpoint/2010/main" val="223925745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For paged virtual memory, UNIX makes use of a number of</a:t>
            </a:r>
          </a:p>
          <a:p>
            <a:r>
              <a:rPr lang="en-US" sz="1200" kern="1200" baseline="0" dirty="0">
                <a:solidFill>
                  <a:schemeClr val="tx1"/>
                </a:solidFill>
                <a:latin typeface="+mn-lt"/>
                <a:ea typeface="+mn-ea"/>
                <a:cs typeface="+mn-cs"/>
              </a:rPr>
              <a:t>data structures that, with minor adjustment, are machine independent ( Figure 8.20</a:t>
            </a:r>
          </a:p>
          <a:p>
            <a:r>
              <a:rPr lang="en-US" sz="1200" kern="1200" baseline="0" dirty="0">
                <a:solidFill>
                  <a:schemeClr val="tx1"/>
                </a:solidFill>
                <a:latin typeface="+mn-lt"/>
                <a:ea typeface="+mn-ea"/>
                <a:cs typeface="+mn-cs"/>
              </a:rPr>
              <a:t>and Table 8.6 ):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106</a:t>
            </a:fld>
            <a:endParaRPr lang="en-US" dirty="0"/>
          </a:p>
        </p:txBody>
      </p:sp>
    </p:spTree>
    <p:extLst>
      <p:ext uri="{BB962C8B-B14F-4D97-AF65-F5344CB8AC3E}">
        <p14:creationId xmlns:p14="http://schemas.microsoft.com/office/powerpoint/2010/main" val="269386190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mn-lt"/>
                <a:ea typeface="+mn-ea"/>
                <a:cs typeface="+mn-cs"/>
              </a:rPr>
              <a:t>For paged virtual memory, UNIX makes use of a number of</a:t>
            </a:r>
          </a:p>
          <a:p>
            <a:r>
              <a:rPr lang="en-US" sz="1200" kern="1200" baseline="0" dirty="0">
                <a:solidFill>
                  <a:schemeClr val="tx1"/>
                </a:solidFill>
                <a:latin typeface="+mn-lt"/>
                <a:ea typeface="+mn-ea"/>
                <a:cs typeface="+mn-cs"/>
              </a:rPr>
              <a:t>data structures that, with minor adjustment, are machine independent ( Figure 8.22</a:t>
            </a:r>
          </a:p>
          <a:p>
            <a:r>
              <a:rPr lang="en-US" sz="1200" kern="1200" baseline="0" dirty="0">
                <a:solidFill>
                  <a:schemeClr val="tx1"/>
                </a:solidFill>
                <a:latin typeface="+mn-lt"/>
                <a:ea typeface="+mn-ea"/>
                <a:cs typeface="+mn-cs"/>
              </a:rPr>
              <a:t>and Table 8.6 ):</a:t>
            </a:r>
          </a:p>
          <a:p>
            <a:endParaRPr lang="en-US" sz="1200"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Page table : </a:t>
            </a:r>
            <a:r>
              <a:rPr lang="en-US" sz="1200" b="0" kern="1200" baseline="0" dirty="0">
                <a:solidFill>
                  <a:schemeClr val="tx1"/>
                </a:solidFill>
                <a:latin typeface="+mn-lt"/>
                <a:ea typeface="+mn-ea"/>
                <a:cs typeface="+mn-cs"/>
              </a:rPr>
              <a:t>Typically, there will be one page table per process, with one entry</a:t>
            </a:r>
          </a:p>
          <a:p>
            <a:r>
              <a:rPr lang="en-US" sz="1200" kern="1200" baseline="0" dirty="0">
                <a:solidFill>
                  <a:schemeClr val="tx1"/>
                </a:solidFill>
                <a:latin typeface="+mn-lt"/>
                <a:ea typeface="+mn-ea"/>
                <a:cs typeface="+mn-cs"/>
              </a:rPr>
              <a:t>for each page in virtual memory for that process.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Disk block descriptor: Associated with each page of a process is an entry in</a:t>
            </a:r>
          </a:p>
          <a:p>
            <a:r>
              <a:rPr lang="en-US" sz="1200" kern="1200" baseline="0" dirty="0">
                <a:solidFill>
                  <a:schemeClr val="tx1"/>
                </a:solidFill>
                <a:latin typeface="+mn-lt"/>
                <a:ea typeface="+mn-ea"/>
                <a:cs typeface="+mn-cs"/>
              </a:rPr>
              <a:t>this table that describes the disk copy of the virtual page.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Page frame data table: Describes each frame of real memory and is indexed by</a:t>
            </a:r>
          </a:p>
          <a:p>
            <a:r>
              <a:rPr lang="en-US" sz="1200" kern="1200" baseline="0" dirty="0">
                <a:solidFill>
                  <a:schemeClr val="tx1"/>
                </a:solidFill>
                <a:latin typeface="+mn-lt"/>
                <a:ea typeface="+mn-ea"/>
                <a:cs typeface="+mn-cs"/>
              </a:rPr>
              <a:t>frame number. This table is used by the replacement algorithm.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Swap-use table: There is one swap-use table for each swap device, with one</a:t>
            </a:r>
          </a:p>
          <a:p>
            <a:r>
              <a:rPr lang="en-US" sz="1200" kern="1200" baseline="0" dirty="0">
                <a:solidFill>
                  <a:schemeClr val="tx1"/>
                </a:solidFill>
                <a:latin typeface="+mn-lt"/>
                <a:ea typeface="+mn-ea"/>
                <a:cs typeface="+mn-cs"/>
              </a:rPr>
              <a:t>entry for each page on the device.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Most of the fields defined in Table 8.6 are self-explanatory. A few warrant</a:t>
            </a:r>
          </a:p>
          <a:p>
            <a:r>
              <a:rPr lang="en-US" sz="1200" kern="1200" baseline="0" dirty="0">
                <a:solidFill>
                  <a:schemeClr val="tx1"/>
                </a:solidFill>
                <a:latin typeface="+mn-lt"/>
                <a:ea typeface="+mn-ea"/>
                <a:cs typeface="+mn-cs"/>
              </a:rPr>
              <a:t>further comment. The Age field in the page table entry is an indication of how long</a:t>
            </a:r>
          </a:p>
          <a:p>
            <a:r>
              <a:rPr lang="en-US" sz="1200" kern="1200" baseline="0" dirty="0">
                <a:solidFill>
                  <a:schemeClr val="tx1"/>
                </a:solidFill>
                <a:latin typeface="+mn-lt"/>
                <a:ea typeface="+mn-ea"/>
                <a:cs typeface="+mn-cs"/>
              </a:rPr>
              <a:t>it has been since a program referenced this frame. However, the number of bits</a:t>
            </a:r>
          </a:p>
          <a:p>
            <a:r>
              <a:rPr lang="en-US" sz="1200" kern="1200" baseline="0" dirty="0">
                <a:solidFill>
                  <a:schemeClr val="tx1"/>
                </a:solidFill>
                <a:latin typeface="+mn-lt"/>
                <a:ea typeface="+mn-ea"/>
                <a:cs typeface="+mn-cs"/>
              </a:rPr>
              <a:t>and the frequency of update of this field are implementation dependent. Therefore,</a:t>
            </a:r>
          </a:p>
          <a:p>
            <a:r>
              <a:rPr lang="en-US" sz="1200" kern="1200" baseline="0" dirty="0">
                <a:solidFill>
                  <a:schemeClr val="tx1"/>
                </a:solidFill>
                <a:latin typeface="+mn-lt"/>
                <a:ea typeface="+mn-ea"/>
                <a:cs typeface="+mn-cs"/>
              </a:rPr>
              <a:t>there is no universal UNIX use of this field for page replacement policy.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Type of Storage field in the disk block descriptor is needed for the</a:t>
            </a:r>
          </a:p>
          <a:p>
            <a:r>
              <a:rPr lang="en-US" sz="1200" kern="1200" baseline="0" dirty="0">
                <a:solidFill>
                  <a:schemeClr val="tx1"/>
                </a:solidFill>
                <a:latin typeface="+mn-lt"/>
                <a:ea typeface="+mn-ea"/>
                <a:cs typeface="+mn-cs"/>
              </a:rPr>
              <a:t>following reason: When an executable file is first used to create a new process, only</a:t>
            </a:r>
          </a:p>
          <a:p>
            <a:r>
              <a:rPr lang="en-US" sz="1200" kern="1200" baseline="0" dirty="0">
                <a:solidFill>
                  <a:schemeClr val="tx1"/>
                </a:solidFill>
                <a:latin typeface="+mn-lt"/>
                <a:ea typeface="+mn-ea"/>
                <a:cs typeface="+mn-cs"/>
              </a:rPr>
              <a:t>a portion of the program and data for that file may be loaded into real memory.</a:t>
            </a:r>
          </a:p>
          <a:p>
            <a:r>
              <a:rPr lang="en-US" sz="1200" kern="1200" baseline="0" dirty="0">
                <a:solidFill>
                  <a:schemeClr val="tx1"/>
                </a:solidFill>
                <a:latin typeface="+mn-lt"/>
                <a:ea typeface="+mn-ea"/>
                <a:cs typeface="+mn-cs"/>
              </a:rPr>
              <a:t>Later, as page faults occur, new portions of the program and data are loaded. It is</a:t>
            </a:r>
          </a:p>
          <a:p>
            <a:r>
              <a:rPr lang="en-US" sz="1200" kern="1200" baseline="0" dirty="0">
                <a:solidFill>
                  <a:schemeClr val="tx1"/>
                </a:solidFill>
                <a:latin typeface="+mn-lt"/>
                <a:ea typeface="+mn-ea"/>
                <a:cs typeface="+mn-cs"/>
              </a:rPr>
              <a:t>only at the time of first loading that virtual memory pages are created and assigned</a:t>
            </a:r>
          </a:p>
          <a:p>
            <a:r>
              <a:rPr lang="en-US" sz="1200" kern="1200" baseline="0" dirty="0">
                <a:solidFill>
                  <a:schemeClr val="tx1"/>
                </a:solidFill>
                <a:latin typeface="+mn-lt"/>
                <a:ea typeface="+mn-ea"/>
                <a:cs typeface="+mn-cs"/>
              </a:rPr>
              <a:t>to locations on one of the devices to be used for swapping. At that time, the operating</a:t>
            </a:r>
          </a:p>
          <a:p>
            <a:r>
              <a:rPr lang="en-US" sz="1200" kern="1200" baseline="0" dirty="0">
                <a:solidFill>
                  <a:schemeClr val="tx1"/>
                </a:solidFill>
                <a:latin typeface="+mn-lt"/>
                <a:ea typeface="+mn-ea"/>
                <a:cs typeface="+mn-cs"/>
              </a:rPr>
              <a:t>system is told whether it needs to clear (set to 0) the locations in the page frame</a:t>
            </a:r>
          </a:p>
          <a:p>
            <a:r>
              <a:rPr lang="en-US" sz="1200" kern="1200" baseline="0" dirty="0">
                <a:solidFill>
                  <a:schemeClr val="tx1"/>
                </a:solidFill>
                <a:latin typeface="+mn-lt"/>
                <a:ea typeface="+mn-ea"/>
                <a:cs typeface="+mn-cs"/>
              </a:rPr>
              <a:t>before the first loading of a block of the program or data.</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107</a:t>
            </a:fld>
            <a:endParaRPr lang="en-US" dirty="0"/>
          </a:p>
        </p:txBody>
      </p:sp>
    </p:spTree>
    <p:extLst>
      <p:ext uri="{BB962C8B-B14F-4D97-AF65-F5344CB8AC3E}">
        <p14:creationId xmlns:p14="http://schemas.microsoft.com/office/powerpoint/2010/main" val="986065604"/>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Table 8.6 (continued)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108</a:t>
            </a:fld>
            <a:endParaRPr lang="en-US" dirty="0"/>
          </a:p>
        </p:txBody>
      </p:sp>
    </p:spTree>
    <p:extLst>
      <p:ext uri="{BB962C8B-B14F-4D97-AF65-F5344CB8AC3E}">
        <p14:creationId xmlns:p14="http://schemas.microsoft.com/office/powerpoint/2010/main" val="388232683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page frame data table is used for page replacement.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Several pointers are used to create lists within this table. All of the available frames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are linked together in a list of free frames available for bringing in pages. When the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number of available frames drops below a certain threshold, the kernel will steal a</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number of frames to compensate.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109</a:t>
            </a:fld>
            <a:endParaRPr lang="en-US" dirty="0"/>
          </a:p>
        </p:txBody>
      </p:sp>
    </p:spTree>
    <p:extLst>
      <p:ext uri="{BB962C8B-B14F-4D97-AF65-F5344CB8AC3E}">
        <p14:creationId xmlns:p14="http://schemas.microsoft.com/office/powerpoint/2010/main" val="1817053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Fixed</a:t>
            </a:r>
            <a:r>
              <a:rPr lang="hr-HR" dirty="0"/>
              <a:t> </a:t>
            </a:r>
            <a:r>
              <a:rPr lang="en-US" dirty="0"/>
              <a:t>Partitioning</a:t>
            </a:r>
          </a:p>
          <a:p>
            <a:pPr lvl="1"/>
            <a:r>
              <a:rPr lang="en-US" dirty="0"/>
              <a:t>Main memory is divided into</a:t>
            </a:r>
            <a:r>
              <a:rPr lang="hr-HR" dirty="0"/>
              <a:t> </a:t>
            </a:r>
            <a:r>
              <a:rPr lang="en-US" dirty="0"/>
              <a:t>a number of static partitions</a:t>
            </a:r>
            <a:r>
              <a:rPr lang="hr-HR" dirty="0"/>
              <a:t> </a:t>
            </a:r>
            <a:r>
              <a:rPr lang="en-US" dirty="0"/>
              <a:t>at system generation time.</a:t>
            </a:r>
            <a:r>
              <a:rPr lang="hr-HR" dirty="0"/>
              <a:t> </a:t>
            </a:r>
            <a:r>
              <a:rPr lang="en-US" dirty="0"/>
              <a:t>A process may be loaded into</a:t>
            </a:r>
            <a:r>
              <a:rPr lang="hr-HR" dirty="0"/>
              <a:t> </a:t>
            </a:r>
            <a:r>
              <a:rPr lang="en-US" dirty="0"/>
              <a:t>a partition of equal or greater</a:t>
            </a:r>
            <a:r>
              <a:rPr lang="hr-HR" dirty="0"/>
              <a:t> </a:t>
            </a:r>
            <a:r>
              <a:rPr lang="en-US" dirty="0"/>
              <a:t>size.</a:t>
            </a:r>
            <a:endParaRPr lang="hr-HR" dirty="0"/>
          </a:p>
          <a:p>
            <a:r>
              <a:rPr lang="en-GB" dirty="0"/>
              <a:t>Dynamic</a:t>
            </a:r>
            <a:r>
              <a:rPr lang="hr-HR" dirty="0"/>
              <a:t> </a:t>
            </a:r>
            <a:r>
              <a:rPr lang="en-GB" dirty="0"/>
              <a:t>Partitioning</a:t>
            </a:r>
          </a:p>
          <a:p>
            <a:pPr lvl="1"/>
            <a:r>
              <a:rPr lang="en-GB" dirty="0"/>
              <a:t>Partitions are created</a:t>
            </a:r>
            <a:r>
              <a:rPr lang="hr-HR" dirty="0"/>
              <a:t> </a:t>
            </a:r>
            <a:r>
              <a:rPr lang="en-GB" dirty="0"/>
              <a:t>dynamically, so each process</a:t>
            </a:r>
            <a:r>
              <a:rPr lang="hr-HR" dirty="0"/>
              <a:t> </a:t>
            </a:r>
            <a:r>
              <a:rPr lang="en-US" dirty="0"/>
              <a:t>is loaded into a partition of</a:t>
            </a:r>
            <a:r>
              <a:rPr lang="hr-HR" dirty="0"/>
              <a:t> </a:t>
            </a:r>
            <a:r>
              <a:rPr lang="en-US" dirty="0"/>
              <a:t>exactly the same size as that</a:t>
            </a:r>
            <a:r>
              <a:rPr lang="hr-HR" dirty="0"/>
              <a:t> </a:t>
            </a:r>
            <a:r>
              <a:rPr lang="en-GB" dirty="0"/>
              <a:t>process.</a:t>
            </a:r>
            <a:endParaRPr lang="hr-HR" dirty="0"/>
          </a:p>
          <a:p>
            <a:r>
              <a:rPr lang="en-US" dirty="0"/>
              <a:t>Simple Paging </a:t>
            </a:r>
            <a:endParaRPr lang="hr-HR" dirty="0"/>
          </a:p>
          <a:p>
            <a:pPr lvl="1"/>
            <a:r>
              <a:rPr lang="en-US" dirty="0"/>
              <a:t>Main memory is divided</a:t>
            </a:r>
            <a:r>
              <a:rPr lang="hr-HR" dirty="0"/>
              <a:t> </a:t>
            </a:r>
            <a:r>
              <a:rPr lang="en-US" dirty="0"/>
              <a:t>into a number of </a:t>
            </a:r>
            <a:r>
              <a:rPr lang="en-US" dirty="0" err="1"/>
              <a:t>equalsize</a:t>
            </a:r>
            <a:r>
              <a:rPr lang="hr-HR" dirty="0"/>
              <a:t> </a:t>
            </a:r>
            <a:r>
              <a:rPr lang="en-GB" dirty="0"/>
              <a:t>frames. Each process</a:t>
            </a:r>
            <a:r>
              <a:rPr lang="hr-HR" dirty="0"/>
              <a:t> </a:t>
            </a:r>
            <a:r>
              <a:rPr lang="en-US" dirty="0"/>
              <a:t>is divided into a number of</a:t>
            </a:r>
            <a:r>
              <a:rPr lang="hr-HR" dirty="0"/>
              <a:t> </a:t>
            </a:r>
            <a:r>
              <a:rPr lang="en-US" dirty="0"/>
              <a:t>equal-size pages of the same</a:t>
            </a:r>
            <a:r>
              <a:rPr lang="hr-HR" dirty="0"/>
              <a:t> </a:t>
            </a:r>
            <a:r>
              <a:rPr lang="en-US" dirty="0"/>
              <a:t>length as frames. A process</a:t>
            </a:r>
            <a:r>
              <a:rPr lang="hr-HR" dirty="0"/>
              <a:t> </a:t>
            </a:r>
            <a:r>
              <a:rPr lang="en-US" dirty="0"/>
              <a:t>is loaded by loading all of its</a:t>
            </a:r>
            <a:r>
              <a:rPr lang="hr-HR" dirty="0"/>
              <a:t> </a:t>
            </a:r>
            <a:r>
              <a:rPr lang="en-US" dirty="0"/>
              <a:t>pages into available, not necessarily</a:t>
            </a:r>
            <a:r>
              <a:rPr lang="hr-HR" dirty="0"/>
              <a:t> </a:t>
            </a:r>
            <a:r>
              <a:rPr lang="en-GB" dirty="0"/>
              <a:t>contiguous, frames.</a:t>
            </a:r>
            <a:endParaRPr lang="hr-HR" dirty="0"/>
          </a:p>
          <a:p>
            <a:r>
              <a:rPr lang="en-GB" dirty="0"/>
              <a:t>Simple</a:t>
            </a:r>
            <a:r>
              <a:rPr lang="hr-HR" dirty="0"/>
              <a:t> </a:t>
            </a:r>
            <a:r>
              <a:rPr lang="en-GB" dirty="0"/>
              <a:t>Segmentation</a:t>
            </a:r>
          </a:p>
          <a:p>
            <a:pPr lvl="1"/>
            <a:r>
              <a:rPr lang="en-US" dirty="0"/>
              <a:t>Each process is divided into</a:t>
            </a:r>
            <a:r>
              <a:rPr lang="hr-HR" dirty="0"/>
              <a:t> </a:t>
            </a:r>
            <a:r>
              <a:rPr lang="en-US" dirty="0"/>
              <a:t>a number of segments. A process</a:t>
            </a:r>
            <a:r>
              <a:rPr lang="hr-HR" dirty="0"/>
              <a:t> </a:t>
            </a:r>
            <a:r>
              <a:rPr lang="en-US" dirty="0"/>
              <a:t>is loaded by loading all</a:t>
            </a:r>
            <a:r>
              <a:rPr lang="hr-HR" dirty="0"/>
              <a:t> </a:t>
            </a:r>
            <a:r>
              <a:rPr lang="en-US" dirty="0"/>
              <a:t>of its segments into dynamic</a:t>
            </a:r>
            <a:r>
              <a:rPr lang="hr-HR" dirty="0"/>
              <a:t> </a:t>
            </a:r>
            <a:r>
              <a:rPr lang="en-US" dirty="0"/>
              <a:t>partitions that need not be</a:t>
            </a:r>
            <a:r>
              <a:rPr lang="hr-HR" dirty="0"/>
              <a:t> </a:t>
            </a:r>
            <a:r>
              <a:rPr lang="en-GB" dirty="0"/>
              <a:t>contiguous.</a:t>
            </a:r>
            <a:endParaRPr lang="hr-HR" dirty="0"/>
          </a:p>
          <a:p>
            <a:r>
              <a:rPr lang="en-GB" dirty="0"/>
              <a:t>Virtual Memory</a:t>
            </a:r>
            <a:r>
              <a:rPr lang="hr-HR" dirty="0"/>
              <a:t> </a:t>
            </a:r>
            <a:r>
              <a:rPr lang="en-GB" dirty="0"/>
              <a:t>Paging</a:t>
            </a:r>
          </a:p>
          <a:p>
            <a:pPr lvl="1"/>
            <a:r>
              <a:rPr lang="en-US" dirty="0"/>
              <a:t>As with simple paging, except</a:t>
            </a:r>
            <a:r>
              <a:rPr lang="hr-HR" dirty="0"/>
              <a:t> </a:t>
            </a:r>
            <a:r>
              <a:rPr lang="en-US" dirty="0"/>
              <a:t>that it is not necessary to load</a:t>
            </a:r>
            <a:r>
              <a:rPr lang="hr-HR" dirty="0"/>
              <a:t> </a:t>
            </a:r>
            <a:r>
              <a:rPr lang="en-US" dirty="0"/>
              <a:t>all of the pages of a process.</a:t>
            </a:r>
            <a:r>
              <a:rPr lang="hr-HR" dirty="0"/>
              <a:t> </a:t>
            </a:r>
            <a:r>
              <a:rPr lang="en-GB" dirty="0" err="1"/>
              <a:t>Nonresident</a:t>
            </a:r>
            <a:r>
              <a:rPr lang="en-GB" dirty="0"/>
              <a:t> pages that are</a:t>
            </a:r>
            <a:r>
              <a:rPr lang="hr-HR" dirty="0"/>
              <a:t> </a:t>
            </a:r>
            <a:r>
              <a:rPr lang="en-GB" dirty="0"/>
              <a:t>needed are automatically</a:t>
            </a:r>
            <a:r>
              <a:rPr lang="hr-HR" dirty="0"/>
              <a:t> </a:t>
            </a:r>
            <a:r>
              <a:rPr lang="en-GB" dirty="0"/>
              <a:t>brought in later.</a:t>
            </a:r>
            <a:endParaRPr lang="hr-HR" dirty="0"/>
          </a:p>
          <a:p>
            <a:r>
              <a:rPr lang="en-GB" dirty="0"/>
              <a:t>Virtual Memory</a:t>
            </a:r>
            <a:r>
              <a:rPr lang="hr-HR" dirty="0"/>
              <a:t> </a:t>
            </a:r>
            <a:r>
              <a:rPr lang="en-GB" dirty="0"/>
              <a:t>Segmentation</a:t>
            </a:r>
          </a:p>
          <a:p>
            <a:pPr lvl="1"/>
            <a:r>
              <a:rPr lang="en-GB" dirty="0"/>
              <a:t>As with simple segmentation,</a:t>
            </a:r>
            <a:r>
              <a:rPr lang="hr-HR" dirty="0"/>
              <a:t> </a:t>
            </a:r>
            <a:r>
              <a:rPr lang="en-US" dirty="0"/>
              <a:t>except that it is not necessary</a:t>
            </a:r>
            <a:r>
              <a:rPr lang="hr-HR" dirty="0"/>
              <a:t> </a:t>
            </a:r>
            <a:r>
              <a:rPr lang="en-US" dirty="0"/>
              <a:t>to load all of the segments</a:t>
            </a:r>
            <a:r>
              <a:rPr lang="hr-HR" dirty="0"/>
              <a:t> </a:t>
            </a:r>
            <a:r>
              <a:rPr lang="en-GB" dirty="0"/>
              <a:t>of a process. </a:t>
            </a:r>
            <a:r>
              <a:rPr lang="en-GB" dirty="0" err="1"/>
              <a:t>Nonresident</a:t>
            </a:r>
            <a:r>
              <a:rPr lang="hr-HR" dirty="0"/>
              <a:t> </a:t>
            </a:r>
            <a:r>
              <a:rPr lang="en-GB" dirty="0"/>
              <a:t>segments that are needed</a:t>
            </a:r>
            <a:r>
              <a:rPr lang="hr-HR" dirty="0"/>
              <a:t> </a:t>
            </a:r>
            <a:r>
              <a:rPr lang="en-GB" dirty="0"/>
              <a:t>are automatically brought in</a:t>
            </a:r>
            <a:r>
              <a:rPr lang="hr-HR" dirty="0"/>
              <a:t> </a:t>
            </a:r>
            <a:r>
              <a:rPr lang="en-GB" dirty="0"/>
              <a:t>later.</a:t>
            </a:r>
            <a:endParaRPr lang="hr-HR" dirty="0"/>
          </a:p>
          <a:p>
            <a:endParaRPr lang="en-GB"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extLst>
      <p:ext uri="{BB962C8B-B14F-4D97-AF65-F5344CB8AC3E}">
        <p14:creationId xmlns:p14="http://schemas.microsoft.com/office/powerpoint/2010/main" val="3830856963"/>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0" kern="1200" baseline="0" dirty="0">
                <a:solidFill>
                  <a:schemeClr val="tx1"/>
                </a:solidFill>
                <a:latin typeface="+mn-lt"/>
                <a:ea typeface="+mn-ea"/>
                <a:cs typeface="+mn-cs"/>
              </a:rPr>
              <a:t>The page replacement algorithm used in SVR4 is a refinement of the</a:t>
            </a:r>
          </a:p>
          <a:p>
            <a:r>
              <a:rPr lang="en-US" sz="1200" b="0" kern="1200" baseline="0" dirty="0">
                <a:solidFill>
                  <a:schemeClr val="tx1"/>
                </a:solidFill>
                <a:latin typeface="+mn-lt"/>
                <a:ea typeface="+mn-ea"/>
                <a:cs typeface="+mn-cs"/>
              </a:rPr>
              <a:t>clock policy algorithm ( Figure 8.15 ) known as the two-handed clock algorithm</a:t>
            </a:r>
          </a:p>
          <a:p>
            <a:r>
              <a:rPr lang="en-US" sz="1200" b="0" kern="1200" baseline="0" dirty="0">
                <a:solidFill>
                  <a:schemeClr val="tx1"/>
                </a:solidFill>
                <a:latin typeface="+mn-lt"/>
                <a:ea typeface="+mn-ea"/>
                <a:cs typeface="+mn-cs"/>
              </a:rPr>
              <a:t>( Figure 8.21 ). The algorithm uses the reference bit in the page table entry for each</a:t>
            </a:r>
          </a:p>
          <a:p>
            <a:r>
              <a:rPr lang="en-US" sz="1200" b="0" kern="1200" baseline="0" dirty="0">
                <a:solidFill>
                  <a:schemeClr val="tx1"/>
                </a:solidFill>
                <a:latin typeface="+mn-lt"/>
                <a:ea typeface="+mn-ea"/>
                <a:cs typeface="+mn-cs"/>
              </a:rPr>
              <a:t>page in memory that is eligible (not locked) to be swapped out. This bit is set to 0</a:t>
            </a:r>
          </a:p>
          <a:p>
            <a:r>
              <a:rPr lang="en-US" sz="1200" b="0" kern="1200" baseline="0" dirty="0">
                <a:solidFill>
                  <a:schemeClr val="tx1"/>
                </a:solidFill>
                <a:latin typeface="+mn-lt"/>
                <a:ea typeface="+mn-ea"/>
                <a:cs typeface="+mn-cs"/>
              </a:rPr>
              <a:t>when the page is first brought in and set to 1 when the page is referenced for a read</a:t>
            </a:r>
          </a:p>
          <a:p>
            <a:r>
              <a:rPr lang="en-US" sz="1200" b="0" kern="1200" baseline="0" dirty="0">
                <a:solidFill>
                  <a:schemeClr val="tx1"/>
                </a:solidFill>
                <a:latin typeface="+mn-lt"/>
                <a:ea typeface="+mn-ea"/>
                <a:cs typeface="+mn-cs"/>
              </a:rPr>
              <a:t>or write. One hand in the clock algorithm, the </a:t>
            </a:r>
            <a:r>
              <a:rPr lang="en-US" sz="1200" b="0" kern="1200" baseline="0" dirty="0" err="1">
                <a:solidFill>
                  <a:schemeClr val="tx1"/>
                </a:solidFill>
                <a:latin typeface="+mn-lt"/>
                <a:ea typeface="+mn-ea"/>
                <a:cs typeface="+mn-cs"/>
              </a:rPr>
              <a:t>fronthand</a:t>
            </a:r>
            <a:r>
              <a:rPr lang="en-US" sz="1200" b="0" kern="1200" baseline="0" dirty="0">
                <a:solidFill>
                  <a:schemeClr val="tx1"/>
                </a:solidFill>
                <a:latin typeface="+mn-lt"/>
                <a:ea typeface="+mn-ea"/>
                <a:cs typeface="+mn-cs"/>
              </a:rPr>
              <a:t>, sweeps through the pages</a:t>
            </a:r>
          </a:p>
          <a:p>
            <a:r>
              <a:rPr lang="en-US" sz="1200" b="0" kern="1200" baseline="0" dirty="0">
                <a:solidFill>
                  <a:schemeClr val="tx1"/>
                </a:solidFill>
                <a:latin typeface="+mn-lt"/>
                <a:ea typeface="+mn-ea"/>
                <a:cs typeface="+mn-cs"/>
              </a:rPr>
              <a:t>on the list of eligible pages and sets the reference bit to 0 on each page. Sometime</a:t>
            </a:r>
          </a:p>
          <a:p>
            <a:r>
              <a:rPr lang="en-US" sz="1200" b="0" kern="1200" baseline="0" dirty="0">
                <a:solidFill>
                  <a:schemeClr val="tx1"/>
                </a:solidFill>
                <a:latin typeface="+mn-lt"/>
                <a:ea typeface="+mn-ea"/>
                <a:cs typeface="+mn-cs"/>
              </a:rPr>
              <a:t>later, the backhand sweeps through the same list and checks the reference bit. If</a:t>
            </a:r>
          </a:p>
          <a:p>
            <a:r>
              <a:rPr lang="en-US" sz="1200" b="0" kern="1200" baseline="0" dirty="0">
                <a:solidFill>
                  <a:schemeClr val="tx1"/>
                </a:solidFill>
                <a:latin typeface="+mn-lt"/>
                <a:ea typeface="+mn-ea"/>
                <a:cs typeface="+mn-cs"/>
              </a:rPr>
              <a:t>the bit is set to 1, then that page has been referenced since the </a:t>
            </a:r>
            <a:r>
              <a:rPr lang="en-US" sz="1200" b="0" kern="1200" baseline="0" dirty="0" err="1">
                <a:solidFill>
                  <a:schemeClr val="tx1"/>
                </a:solidFill>
                <a:latin typeface="+mn-lt"/>
                <a:ea typeface="+mn-ea"/>
                <a:cs typeface="+mn-cs"/>
              </a:rPr>
              <a:t>fronthand</a:t>
            </a:r>
            <a:r>
              <a:rPr lang="en-US" sz="1200" b="0" kern="1200" baseline="0" dirty="0">
                <a:solidFill>
                  <a:schemeClr val="tx1"/>
                </a:solidFill>
                <a:latin typeface="+mn-lt"/>
                <a:ea typeface="+mn-ea"/>
                <a:cs typeface="+mn-cs"/>
              </a:rPr>
              <a:t> swept by;</a:t>
            </a:r>
          </a:p>
          <a:p>
            <a:r>
              <a:rPr lang="en-US" sz="1200" b="0" kern="1200" baseline="0" dirty="0">
                <a:solidFill>
                  <a:schemeClr val="tx1"/>
                </a:solidFill>
                <a:latin typeface="+mn-lt"/>
                <a:ea typeface="+mn-ea"/>
                <a:cs typeface="+mn-cs"/>
              </a:rPr>
              <a:t>these frames are ignored. If the bit is still set to 0, then the page has not been referenced</a:t>
            </a:r>
          </a:p>
          <a:p>
            <a:r>
              <a:rPr lang="en-US" sz="1200" b="0" kern="1200" baseline="0" dirty="0">
                <a:solidFill>
                  <a:schemeClr val="tx1"/>
                </a:solidFill>
                <a:latin typeface="+mn-lt"/>
                <a:ea typeface="+mn-ea"/>
                <a:cs typeface="+mn-cs"/>
              </a:rPr>
              <a:t>in the time interval between the visit by </a:t>
            </a:r>
            <a:r>
              <a:rPr lang="en-US" sz="1200" b="0" kern="1200" baseline="0" dirty="0" err="1">
                <a:solidFill>
                  <a:schemeClr val="tx1"/>
                </a:solidFill>
                <a:latin typeface="+mn-lt"/>
                <a:ea typeface="+mn-ea"/>
                <a:cs typeface="+mn-cs"/>
              </a:rPr>
              <a:t>fronthand</a:t>
            </a:r>
            <a:r>
              <a:rPr lang="en-US" sz="1200" b="0" kern="1200" baseline="0" dirty="0">
                <a:solidFill>
                  <a:schemeClr val="tx1"/>
                </a:solidFill>
                <a:latin typeface="+mn-lt"/>
                <a:ea typeface="+mn-ea"/>
                <a:cs typeface="+mn-cs"/>
              </a:rPr>
              <a:t> and backhand; these pages</a:t>
            </a:r>
          </a:p>
          <a:p>
            <a:r>
              <a:rPr lang="en-US" sz="1200" b="0" kern="1200" baseline="0" dirty="0">
                <a:solidFill>
                  <a:schemeClr val="tx1"/>
                </a:solidFill>
                <a:latin typeface="+mn-lt"/>
                <a:ea typeface="+mn-ea"/>
                <a:cs typeface="+mn-cs"/>
              </a:rPr>
              <a:t>are placed on a list to be paged out.</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Two parameters determine the operation of the algorithm:</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 </a:t>
            </a:r>
            <a:r>
              <a:rPr lang="en-US" sz="1200" b="0" kern="1200" baseline="0" dirty="0" err="1">
                <a:solidFill>
                  <a:schemeClr val="tx1"/>
                </a:solidFill>
                <a:latin typeface="+mn-lt"/>
                <a:ea typeface="+mn-ea"/>
                <a:cs typeface="+mn-cs"/>
              </a:rPr>
              <a:t>Scanrate</a:t>
            </a:r>
            <a:r>
              <a:rPr lang="en-US" sz="1200" b="0" kern="1200" baseline="0" dirty="0">
                <a:solidFill>
                  <a:schemeClr val="tx1"/>
                </a:solidFill>
                <a:latin typeface="+mn-lt"/>
                <a:ea typeface="+mn-ea"/>
                <a:cs typeface="+mn-cs"/>
              </a:rPr>
              <a:t>: The rate at which the two hands scan through the page list, in pages</a:t>
            </a:r>
          </a:p>
          <a:p>
            <a:r>
              <a:rPr lang="en-US" sz="1200" b="0" kern="1200" baseline="0" dirty="0">
                <a:solidFill>
                  <a:schemeClr val="tx1"/>
                </a:solidFill>
                <a:latin typeface="+mn-lt"/>
                <a:ea typeface="+mn-ea"/>
                <a:cs typeface="+mn-cs"/>
              </a:rPr>
              <a:t>per second</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 </a:t>
            </a:r>
            <a:r>
              <a:rPr lang="en-US" sz="1200" b="0" kern="1200" baseline="0" dirty="0" err="1">
                <a:solidFill>
                  <a:schemeClr val="tx1"/>
                </a:solidFill>
                <a:latin typeface="+mn-lt"/>
                <a:ea typeface="+mn-ea"/>
                <a:cs typeface="+mn-cs"/>
              </a:rPr>
              <a:t>Handspread</a:t>
            </a:r>
            <a:r>
              <a:rPr lang="en-US" sz="1200" b="0" kern="1200" baseline="0" dirty="0">
                <a:solidFill>
                  <a:schemeClr val="tx1"/>
                </a:solidFill>
                <a:latin typeface="+mn-lt"/>
                <a:ea typeface="+mn-ea"/>
                <a:cs typeface="+mn-cs"/>
              </a:rPr>
              <a:t>: The gap between </a:t>
            </a:r>
            <a:r>
              <a:rPr lang="en-US" sz="1200" b="0" kern="1200" baseline="0" dirty="0" err="1">
                <a:solidFill>
                  <a:schemeClr val="tx1"/>
                </a:solidFill>
                <a:latin typeface="+mn-lt"/>
                <a:ea typeface="+mn-ea"/>
                <a:cs typeface="+mn-cs"/>
              </a:rPr>
              <a:t>fronthand</a:t>
            </a:r>
            <a:r>
              <a:rPr lang="en-US" sz="1200" b="0" kern="1200" baseline="0" dirty="0">
                <a:solidFill>
                  <a:schemeClr val="tx1"/>
                </a:solidFill>
                <a:latin typeface="+mn-lt"/>
                <a:ea typeface="+mn-ea"/>
                <a:cs typeface="+mn-cs"/>
              </a:rPr>
              <a:t> and backhand</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These two parameters have default values set at boot time based on the</a:t>
            </a:r>
          </a:p>
          <a:p>
            <a:r>
              <a:rPr lang="en-US" sz="1200" b="0" kern="1200" baseline="0" dirty="0">
                <a:solidFill>
                  <a:schemeClr val="tx1"/>
                </a:solidFill>
                <a:latin typeface="+mn-lt"/>
                <a:ea typeface="+mn-ea"/>
                <a:cs typeface="+mn-cs"/>
              </a:rPr>
              <a:t>amount of physical memory. The </a:t>
            </a:r>
            <a:r>
              <a:rPr lang="en-US" sz="1200" b="0" kern="1200" baseline="0" dirty="0" err="1">
                <a:solidFill>
                  <a:schemeClr val="tx1"/>
                </a:solidFill>
                <a:latin typeface="+mn-lt"/>
                <a:ea typeface="+mn-ea"/>
                <a:cs typeface="+mn-cs"/>
              </a:rPr>
              <a:t>scanrate</a:t>
            </a:r>
            <a:r>
              <a:rPr lang="en-US" sz="1200" b="0" kern="1200" baseline="0" dirty="0">
                <a:solidFill>
                  <a:schemeClr val="tx1"/>
                </a:solidFill>
                <a:latin typeface="+mn-lt"/>
                <a:ea typeface="+mn-ea"/>
                <a:cs typeface="+mn-cs"/>
              </a:rPr>
              <a:t> parameter can be altered to meet changing</a:t>
            </a:r>
          </a:p>
          <a:p>
            <a:r>
              <a:rPr lang="en-US" sz="1200" b="0" kern="1200" baseline="0" dirty="0">
                <a:solidFill>
                  <a:schemeClr val="tx1"/>
                </a:solidFill>
                <a:latin typeface="+mn-lt"/>
                <a:ea typeface="+mn-ea"/>
                <a:cs typeface="+mn-cs"/>
              </a:rPr>
              <a:t>conditions. The parameter varies linearly between the values </a:t>
            </a:r>
            <a:r>
              <a:rPr lang="en-US" sz="1200" b="0" kern="1200" baseline="0" dirty="0" err="1">
                <a:solidFill>
                  <a:schemeClr val="tx1"/>
                </a:solidFill>
                <a:latin typeface="+mn-lt"/>
                <a:ea typeface="+mn-ea"/>
                <a:cs typeface="+mn-cs"/>
              </a:rPr>
              <a:t>slowscan</a:t>
            </a:r>
            <a:r>
              <a:rPr lang="en-US" sz="1200" b="0" kern="1200" baseline="0" dirty="0">
                <a:solidFill>
                  <a:schemeClr val="tx1"/>
                </a:solidFill>
                <a:latin typeface="+mn-lt"/>
                <a:ea typeface="+mn-ea"/>
                <a:cs typeface="+mn-cs"/>
              </a:rPr>
              <a:t> and </a:t>
            </a:r>
            <a:r>
              <a:rPr lang="en-US" sz="1200" b="0" kern="1200" baseline="0" dirty="0" err="1">
                <a:solidFill>
                  <a:schemeClr val="tx1"/>
                </a:solidFill>
                <a:latin typeface="+mn-lt"/>
                <a:ea typeface="+mn-ea"/>
                <a:cs typeface="+mn-cs"/>
              </a:rPr>
              <a:t>fastscan</a:t>
            </a:r>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(set at configuration time) as the amount of free memory varies between the values</a:t>
            </a:r>
          </a:p>
          <a:p>
            <a:r>
              <a:rPr lang="en-US" sz="1200" b="0" i="1" kern="1200" baseline="0" dirty="0" err="1">
                <a:solidFill>
                  <a:schemeClr val="tx1"/>
                </a:solidFill>
                <a:latin typeface="+mn-lt"/>
                <a:ea typeface="+mn-ea"/>
                <a:cs typeface="+mn-cs"/>
              </a:rPr>
              <a:t>lotsfree</a:t>
            </a:r>
            <a:r>
              <a:rPr lang="en-US" sz="1200" b="0" i="1" kern="1200" baseline="0" dirty="0">
                <a:solidFill>
                  <a:schemeClr val="tx1"/>
                </a:solidFill>
                <a:latin typeface="+mn-lt"/>
                <a:ea typeface="+mn-ea"/>
                <a:cs typeface="+mn-cs"/>
              </a:rPr>
              <a:t> and </a:t>
            </a:r>
            <a:r>
              <a:rPr lang="en-US" sz="1200" b="0" i="1" kern="1200" baseline="0" dirty="0" err="1">
                <a:solidFill>
                  <a:schemeClr val="tx1"/>
                </a:solidFill>
                <a:latin typeface="+mn-lt"/>
                <a:ea typeface="+mn-ea"/>
                <a:cs typeface="+mn-cs"/>
              </a:rPr>
              <a:t>minfree</a:t>
            </a:r>
            <a:r>
              <a:rPr lang="en-US" sz="1200" b="0" i="1" kern="1200" baseline="0" dirty="0">
                <a:solidFill>
                  <a:schemeClr val="tx1"/>
                </a:solidFill>
                <a:latin typeface="+mn-lt"/>
                <a:ea typeface="+mn-ea"/>
                <a:cs typeface="+mn-cs"/>
              </a:rPr>
              <a:t> . In other words, as the amount of free memory shrinks, the</a:t>
            </a:r>
          </a:p>
          <a:p>
            <a:r>
              <a:rPr lang="en-US" sz="1200" b="0" kern="1200" baseline="0" dirty="0">
                <a:solidFill>
                  <a:schemeClr val="tx1"/>
                </a:solidFill>
                <a:latin typeface="+mn-lt"/>
                <a:ea typeface="+mn-ea"/>
                <a:cs typeface="+mn-cs"/>
              </a:rPr>
              <a:t>clock hands move more rapidly to free up more pages. The </a:t>
            </a:r>
            <a:r>
              <a:rPr lang="en-US" sz="1200" b="0" kern="1200" baseline="0" dirty="0" err="1">
                <a:solidFill>
                  <a:schemeClr val="tx1"/>
                </a:solidFill>
                <a:latin typeface="+mn-lt"/>
                <a:ea typeface="+mn-ea"/>
                <a:cs typeface="+mn-cs"/>
              </a:rPr>
              <a:t>handspread</a:t>
            </a:r>
            <a:r>
              <a:rPr lang="en-US" sz="1200" b="0" kern="1200" baseline="0" dirty="0">
                <a:solidFill>
                  <a:schemeClr val="tx1"/>
                </a:solidFill>
                <a:latin typeface="+mn-lt"/>
                <a:ea typeface="+mn-ea"/>
                <a:cs typeface="+mn-cs"/>
              </a:rPr>
              <a:t> parameter</a:t>
            </a:r>
          </a:p>
          <a:p>
            <a:r>
              <a:rPr lang="en-US" sz="1200" b="0" kern="1200" baseline="0" dirty="0">
                <a:solidFill>
                  <a:schemeClr val="tx1"/>
                </a:solidFill>
                <a:latin typeface="+mn-lt"/>
                <a:ea typeface="+mn-ea"/>
                <a:cs typeface="+mn-cs"/>
              </a:rPr>
              <a:t>determines the gap between the </a:t>
            </a:r>
            <a:r>
              <a:rPr lang="en-US" sz="1200" b="0" kern="1200" baseline="0" dirty="0" err="1">
                <a:solidFill>
                  <a:schemeClr val="tx1"/>
                </a:solidFill>
                <a:latin typeface="+mn-lt"/>
                <a:ea typeface="+mn-ea"/>
                <a:cs typeface="+mn-cs"/>
              </a:rPr>
              <a:t>fronthand</a:t>
            </a:r>
            <a:r>
              <a:rPr lang="en-US" sz="1200" b="0" kern="1200" baseline="0" dirty="0">
                <a:solidFill>
                  <a:schemeClr val="tx1"/>
                </a:solidFill>
                <a:latin typeface="+mn-lt"/>
                <a:ea typeface="+mn-ea"/>
                <a:cs typeface="+mn-cs"/>
              </a:rPr>
              <a:t> and the backhand and therefore, together</a:t>
            </a:r>
          </a:p>
          <a:p>
            <a:r>
              <a:rPr lang="en-US" sz="1200" b="0" kern="1200" baseline="0" dirty="0">
                <a:solidFill>
                  <a:schemeClr val="tx1"/>
                </a:solidFill>
                <a:latin typeface="+mn-lt"/>
                <a:ea typeface="+mn-ea"/>
                <a:cs typeface="+mn-cs"/>
              </a:rPr>
              <a:t>with </a:t>
            </a:r>
            <a:r>
              <a:rPr lang="en-US" sz="1200" b="0" kern="1200" baseline="0" dirty="0" err="1">
                <a:solidFill>
                  <a:schemeClr val="tx1"/>
                </a:solidFill>
                <a:latin typeface="+mn-lt"/>
                <a:ea typeface="+mn-ea"/>
                <a:cs typeface="+mn-cs"/>
              </a:rPr>
              <a:t>scanrate</a:t>
            </a:r>
            <a:r>
              <a:rPr lang="en-US" sz="1200" b="0" kern="1200" baseline="0" dirty="0">
                <a:solidFill>
                  <a:schemeClr val="tx1"/>
                </a:solidFill>
                <a:latin typeface="+mn-lt"/>
                <a:ea typeface="+mn-ea"/>
                <a:cs typeface="+mn-cs"/>
              </a:rPr>
              <a:t>, determines the window of opportunity to use a page before it is</a:t>
            </a:r>
          </a:p>
          <a:p>
            <a:r>
              <a:rPr lang="en-US" sz="1200" b="0" kern="1200" baseline="0" dirty="0">
                <a:solidFill>
                  <a:schemeClr val="tx1"/>
                </a:solidFill>
                <a:latin typeface="+mn-lt"/>
                <a:ea typeface="+mn-ea"/>
                <a:cs typeface="+mn-cs"/>
              </a:rPr>
              <a:t>swapped out due to lack of use.</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110</a:t>
            </a:fld>
            <a:endParaRPr lang="en-US" dirty="0"/>
          </a:p>
        </p:txBody>
      </p:sp>
    </p:spTree>
    <p:extLst>
      <p:ext uri="{BB962C8B-B14F-4D97-AF65-F5344CB8AC3E}">
        <p14:creationId xmlns:p14="http://schemas.microsoft.com/office/powerpoint/2010/main" val="2316989973"/>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a:solidFill>
                  <a:schemeClr val="tx1"/>
                </a:solidFill>
                <a:latin typeface="+mn-lt"/>
                <a:ea typeface="+mn-ea"/>
                <a:cs typeface="+mn-cs"/>
              </a:rPr>
              <a:t>The kernel generates and destroys small tables and buffers frequently during the</a:t>
            </a:r>
          </a:p>
          <a:p>
            <a:r>
              <a:rPr lang="en-US" sz="1200" kern="1200" baseline="0" dirty="0">
                <a:solidFill>
                  <a:schemeClr val="tx1"/>
                </a:solidFill>
                <a:latin typeface="+mn-lt"/>
                <a:ea typeface="+mn-ea"/>
                <a:cs typeface="+mn-cs"/>
              </a:rPr>
              <a:t>course of execution, each of which requires dynamic memory allocation. [VAHA96]</a:t>
            </a:r>
          </a:p>
          <a:p>
            <a:r>
              <a:rPr lang="en-US" sz="1200" kern="1200" baseline="0" dirty="0">
                <a:solidFill>
                  <a:schemeClr val="tx1"/>
                </a:solidFill>
                <a:latin typeface="+mn-lt"/>
                <a:ea typeface="+mn-ea"/>
                <a:cs typeface="+mn-cs"/>
              </a:rPr>
              <a:t>lists the following examples: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pathname translation routing may allocate a buffer to copy a pathname</a:t>
            </a:r>
          </a:p>
          <a:p>
            <a:r>
              <a:rPr lang="en-US" sz="1200" kern="1200" baseline="0" dirty="0">
                <a:solidFill>
                  <a:schemeClr val="tx1"/>
                </a:solidFill>
                <a:latin typeface="+mn-lt"/>
                <a:ea typeface="+mn-ea"/>
                <a:cs typeface="+mn-cs"/>
              </a:rPr>
              <a:t>from user space.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a:t>
            </a:r>
            <a:r>
              <a:rPr lang="en-US" sz="1200" kern="1200" baseline="0" dirty="0" err="1">
                <a:solidFill>
                  <a:schemeClr val="tx1"/>
                </a:solidFill>
                <a:latin typeface="+mn-lt"/>
                <a:ea typeface="+mn-ea"/>
                <a:cs typeface="+mn-cs"/>
              </a:rPr>
              <a:t>allocb</a:t>
            </a:r>
            <a:r>
              <a:rPr lang="en-US" sz="1200" kern="1200" baseline="0" dirty="0">
                <a:solidFill>
                  <a:schemeClr val="tx1"/>
                </a:solidFill>
                <a:latin typeface="+mn-lt"/>
                <a:ea typeface="+mn-ea"/>
                <a:cs typeface="+mn-cs"/>
              </a:rPr>
              <a:t>()  routine allocates STREAMS buffers of arbitrary size.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Many UNIX implementations allocate zombie structures to retain exit status</a:t>
            </a:r>
          </a:p>
          <a:p>
            <a:r>
              <a:rPr lang="en-US" sz="1200" kern="1200" baseline="0" dirty="0">
                <a:solidFill>
                  <a:schemeClr val="tx1"/>
                </a:solidFill>
                <a:latin typeface="+mn-lt"/>
                <a:ea typeface="+mn-ea"/>
                <a:cs typeface="+mn-cs"/>
              </a:rPr>
              <a:t>and resource usage information about deceased processes.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In SVR4 and Solaris, the kernel allocates many objects (such as proc structures,</a:t>
            </a:r>
          </a:p>
          <a:p>
            <a:r>
              <a:rPr lang="en-US" sz="1200" kern="1200" baseline="0" dirty="0" err="1">
                <a:solidFill>
                  <a:schemeClr val="tx1"/>
                </a:solidFill>
                <a:latin typeface="+mn-lt"/>
                <a:ea typeface="+mn-ea"/>
                <a:cs typeface="+mn-cs"/>
              </a:rPr>
              <a:t>vnodes</a:t>
            </a:r>
            <a:r>
              <a:rPr lang="en-US" sz="1200" kern="1200" baseline="0" dirty="0">
                <a:solidFill>
                  <a:schemeClr val="tx1"/>
                </a:solidFill>
                <a:latin typeface="+mn-lt"/>
                <a:ea typeface="+mn-ea"/>
                <a:cs typeface="+mn-cs"/>
              </a:rPr>
              <a:t>, and file descriptor blocks) dynamically when needed.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Most of these blocks are significantly smaller than the typical machine page size, and</a:t>
            </a:r>
          </a:p>
          <a:p>
            <a:r>
              <a:rPr lang="en-US" sz="1200" kern="1200" baseline="0" dirty="0">
                <a:solidFill>
                  <a:schemeClr val="tx1"/>
                </a:solidFill>
                <a:latin typeface="+mn-lt"/>
                <a:ea typeface="+mn-ea"/>
                <a:cs typeface="+mn-cs"/>
              </a:rPr>
              <a:t>therefore the paging mechanism would be inefficient for dynamic kernel memory</a:t>
            </a:r>
          </a:p>
          <a:p>
            <a:r>
              <a:rPr lang="en-US" sz="1200" kern="1200" baseline="0" dirty="0">
                <a:solidFill>
                  <a:schemeClr val="tx1"/>
                </a:solidFill>
                <a:latin typeface="+mn-lt"/>
                <a:ea typeface="+mn-ea"/>
                <a:cs typeface="+mn-cs"/>
              </a:rPr>
              <a:t>allocation. For SVR4, a modification of the buddy system, described in Section 7.2,</a:t>
            </a:r>
          </a:p>
          <a:p>
            <a:r>
              <a:rPr lang="en-US" sz="1200" kern="1200" baseline="0" dirty="0">
                <a:solidFill>
                  <a:schemeClr val="tx1"/>
                </a:solidFill>
                <a:latin typeface="+mn-lt"/>
                <a:ea typeface="+mn-ea"/>
                <a:cs typeface="+mn-cs"/>
              </a:rPr>
              <a:t>is used.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buddy systems, the cost to allocate and free a block of memory is low compared</a:t>
            </a:r>
          </a:p>
          <a:p>
            <a:r>
              <a:rPr lang="en-US" sz="1200" kern="1200" baseline="0" dirty="0">
                <a:solidFill>
                  <a:schemeClr val="tx1"/>
                </a:solidFill>
                <a:latin typeface="+mn-lt"/>
                <a:ea typeface="+mn-ea"/>
                <a:cs typeface="+mn-cs"/>
              </a:rPr>
              <a:t>to that of best-fit or first-fit policies [KNUT97]. However, in the case of kernel</a:t>
            </a:r>
          </a:p>
          <a:p>
            <a:r>
              <a:rPr lang="en-US" sz="1200" kern="1200" baseline="0" dirty="0">
                <a:solidFill>
                  <a:schemeClr val="tx1"/>
                </a:solidFill>
                <a:latin typeface="+mn-lt"/>
                <a:ea typeface="+mn-ea"/>
                <a:cs typeface="+mn-cs"/>
              </a:rPr>
              <a:t>memory management, the allocation and free operations must be made as fast as</a:t>
            </a:r>
          </a:p>
          <a:p>
            <a:r>
              <a:rPr lang="en-US" sz="1200" kern="1200" baseline="0" dirty="0">
                <a:solidFill>
                  <a:schemeClr val="tx1"/>
                </a:solidFill>
                <a:latin typeface="+mn-lt"/>
                <a:ea typeface="+mn-ea"/>
                <a:cs typeface="+mn-cs"/>
              </a:rPr>
              <a:t> possible. The drawback of the buddy system is the time required to fragment and</a:t>
            </a:r>
          </a:p>
          <a:p>
            <a:r>
              <a:rPr lang="en-US" sz="1200" kern="1200" baseline="0" dirty="0">
                <a:solidFill>
                  <a:schemeClr val="tx1"/>
                </a:solidFill>
                <a:latin typeface="+mn-lt"/>
                <a:ea typeface="+mn-ea"/>
                <a:cs typeface="+mn-cs"/>
              </a:rPr>
              <a:t>coalesce blocks.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111</a:t>
            </a:fld>
            <a:endParaRPr lang="en-US" dirty="0"/>
          </a:p>
        </p:txBody>
      </p:sp>
    </p:spTree>
    <p:extLst>
      <p:ext uri="{BB962C8B-B14F-4D97-AF65-F5344CB8AC3E}">
        <p14:creationId xmlns:p14="http://schemas.microsoft.com/office/powerpoint/2010/main" val="284738853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a:solidFill>
                  <a:schemeClr val="tx1"/>
                </a:solidFill>
                <a:latin typeface="+mn-lt"/>
                <a:ea typeface="+mn-ea"/>
                <a:cs typeface="+mn-cs"/>
              </a:rPr>
              <a:t>Barkley and Lee at AT&amp;T proposed a variation known as a lazy buddy system</a:t>
            </a:r>
          </a:p>
          <a:p>
            <a:r>
              <a:rPr lang="en-US" sz="1200" kern="1200" baseline="0" dirty="0">
                <a:solidFill>
                  <a:schemeClr val="tx1"/>
                </a:solidFill>
                <a:latin typeface="+mn-lt"/>
                <a:ea typeface="+mn-ea"/>
                <a:cs typeface="+mn-cs"/>
              </a:rPr>
              <a:t>[BARK89], and this is the technique adopted for SVR4. The authors observed that</a:t>
            </a:r>
          </a:p>
          <a:p>
            <a:r>
              <a:rPr lang="en-US" sz="1200" kern="1200" baseline="0" dirty="0">
                <a:solidFill>
                  <a:schemeClr val="tx1"/>
                </a:solidFill>
                <a:latin typeface="+mn-lt"/>
                <a:ea typeface="+mn-ea"/>
                <a:cs typeface="+mn-cs"/>
              </a:rPr>
              <a:t>UNIX often exhibits steady-state behavior in kernel memory demand; that is, the</a:t>
            </a:r>
          </a:p>
          <a:p>
            <a:r>
              <a:rPr lang="en-US" sz="1200" kern="1200" baseline="0" dirty="0">
                <a:solidFill>
                  <a:schemeClr val="tx1"/>
                </a:solidFill>
                <a:latin typeface="+mn-lt"/>
                <a:ea typeface="+mn-ea"/>
                <a:cs typeface="+mn-cs"/>
              </a:rPr>
              <a:t>amount of demand for blocks of a particular size varies slowly in time. Therefore, if</a:t>
            </a:r>
          </a:p>
          <a:p>
            <a:r>
              <a:rPr lang="en-US" sz="1200" kern="1200" baseline="0" dirty="0">
                <a:solidFill>
                  <a:schemeClr val="tx1"/>
                </a:solidFill>
                <a:latin typeface="+mn-lt"/>
                <a:ea typeface="+mn-ea"/>
                <a:cs typeface="+mn-cs"/>
              </a:rPr>
              <a:t>a block of size 2 </a:t>
            </a:r>
            <a:r>
              <a:rPr lang="en-US" sz="1200" i="1" kern="1200" baseline="30000" dirty="0" err="1">
                <a:solidFill>
                  <a:schemeClr val="tx1"/>
                </a:solidFill>
                <a:latin typeface="+mn-lt"/>
                <a:ea typeface="+mn-ea"/>
                <a:cs typeface="+mn-cs"/>
              </a:rPr>
              <a:t>i</a:t>
            </a:r>
            <a:r>
              <a:rPr lang="en-US" sz="1200" i="1" kern="1200" baseline="0" dirty="0">
                <a:solidFill>
                  <a:schemeClr val="tx1"/>
                </a:solidFill>
                <a:latin typeface="+mn-lt"/>
                <a:ea typeface="+mn-ea"/>
                <a:cs typeface="+mn-cs"/>
              </a:rPr>
              <a:t> is released and is immediately coalesced with its buddy into a block</a:t>
            </a:r>
          </a:p>
          <a:p>
            <a:r>
              <a:rPr lang="en-US" sz="1200" kern="1200" baseline="0" dirty="0">
                <a:solidFill>
                  <a:schemeClr val="tx1"/>
                </a:solidFill>
                <a:latin typeface="+mn-lt"/>
                <a:ea typeface="+mn-ea"/>
                <a:cs typeface="+mn-cs"/>
              </a:rPr>
              <a:t>of size 2 </a:t>
            </a:r>
            <a:r>
              <a:rPr lang="en-US" sz="1200" i="1" kern="1200" baseline="30000" dirty="0" err="1">
                <a:solidFill>
                  <a:schemeClr val="tx1"/>
                </a:solidFill>
                <a:latin typeface="+mn-lt"/>
                <a:ea typeface="+mn-ea"/>
                <a:cs typeface="+mn-cs"/>
              </a:rPr>
              <a:t>i</a:t>
            </a:r>
            <a:r>
              <a:rPr lang="en-US" sz="1200" i="1" kern="1200" baseline="30000" dirty="0">
                <a:solidFill>
                  <a:schemeClr val="tx1"/>
                </a:solidFill>
                <a:latin typeface="+mn-lt"/>
                <a:ea typeface="+mn-ea"/>
                <a:cs typeface="+mn-cs"/>
              </a:rPr>
              <a:t> +1</a:t>
            </a:r>
            <a:r>
              <a:rPr lang="en-US" sz="1200" i="1" kern="1200" baseline="0" dirty="0">
                <a:solidFill>
                  <a:schemeClr val="tx1"/>
                </a:solidFill>
                <a:latin typeface="+mn-lt"/>
                <a:ea typeface="+mn-ea"/>
                <a:cs typeface="+mn-cs"/>
              </a:rPr>
              <a:t> , the kernel may next request a block of size 2 </a:t>
            </a:r>
            <a:r>
              <a:rPr lang="en-US" sz="1200" i="1" kern="1200" baseline="30000" dirty="0" err="1">
                <a:solidFill>
                  <a:schemeClr val="tx1"/>
                </a:solidFill>
                <a:latin typeface="+mn-lt"/>
                <a:ea typeface="+mn-ea"/>
                <a:cs typeface="+mn-cs"/>
              </a:rPr>
              <a:t>i</a:t>
            </a:r>
            <a:r>
              <a:rPr lang="en-US" sz="1200" i="1" kern="1200" baseline="0" dirty="0">
                <a:solidFill>
                  <a:schemeClr val="tx1"/>
                </a:solidFill>
                <a:latin typeface="+mn-lt"/>
                <a:ea typeface="+mn-ea"/>
                <a:cs typeface="+mn-cs"/>
              </a:rPr>
              <a:t> , which may necessitate</a:t>
            </a:r>
          </a:p>
          <a:p>
            <a:r>
              <a:rPr lang="en-US" sz="1200" kern="1200" baseline="0" dirty="0">
                <a:solidFill>
                  <a:schemeClr val="tx1"/>
                </a:solidFill>
                <a:latin typeface="+mn-lt"/>
                <a:ea typeface="+mn-ea"/>
                <a:cs typeface="+mn-cs"/>
              </a:rPr>
              <a:t>splitting the larger block again. To avoid this unnecessary coalescing and splitting,</a:t>
            </a:r>
          </a:p>
          <a:p>
            <a:r>
              <a:rPr lang="en-US" sz="1200" kern="1200" baseline="0" dirty="0">
                <a:solidFill>
                  <a:schemeClr val="tx1"/>
                </a:solidFill>
                <a:latin typeface="+mn-lt"/>
                <a:ea typeface="+mn-ea"/>
                <a:cs typeface="+mn-cs"/>
              </a:rPr>
              <a:t>the lazy buddy system defers coalescing until it seems likely that it is needed, and</a:t>
            </a:r>
          </a:p>
          <a:p>
            <a:r>
              <a:rPr lang="en-US" sz="1200" kern="1200" baseline="0" dirty="0">
                <a:solidFill>
                  <a:schemeClr val="tx1"/>
                </a:solidFill>
                <a:latin typeface="+mn-lt"/>
                <a:ea typeface="+mn-ea"/>
                <a:cs typeface="+mn-cs"/>
              </a:rPr>
              <a:t>then coalesces as many blocks as possible.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lazy buddy system uses the following parameters:</a:t>
            </a:r>
          </a:p>
          <a:p>
            <a:endParaRPr lang="en-US" sz="1200" kern="1200" baseline="0" dirty="0">
              <a:solidFill>
                <a:schemeClr val="tx1"/>
              </a:solidFill>
              <a:latin typeface="+mn-lt"/>
              <a:ea typeface="+mn-ea"/>
              <a:cs typeface="+mn-cs"/>
            </a:endParaRPr>
          </a:p>
          <a:p>
            <a:r>
              <a:rPr lang="en-US" sz="1200" i="1" kern="1200" baseline="0" dirty="0">
                <a:solidFill>
                  <a:schemeClr val="tx1"/>
                </a:solidFill>
                <a:latin typeface="+mn-lt"/>
                <a:ea typeface="+mn-ea"/>
                <a:cs typeface="+mn-cs"/>
              </a:rPr>
              <a:t>N </a:t>
            </a:r>
            <a:r>
              <a:rPr lang="en-US" sz="1200" i="1" kern="1200" baseline="-25000" dirty="0" err="1">
                <a:solidFill>
                  <a:schemeClr val="tx1"/>
                </a:solidFill>
                <a:latin typeface="+mn-lt"/>
                <a:ea typeface="+mn-ea"/>
                <a:cs typeface="+mn-cs"/>
              </a:rPr>
              <a:t>i</a:t>
            </a:r>
            <a:r>
              <a:rPr lang="en-US" sz="1200" i="1" kern="1200" baseline="-25000" dirty="0">
                <a:solidFill>
                  <a:schemeClr val="tx1"/>
                </a:solidFill>
                <a:latin typeface="+mn-lt"/>
                <a:ea typeface="+mn-ea"/>
                <a:cs typeface="+mn-cs"/>
              </a:rPr>
              <a:t> </a:t>
            </a:r>
            <a:r>
              <a:rPr lang="en-US" sz="1200" i="1" kern="1200" baseline="0" dirty="0">
                <a:solidFill>
                  <a:schemeClr val="tx1"/>
                </a:solidFill>
                <a:latin typeface="+mn-lt"/>
                <a:ea typeface="+mn-ea"/>
                <a:cs typeface="+mn-cs"/>
              </a:rPr>
              <a:t> current number of blocks of size 2 </a:t>
            </a:r>
            <a:r>
              <a:rPr lang="en-US" sz="1200" i="1" kern="1200" baseline="30000" dirty="0" err="1">
                <a:solidFill>
                  <a:schemeClr val="tx1"/>
                </a:solidFill>
                <a:latin typeface="+mn-lt"/>
                <a:ea typeface="+mn-ea"/>
                <a:cs typeface="+mn-cs"/>
              </a:rPr>
              <a:t>i</a:t>
            </a:r>
            <a:r>
              <a:rPr lang="en-US" sz="1200" i="1" kern="1200" baseline="0" dirty="0">
                <a:solidFill>
                  <a:schemeClr val="tx1"/>
                </a:solidFill>
                <a:latin typeface="+mn-lt"/>
                <a:ea typeface="+mn-ea"/>
                <a:cs typeface="+mn-cs"/>
              </a:rPr>
              <a:t> .</a:t>
            </a:r>
          </a:p>
          <a:p>
            <a:endParaRPr lang="en-US" sz="1200" i="1" kern="1200" baseline="0" dirty="0">
              <a:solidFill>
                <a:schemeClr val="tx1"/>
              </a:solidFill>
              <a:latin typeface="+mn-lt"/>
              <a:ea typeface="+mn-ea"/>
              <a:cs typeface="+mn-cs"/>
            </a:endParaRPr>
          </a:p>
          <a:p>
            <a:r>
              <a:rPr lang="en-US" sz="1200" i="1" kern="1200" baseline="0" dirty="0">
                <a:solidFill>
                  <a:schemeClr val="tx1"/>
                </a:solidFill>
                <a:latin typeface="+mn-lt"/>
                <a:ea typeface="+mn-ea"/>
                <a:cs typeface="+mn-cs"/>
              </a:rPr>
              <a:t>A </a:t>
            </a:r>
            <a:r>
              <a:rPr lang="en-US" sz="1200" i="1" kern="1200" baseline="-25000" dirty="0" err="1">
                <a:solidFill>
                  <a:schemeClr val="tx1"/>
                </a:solidFill>
                <a:latin typeface="+mn-lt"/>
                <a:ea typeface="+mn-ea"/>
                <a:cs typeface="+mn-cs"/>
              </a:rPr>
              <a:t>i</a:t>
            </a:r>
            <a:r>
              <a:rPr lang="en-US" sz="1200" i="1" kern="1200" baseline="0" dirty="0">
                <a:solidFill>
                  <a:schemeClr val="tx1"/>
                </a:solidFill>
                <a:latin typeface="+mn-lt"/>
                <a:ea typeface="+mn-ea"/>
                <a:cs typeface="+mn-cs"/>
              </a:rPr>
              <a:t>  current number of blocks of size 2 </a:t>
            </a:r>
            <a:r>
              <a:rPr lang="en-US" sz="1200" i="1" kern="1200" baseline="30000" dirty="0" err="1">
                <a:solidFill>
                  <a:schemeClr val="tx1"/>
                </a:solidFill>
                <a:latin typeface="+mn-lt"/>
                <a:ea typeface="+mn-ea"/>
                <a:cs typeface="+mn-cs"/>
              </a:rPr>
              <a:t>i</a:t>
            </a:r>
            <a:r>
              <a:rPr lang="en-US" sz="1200" i="1" kern="1200" baseline="0" dirty="0">
                <a:solidFill>
                  <a:schemeClr val="tx1"/>
                </a:solidFill>
                <a:latin typeface="+mn-lt"/>
                <a:ea typeface="+mn-ea"/>
                <a:cs typeface="+mn-cs"/>
              </a:rPr>
              <a:t> that are allocated (occupied).</a:t>
            </a:r>
          </a:p>
          <a:p>
            <a:endParaRPr lang="en-US" sz="1200" i="1" kern="1200" baseline="0" dirty="0">
              <a:solidFill>
                <a:schemeClr val="tx1"/>
              </a:solidFill>
              <a:latin typeface="+mn-lt"/>
              <a:ea typeface="+mn-ea"/>
              <a:cs typeface="+mn-cs"/>
            </a:endParaRPr>
          </a:p>
          <a:p>
            <a:r>
              <a:rPr lang="en-US" sz="1200" i="1" kern="1200" baseline="0" dirty="0">
                <a:solidFill>
                  <a:schemeClr val="tx1"/>
                </a:solidFill>
                <a:latin typeface="+mn-lt"/>
                <a:ea typeface="+mn-ea"/>
                <a:cs typeface="+mn-cs"/>
              </a:rPr>
              <a:t>G </a:t>
            </a:r>
            <a:r>
              <a:rPr lang="en-US" sz="1200" i="1" kern="1200" baseline="-25000" dirty="0" err="1">
                <a:solidFill>
                  <a:schemeClr val="tx1"/>
                </a:solidFill>
                <a:latin typeface="+mn-lt"/>
                <a:ea typeface="+mn-ea"/>
                <a:cs typeface="+mn-cs"/>
              </a:rPr>
              <a:t>i</a:t>
            </a:r>
            <a:r>
              <a:rPr lang="en-US" sz="1200" i="1" kern="1200" baseline="-25000" dirty="0">
                <a:solidFill>
                  <a:schemeClr val="tx1"/>
                </a:solidFill>
                <a:latin typeface="+mn-lt"/>
                <a:ea typeface="+mn-ea"/>
                <a:cs typeface="+mn-cs"/>
              </a:rPr>
              <a:t> </a:t>
            </a:r>
            <a:r>
              <a:rPr lang="en-US" sz="1200" i="1" kern="1200" baseline="0" dirty="0">
                <a:solidFill>
                  <a:schemeClr val="tx1"/>
                </a:solidFill>
                <a:latin typeface="+mn-lt"/>
                <a:ea typeface="+mn-ea"/>
                <a:cs typeface="+mn-cs"/>
              </a:rPr>
              <a:t> current number of blocks of size 2 </a:t>
            </a:r>
            <a:r>
              <a:rPr lang="en-US" sz="1200" i="1" kern="1200" baseline="30000" dirty="0" err="1">
                <a:solidFill>
                  <a:schemeClr val="tx1"/>
                </a:solidFill>
                <a:latin typeface="+mn-lt"/>
                <a:ea typeface="+mn-ea"/>
                <a:cs typeface="+mn-cs"/>
              </a:rPr>
              <a:t>i</a:t>
            </a:r>
            <a:r>
              <a:rPr lang="en-US" sz="1200" i="1" kern="1200" baseline="30000" dirty="0">
                <a:solidFill>
                  <a:schemeClr val="tx1"/>
                </a:solidFill>
                <a:latin typeface="+mn-lt"/>
                <a:ea typeface="+mn-ea"/>
                <a:cs typeface="+mn-cs"/>
              </a:rPr>
              <a:t> </a:t>
            </a:r>
            <a:r>
              <a:rPr lang="en-US" sz="1200" i="1" kern="1200" baseline="0" dirty="0">
                <a:solidFill>
                  <a:schemeClr val="tx1"/>
                </a:solidFill>
                <a:latin typeface="+mn-lt"/>
                <a:ea typeface="+mn-ea"/>
                <a:cs typeface="+mn-cs"/>
              </a:rPr>
              <a:t>that are globally free; these are blocks</a:t>
            </a:r>
          </a:p>
          <a:p>
            <a:r>
              <a:rPr lang="en-US" sz="1200" kern="1200" baseline="0" dirty="0">
                <a:solidFill>
                  <a:schemeClr val="tx1"/>
                </a:solidFill>
                <a:latin typeface="+mn-lt"/>
                <a:ea typeface="+mn-ea"/>
                <a:cs typeface="+mn-cs"/>
              </a:rPr>
              <a:t>that are eligible for coalescing; if the buddy of such a block becomes</a:t>
            </a:r>
          </a:p>
          <a:p>
            <a:r>
              <a:rPr lang="en-US" sz="1200" kern="1200" baseline="0" dirty="0">
                <a:solidFill>
                  <a:schemeClr val="tx1"/>
                </a:solidFill>
                <a:latin typeface="+mn-lt"/>
                <a:ea typeface="+mn-ea"/>
                <a:cs typeface="+mn-cs"/>
              </a:rPr>
              <a:t>globally free, then the two blocks will be coalesced into a globally free</a:t>
            </a:r>
          </a:p>
          <a:p>
            <a:r>
              <a:rPr lang="en-US" sz="1200" kern="1200" baseline="0" dirty="0">
                <a:solidFill>
                  <a:schemeClr val="tx1"/>
                </a:solidFill>
                <a:latin typeface="+mn-lt"/>
                <a:ea typeface="+mn-ea"/>
                <a:cs typeface="+mn-cs"/>
              </a:rPr>
              <a:t>block of size 2 </a:t>
            </a:r>
            <a:r>
              <a:rPr lang="en-US" sz="1200" i="1" kern="1200" baseline="30000" dirty="0" err="1">
                <a:solidFill>
                  <a:schemeClr val="tx1"/>
                </a:solidFill>
                <a:latin typeface="+mn-lt"/>
                <a:ea typeface="+mn-ea"/>
                <a:cs typeface="+mn-cs"/>
              </a:rPr>
              <a:t>i</a:t>
            </a:r>
            <a:r>
              <a:rPr lang="en-US" sz="1200" i="1" kern="1200" baseline="30000" dirty="0">
                <a:solidFill>
                  <a:schemeClr val="tx1"/>
                </a:solidFill>
                <a:latin typeface="+mn-lt"/>
                <a:ea typeface="+mn-ea"/>
                <a:cs typeface="+mn-cs"/>
              </a:rPr>
              <a:t> +1</a:t>
            </a:r>
            <a:r>
              <a:rPr lang="en-US" sz="1200" i="1" kern="1200" baseline="0" dirty="0">
                <a:solidFill>
                  <a:schemeClr val="tx1"/>
                </a:solidFill>
                <a:latin typeface="+mn-lt"/>
                <a:ea typeface="+mn-ea"/>
                <a:cs typeface="+mn-cs"/>
              </a:rPr>
              <a:t> . All free blocks (holes) in the standard buddy system</a:t>
            </a:r>
          </a:p>
          <a:p>
            <a:r>
              <a:rPr lang="en-US" sz="1200" kern="1200" baseline="0" dirty="0">
                <a:solidFill>
                  <a:schemeClr val="tx1"/>
                </a:solidFill>
                <a:latin typeface="+mn-lt"/>
                <a:ea typeface="+mn-ea"/>
                <a:cs typeface="+mn-cs"/>
              </a:rPr>
              <a:t>could be considered globally free.</a:t>
            </a:r>
          </a:p>
          <a:p>
            <a:endParaRPr lang="en-US" sz="1200" i="1" kern="1200" baseline="0" dirty="0">
              <a:solidFill>
                <a:schemeClr val="tx1"/>
              </a:solidFill>
              <a:latin typeface="+mn-lt"/>
              <a:ea typeface="+mn-ea"/>
              <a:cs typeface="+mn-cs"/>
            </a:endParaRPr>
          </a:p>
          <a:p>
            <a:r>
              <a:rPr lang="en-US" sz="1200" i="1" kern="1200" baseline="0" dirty="0">
                <a:solidFill>
                  <a:schemeClr val="tx1"/>
                </a:solidFill>
                <a:latin typeface="+mn-lt"/>
                <a:ea typeface="+mn-ea"/>
                <a:cs typeface="+mn-cs"/>
              </a:rPr>
              <a:t>L </a:t>
            </a:r>
            <a:r>
              <a:rPr lang="en-US" sz="1200" i="1" kern="1200" baseline="-25000" dirty="0" err="1">
                <a:solidFill>
                  <a:schemeClr val="tx1"/>
                </a:solidFill>
                <a:latin typeface="+mn-lt"/>
                <a:ea typeface="+mn-ea"/>
                <a:cs typeface="+mn-cs"/>
              </a:rPr>
              <a:t>i</a:t>
            </a:r>
            <a:r>
              <a:rPr lang="en-US" sz="1200" i="1" kern="1200" baseline="0" dirty="0">
                <a:solidFill>
                  <a:schemeClr val="tx1"/>
                </a:solidFill>
                <a:latin typeface="+mn-lt"/>
                <a:ea typeface="+mn-ea"/>
                <a:cs typeface="+mn-cs"/>
              </a:rPr>
              <a:t>  current number of blocks of size 2</a:t>
            </a:r>
            <a:r>
              <a:rPr lang="en-US" sz="1200" i="1" kern="1200" baseline="30000" dirty="0">
                <a:solidFill>
                  <a:schemeClr val="tx1"/>
                </a:solidFill>
                <a:latin typeface="+mn-lt"/>
                <a:ea typeface="+mn-ea"/>
                <a:cs typeface="+mn-cs"/>
              </a:rPr>
              <a:t> </a:t>
            </a:r>
            <a:r>
              <a:rPr lang="en-US" sz="1200" i="1" kern="1200" baseline="30000" dirty="0" err="1">
                <a:solidFill>
                  <a:schemeClr val="tx1"/>
                </a:solidFill>
                <a:latin typeface="+mn-lt"/>
                <a:ea typeface="+mn-ea"/>
                <a:cs typeface="+mn-cs"/>
              </a:rPr>
              <a:t>i</a:t>
            </a:r>
            <a:r>
              <a:rPr lang="en-US" sz="1200" i="1" kern="1200" baseline="0" dirty="0">
                <a:solidFill>
                  <a:schemeClr val="tx1"/>
                </a:solidFill>
                <a:latin typeface="+mn-lt"/>
                <a:ea typeface="+mn-ea"/>
                <a:cs typeface="+mn-cs"/>
              </a:rPr>
              <a:t> that are locally free; these are blocks that</a:t>
            </a:r>
          </a:p>
          <a:p>
            <a:r>
              <a:rPr lang="en-US" sz="1200" kern="1200" baseline="0" dirty="0">
                <a:solidFill>
                  <a:schemeClr val="tx1"/>
                </a:solidFill>
                <a:latin typeface="+mn-lt"/>
                <a:ea typeface="+mn-ea"/>
                <a:cs typeface="+mn-cs"/>
              </a:rPr>
              <a:t>are not eligible for coalescing. Even if the buddy of such a block becomes</a:t>
            </a:r>
          </a:p>
          <a:p>
            <a:r>
              <a:rPr lang="en-US" sz="1200" kern="1200" baseline="0" dirty="0">
                <a:solidFill>
                  <a:schemeClr val="tx1"/>
                </a:solidFill>
                <a:latin typeface="+mn-lt"/>
                <a:ea typeface="+mn-ea"/>
                <a:cs typeface="+mn-cs"/>
              </a:rPr>
              <a:t>free, the two blocks are not coalesced. Rather, the locally free blocks are</a:t>
            </a:r>
          </a:p>
          <a:p>
            <a:r>
              <a:rPr lang="en-US" sz="1200" kern="1200" baseline="0" dirty="0">
                <a:solidFill>
                  <a:schemeClr val="tx1"/>
                </a:solidFill>
                <a:latin typeface="+mn-lt"/>
                <a:ea typeface="+mn-ea"/>
                <a:cs typeface="+mn-cs"/>
              </a:rPr>
              <a:t>retained in anticipation of future demand for a block of that size.</a:t>
            </a:r>
          </a:p>
          <a:p>
            <a:endParaRPr lang="en-US" sz="1200" i="1" kern="1200" baseline="0" dirty="0">
              <a:solidFill>
                <a:schemeClr val="tx1"/>
              </a:solidFill>
              <a:latin typeface="+mn-lt"/>
              <a:ea typeface="+mn-ea"/>
              <a:cs typeface="+mn-cs"/>
            </a:endParaRPr>
          </a:p>
          <a:p>
            <a:r>
              <a:rPr lang="en-US" sz="1200" i="0" kern="1200" baseline="0" dirty="0">
                <a:solidFill>
                  <a:schemeClr val="tx1"/>
                </a:solidFill>
                <a:latin typeface="+mn-lt"/>
                <a:ea typeface="+mn-ea"/>
                <a:cs typeface="+mn-cs"/>
              </a:rPr>
              <a:t>In general, the lazy buddy system tries to maintain a pool of locally free blocks</a:t>
            </a:r>
          </a:p>
          <a:p>
            <a:r>
              <a:rPr lang="en-US" sz="1200" i="0" kern="1200" baseline="0" dirty="0">
                <a:solidFill>
                  <a:schemeClr val="tx1"/>
                </a:solidFill>
                <a:latin typeface="+mn-lt"/>
                <a:ea typeface="+mn-ea"/>
                <a:cs typeface="+mn-cs"/>
              </a:rPr>
              <a:t>and only invokes coalescing if </a:t>
            </a:r>
            <a:r>
              <a:rPr lang="en-US" sz="1200" kern="1200" baseline="0" dirty="0">
                <a:solidFill>
                  <a:schemeClr val="tx1"/>
                </a:solidFill>
                <a:latin typeface="+mn-lt"/>
                <a:ea typeface="+mn-ea"/>
                <a:cs typeface="+mn-cs"/>
              </a:rPr>
              <a:t>the number of locally free blocks exceeds a threshold.</a:t>
            </a:r>
          </a:p>
          <a:p>
            <a:r>
              <a:rPr lang="en-US" sz="1200" kern="1200" baseline="0" dirty="0">
                <a:solidFill>
                  <a:schemeClr val="tx1"/>
                </a:solidFill>
                <a:latin typeface="+mn-lt"/>
                <a:ea typeface="+mn-ea"/>
                <a:cs typeface="+mn-cs"/>
              </a:rPr>
              <a:t>If there are too many locally free blocks, then there is a chance that there will</a:t>
            </a:r>
          </a:p>
          <a:p>
            <a:r>
              <a:rPr lang="en-US" sz="1200" kern="1200" baseline="0" dirty="0">
                <a:solidFill>
                  <a:schemeClr val="tx1"/>
                </a:solidFill>
                <a:latin typeface="+mn-lt"/>
                <a:ea typeface="+mn-ea"/>
                <a:cs typeface="+mn-cs"/>
              </a:rPr>
              <a:t>be a lack of free blocks at the next level to satisfy demand. Most of the time, when</a:t>
            </a:r>
          </a:p>
          <a:p>
            <a:r>
              <a:rPr lang="en-US" sz="1200" kern="1200" baseline="0" dirty="0">
                <a:solidFill>
                  <a:schemeClr val="tx1"/>
                </a:solidFill>
                <a:latin typeface="+mn-lt"/>
                <a:ea typeface="+mn-ea"/>
                <a:cs typeface="+mn-cs"/>
              </a:rPr>
              <a:t>a block is freed, coalescing does not occur, so there is minimal bookkeeping and</a:t>
            </a:r>
          </a:p>
          <a:p>
            <a:r>
              <a:rPr lang="en-US" sz="1200" kern="1200" baseline="0" dirty="0">
                <a:solidFill>
                  <a:schemeClr val="tx1"/>
                </a:solidFill>
                <a:latin typeface="+mn-lt"/>
                <a:ea typeface="+mn-ea"/>
                <a:cs typeface="+mn-cs"/>
              </a:rPr>
              <a:t>operational costs. When a block is to be allocated, no distinction is made between</a:t>
            </a:r>
          </a:p>
          <a:p>
            <a:r>
              <a:rPr lang="en-US" sz="1200" kern="1200" baseline="0" dirty="0">
                <a:solidFill>
                  <a:schemeClr val="tx1"/>
                </a:solidFill>
                <a:latin typeface="+mn-lt"/>
                <a:ea typeface="+mn-ea"/>
                <a:cs typeface="+mn-cs"/>
              </a:rPr>
              <a:t>locally and globally free blocks; again, this minimizes bookkeeping.</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112</a:t>
            </a:fld>
            <a:endParaRPr lang="en-US" dirty="0"/>
          </a:p>
        </p:txBody>
      </p:sp>
    </p:spTree>
    <p:extLst>
      <p:ext uri="{BB962C8B-B14F-4D97-AF65-F5344CB8AC3E}">
        <p14:creationId xmlns:p14="http://schemas.microsoft.com/office/powerpoint/2010/main" val="4258585726"/>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criterion used for coalescing is that the number of locally free blocks</a:t>
            </a:r>
          </a:p>
          <a:p>
            <a:r>
              <a:rPr lang="en-US" sz="1200" kern="1200" baseline="0" dirty="0">
                <a:solidFill>
                  <a:schemeClr val="tx1"/>
                </a:solidFill>
                <a:latin typeface="+mn-lt"/>
                <a:ea typeface="+mn-ea"/>
                <a:cs typeface="+mn-cs"/>
              </a:rPr>
              <a:t>of a given size should not exceed </a:t>
            </a:r>
            <a:r>
              <a:rPr lang="en-US" sz="1200" i="0" kern="1200" baseline="0" dirty="0">
                <a:solidFill>
                  <a:schemeClr val="tx1"/>
                </a:solidFill>
                <a:latin typeface="+mn-lt"/>
                <a:ea typeface="+mn-ea"/>
                <a:cs typeface="+mn-cs"/>
              </a:rPr>
              <a:t>the number of allocated blocks of that size. </a:t>
            </a:r>
          </a:p>
          <a:p>
            <a:r>
              <a:rPr lang="en-US" sz="1200" i="0" kern="1200" baseline="0" dirty="0">
                <a:solidFill>
                  <a:schemeClr val="tx1"/>
                </a:solidFill>
                <a:latin typeface="+mn-lt"/>
                <a:ea typeface="+mn-ea"/>
                <a:cs typeface="+mn-cs"/>
              </a:rPr>
              <a:t>This is a reasonable guideline for restricting the growth of</a:t>
            </a:r>
          </a:p>
          <a:p>
            <a:r>
              <a:rPr lang="en-US" sz="1200" kern="1200" baseline="0" dirty="0">
                <a:solidFill>
                  <a:schemeClr val="tx1"/>
                </a:solidFill>
                <a:latin typeface="+mn-lt"/>
                <a:ea typeface="+mn-ea"/>
                <a:cs typeface="+mn-cs"/>
              </a:rPr>
              <a:t>locally free blocks, and experiments in [BARK89] confirm that this scheme results</a:t>
            </a:r>
          </a:p>
          <a:p>
            <a:r>
              <a:rPr lang="en-US" sz="1200" kern="1200" baseline="0" dirty="0">
                <a:solidFill>
                  <a:schemeClr val="tx1"/>
                </a:solidFill>
                <a:latin typeface="+mn-lt"/>
                <a:ea typeface="+mn-ea"/>
                <a:cs typeface="+mn-cs"/>
              </a:rPr>
              <a:t>in noticeable savings.</a:t>
            </a:r>
          </a:p>
          <a:p>
            <a:endParaRPr lang="en-US" sz="1200"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Figure 8.22 shows the algorithm.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113</a:t>
            </a:fld>
            <a:endParaRPr lang="en-US" dirty="0"/>
          </a:p>
        </p:txBody>
      </p:sp>
    </p:spTree>
    <p:extLst>
      <p:ext uri="{BB962C8B-B14F-4D97-AF65-F5344CB8AC3E}">
        <p14:creationId xmlns:p14="http://schemas.microsoft.com/office/powerpoint/2010/main" val="34381727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Linux shares many of the characteristics of the memory management schemes of</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other UNIX implementations but has its own unique features. Overall, the Linux</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memory management scheme is quite complex.</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114</a:t>
            </a:fld>
            <a:endParaRPr lang="en-US" dirty="0"/>
          </a:p>
        </p:txBody>
      </p:sp>
    </p:spTree>
    <p:extLst>
      <p:ext uri="{BB962C8B-B14F-4D97-AF65-F5344CB8AC3E}">
        <p14:creationId xmlns:p14="http://schemas.microsoft.com/office/powerpoint/2010/main" val="4147704879"/>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a:solidFill>
                  <a:schemeClr val="tx1"/>
                </a:solidFill>
                <a:latin typeface="+mn-lt"/>
                <a:ea typeface="+mn-ea"/>
                <a:cs typeface="+mn-cs"/>
              </a:rPr>
              <a:t>Linux makes use of a three-level page table</a:t>
            </a:r>
            <a:r>
              <a:rPr lang="hr-HR" sz="1200" b="0" i="0" kern="1200" baseline="0" dirty="0">
                <a:solidFill>
                  <a:schemeClr val="tx1"/>
                </a:solidFill>
                <a:latin typeface="+mn-lt"/>
                <a:ea typeface="+mn-ea"/>
                <a:cs typeface="+mn-cs"/>
              </a:rPr>
              <a:t> </a:t>
            </a:r>
            <a:r>
              <a:rPr lang="en-US" sz="1200" b="0" kern="1200" baseline="0" dirty="0">
                <a:solidFill>
                  <a:schemeClr val="tx1"/>
                </a:solidFill>
                <a:latin typeface="+mn-lt"/>
                <a:ea typeface="+mn-ea"/>
                <a:cs typeface="+mn-cs"/>
              </a:rPr>
              <a:t>structure, consisting of the following types of tables (each individual table is the size</a:t>
            </a:r>
            <a:r>
              <a:rPr lang="hr-HR" sz="1200" b="0" kern="1200" baseline="0" dirty="0">
                <a:solidFill>
                  <a:schemeClr val="tx1"/>
                </a:solidFill>
                <a:latin typeface="+mn-lt"/>
                <a:ea typeface="+mn-ea"/>
                <a:cs typeface="+mn-cs"/>
              </a:rPr>
              <a:t> </a:t>
            </a:r>
            <a:r>
              <a:rPr lang="en-US" sz="1200" b="0" kern="1200" baseline="0" dirty="0">
                <a:solidFill>
                  <a:schemeClr val="tx1"/>
                </a:solidFill>
                <a:latin typeface="+mn-lt"/>
                <a:ea typeface="+mn-ea"/>
                <a:cs typeface="+mn-cs"/>
              </a:rPr>
              <a:t>of one page):</a:t>
            </a:r>
          </a:p>
          <a:p>
            <a:r>
              <a:rPr lang="en-US" sz="1200" b="0" kern="1200" baseline="0" dirty="0">
                <a:solidFill>
                  <a:schemeClr val="tx1"/>
                </a:solidFill>
                <a:latin typeface="+mn-lt"/>
                <a:ea typeface="+mn-ea"/>
                <a:cs typeface="+mn-cs"/>
              </a:rPr>
              <a:t>• Page directory: An active process has a single page directory that is the size</a:t>
            </a:r>
            <a:r>
              <a:rPr lang="hr-HR" sz="1200" b="0" kern="1200" baseline="0" dirty="0">
                <a:solidFill>
                  <a:schemeClr val="tx1"/>
                </a:solidFill>
                <a:latin typeface="+mn-lt"/>
                <a:ea typeface="+mn-ea"/>
                <a:cs typeface="+mn-cs"/>
              </a:rPr>
              <a:t> </a:t>
            </a:r>
            <a:r>
              <a:rPr lang="en-US" sz="1200" b="0" kern="1200" baseline="0" dirty="0">
                <a:solidFill>
                  <a:schemeClr val="tx1"/>
                </a:solidFill>
                <a:latin typeface="+mn-lt"/>
                <a:ea typeface="+mn-ea"/>
                <a:cs typeface="+mn-cs"/>
              </a:rPr>
              <a:t>of one page. Each entry in the page directory points to one page of the page</a:t>
            </a:r>
            <a:r>
              <a:rPr lang="hr-HR" sz="1200" b="0" kern="1200" baseline="0" dirty="0">
                <a:solidFill>
                  <a:schemeClr val="tx1"/>
                </a:solidFill>
                <a:latin typeface="+mn-lt"/>
                <a:ea typeface="+mn-ea"/>
                <a:cs typeface="+mn-cs"/>
              </a:rPr>
              <a:t> </a:t>
            </a:r>
            <a:r>
              <a:rPr lang="en-US" sz="1200" b="0" kern="1200" baseline="0" dirty="0">
                <a:solidFill>
                  <a:schemeClr val="tx1"/>
                </a:solidFill>
                <a:latin typeface="+mn-lt"/>
                <a:ea typeface="+mn-ea"/>
                <a:cs typeface="+mn-cs"/>
              </a:rPr>
              <a:t>middle directory. The page directory must be in main memory for an active</a:t>
            </a:r>
            <a:r>
              <a:rPr lang="hr-HR" sz="1200" b="0" kern="1200" baseline="0" dirty="0">
                <a:solidFill>
                  <a:schemeClr val="tx1"/>
                </a:solidFill>
                <a:latin typeface="+mn-lt"/>
                <a:ea typeface="+mn-ea"/>
                <a:cs typeface="+mn-cs"/>
              </a:rPr>
              <a:t> </a:t>
            </a:r>
            <a:r>
              <a:rPr lang="en-US" sz="1200" b="0" kern="1200" baseline="0" dirty="0">
                <a:solidFill>
                  <a:schemeClr val="tx1"/>
                </a:solidFill>
                <a:latin typeface="+mn-lt"/>
                <a:ea typeface="+mn-ea"/>
                <a:cs typeface="+mn-cs"/>
              </a:rPr>
              <a:t>process.</a:t>
            </a:r>
          </a:p>
          <a:p>
            <a:r>
              <a:rPr lang="en-US" sz="1200" b="0" kern="1200" baseline="0" dirty="0">
                <a:solidFill>
                  <a:schemeClr val="tx1"/>
                </a:solidFill>
                <a:latin typeface="+mn-lt"/>
                <a:ea typeface="+mn-ea"/>
                <a:cs typeface="+mn-cs"/>
              </a:rPr>
              <a:t>• Page middle directory: The page middle directory may span multiple pages.</a:t>
            </a:r>
            <a:r>
              <a:rPr lang="hr-HR" sz="1200" b="0" kern="1200" baseline="0" dirty="0">
                <a:solidFill>
                  <a:schemeClr val="tx1"/>
                </a:solidFill>
                <a:latin typeface="+mn-lt"/>
                <a:ea typeface="+mn-ea"/>
                <a:cs typeface="+mn-cs"/>
              </a:rPr>
              <a:t> </a:t>
            </a:r>
            <a:r>
              <a:rPr lang="en-US" sz="1200" b="0" kern="1200" baseline="0" dirty="0">
                <a:solidFill>
                  <a:schemeClr val="tx1"/>
                </a:solidFill>
                <a:latin typeface="+mn-lt"/>
                <a:ea typeface="+mn-ea"/>
                <a:cs typeface="+mn-cs"/>
              </a:rPr>
              <a:t>Each entry in the page middle directory points to one page in the page table.</a:t>
            </a:r>
          </a:p>
          <a:p>
            <a:r>
              <a:rPr lang="en-US" sz="1200" b="0" kern="1200" baseline="0" dirty="0">
                <a:solidFill>
                  <a:schemeClr val="tx1"/>
                </a:solidFill>
                <a:latin typeface="+mn-lt"/>
                <a:ea typeface="+mn-ea"/>
                <a:cs typeface="+mn-cs"/>
              </a:rPr>
              <a:t>• Page table: The page table may also span multiple pages. Each page table</a:t>
            </a:r>
            <a:r>
              <a:rPr lang="hr-HR" sz="1200" b="0" kern="1200" baseline="0" dirty="0">
                <a:solidFill>
                  <a:schemeClr val="tx1"/>
                </a:solidFill>
                <a:latin typeface="+mn-lt"/>
                <a:ea typeface="+mn-ea"/>
                <a:cs typeface="+mn-cs"/>
              </a:rPr>
              <a:t> </a:t>
            </a:r>
            <a:r>
              <a:rPr lang="en-US" sz="1200" b="0" kern="1200" baseline="0" dirty="0">
                <a:solidFill>
                  <a:schemeClr val="tx1"/>
                </a:solidFill>
                <a:latin typeface="+mn-lt"/>
                <a:ea typeface="+mn-ea"/>
                <a:cs typeface="+mn-cs"/>
              </a:rPr>
              <a:t>entry refers to one virtual page of the process.</a:t>
            </a:r>
            <a:endParaRPr lang="en-NZ"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115</a:t>
            </a:fld>
            <a:endParaRPr lang="en-US" dirty="0"/>
          </a:p>
        </p:txBody>
      </p:sp>
    </p:spTree>
    <p:extLst>
      <p:ext uri="{BB962C8B-B14F-4D97-AF65-F5344CB8AC3E}">
        <p14:creationId xmlns:p14="http://schemas.microsoft.com/office/powerpoint/2010/main" val="3246613240"/>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To use this three-level page table structure, a virtual address in Linux is viewed</a:t>
            </a:r>
          </a:p>
          <a:p>
            <a:r>
              <a:rPr lang="en-US" sz="1200" kern="1200" baseline="0" dirty="0">
                <a:solidFill>
                  <a:schemeClr val="tx1"/>
                </a:solidFill>
                <a:latin typeface="+mn-lt"/>
                <a:ea typeface="+mn-ea"/>
                <a:cs typeface="+mn-cs"/>
              </a:rPr>
              <a:t>as consisting of four fields ( Figure 8.23 ). The leftmost (most significant) field is used</a:t>
            </a:r>
          </a:p>
          <a:p>
            <a:r>
              <a:rPr lang="en-US" sz="1200" kern="1200" baseline="0" dirty="0">
                <a:solidFill>
                  <a:schemeClr val="tx1"/>
                </a:solidFill>
                <a:latin typeface="+mn-lt"/>
                <a:ea typeface="+mn-ea"/>
                <a:cs typeface="+mn-cs"/>
              </a:rPr>
              <a:t>as an index into the page directory. The next field serves as an index into the page</a:t>
            </a:r>
          </a:p>
          <a:p>
            <a:r>
              <a:rPr lang="en-US" sz="1200" kern="1200" baseline="0" dirty="0">
                <a:solidFill>
                  <a:schemeClr val="tx1"/>
                </a:solidFill>
                <a:latin typeface="+mn-lt"/>
                <a:ea typeface="+mn-ea"/>
                <a:cs typeface="+mn-cs"/>
              </a:rPr>
              <a:t>middle directory. The third field serves as an index into the page table. The fourth</a:t>
            </a:r>
          </a:p>
          <a:p>
            <a:r>
              <a:rPr lang="en-US" sz="1200" kern="1200" baseline="0" dirty="0">
                <a:solidFill>
                  <a:schemeClr val="tx1"/>
                </a:solidFill>
                <a:latin typeface="+mn-lt"/>
                <a:ea typeface="+mn-ea"/>
                <a:cs typeface="+mn-cs"/>
              </a:rPr>
              <a:t>field gives the offset within the selected page of memory.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Linux page table structure is platform independent and was designed to</a:t>
            </a:r>
          </a:p>
          <a:p>
            <a:r>
              <a:rPr lang="en-US" sz="1200" kern="1200" baseline="0" dirty="0">
                <a:solidFill>
                  <a:schemeClr val="tx1"/>
                </a:solidFill>
                <a:latin typeface="+mn-lt"/>
                <a:ea typeface="+mn-ea"/>
                <a:cs typeface="+mn-cs"/>
              </a:rPr>
              <a:t>accommodate the 64-bit Alpha processor, which provides hardware support for</a:t>
            </a:r>
          </a:p>
          <a:p>
            <a:r>
              <a:rPr lang="en-US" sz="1200" kern="1200" baseline="0" dirty="0">
                <a:solidFill>
                  <a:schemeClr val="tx1"/>
                </a:solidFill>
                <a:latin typeface="+mn-lt"/>
                <a:ea typeface="+mn-ea"/>
                <a:cs typeface="+mn-cs"/>
              </a:rPr>
              <a:t>three levels of paging. With 64-bit addresses, the use of only two levels of pages on</a:t>
            </a:r>
          </a:p>
          <a:p>
            <a:r>
              <a:rPr lang="en-US" sz="1200" kern="1200" baseline="0" dirty="0">
                <a:solidFill>
                  <a:schemeClr val="tx1"/>
                </a:solidFill>
                <a:latin typeface="+mn-lt"/>
                <a:ea typeface="+mn-ea"/>
                <a:cs typeface="+mn-cs"/>
              </a:rPr>
              <a:t>the Alpha would result in very large page tables and directories. The 32-bit</a:t>
            </a:r>
          </a:p>
          <a:p>
            <a:r>
              <a:rPr lang="en-US" sz="1200" kern="1200" baseline="0" dirty="0">
                <a:solidFill>
                  <a:schemeClr val="tx1"/>
                </a:solidFill>
                <a:latin typeface="+mn-lt"/>
                <a:ea typeface="+mn-ea"/>
                <a:cs typeface="+mn-cs"/>
              </a:rPr>
              <a:t>x86 architecture has a two-level hardware paging mechanism. The Linux software</a:t>
            </a:r>
          </a:p>
          <a:p>
            <a:r>
              <a:rPr lang="en-US" sz="1200" kern="1200" baseline="0" dirty="0">
                <a:solidFill>
                  <a:schemeClr val="tx1"/>
                </a:solidFill>
                <a:latin typeface="+mn-lt"/>
                <a:ea typeface="+mn-ea"/>
                <a:cs typeface="+mn-cs"/>
              </a:rPr>
              <a:t>accommodates the two-level scheme by defining the size of the page middle directory</a:t>
            </a:r>
          </a:p>
          <a:p>
            <a:r>
              <a:rPr lang="en-US" sz="1200" kern="1200" baseline="0" dirty="0">
                <a:solidFill>
                  <a:schemeClr val="tx1"/>
                </a:solidFill>
                <a:latin typeface="+mn-lt"/>
                <a:ea typeface="+mn-ea"/>
                <a:cs typeface="+mn-cs"/>
              </a:rPr>
              <a:t>as one. Note that all references to an extra level of indirection are optimized</a:t>
            </a:r>
          </a:p>
          <a:p>
            <a:r>
              <a:rPr lang="en-US" sz="1200" kern="1200" baseline="0" dirty="0">
                <a:solidFill>
                  <a:schemeClr val="tx1"/>
                </a:solidFill>
                <a:latin typeface="+mn-lt"/>
                <a:ea typeface="+mn-ea"/>
                <a:cs typeface="+mn-cs"/>
              </a:rPr>
              <a:t>away at compile time, not at run time. Therefore, there is no performance overhead</a:t>
            </a:r>
          </a:p>
          <a:p>
            <a:r>
              <a:rPr lang="en-US" sz="1200" kern="1200" baseline="0" dirty="0">
                <a:solidFill>
                  <a:schemeClr val="tx1"/>
                </a:solidFill>
                <a:latin typeface="+mn-lt"/>
                <a:ea typeface="+mn-ea"/>
                <a:cs typeface="+mn-cs"/>
              </a:rPr>
              <a:t>for using generic three-level design on platforms which support only two levels in</a:t>
            </a:r>
          </a:p>
          <a:p>
            <a:r>
              <a:rPr lang="en-US" sz="1200" kern="1200" baseline="0" dirty="0">
                <a:solidFill>
                  <a:schemeClr val="tx1"/>
                </a:solidFill>
                <a:latin typeface="+mn-lt"/>
                <a:ea typeface="+mn-ea"/>
                <a:cs typeface="+mn-cs"/>
              </a:rPr>
              <a:t>hardware.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116</a:t>
            </a:fld>
            <a:endParaRPr lang="en-US" dirty="0"/>
          </a:p>
        </p:txBody>
      </p:sp>
    </p:spTree>
    <p:extLst>
      <p:ext uri="{BB962C8B-B14F-4D97-AF65-F5344CB8AC3E}">
        <p14:creationId xmlns:p14="http://schemas.microsoft.com/office/powerpoint/2010/main" val="235660617"/>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Prior to Linux release 2.6.28, the Linux page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replacement algorithm was based on the clock algorithm. In the simple clock algorithm, a use bit and a modify bit are associated</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with each page in main memory. In the Linux scheme, the use bit was replaced with an</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8-bit age variable. Each time that a page is accessed, the age variable is incremented.</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In the background, Linux periodically sweeps through the global page pool and</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decrements the age variable for each page as it rotates through all the pages in main</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memory. A page with an age of 0 is an “old” page that has not been referenced in</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some time and is the best candidate for replacement. The larger the value of age, the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more frequently a page has been used in recent times and the less eligible it is for</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replacement. Thus, the Linux algorithm was a form of least frequently used policy.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117</a:t>
            </a:fld>
            <a:endParaRPr lang="en-US" dirty="0"/>
          </a:p>
        </p:txBody>
      </p:sp>
    </p:spTree>
    <p:extLst>
      <p:ext uri="{BB962C8B-B14F-4D97-AF65-F5344CB8AC3E}">
        <p14:creationId xmlns:p14="http://schemas.microsoft.com/office/powerpoint/2010/main" val="1813156459"/>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 We can summarize the steps involved in page management as follows (Figure 8.24):</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1.  The first time a page on the inactive list is accessed, the </a:t>
            </a:r>
            <a:r>
              <a:rPr lang="en-US" sz="1200" kern="1200" baseline="0" dirty="0" err="1">
                <a:solidFill>
                  <a:schemeClr val="tx1"/>
                </a:solidFill>
                <a:latin typeface="+mn-lt"/>
                <a:ea typeface="+mn-ea"/>
                <a:cs typeface="+mn-cs"/>
              </a:rPr>
              <a:t>PG_referenced</a:t>
            </a:r>
            <a:r>
              <a:rPr lang="en-US" sz="1200" kern="1200" baseline="0" dirty="0">
                <a:solidFill>
                  <a:schemeClr val="tx1"/>
                </a:solidFill>
                <a:latin typeface="+mn-lt"/>
                <a:ea typeface="+mn-ea"/>
                <a:cs typeface="+mn-cs"/>
              </a:rPr>
              <a:t> flag</a:t>
            </a:r>
          </a:p>
          <a:p>
            <a:r>
              <a:rPr lang="en-US" sz="1200" kern="1200" baseline="0" dirty="0">
                <a:solidFill>
                  <a:schemeClr val="tx1"/>
                </a:solidFill>
                <a:latin typeface="+mn-lt"/>
                <a:ea typeface="+mn-ea"/>
                <a:cs typeface="+mn-cs"/>
              </a:rPr>
              <a:t>is set.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2.  The next time that page is accessed, it is moved to the active list. That is, it</a:t>
            </a:r>
          </a:p>
          <a:p>
            <a:r>
              <a:rPr lang="en-US" sz="1200" kern="1200" baseline="0" dirty="0">
                <a:solidFill>
                  <a:schemeClr val="tx1"/>
                </a:solidFill>
                <a:latin typeface="+mn-lt"/>
                <a:ea typeface="+mn-ea"/>
                <a:cs typeface="+mn-cs"/>
              </a:rPr>
              <a:t>takes two accesses for a page to be declared active. More precisely, it takes two</a:t>
            </a:r>
          </a:p>
          <a:p>
            <a:r>
              <a:rPr lang="en-US" sz="1200" kern="1200" baseline="0" dirty="0">
                <a:solidFill>
                  <a:schemeClr val="tx1"/>
                </a:solidFill>
                <a:latin typeface="+mn-lt"/>
                <a:ea typeface="+mn-ea"/>
                <a:cs typeface="+mn-cs"/>
              </a:rPr>
              <a:t>accesses in different scans for a page to become active.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3.  If the second access doesn’t happen soon enough, </a:t>
            </a:r>
            <a:r>
              <a:rPr lang="en-US" sz="1200" kern="1200" baseline="0" dirty="0" err="1">
                <a:solidFill>
                  <a:schemeClr val="tx1"/>
                </a:solidFill>
                <a:latin typeface="+mn-lt"/>
                <a:ea typeface="+mn-ea"/>
                <a:cs typeface="+mn-cs"/>
              </a:rPr>
              <a:t>PG_referenced</a:t>
            </a:r>
            <a:r>
              <a:rPr lang="en-US" sz="1200" kern="1200" baseline="0" dirty="0">
                <a:solidFill>
                  <a:schemeClr val="tx1"/>
                </a:solidFill>
                <a:latin typeface="+mn-lt"/>
                <a:ea typeface="+mn-ea"/>
                <a:cs typeface="+mn-cs"/>
              </a:rPr>
              <a:t> is reset.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4.  Similarly, for active pages, two timeouts are required to move the page to the</a:t>
            </a:r>
          </a:p>
          <a:p>
            <a:r>
              <a:rPr lang="en-US" sz="1200" kern="1200" baseline="0" dirty="0">
                <a:solidFill>
                  <a:schemeClr val="tx1"/>
                </a:solidFill>
                <a:latin typeface="+mn-lt"/>
                <a:ea typeface="+mn-ea"/>
                <a:cs typeface="+mn-cs"/>
              </a:rPr>
              <a:t>inactive list.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Pages on the inactive list are then available for page replacement, using an</a:t>
            </a:r>
          </a:p>
          <a:p>
            <a:r>
              <a:rPr lang="en-US" sz="1200" kern="1200" baseline="0" dirty="0">
                <a:solidFill>
                  <a:schemeClr val="tx1"/>
                </a:solidFill>
                <a:latin typeface="+mn-lt"/>
                <a:ea typeface="+mn-ea"/>
                <a:cs typeface="+mn-cs"/>
              </a:rPr>
              <a:t>LRU type of algorithm.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118</a:t>
            </a:fld>
            <a:endParaRPr lang="en-US" dirty="0"/>
          </a:p>
        </p:txBody>
      </p:sp>
    </p:spTree>
    <p:extLst>
      <p:ext uri="{BB962C8B-B14F-4D97-AF65-F5344CB8AC3E}">
        <p14:creationId xmlns:p14="http://schemas.microsoft.com/office/powerpoint/2010/main" val="1028913317"/>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mn-lt"/>
                <a:ea typeface="+mn-ea"/>
                <a:cs typeface="+mn-cs"/>
              </a:rPr>
              <a:t>The Linux kernel memory capability manages physical main memory page frames.</a:t>
            </a:r>
          </a:p>
          <a:p>
            <a:r>
              <a:rPr lang="en-US" sz="1200" kern="1200" baseline="0" dirty="0">
                <a:solidFill>
                  <a:schemeClr val="tx1"/>
                </a:solidFill>
                <a:latin typeface="+mn-lt"/>
                <a:ea typeface="+mn-ea"/>
                <a:cs typeface="+mn-cs"/>
              </a:rPr>
              <a:t>Its primary function is to allocate and </a:t>
            </a:r>
            <a:r>
              <a:rPr lang="en-US" sz="1200" kern="1200" baseline="0" dirty="0" err="1">
                <a:solidFill>
                  <a:schemeClr val="tx1"/>
                </a:solidFill>
                <a:latin typeface="+mn-lt"/>
                <a:ea typeface="+mn-ea"/>
                <a:cs typeface="+mn-cs"/>
              </a:rPr>
              <a:t>deallocate</a:t>
            </a:r>
            <a:r>
              <a:rPr lang="en-US" sz="1200" kern="1200" baseline="0" dirty="0">
                <a:solidFill>
                  <a:schemeClr val="tx1"/>
                </a:solidFill>
                <a:latin typeface="+mn-lt"/>
                <a:ea typeface="+mn-ea"/>
                <a:cs typeface="+mn-cs"/>
              </a:rPr>
              <a:t> frames for particular uses. Possible</a:t>
            </a:r>
          </a:p>
          <a:p>
            <a:r>
              <a:rPr lang="en-US" sz="1200" kern="1200" baseline="0" dirty="0">
                <a:solidFill>
                  <a:schemeClr val="tx1"/>
                </a:solidFill>
                <a:latin typeface="+mn-lt"/>
                <a:ea typeface="+mn-ea"/>
                <a:cs typeface="+mn-cs"/>
              </a:rPr>
              <a:t>owners of a frame include user-space processes (i.e., the frame is part of the virtual</a:t>
            </a:r>
          </a:p>
          <a:p>
            <a:r>
              <a:rPr lang="en-US" sz="1200" kern="1200" baseline="0" dirty="0">
                <a:solidFill>
                  <a:schemeClr val="tx1"/>
                </a:solidFill>
                <a:latin typeface="+mn-lt"/>
                <a:ea typeface="+mn-ea"/>
                <a:cs typeface="+mn-cs"/>
              </a:rPr>
              <a:t>memory of a process that is currently resident in real memory), dynamically allocated</a:t>
            </a:r>
          </a:p>
          <a:p>
            <a:r>
              <a:rPr lang="en-US" sz="1200" kern="1200" baseline="0" dirty="0">
                <a:solidFill>
                  <a:schemeClr val="tx1"/>
                </a:solidFill>
                <a:latin typeface="+mn-lt"/>
                <a:ea typeface="+mn-ea"/>
                <a:cs typeface="+mn-cs"/>
              </a:rPr>
              <a:t>kernel data, static kernel code, and the page cache.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foundation of kernel memory allocation for Linux is the page allocation</a:t>
            </a:r>
          </a:p>
          <a:p>
            <a:r>
              <a:rPr lang="en-US" sz="1200" kern="1200" baseline="0" dirty="0">
                <a:solidFill>
                  <a:schemeClr val="tx1"/>
                </a:solidFill>
                <a:latin typeface="+mn-lt"/>
                <a:ea typeface="+mn-ea"/>
                <a:cs typeface="+mn-cs"/>
              </a:rPr>
              <a:t>mechanism used for user virtual memory management. As in the virtual memory</a:t>
            </a:r>
          </a:p>
          <a:p>
            <a:r>
              <a:rPr lang="en-US" sz="1200" kern="1200" baseline="0" dirty="0">
                <a:solidFill>
                  <a:schemeClr val="tx1"/>
                </a:solidFill>
                <a:latin typeface="+mn-lt"/>
                <a:ea typeface="+mn-ea"/>
                <a:cs typeface="+mn-cs"/>
              </a:rPr>
              <a:t>scheme, a buddy algorithm is used so that memory for the kernel can be allocated</a:t>
            </a:r>
          </a:p>
          <a:p>
            <a:r>
              <a:rPr lang="en-US" sz="1200" kern="1200" baseline="0" dirty="0">
                <a:solidFill>
                  <a:schemeClr val="tx1"/>
                </a:solidFill>
                <a:latin typeface="+mn-lt"/>
                <a:ea typeface="+mn-ea"/>
                <a:cs typeface="+mn-cs"/>
              </a:rPr>
              <a:t>and </a:t>
            </a:r>
            <a:r>
              <a:rPr lang="en-US" sz="1200" kern="1200" baseline="0" dirty="0" err="1">
                <a:solidFill>
                  <a:schemeClr val="tx1"/>
                </a:solidFill>
                <a:latin typeface="+mn-lt"/>
                <a:ea typeface="+mn-ea"/>
                <a:cs typeface="+mn-cs"/>
              </a:rPr>
              <a:t>deallocated</a:t>
            </a:r>
            <a:r>
              <a:rPr lang="en-US" sz="1200" kern="1200" baseline="0" dirty="0">
                <a:solidFill>
                  <a:schemeClr val="tx1"/>
                </a:solidFill>
                <a:latin typeface="+mn-lt"/>
                <a:ea typeface="+mn-ea"/>
                <a:cs typeface="+mn-cs"/>
              </a:rPr>
              <a:t> in units of one or more pages. Because the minimum amount of</a:t>
            </a:r>
          </a:p>
          <a:p>
            <a:r>
              <a:rPr lang="en-US" sz="1200" kern="1200" baseline="0" dirty="0">
                <a:solidFill>
                  <a:schemeClr val="tx1"/>
                </a:solidFill>
                <a:latin typeface="+mn-lt"/>
                <a:ea typeface="+mn-ea"/>
                <a:cs typeface="+mn-cs"/>
              </a:rPr>
              <a:t>memory that can be allocated in this fashion is one page, the page allocator alone</a:t>
            </a:r>
          </a:p>
          <a:p>
            <a:r>
              <a:rPr lang="en-US" sz="1200" kern="1200" baseline="0" dirty="0">
                <a:solidFill>
                  <a:schemeClr val="tx1"/>
                </a:solidFill>
                <a:latin typeface="+mn-lt"/>
                <a:ea typeface="+mn-ea"/>
                <a:cs typeface="+mn-cs"/>
              </a:rPr>
              <a:t>would be inefficient because the kernel requires small short-term memory chunks</a:t>
            </a:r>
          </a:p>
          <a:p>
            <a:r>
              <a:rPr lang="en-US" sz="1200" kern="1200" baseline="0" dirty="0">
                <a:solidFill>
                  <a:schemeClr val="tx1"/>
                </a:solidFill>
                <a:latin typeface="+mn-lt"/>
                <a:ea typeface="+mn-ea"/>
                <a:cs typeface="+mn-cs"/>
              </a:rPr>
              <a:t>in odd sizes. To accommodate these small chunks, Linux uses a scheme known as</a:t>
            </a:r>
          </a:p>
          <a:p>
            <a:r>
              <a:rPr lang="en-US" sz="1200" i="1" kern="1200" baseline="0" dirty="0">
                <a:solidFill>
                  <a:schemeClr val="tx1"/>
                </a:solidFill>
                <a:latin typeface="+mn-lt"/>
                <a:ea typeface="+mn-ea"/>
                <a:cs typeface="+mn-cs"/>
              </a:rPr>
              <a:t>slab allocation [BONW94] within an allocated page. On a x86 machine, the</a:t>
            </a:r>
          </a:p>
          <a:p>
            <a:r>
              <a:rPr lang="en-US" sz="1200" kern="1200" baseline="0" dirty="0">
                <a:solidFill>
                  <a:schemeClr val="tx1"/>
                </a:solidFill>
                <a:latin typeface="+mn-lt"/>
                <a:ea typeface="+mn-ea"/>
                <a:cs typeface="+mn-cs"/>
              </a:rPr>
              <a:t>page size is 4 Kbytes, and chunks within a page may be allocated of sizes 32, 64, 128,</a:t>
            </a:r>
          </a:p>
          <a:p>
            <a:r>
              <a:rPr lang="en-US" sz="1200" kern="1200" baseline="0" dirty="0">
                <a:solidFill>
                  <a:schemeClr val="tx1"/>
                </a:solidFill>
                <a:latin typeface="+mn-lt"/>
                <a:ea typeface="+mn-ea"/>
                <a:cs typeface="+mn-cs"/>
              </a:rPr>
              <a:t>252, 508, 2,040, and 4,080 bytes.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slab allocator is relatively complex and is not examined in detail here; a</a:t>
            </a:r>
          </a:p>
          <a:p>
            <a:r>
              <a:rPr lang="en-US" sz="1200" kern="1200" baseline="0" dirty="0">
                <a:solidFill>
                  <a:schemeClr val="tx1"/>
                </a:solidFill>
                <a:latin typeface="+mn-lt"/>
                <a:ea typeface="+mn-ea"/>
                <a:cs typeface="+mn-cs"/>
              </a:rPr>
              <a:t>good description can be found in [VAHA96]. In essence, Linux maintains a set of</a:t>
            </a:r>
          </a:p>
          <a:p>
            <a:r>
              <a:rPr lang="en-US" sz="1200" kern="1200" baseline="0" dirty="0">
                <a:solidFill>
                  <a:schemeClr val="tx1"/>
                </a:solidFill>
                <a:latin typeface="+mn-lt"/>
                <a:ea typeface="+mn-ea"/>
                <a:cs typeface="+mn-cs"/>
              </a:rPr>
              <a:t>linked lists, one for each size of chunk. Chunks may be split and aggregated in a</a:t>
            </a:r>
          </a:p>
          <a:p>
            <a:r>
              <a:rPr lang="en-US" sz="1200" kern="1200" baseline="0" dirty="0">
                <a:solidFill>
                  <a:schemeClr val="tx1"/>
                </a:solidFill>
                <a:latin typeface="+mn-lt"/>
                <a:ea typeface="+mn-ea"/>
                <a:cs typeface="+mn-cs"/>
              </a:rPr>
              <a:t>manner similar to the buddy algorithm and moved between lists accordingly.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119</a:t>
            </a:fld>
            <a:endParaRPr lang="en-US" dirty="0"/>
          </a:p>
        </p:txBody>
      </p:sp>
    </p:spTree>
    <p:extLst>
      <p:ext uri="{BB962C8B-B14F-4D97-AF65-F5344CB8AC3E}">
        <p14:creationId xmlns:p14="http://schemas.microsoft.com/office/powerpoint/2010/main" val="19629360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In most schemes for memory management, we can assume that the OS occupies some fixed portion of main memory and that the rest of main memory is available for use by multiple processes. The simplest scheme for managing this available memory is to partition it into regions with fixed boundaries.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One possibility is to make use of equal-size partitions. In this case, any process whose size is less than or equal to the partition size can be loaded into any available partition. If all partitions are full and no process is in the Ready or Running state, the operating system can swap a process out of any of the partitions and load in another process, so that there is some work for the processor.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extLst>
      <p:ext uri="{BB962C8B-B14F-4D97-AF65-F5344CB8AC3E}">
        <p14:creationId xmlns:p14="http://schemas.microsoft.com/office/powerpoint/2010/main" val="189576106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Windows virtual memory manager controls how memory is allocated and how</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paging is performed. The memory manager is designed to operate over a variety</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of platforms and to use page sizes ranging from 4 Kbytes to 64 Kbytes. Intel</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and AMD64 platforms have 4 Kbytes per page and Intel Itanium platforms have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8 Kbytes per page.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120</a:t>
            </a:fld>
            <a:endParaRPr lang="en-US" dirty="0"/>
          </a:p>
        </p:txBody>
      </p:sp>
    </p:spTree>
    <p:extLst>
      <p:ext uri="{BB962C8B-B14F-4D97-AF65-F5344CB8AC3E}">
        <p14:creationId xmlns:p14="http://schemas.microsoft.com/office/powerpoint/2010/main" val="3087060232"/>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On 32-bit platforms, each Windows user process sees a separate 32-bit address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space, allowing 4 GB of virtual memory per process. By default, half of this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memory is reserved for the operating system, so each user actually has 2 GB of</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available virtual address space and all processes share most of the upper 2 GB of</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system space when running in kernel-mode. Large memory intensive applications,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on both clients and servers, can run more effectively using 64-bit Windows. Other</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than netbooks, most modern PCs use the AMD64 processor architecture which is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capable of running as either a 32-bit or 64-bit system.</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121</a:t>
            </a:fld>
            <a:endParaRPr lang="en-US" dirty="0"/>
          </a:p>
        </p:txBody>
      </p:sp>
    </p:spTree>
    <p:extLst>
      <p:ext uri="{BB962C8B-B14F-4D97-AF65-F5344CB8AC3E}">
        <p14:creationId xmlns:p14="http://schemas.microsoft.com/office/powerpoint/2010/main" val="3841269046"/>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a:solidFill>
                  <a:schemeClr val="tx1"/>
                </a:solidFill>
                <a:latin typeface="+mn-lt"/>
                <a:ea typeface="+mn-ea"/>
                <a:cs typeface="+mn-cs"/>
              </a:rPr>
              <a:t>Figure 8.25 shows the default virtual address space seen by a normal 32-bit</a:t>
            </a:r>
          </a:p>
          <a:p>
            <a:r>
              <a:rPr lang="en-US" sz="1200" b="0" kern="1200" baseline="0" dirty="0">
                <a:solidFill>
                  <a:schemeClr val="tx1"/>
                </a:solidFill>
                <a:latin typeface="+mn-lt"/>
                <a:ea typeface="+mn-ea"/>
                <a:cs typeface="+mn-cs"/>
              </a:rPr>
              <a:t>user process. It consists of four regions:</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 0x00000000 to 0x0000FFFF: Set aside to help programmers catch </a:t>
            </a:r>
            <a:r>
              <a:rPr lang="en-US" sz="1200" b="0" kern="1200" baseline="0" dirty="0" err="1">
                <a:solidFill>
                  <a:schemeClr val="tx1"/>
                </a:solidFill>
                <a:latin typeface="+mn-lt"/>
                <a:ea typeface="+mn-ea"/>
                <a:cs typeface="+mn-cs"/>
              </a:rPr>
              <a:t>NULLpointer</a:t>
            </a:r>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assignments.</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 0x00010000 to 0x7FFEFFFF: Available user address space. This space is</a:t>
            </a:r>
          </a:p>
          <a:p>
            <a:r>
              <a:rPr lang="en-US" sz="1200" b="0" kern="1200" baseline="0" dirty="0">
                <a:solidFill>
                  <a:schemeClr val="tx1"/>
                </a:solidFill>
                <a:latin typeface="+mn-lt"/>
                <a:ea typeface="+mn-ea"/>
                <a:cs typeface="+mn-cs"/>
              </a:rPr>
              <a:t>divided into pages that may be loaded into main memory.</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 0x7FFF0000 to 0x7FFFFFFF: A guard page inaccessible to the user. This page</a:t>
            </a:r>
          </a:p>
          <a:p>
            <a:r>
              <a:rPr lang="en-US" sz="1200" b="0" kern="1200" baseline="0" dirty="0">
                <a:solidFill>
                  <a:schemeClr val="tx1"/>
                </a:solidFill>
                <a:latin typeface="+mn-lt"/>
                <a:ea typeface="+mn-ea"/>
                <a:cs typeface="+mn-cs"/>
              </a:rPr>
              <a:t>makes it easier for the operating system to check on out-of-bounds pointer</a:t>
            </a:r>
          </a:p>
          <a:p>
            <a:r>
              <a:rPr lang="en-US" sz="1200" b="0" kern="1200" baseline="0" dirty="0">
                <a:solidFill>
                  <a:schemeClr val="tx1"/>
                </a:solidFill>
                <a:latin typeface="+mn-lt"/>
                <a:ea typeface="+mn-ea"/>
                <a:cs typeface="+mn-cs"/>
              </a:rPr>
              <a:t>references.</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 0x80000000 to 0xFFFFFFFF: System address space. This 2-GB process is</a:t>
            </a:r>
          </a:p>
          <a:p>
            <a:r>
              <a:rPr lang="en-US" sz="1200" b="0" kern="1200" baseline="0" dirty="0">
                <a:solidFill>
                  <a:schemeClr val="tx1"/>
                </a:solidFill>
                <a:latin typeface="+mn-lt"/>
                <a:ea typeface="+mn-ea"/>
                <a:cs typeface="+mn-cs"/>
              </a:rPr>
              <a:t>used for the Windows Executive, Kernel, HAL, and device drivers.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On 64-bit platforms, 8 TB of user address space is available in Windows.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122</a:t>
            </a:fld>
            <a:endParaRPr lang="en-US" dirty="0"/>
          </a:p>
        </p:txBody>
      </p:sp>
    </p:spTree>
    <p:extLst>
      <p:ext uri="{BB962C8B-B14F-4D97-AF65-F5344CB8AC3E}">
        <p14:creationId xmlns:p14="http://schemas.microsoft.com/office/powerpoint/2010/main" val="4248281463"/>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When a process is created, it can in principle make use of the entire user space of</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almost 2 GB (or 8 TB on 64-bit Windows). This space is divided into fixed size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pages, any of which can be brought into main memory, but the OS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manages the addresses in contiguous regions allocated on 64-KB boundaries. A</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region can be in one of three states: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Available: </a:t>
            </a:r>
            <a:r>
              <a:rPr lang="en-US" sz="1200" b="0" kern="1200" baseline="0" dirty="0">
                <a:solidFill>
                  <a:schemeClr val="tx1"/>
                </a:solidFill>
                <a:latin typeface="+mn-lt"/>
                <a:ea typeface="+mn-ea"/>
                <a:cs typeface="+mn-cs"/>
              </a:rPr>
              <a:t>addresses not currently used by this process.</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Reserved: </a:t>
            </a:r>
            <a:r>
              <a:rPr lang="en-US" sz="1200" b="0" kern="1200" baseline="0" dirty="0">
                <a:solidFill>
                  <a:schemeClr val="tx1"/>
                </a:solidFill>
                <a:latin typeface="+mn-lt"/>
                <a:ea typeface="+mn-ea"/>
                <a:cs typeface="+mn-cs"/>
              </a:rPr>
              <a:t>addresses that the virtual memory manager has set aside for a process</a:t>
            </a:r>
            <a:r>
              <a:rPr lang="hr-HR" sz="1200" b="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so they cannot be allocated to another use (e.g., saving contiguous space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for a stack to grow).</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Committed: </a:t>
            </a:r>
            <a:r>
              <a:rPr lang="en-US" sz="1200" b="0" kern="1200" baseline="0" dirty="0">
                <a:solidFill>
                  <a:schemeClr val="tx1"/>
                </a:solidFill>
                <a:latin typeface="+mn-lt"/>
                <a:ea typeface="+mn-ea"/>
                <a:cs typeface="+mn-cs"/>
              </a:rPr>
              <a:t>addresses that the virtual memory manager has initialized for use</a:t>
            </a:r>
            <a:r>
              <a:rPr lang="hr-HR" sz="1200" b="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by the process to access virtual memory pages. These pages can reside either</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on disk or in physical memory. When on disk they can be either kept in files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(mapped pages) or occupy space in the paging file (i.e., the disk file to which it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writes pages when removing them from main memory).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distinction between reserved and committed memory is useful because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it (1) reduces the amount of total virtual memory space needed by the system,</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allowing the page file to be smaller; and (2) allows programs to reserve addresses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without making them accessible to the program or having them charged against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their resource quotas.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123</a:t>
            </a:fld>
            <a:endParaRPr lang="en-US" dirty="0"/>
          </a:p>
        </p:txBody>
      </p:sp>
    </p:spTree>
    <p:extLst>
      <p:ext uri="{BB962C8B-B14F-4D97-AF65-F5344CB8AC3E}">
        <p14:creationId xmlns:p14="http://schemas.microsoft.com/office/powerpoint/2010/main" val="1205849446"/>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The resident set management scheme used by Windows is variable allocation,</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local scope (see Table 8.5 ). When a process is first activated, it is assigned data structures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to manage its working set. As the pages needed by the process are brought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into physical memory the memory manager uses the data structures to keep track</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of the pages assigned to the process. Working sets of active processes are adjusted</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using the following general conventions: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When main memory is plentiful, the virtual memory manager allows the resident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sets of active processes to grow. To do this, when a page fault occurs, a</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new physical page is added to the process but no older page is swapped out,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resulting in an increase of the resident set of that process by one page.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When memory becomes scarce, the virtual memory manager recovers memory</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for the system by removing less recently used pages out of the working sets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of active processes, reducing the size of those resident sets.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Even when memory is plentiful, Windows watches for large processes that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are rapidly increasing their memory usage. The system begins to remove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pages that have not been recently used from the process. This policy makes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the system more responsive because a new program will not suddenly cause a</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scarcity of memory and make the user wait while the system tries to reduce the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resident sets of the processes that are already running.</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124</a:t>
            </a:fld>
            <a:endParaRPr lang="en-US" dirty="0"/>
          </a:p>
        </p:txBody>
      </p:sp>
    </p:spTree>
    <p:extLst>
      <p:ext uri="{BB962C8B-B14F-4D97-AF65-F5344CB8AC3E}">
        <p14:creationId xmlns:p14="http://schemas.microsoft.com/office/powerpoint/2010/main" val="197678033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Android includes a number of extensions to the normal Linux kernel memory management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facility. These include the following:</a:t>
            </a:r>
          </a:p>
          <a:p>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ASHMem</a:t>
            </a:r>
            <a:r>
              <a:rPr lang="en-US" sz="1200" kern="1200" baseline="0" dirty="0">
                <a:solidFill>
                  <a:schemeClr val="tx1"/>
                </a:solidFill>
                <a:latin typeface="+mn-lt"/>
                <a:ea typeface="+mn-ea"/>
                <a:cs typeface="+mn-cs"/>
              </a:rPr>
              <a:t>:  This feature provides anonymous shared memory, which abstracts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memory as file descriptors. A file descriptor can be passed to another process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to share memory.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Pmem</a:t>
            </a:r>
            <a:r>
              <a:rPr lang="en-US" sz="1200" kern="1200" baseline="0" dirty="0">
                <a:solidFill>
                  <a:schemeClr val="tx1"/>
                </a:solidFill>
                <a:latin typeface="+mn-lt"/>
                <a:ea typeface="+mn-ea"/>
                <a:cs typeface="+mn-cs"/>
              </a:rPr>
              <a:t>:  This feature allocates virtual memory so that it is physically contiguous.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This feature is useful for hardware that does not support virtual memory.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Low Memory Killer:  Most mobile devices do not have a swap capability (because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of flash memory lifetime considerations). When main memory is exhausted,</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the application or applications using the most memory must either</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back off their use of memory or be terminated. This feature enables the system</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to notify an app or apps that they need to free up memory. If an app does not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cooperate, it is terminated.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125</a:t>
            </a:fld>
            <a:endParaRPr lang="en-US" dirty="0"/>
          </a:p>
        </p:txBody>
      </p:sp>
    </p:spTree>
    <p:extLst>
      <p:ext uri="{BB962C8B-B14F-4D97-AF65-F5344CB8AC3E}">
        <p14:creationId xmlns:p14="http://schemas.microsoft.com/office/powerpoint/2010/main" val="356902196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Summary of </a:t>
            </a:r>
            <a:r>
              <a:rPr lang="en-US"/>
              <a:t>Chapter 7.</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126</a:t>
            </a:fld>
            <a:endParaRPr lang="en-US" dirty="0"/>
          </a:p>
        </p:txBody>
      </p:sp>
    </p:spTree>
    <p:extLst>
      <p:ext uri="{BB962C8B-B14F-4D97-AF65-F5344CB8AC3E}">
        <p14:creationId xmlns:p14="http://schemas.microsoft.com/office/powerpoint/2010/main" val="3013549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There are two difficulties with the use of equal-size fixed partitions:</a:t>
            </a:r>
          </a:p>
          <a:p>
            <a:r>
              <a:rPr lang="en-US" sz="1200" kern="1200" baseline="0" dirty="0">
                <a:solidFill>
                  <a:schemeClr val="tx1"/>
                </a:solidFill>
                <a:latin typeface="+mn-lt"/>
                <a:ea typeface="+mn-ea"/>
                <a:cs typeface="+mn-cs"/>
              </a:rPr>
              <a:t>• A program may be too big to fit into a partition. In this case, the programmer must design the program with the use of overlays so that only a portion of the program need be in main memory at any one time. When a module is needed that is not present, the user’s program must load that module into the program’s partition, overlaying whatever programs or data are there.</a:t>
            </a:r>
          </a:p>
          <a:p>
            <a:r>
              <a:rPr lang="en-US" sz="1200" kern="1200" baseline="0" dirty="0">
                <a:solidFill>
                  <a:schemeClr val="tx1"/>
                </a:solidFill>
                <a:latin typeface="+mn-lt"/>
                <a:ea typeface="+mn-ea"/>
                <a:cs typeface="+mn-cs"/>
              </a:rPr>
              <a:t>• Main memory utilization is extremely inefficient. Any program, no matter how small, occupies an entire partition. In our example, there may be a program whose length is less than 2 Mbytes; yet it occupies an 8-Mbyte partition whenever it is swapped in. This phenomenon, in which there is wasted space internal to a partition due to the fact that the block of data loaded is smaller than the partition, is referred to as </a:t>
            </a:r>
            <a:r>
              <a:rPr lang="en-US" sz="1200" b="1" kern="1200" baseline="0" dirty="0">
                <a:solidFill>
                  <a:schemeClr val="tx1"/>
                </a:solidFill>
                <a:latin typeface="+mn-lt"/>
                <a:ea typeface="+mn-ea"/>
                <a:cs typeface="+mn-cs"/>
              </a:rPr>
              <a:t>internal fragmentation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extLst>
      <p:ext uri="{BB962C8B-B14F-4D97-AF65-F5344CB8AC3E}">
        <p14:creationId xmlns:p14="http://schemas.microsoft.com/office/powerpoint/2010/main" val="3966649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use of unequal-size partitions provides a degree of flexibility to fixed partitioning. In addition, it can be said that fixed-partitioning schemes are relatively simple and require minimal OS software and processing overhead. However, there are disadvantages:</a:t>
            </a:r>
          </a:p>
          <a:p>
            <a:r>
              <a:rPr lang="en-US" sz="1200" kern="1200" baseline="0" dirty="0">
                <a:solidFill>
                  <a:schemeClr val="tx1"/>
                </a:solidFill>
                <a:latin typeface="+mn-lt"/>
                <a:ea typeface="+mn-ea"/>
                <a:cs typeface="+mn-cs"/>
              </a:rPr>
              <a:t>• The number of partitions specified at system generation time limits the number of active (not suspended) processes in the system.</a:t>
            </a:r>
          </a:p>
          <a:p>
            <a:r>
              <a:rPr lang="en-US" sz="1200" kern="1200" baseline="0" dirty="0">
                <a:solidFill>
                  <a:schemeClr val="tx1"/>
                </a:solidFill>
                <a:latin typeface="+mn-lt"/>
                <a:ea typeface="+mn-ea"/>
                <a:cs typeface="+mn-cs"/>
              </a:rPr>
              <a:t>• Because partition sizes are preset at system generation time, small jobs will not utilize partition space efficiently. In an environment where the main storage requirement of all jobs is known beforehand, this may be reasonable, but in most cases, it is an inefficient technique.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extLst>
      <p:ext uri="{BB962C8B-B14F-4D97-AF65-F5344CB8AC3E}">
        <p14:creationId xmlns:p14="http://schemas.microsoft.com/office/powerpoint/2010/main" val="1364177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To overcome some of the difficulties with fixed partitioning, an approach known as dynamic partitioning was developed. Again, this approach has been supplanted by more sophisticated memory management techniques. An important operating system that used this technique was IBM’s mainframe operating system, OS/MVT (Multiprogramming with a Variable Number of Tasks).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With dynamic partitioning, the partitions are of variable length and number. When a process is brought into main memory, it is allocated exactly as much memory as it requires and no more.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extLst>
      <p:ext uri="{BB962C8B-B14F-4D97-AF65-F5344CB8AC3E}">
        <p14:creationId xmlns:p14="http://schemas.microsoft.com/office/powerpoint/2010/main" val="689794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An example, using 64 Mbytes of main memory, is shown in Figure 7.4 . Initially, main memory is empty, except for the OS (a). The first three processes are loaded in, starting where the operating system ends and occupying just enough space for each process (b, c, d). This leaves a “hole” at the end of memory that is too small for a fourth process. At some point, none of</a:t>
            </a:r>
          </a:p>
          <a:p>
            <a:r>
              <a:rPr lang="en-US" sz="1200" kern="1200" baseline="0" dirty="0">
                <a:solidFill>
                  <a:schemeClr val="tx1"/>
                </a:solidFill>
                <a:latin typeface="+mn-lt"/>
                <a:ea typeface="+mn-ea"/>
                <a:cs typeface="+mn-cs"/>
              </a:rPr>
              <a:t>the processes in memory is ready. The operating system swaps out process 2 (e), which leaves sufficient room to load a new process, process 4 (f). Because process 4 is smaller than process 2, another small hole is created. Later, a point is reached at which none of the processes in main memory is ready, but process 2, in the Ready-Suspend state, is available. Because there is insufficient room in memory for process 2, the operating system swaps process 1 out (g) and swaps process 2 back in (h).</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As this example shows, this method starts out well, but eventually it leads to a situation in which there are a lot of small holes in memory. As time goes on, memory becomes more and more fragmented, and memory utilization declines. This phenomenon is referred to as </a:t>
            </a:r>
            <a:r>
              <a:rPr lang="en-US" sz="1200" b="1" kern="1200" baseline="0" dirty="0">
                <a:solidFill>
                  <a:schemeClr val="tx1"/>
                </a:solidFill>
                <a:latin typeface="+mn-lt"/>
                <a:ea typeface="+mn-ea"/>
                <a:cs typeface="+mn-cs"/>
              </a:rPr>
              <a:t>external fragmentation </a:t>
            </a:r>
            <a:r>
              <a:rPr lang="en-US" sz="1200" b="0" kern="1200" baseline="0" dirty="0">
                <a:solidFill>
                  <a:schemeClr val="tx1"/>
                </a:solidFill>
                <a:latin typeface="+mn-lt"/>
                <a:ea typeface="+mn-ea"/>
                <a:cs typeface="+mn-cs"/>
              </a:rPr>
              <a:t>, indicating that the memory </a:t>
            </a:r>
            <a:r>
              <a:rPr lang="en-US" sz="1200" kern="1200" baseline="0" dirty="0">
                <a:solidFill>
                  <a:schemeClr val="tx1"/>
                </a:solidFill>
                <a:latin typeface="+mn-lt"/>
                <a:ea typeface="+mn-ea"/>
                <a:cs typeface="+mn-cs"/>
              </a:rPr>
              <a:t>that is external to all partitions becomes increasingly fragmented. This is in contrast to internal fragmentation, referred to earlier.</a:t>
            </a: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extLst>
      <p:ext uri="{BB962C8B-B14F-4D97-AF65-F5344CB8AC3E}">
        <p14:creationId xmlns:p14="http://schemas.microsoft.com/office/powerpoint/2010/main" val="1214900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lvl="0" indent="-228600" algn="l" defTabSz="914400" rtl="0" eaLnBrk="0" fontAlgn="base" latinLnBrk="0" hangingPunct="0">
              <a:lnSpc>
                <a:spcPct val="100000"/>
              </a:lnSpc>
              <a:spcBef>
                <a:spcPct val="30000"/>
              </a:spcBef>
              <a:spcAft>
                <a:spcPct val="0"/>
              </a:spcAft>
              <a:buClrTx/>
              <a:buSzTx/>
              <a:buFont typeface="+mj-lt"/>
              <a:buNone/>
              <a:tabLst/>
              <a:defRPr/>
            </a:pPr>
            <a:r>
              <a:rPr lang="en-US" sz="1200" kern="1200" baseline="0" dirty="0">
                <a:solidFill>
                  <a:schemeClr val="tx1"/>
                </a:solidFill>
                <a:latin typeface="+mn-lt"/>
                <a:ea typeface="+mn-ea"/>
                <a:cs typeface="+mn-cs"/>
              </a:rPr>
              <a:t>One technique for overcoming external fragmentation is </a:t>
            </a:r>
            <a:r>
              <a:rPr lang="en-US" sz="1200" b="1" kern="1200" baseline="0" dirty="0">
                <a:solidFill>
                  <a:schemeClr val="tx1"/>
                </a:solidFill>
                <a:latin typeface="+mn-lt"/>
                <a:ea typeface="+mn-ea"/>
                <a:cs typeface="+mn-cs"/>
              </a:rPr>
              <a:t>compaction : </a:t>
            </a:r>
            <a:r>
              <a:rPr lang="en-US" sz="1200" b="0" kern="1200" baseline="0" dirty="0">
                <a:solidFill>
                  <a:schemeClr val="tx1"/>
                </a:solidFill>
                <a:latin typeface="+mn-lt"/>
                <a:ea typeface="+mn-ea"/>
                <a:cs typeface="+mn-cs"/>
              </a:rPr>
              <a:t>From</a:t>
            </a:r>
            <a:r>
              <a:rPr lang="en-US" sz="1200" b="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time to time, the OS shifts the processes so that they are contiguous and so that all of the free memory is together in one block. For example, in Figure 7.4h , compaction will result in a block of free memory of length 16M. </a:t>
            </a:r>
            <a:endParaRPr lang="hr-HR" sz="1200" kern="1200" baseline="0" dirty="0">
              <a:solidFill>
                <a:schemeClr val="tx1"/>
              </a:solidFill>
              <a:latin typeface="+mn-lt"/>
              <a:ea typeface="+mn-ea"/>
              <a:cs typeface="+mn-cs"/>
            </a:endParaRPr>
          </a:p>
          <a:p>
            <a:pPr marL="228600" marR="0" lvl="0" indent="-228600" algn="l" defTabSz="914400" rtl="0" eaLnBrk="0" fontAlgn="base" latinLnBrk="0" hangingPunct="0">
              <a:lnSpc>
                <a:spcPct val="100000"/>
              </a:lnSpc>
              <a:spcBef>
                <a:spcPct val="30000"/>
              </a:spcBef>
              <a:spcAft>
                <a:spcPct val="0"/>
              </a:spcAft>
              <a:buClrTx/>
              <a:buSzTx/>
              <a:buFont typeface="+mj-lt"/>
              <a:buNone/>
              <a:tabLst/>
              <a:defRPr/>
            </a:pPr>
            <a:r>
              <a:rPr lang="en-US" sz="1200" kern="1200" baseline="0" dirty="0">
                <a:solidFill>
                  <a:schemeClr val="tx1"/>
                </a:solidFill>
                <a:latin typeface="+mn-lt"/>
                <a:ea typeface="+mn-ea"/>
                <a:cs typeface="+mn-cs"/>
              </a:rPr>
              <a:t>This may well be sufficient to load in an additional process. The difficulty with compaction is that it is a time-consuming procedure and wasteful of processor time. Note that compaction implies the need for a dynamic relocation capability. That is, it must be possible to move a program from one region to another in main memory without invalidating the memory references in the program (see Appendix 7A).</a:t>
            </a:r>
            <a:endParaRPr lang="en-US" dirty="0"/>
          </a:p>
          <a:p>
            <a:pPr marL="228600" lvl="0" indent="-228600">
              <a:buFont typeface="+mj-lt"/>
              <a:buAutoNum type="arabicPeriod"/>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extLst>
      <p:ext uri="{BB962C8B-B14F-4D97-AF65-F5344CB8AC3E}">
        <p14:creationId xmlns:p14="http://schemas.microsoft.com/office/powerpoint/2010/main" val="34180736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1" kern="1200" baseline="0" dirty="0">
                <a:solidFill>
                  <a:schemeClr val="tx1"/>
                </a:solidFill>
                <a:latin typeface="+mn-lt"/>
                <a:ea typeface="+mn-ea"/>
                <a:cs typeface="+mn-cs"/>
              </a:rPr>
              <a:t>Because memory compaction is time consuming, the OS </a:t>
            </a:r>
            <a:r>
              <a:rPr lang="en-US" sz="1200" kern="1200" baseline="0" dirty="0">
                <a:solidFill>
                  <a:schemeClr val="tx1"/>
                </a:solidFill>
                <a:latin typeface="+mn-lt"/>
                <a:ea typeface="+mn-ea"/>
                <a:cs typeface="+mn-cs"/>
              </a:rPr>
              <a:t>designer must be clever in deciding how to assign processes to memory (how to plug the holes). When it is time to load or swap a process into main memory, and if there is more than one free block of memory of sufficient size, then the operating system must decide which free block to allocate.</a:t>
            </a:r>
          </a:p>
          <a:p>
            <a:r>
              <a:rPr lang="en-US" sz="1200" kern="1200" baseline="0" dirty="0">
                <a:solidFill>
                  <a:schemeClr val="tx1"/>
                </a:solidFill>
                <a:latin typeface="+mn-lt"/>
                <a:ea typeface="+mn-ea"/>
                <a:cs typeface="+mn-cs"/>
              </a:rPr>
              <a:t>Three placement algorithms that might be considered are best-fit, first-fit, and next-fit. All, of course, are limited to choosing among free blocks of main memory that are equal to or larger than the process to be brought in. </a:t>
            </a:r>
            <a:r>
              <a:rPr lang="en-US" sz="1200" b="1" kern="1200" baseline="0" dirty="0">
                <a:solidFill>
                  <a:schemeClr val="tx1"/>
                </a:solidFill>
                <a:latin typeface="+mn-lt"/>
                <a:ea typeface="+mn-ea"/>
                <a:cs typeface="+mn-cs"/>
              </a:rPr>
              <a:t>Best-fit </a:t>
            </a:r>
            <a:r>
              <a:rPr lang="en-US" sz="1200" b="0" kern="1200" baseline="0" dirty="0">
                <a:solidFill>
                  <a:schemeClr val="tx1"/>
                </a:solidFill>
                <a:latin typeface="+mn-lt"/>
                <a:ea typeface="+mn-ea"/>
                <a:cs typeface="+mn-cs"/>
              </a:rPr>
              <a:t>chooses the </a:t>
            </a:r>
            <a:r>
              <a:rPr lang="en-US" sz="1200" kern="1200" baseline="0" dirty="0">
                <a:solidFill>
                  <a:schemeClr val="tx1"/>
                </a:solidFill>
                <a:latin typeface="+mn-lt"/>
                <a:ea typeface="+mn-ea"/>
                <a:cs typeface="+mn-cs"/>
              </a:rPr>
              <a:t>block that is closest in size to the request. </a:t>
            </a:r>
            <a:r>
              <a:rPr lang="en-US" sz="1200" b="1" kern="1200" baseline="0" dirty="0">
                <a:solidFill>
                  <a:schemeClr val="tx1"/>
                </a:solidFill>
                <a:latin typeface="+mn-lt"/>
                <a:ea typeface="+mn-ea"/>
                <a:cs typeface="+mn-cs"/>
              </a:rPr>
              <a:t>First-fit </a:t>
            </a:r>
            <a:r>
              <a:rPr lang="en-US" sz="1200" b="0" kern="1200" baseline="0" dirty="0">
                <a:solidFill>
                  <a:schemeClr val="tx1"/>
                </a:solidFill>
                <a:latin typeface="+mn-lt"/>
                <a:ea typeface="+mn-ea"/>
                <a:cs typeface="+mn-cs"/>
              </a:rPr>
              <a:t>begins to scan memory from the </a:t>
            </a:r>
            <a:r>
              <a:rPr lang="en-US" sz="1200" kern="1200" baseline="0" dirty="0">
                <a:solidFill>
                  <a:schemeClr val="tx1"/>
                </a:solidFill>
                <a:latin typeface="+mn-lt"/>
                <a:ea typeface="+mn-ea"/>
                <a:cs typeface="+mn-cs"/>
              </a:rPr>
              <a:t>beginning and chooses the first available block that is large enough. </a:t>
            </a:r>
            <a:r>
              <a:rPr lang="en-US" sz="1200" b="1" kern="1200" baseline="0" dirty="0">
                <a:solidFill>
                  <a:schemeClr val="tx1"/>
                </a:solidFill>
                <a:latin typeface="+mn-lt"/>
                <a:ea typeface="+mn-ea"/>
                <a:cs typeface="+mn-cs"/>
              </a:rPr>
              <a:t>Next-fit </a:t>
            </a:r>
            <a:r>
              <a:rPr lang="en-US" sz="1200" b="0" kern="1200" baseline="0" dirty="0">
                <a:solidFill>
                  <a:schemeClr val="tx1"/>
                </a:solidFill>
                <a:latin typeface="+mn-lt"/>
                <a:ea typeface="+mn-ea"/>
                <a:cs typeface="+mn-cs"/>
              </a:rPr>
              <a:t>begins </a:t>
            </a:r>
            <a:r>
              <a:rPr lang="en-US" sz="1200" kern="1200" baseline="0" dirty="0">
                <a:solidFill>
                  <a:schemeClr val="tx1"/>
                </a:solidFill>
                <a:latin typeface="+mn-lt"/>
                <a:ea typeface="+mn-ea"/>
                <a:cs typeface="+mn-cs"/>
              </a:rPr>
              <a:t>to scan memory from the location of the last placement, and chooses the next available block that is large enough.</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extLst>
      <p:ext uri="{BB962C8B-B14F-4D97-AF65-F5344CB8AC3E}">
        <p14:creationId xmlns:p14="http://schemas.microsoft.com/office/powerpoint/2010/main" val="27275454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mn-lt"/>
                <a:ea typeface="+mn-ea"/>
                <a:cs typeface="+mn-cs"/>
              </a:rPr>
              <a:t>Both fixed and dynamic partitioning schemes have drawbacks. A fixed partitioning scheme limits the number of active processes and may use space inefficiently if there is a poor match between available partition sizes and process sizes. A dynamic partitioning scheme is more complex to maintain and includes the overhead of compaction. An interesting compromise is the buddy system ([KNUT97], [PETE77]).</a:t>
            </a:r>
          </a:p>
          <a:p>
            <a:endParaRPr lang="en-US" sz="1200" kern="1200" baseline="0" dirty="0">
              <a:solidFill>
                <a:schemeClr val="tx1"/>
              </a:solidFill>
              <a:latin typeface="+mn-lt"/>
              <a:ea typeface="+mn-ea"/>
              <a:cs typeface="+mn-cs"/>
            </a:endParaRPr>
          </a:p>
          <a:p>
            <a:r>
              <a:rPr lang="en-US" sz="3000" dirty="0"/>
              <a:t>Memory blocks are available of size 2</a:t>
            </a:r>
            <a:r>
              <a:rPr lang="en-US" sz="3000" i="1" baseline="30000" dirty="0"/>
              <a:t>K</a:t>
            </a:r>
            <a:r>
              <a:rPr lang="en-US" sz="3000" i="1" dirty="0"/>
              <a:t> words, L ≤ K ≤ U, </a:t>
            </a:r>
            <a:r>
              <a:rPr lang="en-US" sz="3000" dirty="0"/>
              <a:t>where </a:t>
            </a:r>
          </a:p>
          <a:p>
            <a:pPr lvl="2"/>
            <a:r>
              <a:rPr lang="en-US" dirty="0"/>
              <a:t>2</a:t>
            </a:r>
            <a:r>
              <a:rPr lang="en-US" i="1" baseline="30000" dirty="0"/>
              <a:t>L</a:t>
            </a:r>
            <a:r>
              <a:rPr lang="en-US" i="1" dirty="0"/>
              <a:t> = smallest size block that is allocated </a:t>
            </a:r>
          </a:p>
          <a:p>
            <a:pPr lvl="2"/>
            <a:r>
              <a:rPr lang="en-US" dirty="0"/>
              <a:t>2</a:t>
            </a:r>
            <a:r>
              <a:rPr lang="en-US" baseline="30000" dirty="0"/>
              <a:t>U</a:t>
            </a:r>
            <a:r>
              <a:rPr lang="en-US" dirty="0"/>
              <a:t> = largest size block that is allocated; generally 2</a:t>
            </a:r>
            <a:r>
              <a:rPr lang="en-US" baseline="30000" dirty="0"/>
              <a:t>U</a:t>
            </a:r>
            <a:r>
              <a:rPr lang="en-US" dirty="0"/>
              <a:t> is the size of the entire memory available for allocation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To begin, the entire space available for allocation is treated as a single block of size 2</a:t>
            </a:r>
            <a:r>
              <a:rPr lang="en-US" sz="1200" i="1" kern="1200" baseline="30000" dirty="0">
                <a:solidFill>
                  <a:schemeClr val="tx1"/>
                </a:solidFill>
                <a:latin typeface="+mn-lt"/>
                <a:ea typeface="+mn-ea"/>
                <a:cs typeface="+mn-cs"/>
              </a:rPr>
              <a:t>U</a:t>
            </a:r>
            <a:r>
              <a:rPr lang="en-US" sz="1200" i="1" kern="1200" baseline="0" dirty="0">
                <a:solidFill>
                  <a:schemeClr val="tx1"/>
                </a:solidFill>
                <a:latin typeface="+mn-lt"/>
                <a:ea typeface="+mn-ea"/>
                <a:cs typeface="+mn-cs"/>
              </a:rPr>
              <a:t> . If a request of size s such that 2</a:t>
            </a:r>
            <a:r>
              <a:rPr lang="en-US" sz="1200" i="1" kern="1200" baseline="30000" dirty="0">
                <a:solidFill>
                  <a:schemeClr val="tx1"/>
                </a:solidFill>
                <a:latin typeface="+mn-lt"/>
                <a:ea typeface="+mn-ea"/>
                <a:cs typeface="+mn-cs"/>
              </a:rPr>
              <a:t>U –1 </a:t>
            </a:r>
            <a:r>
              <a:rPr lang="en-US" sz="1200" i="1" kern="1200" baseline="0" dirty="0">
                <a:solidFill>
                  <a:schemeClr val="tx1"/>
                </a:solidFill>
                <a:latin typeface="+mn-lt"/>
                <a:ea typeface="+mn-ea"/>
                <a:cs typeface="+mn-cs"/>
              </a:rPr>
              <a:t>≤ s 2</a:t>
            </a:r>
            <a:r>
              <a:rPr lang="en-US" sz="1200" i="1" kern="1200" baseline="30000" dirty="0">
                <a:solidFill>
                  <a:schemeClr val="tx1"/>
                </a:solidFill>
                <a:latin typeface="+mn-lt"/>
                <a:ea typeface="+mn-ea"/>
                <a:cs typeface="+mn-cs"/>
              </a:rPr>
              <a:t>U </a:t>
            </a:r>
            <a:r>
              <a:rPr lang="en-US" sz="1200" i="1" kern="1200" baseline="0" dirty="0">
                <a:solidFill>
                  <a:schemeClr val="tx1"/>
                </a:solidFill>
                <a:latin typeface="+mn-lt"/>
                <a:ea typeface="+mn-ea"/>
                <a:cs typeface="+mn-cs"/>
              </a:rPr>
              <a:t>is made, then the entire block </a:t>
            </a:r>
            <a:r>
              <a:rPr lang="en-US" sz="1200" kern="1200" baseline="0" dirty="0">
                <a:solidFill>
                  <a:schemeClr val="tx1"/>
                </a:solidFill>
                <a:latin typeface="+mn-lt"/>
                <a:ea typeface="+mn-ea"/>
                <a:cs typeface="+mn-cs"/>
              </a:rPr>
              <a:t>is allocated. Otherwise, the block is split into two equal buddies of size </a:t>
            </a:r>
            <a:r>
              <a:rPr lang="en-US" sz="1200" i="1" kern="1200" baseline="0" dirty="0">
                <a:solidFill>
                  <a:schemeClr val="tx1"/>
                </a:solidFill>
                <a:latin typeface="+mn-lt"/>
                <a:ea typeface="+mn-ea"/>
                <a:cs typeface="+mn-cs"/>
              </a:rPr>
              <a:t>2</a:t>
            </a:r>
            <a:r>
              <a:rPr lang="en-US" sz="1200" i="1" kern="1200" baseline="30000" dirty="0">
                <a:solidFill>
                  <a:schemeClr val="tx1"/>
                </a:solidFill>
                <a:latin typeface="+mn-lt"/>
                <a:ea typeface="+mn-ea"/>
                <a:cs typeface="+mn-cs"/>
              </a:rPr>
              <a:t>U –1 </a:t>
            </a:r>
            <a:r>
              <a:rPr lang="en-US" sz="1200" i="1" kern="1200" baseline="0" dirty="0">
                <a:solidFill>
                  <a:schemeClr val="tx1"/>
                </a:solidFill>
                <a:latin typeface="+mn-lt"/>
                <a:ea typeface="+mn-ea"/>
                <a:cs typeface="+mn-cs"/>
              </a:rPr>
              <a:t>. If 2</a:t>
            </a:r>
            <a:r>
              <a:rPr lang="en-US" sz="1200" i="1" kern="1200" baseline="30000" dirty="0">
                <a:solidFill>
                  <a:schemeClr val="tx1"/>
                </a:solidFill>
                <a:latin typeface="+mn-lt"/>
                <a:ea typeface="+mn-ea"/>
                <a:cs typeface="+mn-cs"/>
              </a:rPr>
              <a:t>U –2 ≤</a:t>
            </a:r>
            <a:r>
              <a:rPr lang="en-US" sz="1200" i="1" kern="1200" baseline="0" dirty="0">
                <a:solidFill>
                  <a:schemeClr val="tx1"/>
                </a:solidFill>
                <a:latin typeface="+mn-lt"/>
                <a:ea typeface="+mn-ea"/>
                <a:cs typeface="+mn-cs"/>
              </a:rPr>
              <a:t> ≤ </a:t>
            </a:r>
            <a:r>
              <a:rPr lang="en-US" sz="1200" i="1" kern="1200" baseline="0" dirty="0" err="1">
                <a:solidFill>
                  <a:schemeClr val="tx1"/>
                </a:solidFill>
                <a:latin typeface="+mn-lt"/>
                <a:ea typeface="+mn-ea"/>
                <a:cs typeface="+mn-cs"/>
              </a:rPr>
              <a:t>s</a:t>
            </a:r>
            <a:r>
              <a:rPr lang="en-US" sz="1200" i="1" kern="1200" baseline="0" dirty="0">
                <a:solidFill>
                  <a:schemeClr val="tx1"/>
                </a:solidFill>
                <a:latin typeface="+mn-lt"/>
                <a:ea typeface="+mn-ea"/>
                <a:cs typeface="+mn-cs"/>
              </a:rPr>
              <a:t> 2</a:t>
            </a:r>
            <a:r>
              <a:rPr lang="en-US" sz="1200" i="1" kern="1200" baseline="30000" dirty="0">
                <a:solidFill>
                  <a:schemeClr val="tx1"/>
                </a:solidFill>
                <a:latin typeface="+mn-lt"/>
                <a:ea typeface="+mn-ea"/>
                <a:cs typeface="+mn-cs"/>
              </a:rPr>
              <a:t>U –1 </a:t>
            </a:r>
            <a:r>
              <a:rPr lang="en-US" sz="1200" i="1" kern="1200" baseline="0" dirty="0">
                <a:solidFill>
                  <a:schemeClr val="tx1"/>
                </a:solidFill>
                <a:latin typeface="+mn-lt"/>
                <a:ea typeface="+mn-ea"/>
                <a:cs typeface="+mn-cs"/>
              </a:rPr>
              <a:t>, then the request is allocated to one of the two buddies. Otherwise, one </a:t>
            </a:r>
            <a:r>
              <a:rPr lang="en-US" sz="1200" kern="1200" baseline="0" dirty="0">
                <a:solidFill>
                  <a:schemeClr val="tx1"/>
                </a:solidFill>
                <a:latin typeface="+mn-lt"/>
                <a:ea typeface="+mn-ea"/>
                <a:cs typeface="+mn-cs"/>
              </a:rPr>
              <a:t>of the buddies is split in half again. This process continues until the smallest block greater than or equal to </a:t>
            </a:r>
            <a:r>
              <a:rPr lang="en-US" sz="1200" i="1" kern="1200" baseline="0" dirty="0">
                <a:solidFill>
                  <a:schemeClr val="tx1"/>
                </a:solidFill>
                <a:latin typeface="+mn-lt"/>
                <a:ea typeface="+mn-ea"/>
                <a:cs typeface="+mn-cs"/>
              </a:rPr>
              <a:t>s is generated and allocated to the request. At any time, the </a:t>
            </a:r>
            <a:r>
              <a:rPr lang="en-US" sz="1200" kern="1200" baseline="0" dirty="0">
                <a:solidFill>
                  <a:schemeClr val="tx1"/>
                </a:solidFill>
                <a:latin typeface="+mn-lt"/>
                <a:ea typeface="+mn-ea"/>
                <a:cs typeface="+mn-cs"/>
              </a:rPr>
              <a:t>buddy system maintains a list of holes (unallocated blocks) of each size 2</a:t>
            </a:r>
            <a:r>
              <a:rPr lang="en-US" sz="1200" kern="1200" baseline="30000" dirty="0">
                <a:solidFill>
                  <a:schemeClr val="tx1"/>
                </a:solidFill>
                <a:latin typeface="+mn-lt"/>
                <a:ea typeface="+mn-ea"/>
                <a:cs typeface="+mn-cs"/>
              </a:rPr>
              <a:t> i </a:t>
            </a:r>
            <a:r>
              <a:rPr lang="en-US" sz="1200" i="1" kern="1200" baseline="0" dirty="0">
                <a:solidFill>
                  <a:schemeClr val="tx1"/>
                </a:solidFill>
                <a:latin typeface="+mn-lt"/>
                <a:ea typeface="+mn-ea"/>
                <a:cs typeface="+mn-cs"/>
              </a:rPr>
              <a:t>. A hole </a:t>
            </a:r>
            <a:r>
              <a:rPr lang="en-US" sz="1200" kern="1200" baseline="0" dirty="0">
                <a:solidFill>
                  <a:schemeClr val="tx1"/>
                </a:solidFill>
                <a:latin typeface="+mn-lt"/>
                <a:ea typeface="+mn-ea"/>
                <a:cs typeface="+mn-cs"/>
              </a:rPr>
              <a:t>may be removed from the ( </a:t>
            </a:r>
            <a:r>
              <a:rPr lang="en-US" sz="1200" i="1" kern="1200" baseline="0" dirty="0">
                <a:solidFill>
                  <a:schemeClr val="tx1"/>
                </a:solidFill>
                <a:latin typeface="+mn-lt"/>
                <a:ea typeface="+mn-ea"/>
                <a:cs typeface="+mn-cs"/>
              </a:rPr>
              <a:t>i + 1) list by splitting it in half to create two buddies of </a:t>
            </a:r>
            <a:r>
              <a:rPr lang="en-US" sz="1200" kern="1200" baseline="0" dirty="0">
                <a:solidFill>
                  <a:schemeClr val="tx1"/>
                </a:solidFill>
                <a:latin typeface="+mn-lt"/>
                <a:ea typeface="+mn-ea"/>
                <a:cs typeface="+mn-cs"/>
              </a:rPr>
              <a:t>size 2</a:t>
            </a:r>
            <a:r>
              <a:rPr lang="en-US" sz="1200" kern="1200" baseline="30000" dirty="0">
                <a:solidFill>
                  <a:schemeClr val="tx1"/>
                </a:solidFill>
                <a:latin typeface="+mn-lt"/>
                <a:ea typeface="+mn-ea"/>
                <a:cs typeface="+mn-cs"/>
              </a:rPr>
              <a:t> </a:t>
            </a:r>
            <a:r>
              <a:rPr lang="en-US" sz="1200" i="1" kern="1200" baseline="30000" dirty="0">
                <a:solidFill>
                  <a:schemeClr val="tx1"/>
                </a:solidFill>
                <a:latin typeface="+mn-lt"/>
                <a:ea typeface="+mn-ea"/>
                <a:cs typeface="+mn-cs"/>
              </a:rPr>
              <a:t>i </a:t>
            </a:r>
            <a:r>
              <a:rPr lang="en-US" sz="1200" i="1" kern="1200" baseline="0" dirty="0">
                <a:solidFill>
                  <a:schemeClr val="tx1"/>
                </a:solidFill>
                <a:latin typeface="+mn-lt"/>
                <a:ea typeface="+mn-ea"/>
                <a:cs typeface="+mn-cs"/>
              </a:rPr>
              <a:t>in the i list. Whenever a pair of buddies on the i list both become unallocated, </a:t>
            </a:r>
            <a:r>
              <a:rPr lang="en-US" sz="1200" kern="1200" baseline="0" dirty="0">
                <a:solidFill>
                  <a:schemeClr val="tx1"/>
                </a:solidFill>
                <a:latin typeface="+mn-lt"/>
                <a:ea typeface="+mn-ea"/>
                <a:cs typeface="+mn-cs"/>
              </a:rPr>
              <a:t>they are removed from that list and coalesced into a single block on the ( </a:t>
            </a:r>
            <a:r>
              <a:rPr lang="en-US" sz="1200" i="1" kern="1200" baseline="0" dirty="0">
                <a:solidFill>
                  <a:schemeClr val="tx1"/>
                </a:solidFill>
                <a:latin typeface="+mn-lt"/>
                <a:ea typeface="+mn-ea"/>
                <a:cs typeface="+mn-cs"/>
              </a:rPr>
              <a:t>i + 1) list.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extLst>
      <p:ext uri="{BB962C8B-B14F-4D97-AF65-F5344CB8AC3E}">
        <p14:creationId xmlns:p14="http://schemas.microsoft.com/office/powerpoint/2010/main" val="4160829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In a </a:t>
            </a:r>
            <a:r>
              <a:rPr lang="en-US" sz="1200" kern="1200" baseline="0" dirty="0" err="1">
                <a:solidFill>
                  <a:schemeClr val="tx1"/>
                </a:solidFill>
                <a:latin typeface="+mn-lt"/>
                <a:ea typeface="+mn-ea"/>
                <a:cs typeface="+mn-cs"/>
              </a:rPr>
              <a:t>uniprogramming</a:t>
            </a:r>
            <a:r>
              <a:rPr lang="en-US" sz="1200" kern="1200" baseline="0" dirty="0">
                <a:solidFill>
                  <a:schemeClr val="tx1"/>
                </a:solidFill>
                <a:latin typeface="+mn-lt"/>
                <a:ea typeface="+mn-ea"/>
                <a:cs typeface="+mn-cs"/>
              </a:rPr>
              <a:t> system, main memory is divided into two parts: one part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for the operating system (resident monitor, kernel) and other part for the program</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currently being executed. In a multiprogramming system, the “user” part of</a:t>
            </a:r>
          </a:p>
          <a:p>
            <a:r>
              <a:rPr lang="en-US" sz="1200" kern="1200" baseline="0" dirty="0">
                <a:solidFill>
                  <a:schemeClr val="tx1"/>
                </a:solidFill>
                <a:latin typeface="+mn-lt"/>
                <a:ea typeface="+mn-ea"/>
                <a:cs typeface="+mn-cs"/>
              </a:rPr>
              <a:t>memory must be further subdivided to accommodate multiple processes. The task</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of subdivision is carried out dynamically by the operating system and is known as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memory management .</a:t>
            </a:r>
          </a:p>
          <a:p>
            <a:r>
              <a:rPr lang="en-US" sz="1200" kern="1200" baseline="0" dirty="0">
                <a:solidFill>
                  <a:schemeClr val="tx1"/>
                </a:solidFill>
                <a:latin typeface="+mn-lt"/>
                <a:ea typeface="+mn-ea"/>
                <a:cs typeface="+mn-cs"/>
              </a:rPr>
              <a:t>Effective memory management is vital in a multiprogramming system. If only</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 few processes are in memory, then for much of the time all of the processes will be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waiting for I/O (input/output) and the processor will be idle. Thus memory needs to</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be allocated to ensure a reasonable supply of ready processes to consume available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processor time.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extLst>
      <p:ext uri="{BB962C8B-B14F-4D97-AF65-F5344CB8AC3E}">
        <p14:creationId xmlns:p14="http://schemas.microsoft.com/office/powerpoint/2010/main" val="13234076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7.6 gives an example using a 1-Mbyte initial block. The first request, A, is for 100 Kbytes, for which a 128K block is needed. The initial block is divided into two 512K buddies. The first of these is divided into two 256K buddies, and the first of these is divided into two 128K buddies, one of which is allocated to A. The next request, B, requires a 256K block. Such a block is already available and is allocated. The process continues with splitting and coalescing occurring as needed. Note that when E is released, two 128K buddies are coalesced into a 256K block, which is immediately coalesced with its buddy.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extLst>
      <p:ext uri="{BB962C8B-B14F-4D97-AF65-F5344CB8AC3E}">
        <p14:creationId xmlns:p14="http://schemas.microsoft.com/office/powerpoint/2010/main" val="40377844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7.7 shows a binary tree representation of the buddy allocation immediately after the Release B request. The leaf nodes represent the current partitioning of the memory. If two buddies are leaf nodes, then at least one must be allocated; otherwise they would be coalesced into a larger block.</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buddy system is a reasonable compromise to overcome the disadvantages of both the fixed and variable partitioning schemes, but in contemporary operating systems, virtual memory based on paging and segmentation is superior. However, the buddy system has found application in parallel systems as an efficient means of allocation and release for parallel programs (e.g., see [JOHN92]). A modified form of the buddy system is used for UNIX kernel memory allocation (described in Chapter 8 ).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extLst>
      <p:ext uri="{BB962C8B-B14F-4D97-AF65-F5344CB8AC3E}">
        <p14:creationId xmlns:p14="http://schemas.microsoft.com/office/powerpoint/2010/main" val="18475385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Before we consider ways of dealing with the shortcomings of partitioning, we must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clear up one loose end, which relates to the placement of processes in memory. When</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the fixed partition scheme of Figure 7.3a is used, we can expect a process will always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be assigned to the same partition. That is, whichever partition is selected when a new</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process is loaded will always be used to swap that process back into memory after it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has been swapped out. In that case, a simple relocating loader, such as is described</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in Appendix 7A, can be used: When the process is first loaded, all relative memory</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references in the code are replaced by absolute main memory addresses, determined</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by the base address of the loaded process.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In the case of equal-size partitions (see Figure 7.2a) and in the case of a single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process queue for unequal-size partitions (see Figure 7.3b), a process may occupy different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partitions during the course of its life. When a process image is first created, it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is loaded into some partition in main memory. Later, the process may be swapped out;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when it is subsequently swapped back in, it may be assigned to a different partition</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than the last time. The same is true for dynamic partitioning. Observe in Figure 7.4c</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and Figure 7.4h that process 2 occupies two different regions of memory on the two</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occasions when it is brought in. Furthermore, when compaction is used, processes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are shifted while they are in main memory. Thus, the locations (of instructions and</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data) referenced by a process are not fixed. They will change each time a process is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swapped in or shifted. To solve this problem, a distinction is made among several</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types of addresses</a:t>
            </a:r>
          </a:p>
          <a:p>
            <a:endParaRPr lang="en-US" sz="1200"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extLst>
      <p:ext uri="{BB962C8B-B14F-4D97-AF65-F5344CB8AC3E}">
        <p14:creationId xmlns:p14="http://schemas.microsoft.com/office/powerpoint/2010/main" val="15482030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a:t>
            </a:r>
            <a:r>
              <a:rPr lang="en-US" sz="1200" b="1" kern="1200" baseline="0" dirty="0">
                <a:solidFill>
                  <a:schemeClr val="tx1"/>
                </a:solidFill>
                <a:latin typeface="+mn-lt"/>
                <a:ea typeface="+mn-ea"/>
                <a:cs typeface="+mn-cs"/>
              </a:rPr>
              <a:t>logical address </a:t>
            </a:r>
            <a:r>
              <a:rPr lang="en-US" sz="1200" b="0" kern="1200" baseline="0" dirty="0">
                <a:solidFill>
                  <a:schemeClr val="tx1"/>
                </a:solidFill>
                <a:latin typeface="+mn-lt"/>
                <a:ea typeface="+mn-ea"/>
                <a:cs typeface="+mn-cs"/>
              </a:rPr>
              <a:t>is a reference to a memory location independent </a:t>
            </a:r>
            <a:r>
              <a:rPr lang="en-US" sz="1200" kern="1200" baseline="0" dirty="0">
                <a:solidFill>
                  <a:schemeClr val="tx1"/>
                </a:solidFill>
                <a:latin typeface="+mn-lt"/>
                <a:ea typeface="+mn-ea"/>
                <a:cs typeface="+mn-cs"/>
              </a:rPr>
              <a:t>of the current assignment of data to memory; a translation must be made to a physical address before the memory access can be achieved. A </a:t>
            </a:r>
            <a:r>
              <a:rPr lang="en-US" sz="1200" b="1" kern="1200" baseline="0" dirty="0">
                <a:solidFill>
                  <a:schemeClr val="tx1"/>
                </a:solidFill>
                <a:latin typeface="+mn-lt"/>
                <a:ea typeface="+mn-ea"/>
                <a:cs typeface="+mn-cs"/>
              </a:rPr>
              <a:t>relative address </a:t>
            </a:r>
            <a:r>
              <a:rPr lang="en-US" sz="1200" b="0" kern="1200" baseline="0" dirty="0">
                <a:solidFill>
                  <a:schemeClr val="tx1"/>
                </a:solidFill>
                <a:latin typeface="+mn-lt"/>
                <a:ea typeface="+mn-ea"/>
                <a:cs typeface="+mn-cs"/>
              </a:rPr>
              <a:t>is a </a:t>
            </a:r>
            <a:r>
              <a:rPr lang="en-US" sz="1200" kern="1200" baseline="0" dirty="0">
                <a:solidFill>
                  <a:schemeClr val="tx1"/>
                </a:solidFill>
                <a:latin typeface="+mn-lt"/>
                <a:ea typeface="+mn-ea"/>
                <a:cs typeface="+mn-cs"/>
              </a:rPr>
              <a:t>particular example of logical address, in which the address is expressed as a location relative to some known point, usually a value in a processor register. A </a:t>
            </a:r>
            <a:r>
              <a:rPr lang="en-US" sz="1200" b="1" kern="1200" baseline="0" dirty="0">
                <a:solidFill>
                  <a:schemeClr val="tx1"/>
                </a:solidFill>
                <a:latin typeface="+mn-lt"/>
                <a:ea typeface="+mn-ea"/>
                <a:cs typeface="+mn-cs"/>
              </a:rPr>
              <a:t>physical address , or absolute address, </a:t>
            </a:r>
            <a:r>
              <a:rPr lang="en-US" sz="1200" b="0" kern="1200" baseline="0" dirty="0">
                <a:solidFill>
                  <a:schemeClr val="tx1"/>
                </a:solidFill>
                <a:latin typeface="+mn-lt"/>
                <a:ea typeface="+mn-ea"/>
                <a:cs typeface="+mn-cs"/>
              </a:rPr>
              <a:t>is an actual location in main memory.</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extLst>
      <p:ext uri="{BB962C8B-B14F-4D97-AF65-F5344CB8AC3E}">
        <p14:creationId xmlns:p14="http://schemas.microsoft.com/office/powerpoint/2010/main" val="2303754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mn-lt"/>
                <a:ea typeface="+mn-ea"/>
                <a:cs typeface="+mn-cs"/>
              </a:rPr>
              <a:t>Programs that employ relative addresses in memory are loaded using dynamic run-time loading (see Appendix 7A for a discussion). Typically, all of the memory references in the loaded process are relative to the origin of the program. Thus a hardware mechanism is needed for translating relative addresses to physical main memory addresses at the time of execution of the instruction that contains the reference.</a:t>
            </a:r>
          </a:p>
          <a:p>
            <a:r>
              <a:rPr lang="en-US" sz="1200" kern="1200" baseline="0" dirty="0">
                <a:solidFill>
                  <a:schemeClr val="tx1"/>
                </a:solidFill>
                <a:latin typeface="+mn-lt"/>
                <a:ea typeface="+mn-ea"/>
                <a:cs typeface="+mn-cs"/>
              </a:rPr>
              <a:t>Figure shows the way in which this address translation is typically accomplished. When a process is assigned to the Running state, a special processor register, sometimes called the base register, is loaded with the starting address in main memory of the program. There is also a “bounds” register that indicates the ending location of the program; these values must be set when the program is loaded into memory or when the process image is swapped in. During the course of execution of the process, relative addresses are encountered. These include the contents of the instruction register, instruction addresses that occur in branch and call instructions, and data addresses that occur in load and store instructions. Each such relative address goes through two steps of manipulation by the processor. First, the value in the base register is added to the relative address to produce an absolute address. Second, the resulting address is compared to the value in the bounds register. If the address is within bounds, then the instruction execution may proceed. Otherwise, an interrupt is generated to the operating system, which must respond to the error in some fashion.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scheme of Figure 7.8 allows programs to be swapped in and out of memory during the course of execution. It also provides a measure of protection: Each process image is isolated by the contents of the base and bounds registers and safe from unwanted accesses by other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extLst>
      <p:ext uri="{BB962C8B-B14F-4D97-AF65-F5344CB8AC3E}">
        <p14:creationId xmlns:p14="http://schemas.microsoft.com/office/powerpoint/2010/main" val="19490131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Both unequal fixed-size and variable-size partitions are inefficient in the use of memory; the former results in internal fragmentation, the latter in external fragmentation. Suppose, however, that main memory is partitioned into equal fixed-size chunks that are relatively small, and that each process is also divided into small fixed-size chunks of the same size. Then the chunks of a process, known as </a:t>
            </a:r>
            <a:r>
              <a:rPr lang="en-US" sz="1200" b="1" kern="1200" baseline="0" dirty="0">
                <a:solidFill>
                  <a:schemeClr val="tx1"/>
                </a:solidFill>
                <a:latin typeface="+mn-lt"/>
                <a:ea typeface="+mn-ea"/>
                <a:cs typeface="+mn-cs"/>
              </a:rPr>
              <a:t>pages , </a:t>
            </a:r>
            <a:r>
              <a:rPr lang="en-US" sz="1200" kern="1200" baseline="0" dirty="0">
                <a:solidFill>
                  <a:schemeClr val="tx1"/>
                </a:solidFill>
                <a:latin typeface="+mn-lt"/>
                <a:ea typeface="+mn-ea"/>
                <a:cs typeface="+mn-cs"/>
              </a:rPr>
              <a:t>could be assigned to available chunks of memory, known as </a:t>
            </a:r>
            <a:r>
              <a:rPr lang="en-US" sz="1200" b="1" kern="1200" baseline="0" dirty="0">
                <a:solidFill>
                  <a:schemeClr val="tx1"/>
                </a:solidFill>
                <a:latin typeface="+mn-lt"/>
                <a:ea typeface="+mn-ea"/>
                <a:cs typeface="+mn-cs"/>
              </a:rPr>
              <a:t>frames , or page frames. </a:t>
            </a:r>
            <a:r>
              <a:rPr lang="en-US" sz="1200" kern="1200" baseline="0" dirty="0">
                <a:solidFill>
                  <a:schemeClr val="tx1"/>
                </a:solidFill>
                <a:latin typeface="+mn-lt"/>
                <a:ea typeface="+mn-ea"/>
                <a:cs typeface="+mn-cs"/>
              </a:rPr>
              <a:t>We show in this section that the wasted space in memory for each process is due to internal fragmentation consisting of only a fraction of the last page of a process. There is no external fragmentation.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extLst>
      <p:ext uri="{BB962C8B-B14F-4D97-AF65-F5344CB8AC3E}">
        <p14:creationId xmlns:p14="http://schemas.microsoft.com/office/powerpoint/2010/main" val="28613572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7.9 illustrates the use of pages and frames. At a given point in time, some of the frames in memory are in use and some are free. A list of free frames is maintained by the OS. Process A, stored on disk, consists of four pages. When it is time to load this process, the OS finds four free frames and loads the four pages of process A into the four frames ( Figure 7.9b ). Process B, consisting of three pages, and process C, consisting of four pages, are subsequently loaded. Then process B is suspended and is swapped out of main memory. Later, all of the processes in main memory are blocked, and the OS needs to bring in a new process, process D, which consists of five pages.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Now suppose, as in this example, that there are not sufficient unused contiguous frames to hold the process. Does this prevent the operating system from loading D? The answer is no, because we can once again use the concept of logical address.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extLst>
      <p:ext uri="{BB962C8B-B14F-4D97-AF65-F5344CB8AC3E}">
        <p14:creationId xmlns:p14="http://schemas.microsoft.com/office/powerpoint/2010/main" val="3184659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simple base address register will no longer suffice. Rather, the operating system maintains a </a:t>
            </a:r>
            <a:r>
              <a:rPr lang="en-US" sz="1200" b="1" kern="1200" baseline="0" dirty="0">
                <a:solidFill>
                  <a:schemeClr val="tx1"/>
                </a:solidFill>
                <a:latin typeface="+mn-lt"/>
                <a:ea typeface="+mn-ea"/>
                <a:cs typeface="+mn-cs"/>
              </a:rPr>
              <a:t>page table </a:t>
            </a:r>
            <a:r>
              <a:rPr lang="en-US" sz="1200" b="0" kern="1200" baseline="0" dirty="0">
                <a:solidFill>
                  <a:schemeClr val="tx1"/>
                </a:solidFill>
                <a:latin typeface="+mn-lt"/>
                <a:ea typeface="+mn-ea"/>
                <a:cs typeface="+mn-cs"/>
              </a:rPr>
              <a:t>for each process. The page table shows the frame location for </a:t>
            </a:r>
            <a:r>
              <a:rPr lang="en-US" sz="1200" kern="1200" baseline="0" dirty="0">
                <a:solidFill>
                  <a:schemeClr val="tx1"/>
                </a:solidFill>
                <a:latin typeface="+mn-lt"/>
                <a:ea typeface="+mn-ea"/>
                <a:cs typeface="+mn-cs"/>
              </a:rPr>
              <a:t>each page of the process. Within the program, each logical address consists of a page number and an offset within the page. Recall that in the case of simple partition, a logical address is the location of a word relative to the beginning of the program; the processor translates that into a physical address. With paging, the logical-to-physical address translation is still done by processor hardware. Now the processor must know how to access the page table of the current process. Presented with a logical address (page number, offset), the processor uses the page table to produce a physical address (frame number, offset).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extLst>
      <p:ext uri="{BB962C8B-B14F-4D97-AF65-F5344CB8AC3E}">
        <p14:creationId xmlns:p14="http://schemas.microsoft.com/office/powerpoint/2010/main" val="22886105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Continuing our example, the five pages of process D are loaded into frames 4, 5, 6, 11, and 12. Figure 7.10 shows the various page tables at this time. A page table contains one entry for each page of the process, so that the table is easily indexed by the page number (starting at page 0 ). Each page table entry contains the number of the frame in main memory, if any, that holds the corresponding page. In addition, the OS maintains a single free-frame list of all the frames in main memory that are currently unoccupied and available for pages.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Thus we see that simple paging, as described here, is similar to fixed partitioning. The differences are that, with paging, the partitions are rather small; a program may occupy more than one partition; and these partitions need not be contiguous.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extLst>
      <p:ext uri="{BB962C8B-B14F-4D97-AF65-F5344CB8AC3E}">
        <p14:creationId xmlns:p14="http://schemas.microsoft.com/office/powerpoint/2010/main" val="12818262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mn-lt"/>
                <a:ea typeface="+mn-ea"/>
                <a:cs typeface="+mn-cs"/>
              </a:rPr>
              <a:t>To make this paging scheme convenient, let us dictate that the page size, hence the frame size, must be a power of 2. With the use of a page size that is a power of 2, it is easy to demonstrate that the relative address, which is defined with reference to the origin of the program, and the logical address, expressed as a page number and offset, are the same. An example is shown in Figure 7.11 . In this example, 16-bit addresses are used, and the page size is 1K  1,024 bytes. The relative address 1502, in binary form, is 0000010111011110. With a page size of 1K, an offset field of 10 bits is needed, leaving 6 bits for the page number. Thus a program can consist of a maximum of 2</a:t>
            </a:r>
            <a:r>
              <a:rPr lang="en-US" sz="1200" kern="1200" baseline="30000" dirty="0">
                <a:solidFill>
                  <a:schemeClr val="tx1"/>
                </a:solidFill>
                <a:latin typeface="+mn-lt"/>
                <a:ea typeface="+mn-ea"/>
                <a:cs typeface="+mn-cs"/>
              </a:rPr>
              <a:t>6</a:t>
            </a:r>
            <a:r>
              <a:rPr lang="en-US" sz="1200" kern="1200" baseline="0" dirty="0">
                <a:solidFill>
                  <a:schemeClr val="tx1"/>
                </a:solidFill>
                <a:latin typeface="+mn-lt"/>
                <a:ea typeface="+mn-ea"/>
                <a:cs typeface="+mn-cs"/>
              </a:rPr>
              <a:t> =  64 pages of 1K bytes each. As Figure 7.11b shows, relative address 1502 corresponds to an offset of 478 (0111011110) on page 1 (000001), which yields the same 16-bit number, 0000010111011110.</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consequences of using a page size that is a power of 2 are twofold. First, the logical addressing scheme is transparent to the programmer, the assembler, and the linker. Each logical address (page number, offset) of a program is identical to its relative address. Second, it is a relatively easy matter to implement a function in hardware to perform dynamic address translation at run time. Consider an address of </a:t>
            </a:r>
            <a:r>
              <a:rPr lang="en-US" sz="1200" i="1" kern="1200" baseline="0" dirty="0">
                <a:solidFill>
                  <a:schemeClr val="tx1"/>
                </a:solidFill>
                <a:latin typeface="+mn-lt"/>
                <a:ea typeface="+mn-ea"/>
                <a:cs typeface="+mn-cs"/>
              </a:rPr>
              <a:t>n + m bits, where the leftmost n bits are the page number and the rightmost m </a:t>
            </a:r>
            <a:r>
              <a:rPr lang="en-US" sz="1200" kern="1200" baseline="0" dirty="0">
                <a:solidFill>
                  <a:schemeClr val="tx1"/>
                </a:solidFill>
                <a:latin typeface="+mn-lt"/>
                <a:ea typeface="+mn-ea"/>
                <a:cs typeface="+mn-cs"/>
              </a:rPr>
              <a:t>bits are the offset. In our example ( Figure 7.11b ), </a:t>
            </a:r>
            <a:r>
              <a:rPr lang="en-US" sz="1200" i="1" kern="1200" baseline="0" dirty="0" err="1">
                <a:solidFill>
                  <a:schemeClr val="tx1"/>
                </a:solidFill>
                <a:latin typeface="+mn-lt"/>
                <a:ea typeface="+mn-ea"/>
                <a:cs typeface="+mn-cs"/>
              </a:rPr>
              <a:t>n</a:t>
            </a:r>
            <a:r>
              <a:rPr lang="en-US" sz="1200" i="1" kern="1200" baseline="0" dirty="0">
                <a:solidFill>
                  <a:schemeClr val="tx1"/>
                </a:solidFill>
                <a:latin typeface="+mn-lt"/>
                <a:ea typeface="+mn-ea"/>
                <a:cs typeface="+mn-cs"/>
              </a:rPr>
              <a:t> =  6 and </a:t>
            </a:r>
            <a:r>
              <a:rPr lang="en-US" sz="1200" i="1" kern="1200" baseline="0" dirty="0" err="1">
                <a:solidFill>
                  <a:schemeClr val="tx1"/>
                </a:solidFill>
                <a:latin typeface="+mn-lt"/>
                <a:ea typeface="+mn-ea"/>
                <a:cs typeface="+mn-cs"/>
              </a:rPr>
              <a:t>m</a:t>
            </a:r>
            <a:r>
              <a:rPr lang="en-US" sz="1200" i="1" kern="1200" baseline="0" dirty="0">
                <a:solidFill>
                  <a:schemeClr val="tx1"/>
                </a:solidFill>
                <a:latin typeface="+mn-lt"/>
                <a:ea typeface="+mn-ea"/>
                <a:cs typeface="+mn-cs"/>
              </a:rPr>
              <a:t> =  10. The following </a:t>
            </a:r>
            <a:r>
              <a:rPr lang="en-US" sz="1200" kern="1200" baseline="0" dirty="0">
                <a:solidFill>
                  <a:schemeClr val="tx1"/>
                </a:solidFill>
                <a:latin typeface="+mn-lt"/>
                <a:ea typeface="+mn-ea"/>
                <a:cs typeface="+mn-cs"/>
              </a:rPr>
              <a:t>steps are needed for address translation: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Extract the page number as the leftmost </a:t>
            </a:r>
            <a:r>
              <a:rPr lang="en-US" sz="1200" i="1" kern="1200" baseline="0" dirty="0">
                <a:solidFill>
                  <a:schemeClr val="tx1"/>
                </a:solidFill>
                <a:latin typeface="+mn-lt"/>
                <a:ea typeface="+mn-ea"/>
                <a:cs typeface="+mn-cs"/>
              </a:rPr>
              <a:t>n bits of the logical address.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Use the page number as an index into the process page table to find the frame number, </a:t>
            </a:r>
            <a:r>
              <a:rPr lang="en-US" sz="1200" i="1" kern="1200" baseline="0" dirty="0">
                <a:solidFill>
                  <a:schemeClr val="tx1"/>
                </a:solidFill>
                <a:latin typeface="+mn-lt"/>
                <a:ea typeface="+mn-ea"/>
                <a:cs typeface="+mn-cs"/>
              </a:rPr>
              <a:t>k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starting physical address of the frame is </a:t>
            </a:r>
            <a:r>
              <a:rPr lang="en-US" sz="1200" i="1" kern="1200" baseline="0" dirty="0" err="1">
                <a:solidFill>
                  <a:schemeClr val="tx1"/>
                </a:solidFill>
                <a:latin typeface="+mn-lt"/>
                <a:ea typeface="+mn-ea"/>
                <a:cs typeface="+mn-cs"/>
              </a:rPr>
              <a:t>k</a:t>
            </a:r>
            <a:r>
              <a:rPr lang="en-US" sz="1200" i="1" kern="1200" baseline="0" dirty="0">
                <a:solidFill>
                  <a:schemeClr val="tx1"/>
                </a:solidFill>
                <a:latin typeface="+mn-lt"/>
                <a:ea typeface="+mn-ea"/>
                <a:cs typeface="+mn-cs"/>
              </a:rPr>
              <a:t>  </a:t>
            </a:r>
            <a:r>
              <a:rPr lang="en-US" sz="1200" i="1" kern="1200" baseline="0" dirty="0" err="1">
                <a:solidFill>
                  <a:schemeClr val="tx1"/>
                </a:solidFill>
                <a:latin typeface="+mn-lt"/>
                <a:ea typeface="+mn-ea"/>
                <a:cs typeface="+mn-cs"/>
              </a:rPr>
              <a:t>x</a:t>
            </a:r>
            <a:r>
              <a:rPr lang="en-US" sz="1200" i="1" kern="1200" baseline="0" dirty="0">
                <a:solidFill>
                  <a:schemeClr val="tx1"/>
                </a:solidFill>
                <a:latin typeface="+mn-lt"/>
                <a:ea typeface="+mn-ea"/>
                <a:cs typeface="+mn-cs"/>
              </a:rPr>
              <a:t> 2</a:t>
            </a:r>
            <a:r>
              <a:rPr lang="en-US" sz="1200" i="1" kern="1200" baseline="-25000" dirty="0">
                <a:solidFill>
                  <a:schemeClr val="tx1"/>
                </a:solidFill>
                <a:latin typeface="+mn-lt"/>
                <a:ea typeface="+mn-ea"/>
                <a:cs typeface="+mn-cs"/>
              </a:rPr>
              <a:t>m</a:t>
            </a:r>
          </a:p>
          <a:p>
            <a:r>
              <a:rPr lang="en-US" sz="1200" kern="1200" baseline="0" dirty="0">
                <a:solidFill>
                  <a:schemeClr val="tx1"/>
                </a:solidFill>
                <a:latin typeface="+mn-lt"/>
                <a:ea typeface="+mn-ea"/>
                <a:cs typeface="+mn-cs"/>
              </a:rPr>
              <a:t>  and the physical address of the referenced byte is that number plus the offset. This physical address need not be calculated; it is easily constructed by appending the frame number to the offset.</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extLst>
      <p:ext uri="{BB962C8B-B14F-4D97-AF65-F5344CB8AC3E}">
        <p14:creationId xmlns:p14="http://schemas.microsoft.com/office/powerpoint/2010/main" val="2314059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While surveying the various mechanisms and policies associated with memory management, it is helpful to keep in mind the requirements that memory management is intended to satisfy. These requirements include the following:</a:t>
            </a:r>
          </a:p>
          <a:p>
            <a:r>
              <a:rPr lang="en-US" sz="1200" kern="1200" baseline="0" dirty="0">
                <a:solidFill>
                  <a:schemeClr val="tx1"/>
                </a:solidFill>
                <a:latin typeface="+mn-lt"/>
                <a:ea typeface="+mn-ea"/>
                <a:cs typeface="+mn-cs"/>
              </a:rPr>
              <a:t>• Relocation</a:t>
            </a:r>
          </a:p>
          <a:p>
            <a:r>
              <a:rPr lang="en-US" sz="1200" kern="1200" baseline="0" dirty="0">
                <a:solidFill>
                  <a:schemeClr val="tx1"/>
                </a:solidFill>
                <a:latin typeface="+mn-lt"/>
                <a:ea typeface="+mn-ea"/>
                <a:cs typeface="+mn-cs"/>
              </a:rPr>
              <a:t>• Protection</a:t>
            </a:r>
          </a:p>
          <a:p>
            <a:r>
              <a:rPr lang="en-US" sz="1200" kern="1200" baseline="0" dirty="0">
                <a:solidFill>
                  <a:schemeClr val="tx1"/>
                </a:solidFill>
                <a:latin typeface="+mn-lt"/>
                <a:ea typeface="+mn-ea"/>
                <a:cs typeface="+mn-cs"/>
              </a:rPr>
              <a:t>• Sharing</a:t>
            </a:r>
          </a:p>
          <a:p>
            <a:r>
              <a:rPr lang="en-US" sz="1200" kern="1200" baseline="0" dirty="0">
                <a:solidFill>
                  <a:schemeClr val="tx1"/>
                </a:solidFill>
                <a:latin typeface="+mn-lt"/>
                <a:ea typeface="+mn-ea"/>
                <a:cs typeface="+mn-cs"/>
              </a:rPr>
              <a:t>• Logical organization</a:t>
            </a:r>
          </a:p>
          <a:p>
            <a:r>
              <a:rPr lang="en-US" sz="1200" kern="1200" baseline="0" dirty="0">
                <a:solidFill>
                  <a:schemeClr val="tx1"/>
                </a:solidFill>
                <a:latin typeface="+mn-lt"/>
                <a:ea typeface="+mn-ea"/>
                <a:cs typeface="+mn-cs"/>
              </a:rPr>
              <a:t>• Physical organization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extLst>
      <p:ext uri="{BB962C8B-B14F-4D97-AF65-F5344CB8AC3E}">
        <p14:creationId xmlns:p14="http://schemas.microsoft.com/office/powerpoint/2010/main" val="17414716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To summarize, with simple paging, main memory is divided into many small</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equal-size frames. Each process is divided into frame-size pages. Smaller processes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require fewer pages; larger processes require more. When a process is brought in, all</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of its pages are loaded into available frames, and a page table is set up. This approach</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solves many of the problems inherent in partitioning.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extLst>
      <p:ext uri="{BB962C8B-B14F-4D97-AF65-F5344CB8AC3E}">
        <p14:creationId xmlns:p14="http://schemas.microsoft.com/office/powerpoint/2010/main" val="42798795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user program can be subdivided using segmentation, in which the program and its associated data are divided into a number of </a:t>
            </a:r>
            <a:r>
              <a:rPr lang="en-US" sz="1200" b="1" kern="1200" baseline="0" dirty="0">
                <a:solidFill>
                  <a:schemeClr val="tx1"/>
                </a:solidFill>
                <a:latin typeface="+mn-lt"/>
                <a:ea typeface="+mn-ea"/>
                <a:cs typeface="+mn-cs"/>
              </a:rPr>
              <a:t>segments . </a:t>
            </a:r>
            <a:r>
              <a:rPr lang="en-US" sz="1200" b="0" kern="1200" baseline="0" dirty="0">
                <a:solidFill>
                  <a:schemeClr val="tx1"/>
                </a:solidFill>
                <a:latin typeface="+mn-lt"/>
                <a:ea typeface="+mn-ea"/>
                <a:cs typeface="+mn-cs"/>
              </a:rPr>
              <a:t>It is not required that all segments </a:t>
            </a:r>
            <a:r>
              <a:rPr lang="en-US" sz="1200" kern="1200" baseline="0" dirty="0">
                <a:solidFill>
                  <a:schemeClr val="tx1"/>
                </a:solidFill>
                <a:latin typeface="+mn-lt"/>
                <a:ea typeface="+mn-ea"/>
                <a:cs typeface="+mn-cs"/>
              </a:rPr>
              <a:t>of all programs be of the same length, although there is a maximum segment length. As with paging, a logical address using segmentation consists of two parts, in this case a segment number and an offset.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Because of the use of unequal-size segments, segmentation is similar to dynamic partitioning. In the absence of an overlay scheme or the use of virtual memory, it would be required that all of a program’s segments be loaded into memory for execution. The difference, compared to dynamic partitioning, is that with segmentation a program may occupy more than one partition, and these partitions need not be contiguous. Segmentation eliminates internal fragmentation but, like dynamic partitioning, it suffers from external fragmentation. However, because a process is broken up into a number of smaller pieces, the external fragmentation should be less.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extLst>
      <p:ext uri="{BB962C8B-B14F-4D97-AF65-F5344CB8AC3E}">
        <p14:creationId xmlns:p14="http://schemas.microsoft.com/office/powerpoint/2010/main" val="9416553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 Whereas paging is invisible to the programmer, segmentation is usually visible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and is provided as a convenience for organizing programs and data. Typically, the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programmer or compiler will assign programs and data to different segments. For</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purposes of modular programming, the program or data may be further broken down</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into multiple segments. The principal inconvenience of this service is that the programmer</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must be aware of the maximum segment size limitation.</a:t>
            </a: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extLst>
      <p:ext uri="{BB962C8B-B14F-4D97-AF65-F5344CB8AC3E}">
        <p14:creationId xmlns:p14="http://schemas.microsoft.com/office/powerpoint/2010/main" val="14545115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Another consequence of unequal-size segments is that there is no simple relationship</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between logical addresses and physical addresses. Analogous to paging, a</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simple segmentation scheme would make use of a segment table for each process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and a list of free blocks of main memory. Each segment table entry would have to</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give the starting address in main memory of the corresponding segment. The entry</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should also provide the length of the segment to assure that invalid addresses are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not used. When a process enters the Running state, the address of its segment table is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loaded into a special register used by the memory management hardware. </a:t>
            </a:r>
            <a:endParaRPr lang="en-US" dirty="0"/>
          </a:p>
          <a:p>
            <a:endParaRPr lang="en-US" dirty="0"/>
          </a:p>
          <a:p>
            <a:r>
              <a:rPr lang="en-US" sz="1200" kern="1200" baseline="0" dirty="0">
                <a:solidFill>
                  <a:schemeClr val="tx1"/>
                </a:solidFill>
                <a:latin typeface="+mn-lt"/>
                <a:ea typeface="+mn-ea"/>
                <a:cs typeface="+mn-cs"/>
              </a:rPr>
              <a:t> Consider an address of n + m  bits, where the leftmost n  bits are the segment number and the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rightmost m  bits are the offset. In our example (Figure 7.11c), n =  4 and m =  12.</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Thus the maximum segment size is 212 =  4096. The following steps are needed for</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address translation: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Extract the segment number as the leftmost n  bits of the logical address.</a:t>
            </a:r>
            <a:r>
              <a:rPr lang="hr-HR" sz="1200" kern="1200" baseline="0" dirty="0">
                <a:solidFill>
                  <a:schemeClr val="tx1"/>
                </a:solidFill>
                <a:latin typeface="+mn-lt"/>
                <a:ea typeface="+mn-ea"/>
                <a:cs typeface="+mn-cs"/>
              </a:rPr>
              <a:t> </a:t>
            </a: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Use the segment number as an index into the process segment table to find the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starting physical address of the segment.</a:t>
            </a:r>
          </a:p>
          <a:p>
            <a:r>
              <a:rPr lang="en-US" sz="1200" kern="1200" baseline="0" dirty="0">
                <a:solidFill>
                  <a:schemeClr val="tx1"/>
                </a:solidFill>
                <a:latin typeface="+mn-lt"/>
                <a:ea typeface="+mn-ea"/>
                <a:cs typeface="+mn-cs"/>
              </a:rPr>
              <a:t>•  Compare the offset, expressed in the rightmost m  bits, to the length of the segment.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If the offset is greater than or equal to the length, the address is invalid.</a:t>
            </a:r>
          </a:p>
          <a:p>
            <a:r>
              <a:rPr lang="en-US" sz="1200" kern="1200" baseline="0" dirty="0">
                <a:solidFill>
                  <a:schemeClr val="tx1"/>
                </a:solidFill>
                <a:latin typeface="+mn-lt"/>
                <a:ea typeface="+mn-ea"/>
                <a:cs typeface="+mn-cs"/>
              </a:rPr>
              <a:t>•  The desired physical address is the sum of the starting physical address of the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segment plus the offset.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extLst>
      <p:ext uri="{BB962C8B-B14F-4D97-AF65-F5344CB8AC3E}">
        <p14:creationId xmlns:p14="http://schemas.microsoft.com/office/powerpoint/2010/main" val="25902580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To summarize, with simple segmentation, a process is divided into a number</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of segments that need not be of equal size. When a process is brought in, all</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of its segments are loaded into available regions of memory, and a segment table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is set up.</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extLst>
      <p:ext uri="{BB962C8B-B14F-4D97-AF65-F5344CB8AC3E}">
        <p14:creationId xmlns:p14="http://schemas.microsoft.com/office/powerpoint/2010/main" val="2888118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memory</a:t>
            </a:r>
            <a:endParaRPr lang="hr-HR" dirty="0"/>
          </a:p>
          <a:p>
            <a:pPr lvl="1"/>
            <a:r>
              <a:rPr lang="en-US" dirty="0"/>
              <a:t>A storage allocation scheme in which secondary memory can be addressed as</a:t>
            </a:r>
            <a:r>
              <a:rPr lang="hr-HR" dirty="0"/>
              <a:t> </a:t>
            </a:r>
            <a:r>
              <a:rPr lang="en-US" dirty="0"/>
              <a:t>though it were part of main memory. The addresses a program may use to reference</a:t>
            </a:r>
            <a:r>
              <a:rPr lang="hr-HR" dirty="0"/>
              <a:t> </a:t>
            </a:r>
            <a:r>
              <a:rPr lang="en-US" dirty="0"/>
              <a:t>memory are distinguished from the addresses the memory system uses to identify</a:t>
            </a:r>
            <a:r>
              <a:rPr lang="hr-HR" dirty="0"/>
              <a:t> </a:t>
            </a:r>
            <a:r>
              <a:rPr lang="en-US" dirty="0"/>
              <a:t>physical storage sites, and program-generated addresses are translated automatically</a:t>
            </a:r>
            <a:r>
              <a:rPr lang="hr-HR" dirty="0"/>
              <a:t> </a:t>
            </a:r>
            <a:r>
              <a:rPr lang="en-US" dirty="0"/>
              <a:t>to the corresponding machine addresses. The size of virtual storage is limited</a:t>
            </a:r>
            <a:r>
              <a:rPr lang="hr-HR" dirty="0"/>
              <a:t> </a:t>
            </a:r>
            <a:r>
              <a:rPr lang="en-US" dirty="0"/>
              <a:t>by the addressing scheme of the computer system, and by the amount of secondary</a:t>
            </a:r>
            <a:r>
              <a:rPr lang="hr-HR" dirty="0"/>
              <a:t> </a:t>
            </a:r>
            <a:r>
              <a:rPr lang="en-US" dirty="0"/>
              <a:t>memory available and not by the actual number of main storage locations.</a:t>
            </a:r>
          </a:p>
          <a:p>
            <a:r>
              <a:rPr lang="en-US" dirty="0"/>
              <a:t>Virtual address</a:t>
            </a:r>
            <a:endParaRPr lang="hr-HR" dirty="0"/>
          </a:p>
          <a:p>
            <a:pPr lvl="1"/>
            <a:r>
              <a:rPr lang="en-US" dirty="0"/>
              <a:t>The address assigned to a location in virtual memory to allow that location to be</a:t>
            </a:r>
            <a:r>
              <a:rPr lang="hr-HR" dirty="0"/>
              <a:t> </a:t>
            </a:r>
            <a:r>
              <a:rPr lang="en-US" dirty="0"/>
              <a:t>accessed as though it were part of main memory.</a:t>
            </a:r>
          </a:p>
          <a:p>
            <a:r>
              <a:rPr lang="en-US" dirty="0"/>
              <a:t>Virtual address space</a:t>
            </a:r>
            <a:endParaRPr lang="hr-HR" dirty="0"/>
          </a:p>
          <a:p>
            <a:pPr lvl="1"/>
            <a:r>
              <a:rPr lang="en-US" dirty="0"/>
              <a:t>The virtual storage assigned to a process.</a:t>
            </a:r>
          </a:p>
          <a:p>
            <a:r>
              <a:rPr lang="en-US" dirty="0"/>
              <a:t>Address space</a:t>
            </a:r>
            <a:endParaRPr lang="hr-HR" dirty="0"/>
          </a:p>
          <a:p>
            <a:pPr lvl="1"/>
            <a:r>
              <a:rPr lang="en-US" dirty="0"/>
              <a:t>The range of memory addresses available to a process.</a:t>
            </a:r>
          </a:p>
          <a:p>
            <a:r>
              <a:rPr lang="en-US" dirty="0"/>
              <a:t>Real address</a:t>
            </a:r>
            <a:endParaRPr lang="hr-HR" dirty="0"/>
          </a:p>
          <a:p>
            <a:pPr lvl="1"/>
            <a:r>
              <a:rPr lang="en-US" dirty="0"/>
              <a:t>The address of a storage location in main memory.</a:t>
            </a:r>
            <a:endParaRPr lang="en-GB" dirty="0"/>
          </a:p>
          <a:p>
            <a:endParaRPr lang="en-GB" dirty="0"/>
          </a:p>
        </p:txBody>
      </p:sp>
      <p:sp>
        <p:nvSpPr>
          <p:cNvPr id="4" name="Slide Number Placeholder 3"/>
          <p:cNvSpPr>
            <a:spLocks noGrp="1"/>
          </p:cNvSpPr>
          <p:nvPr>
            <p:ph type="sldNum" sz="quarter" idx="5"/>
          </p:nvPr>
        </p:nvSpPr>
        <p:spPr/>
        <p:txBody>
          <a:bodyPr/>
          <a:lstStyle/>
          <a:p>
            <a:pPr>
              <a:defRPr/>
            </a:pPr>
            <a:fld id="{B1F781F4-099F-4112-9B1E-8A4E4163911A}" type="slidenum">
              <a:rPr lang="en-US" smtClean="0"/>
              <a:pPr>
                <a:defRPr/>
              </a:pPr>
              <a:t>35</a:t>
            </a:fld>
            <a:endParaRPr lang="en-US" dirty="0"/>
          </a:p>
        </p:txBody>
      </p:sp>
    </p:spTree>
    <p:extLst>
      <p:ext uri="{BB962C8B-B14F-4D97-AF65-F5344CB8AC3E}">
        <p14:creationId xmlns:p14="http://schemas.microsoft.com/office/powerpoint/2010/main" val="19560283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a:solidFill>
                  <a:schemeClr val="tx1"/>
                </a:solidFill>
                <a:latin typeface="+mn-lt"/>
                <a:ea typeface="+mn-ea"/>
                <a:cs typeface="+mn-cs"/>
              </a:rPr>
              <a:t>Comparing simple paging and simple segmentation, on the one hand, with fixed and</a:t>
            </a:r>
            <a:r>
              <a:rPr lang="hr-HR" sz="1200" b="0" kern="1200" baseline="0" dirty="0">
                <a:solidFill>
                  <a:schemeClr val="tx1"/>
                </a:solidFill>
                <a:latin typeface="+mn-lt"/>
                <a:ea typeface="+mn-ea"/>
                <a:cs typeface="+mn-cs"/>
              </a:rPr>
              <a:t> </a:t>
            </a:r>
            <a:r>
              <a:rPr lang="en-US" sz="1200" b="0" kern="1200" baseline="0" dirty="0">
                <a:solidFill>
                  <a:schemeClr val="tx1"/>
                </a:solidFill>
                <a:latin typeface="+mn-lt"/>
                <a:ea typeface="+mn-ea"/>
                <a:cs typeface="+mn-cs"/>
              </a:rPr>
              <a:t>dynamic partitioning, on the other, we see the foundation for a fundamental breakthrough</a:t>
            </a:r>
            <a:r>
              <a:rPr lang="hr-HR" sz="1200" b="0" kern="1200" baseline="0" dirty="0">
                <a:solidFill>
                  <a:schemeClr val="tx1"/>
                </a:solidFill>
                <a:latin typeface="+mn-lt"/>
                <a:ea typeface="+mn-ea"/>
                <a:cs typeface="+mn-cs"/>
              </a:rPr>
              <a:t> </a:t>
            </a:r>
            <a:r>
              <a:rPr lang="en-US" sz="1200" b="0" kern="1200" baseline="0" dirty="0">
                <a:solidFill>
                  <a:schemeClr val="tx1"/>
                </a:solidFill>
                <a:latin typeface="+mn-lt"/>
                <a:ea typeface="+mn-ea"/>
                <a:cs typeface="+mn-cs"/>
              </a:rPr>
              <a:t>in memory management. Two characteristics of paging and segmentation</a:t>
            </a:r>
            <a:r>
              <a:rPr lang="hr-HR" sz="1200" b="0" kern="1200" baseline="0" dirty="0">
                <a:solidFill>
                  <a:schemeClr val="tx1"/>
                </a:solidFill>
                <a:latin typeface="+mn-lt"/>
                <a:ea typeface="+mn-ea"/>
                <a:cs typeface="+mn-cs"/>
              </a:rPr>
              <a:t> </a:t>
            </a:r>
            <a:r>
              <a:rPr lang="en-US" sz="1200" b="0" kern="1200" baseline="0" dirty="0">
                <a:solidFill>
                  <a:schemeClr val="tx1"/>
                </a:solidFill>
                <a:latin typeface="+mn-lt"/>
                <a:ea typeface="+mn-ea"/>
                <a:cs typeface="+mn-cs"/>
              </a:rPr>
              <a:t>are the keys to this breakthrough:</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1. All memory references within a process are logical addresses that are dynamically</a:t>
            </a:r>
            <a:r>
              <a:rPr lang="hr-HR" sz="1200" b="0" kern="1200" baseline="0" dirty="0">
                <a:solidFill>
                  <a:schemeClr val="tx1"/>
                </a:solidFill>
                <a:latin typeface="+mn-lt"/>
                <a:ea typeface="+mn-ea"/>
                <a:cs typeface="+mn-cs"/>
              </a:rPr>
              <a:t> </a:t>
            </a:r>
            <a:r>
              <a:rPr lang="en-US" sz="1200" b="0" kern="1200" baseline="0" dirty="0">
                <a:solidFill>
                  <a:schemeClr val="tx1"/>
                </a:solidFill>
                <a:latin typeface="+mn-lt"/>
                <a:ea typeface="+mn-ea"/>
                <a:cs typeface="+mn-cs"/>
              </a:rPr>
              <a:t>translated into physical addresses at run time. This means that a process may be swapped in and out of main memory such that it occupies different</a:t>
            </a:r>
            <a:r>
              <a:rPr lang="hr-HR" sz="1200" b="0" kern="1200" baseline="0" dirty="0">
                <a:solidFill>
                  <a:schemeClr val="tx1"/>
                </a:solidFill>
                <a:latin typeface="+mn-lt"/>
                <a:ea typeface="+mn-ea"/>
                <a:cs typeface="+mn-cs"/>
              </a:rPr>
              <a:t> </a:t>
            </a:r>
            <a:r>
              <a:rPr lang="en-US" sz="1200" b="0" kern="1200" baseline="0" dirty="0">
                <a:solidFill>
                  <a:schemeClr val="tx1"/>
                </a:solidFill>
                <a:latin typeface="+mn-lt"/>
                <a:ea typeface="+mn-ea"/>
                <a:cs typeface="+mn-cs"/>
              </a:rPr>
              <a:t>regions of main memory at different times during the course of execution.</a:t>
            </a:r>
          </a:p>
          <a:p>
            <a:r>
              <a:rPr lang="en-US" sz="1200" b="0" kern="1200" baseline="0" dirty="0">
                <a:solidFill>
                  <a:schemeClr val="tx1"/>
                </a:solidFill>
                <a:latin typeface="+mn-lt"/>
                <a:ea typeface="+mn-ea"/>
                <a:cs typeface="+mn-cs"/>
              </a:rPr>
              <a:t>2. A process may be broken up into a number of pieces (pages or segments) and</a:t>
            </a:r>
            <a:r>
              <a:rPr lang="hr-HR" sz="1200" b="0" kern="1200" baseline="0" dirty="0">
                <a:solidFill>
                  <a:schemeClr val="tx1"/>
                </a:solidFill>
                <a:latin typeface="+mn-lt"/>
                <a:ea typeface="+mn-ea"/>
                <a:cs typeface="+mn-cs"/>
              </a:rPr>
              <a:t> </a:t>
            </a:r>
            <a:r>
              <a:rPr lang="en-US" sz="1200" b="0" kern="1200" baseline="0" dirty="0">
                <a:solidFill>
                  <a:schemeClr val="tx1"/>
                </a:solidFill>
                <a:latin typeface="+mn-lt"/>
                <a:ea typeface="+mn-ea"/>
                <a:cs typeface="+mn-cs"/>
              </a:rPr>
              <a:t>these pieces need not be contiguously located in main memory during execution.</a:t>
            </a:r>
            <a:r>
              <a:rPr lang="hr-HR" sz="1200" b="0" kern="1200" baseline="0" dirty="0">
                <a:solidFill>
                  <a:schemeClr val="tx1"/>
                </a:solidFill>
                <a:latin typeface="+mn-lt"/>
                <a:ea typeface="+mn-ea"/>
                <a:cs typeface="+mn-cs"/>
              </a:rPr>
              <a:t> </a:t>
            </a:r>
            <a:r>
              <a:rPr lang="en-US" sz="1200" b="0" kern="1200" baseline="0" dirty="0">
                <a:solidFill>
                  <a:schemeClr val="tx1"/>
                </a:solidFill>
                <a:latin typeface="+mn-lt"/>
                <a:ea typeface="+mn-ea"/>
                <a:cs typeface="+mn-cs"/>
              </a:rPr>
              <a:t>The combination of dynamic run-time address translation and the use of</a:t>
            </a:r>
            <a:r>
              <a:rPr lang="hr-HR" sz="1200" b="0" kern="1200" baseline="0" dirty="0">
                <a:solidFill>
                  <a:schemeClr val="tx1"/>
                </a:solidFill>
                <a:latin typeface="+mn-lt"/>
                <a:ea typeface="+mn-ea"/>
                <a:cs typeface="+mn-cs"/>
              </a:rPr>
              <a:t> </a:t>
            </a:r>
            <a:r>
              <a:rPr lang="en-US" sz="1200" b="0" kern="1200" baseline="0" dirty="0">
                <a:solidFill>
                  <a:schemeClr val="tx1"/>
                </a:solidFill>
                <a:latin typeface="+mn-lt"/>
                <a:ea typeface="+mn-ea"/>
                <a:cs typeface="+mn-cs"/>
              </a:rPr>
              <a:t>a page or segment table permits this.</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Now we come to the breakthrough. </a:t>
            </a:r>
            <a:r>
              <a:rPr lang="en-US" sz="1200" b="0" i="1" kern="1200" baseline="0" dirty="0">
                <a:solidFill>
                  <a:schemeClr val="tx1"/>
                </a:solidFill>
                <a:latin typeface="+mn-lt"/>
                <a:ea typeface="+mn-ea"/>
                <a:cs typeface="+mn-cs"/>
              </a:rPr>
              <a:t>If the preceding two characteristics are</a:t>
            </a:r>
            <a:r>
              <a:rPr lang="hr-HR" sz="1200" b="0" i="1" kern="1200" baseline="0" dirty="0">
                <a:solidFill>
                  <a:schemeClr val="tx1"/>
                </a:solidFill>
                <a:latin typeface="+mn-lt"/>
                <a:ea typeface="+mn-ea"/>
                <a:cs typeface="+mn-cs"/>
              </a:rPr>
              <a:t> </a:t>
            </a:r>
            <a:r>
              <a:rPr lang="en-US" sz="1200" b="0" i="1" kern="1200" baseline="0" dirty="0">
                <a:solidFill>
                  <a:schemeClr val="tx1"/>
                </a:solidFill>
                <a:latin typeface="+mn-lt"/>
                <a:ea typeface="+mn-ea"/>
                <a:cs typeface="+mn-cs"/>
              </a:rPr>
              <a:t>present, then it is not necessary that all of the pages or all of the segments of a process</a:t>
            </a:r>
            <a:r>
              <a:rPr lang="hr-HR" sz="1200" b="0" i="1" kern="1200" baseline="0" dirty="0">
                <a:solidFill>
                  <a:schemeClr val="tx1"/>
                </a:solidFill>
                <a:latin typeface="+mn-lt"/>
                <a:ea typeface="+mn-ea"/>
                <a:cs typeface="+mn-cs"/>
              </a:rPr>
              <a:t> </a:t>
            </a:r>
            <a:r>
              <a:rPr lang="en-US" sz="1200" b="0" i="1" kern="1200" baseline="0" dirty="0">
                <a:solidFill>
                  <a:schemeClr val="tx1"/>
                </a:solidFill>
                <a:latin typeface="+mn-lt"/>
                <a:ea typeface="+mn-ea"/>
                <a:cs typeface="+mn-cs"/>
              </a:rPr>
              <a:t>be in main memory during execution. If the piece (segment or page) that holds the</a:t>
            </a:r>
            <a:r>
              <a:rPr lang="hr-HR" sz="1200" b="0" i="1" kern="1200" baseline="0" dirty="0">
                <a:solidFill>
                  <a:schemeClr val="tx1"/>
                </a:solidFill>
                <a:latin typeface="+mn-lt"/>
                <a:ea typeface="+mn-ea"/>
                <a:cs typeface="+mn-cs"/>
              </a:rPr>
              <a:t> </a:t>
            </a:r>
            <a:r>
              <a:rPr lang="en-US" sz="1200" b="0" kern="1200" baseline="0" dirty="0">
                <a:solidFill>
                  <a:schemeClr val="tx1"/>
                </a:solidFill>
                <a:latin typeface="+mn-lt"/>
                <a:ea typeface="+mn-ea"/>
                <a:cs typeface="+mn-cs"/>
              </a:rPr>
              <a:t>next instruction to be fetched and the piece that holds the next data location to be</a:t>
            </a:r>
            <a:r>
              <a:rPr lang="hr-HR" sz="1200" b="0" kern="1200" baseline="0" dirty="0">
                <a:solidFill>
                  <a:schemeClr val="tx1"/>
                </a:solidFill>
                <a:latin typeface="+mn-lt"/>
                <a:ea typeface="+mn-ea"/>
                <a:cs typeface="+mn-cs"/>
              </a:rPr>
              <a:t> </a:t>
            </a:r>
            <a:r>
              <a:rPr lang="en-US" sz="1200" b="0" kern="1200" baseline="0" dirty="0">
                <a:solidFill>
                  <a:schemeClr val="tx1"/>
                </a:solidFill>
                <a:latin typeface="+mn-lt"/>
                <a:ea typeface="+mn-ea"/>
                <a:cs typeface="+mn-cs"/>
              </a:rPr>
              <a:t>accessed are in main memory, then at least for a time execution may proceed.</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extLst>
      <p:ext uri="{BB962C8B-B14F-4D97-AF65-F5344CB8AC3E}">
        <p14:creationId xmlns:p14="http://schemas.microsoft.com/office/powerpoint/2010/main" val="6156473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For now, we can talk in general</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terms, and we will use the term </a:t>
            </a:r>
            <a:r>
              <a:rPr lang="en-US" sz="1200" i="1" kern="1200" baseline="0" dirty="0">
                <a:solidFill>
                  <a:schemeClr val="tx1"/>
                </a:solidFill>
                <a:latin typeface="+mn-lt"/>
                <a:ea typeface="+mn-ea"/>
                <a:cs typeface="+mn-cs"/>
              </a:rPr>
              <a:t>piece to refer to either page or segment, depending</a:t>
            </a:r>
            <a:r>
              <a:rPr lang="hr-HR" sz="1200" i="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on whether paging or segmentation is employed. Suppose that it is time to bring a</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new process into memory. The operating system begins by bringing in only one or</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 few pieces, to include the initial program piece and the initial data piece to which</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those instructions refer.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portion of a process that is actually in main memory</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at any time is defined to be the </a:t>
            </a:r>
            <a:r>
              <a:rPr lang="en-US" sz="1200" b="1" kern="1200" baseline="0" dirty="0">
                <a:solidFill>
                  <a:schemeClr val="tx1"/>
                </a:solidFill>
                <a:latin typeface="+mn-lt"/>
                <a:ea typeface="+mn-ea"/>
                <a:cs typeface="+mn-cs"/>
              </a:rPr>
              <a:t>resident </a:t>
            </a:r>
            <a:r>
              <a:rPr lang="en-US" sz="1200" b="0" kern="1200" baseline="0" dirty="0">
                <a:solidFill>
                  <a:schemeClr val="tx1"/>
                </a:solidFill>
                <a:latin typeface="+mn-lt"/>
                <a:ea typeface="+mn-ea"/>
                <a:cs typeface="+mn-cs"/>
              </a:rPr>
              <a:t>set of the process. As the process executes,</a:t>
            </a:r>
            <a:r>
              <a:rPr lang="hr-HR" sz="1200" b="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things proceed smoothly as long as all memory references are to locations that are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in the resident set. Using the segment or page table, the processor always is able to</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determine whether this is so. If the processor encounters a logical address that is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not in main memory, it generates an interrupt indicating a memory access fault. The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operating system puts the interrupted process in a blocking state.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extLst>
      <p:ext uri="{BB962C8B-B14F-4D97-AF65-F5344CB8AC3E}">
        <p14:creationId xmlns:p14="http://schemas.microsoft.com/office/powerpoint/2010/main" val="15097689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For the execution of this process to proceed later, the operating system will need to</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bring into main memory the piece of the process that contains the logical address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that caused the access fault. For this purpose, the operating system issues a disk I/O</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read request. After the I/O request has been issued, the operating system can dispatch</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another process to run while the disk I/O is performed. Once the desired piece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has been brought into main memory, an I/O interrupt is issued, giving control back</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to the operating system, which places the affected process back into a Ready state.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extLst>
      <p:ext uri="{BB962C8B-B14F-4D97-AF65-F5344CB8AC3E}">
        <p14:creationId xmlns:p14="http://schemas.microsoft.com/office/powerpoint/2010/main" val="2731103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There are two implications, the second more startling than the first, and both lead to improved</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system utilization: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1. More processes may be maintained in main memory.  Because we are only</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going to load some of the pieces of any particular process, there is room for</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more processes. This leads to more efficient utilization of the processor because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it is more likely that at least one of the more numerous processes will be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in a Ready state at any particular time.</a:t>
            </a:r>
          </a:p>
          <a:p>
            <a:r>
              <a:rPr lang="en-US" sz="1200" kern="1200" baseline="0" dirty="0">
                <a:solidFill>
                  <a:schemeClr val="tx1"/>
                </a:solidFill>
                <a:latin typeface="+mn-lt"/>
                <a:ea typeface="+mn-ea"/>
                <a:cs typeface="+mn-cs"/>
              </a:rPr>
              <a:t>2. A process may be larger than all of main memory.  One of the most fundamental</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restrictions in programming is lifted. Without the scheme we have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been discussing, a programmer must be acutely aware of how much memory</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is available. If the program being written is too large, the programmer must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devise ways to structure the program into pieces that can be loaded separately</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in some sort of overlay strategy. With virtual memory based on paging</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 or segmentation, that job is left to the OS and the hardware. As far as the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programmer is concerned, he or she is dealing with a huge memory, the size associated</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with disk storage. The OS automatically loads pieces of a process into</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main memory as required.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extLst>
      <p:ext uri="{BB962C8B-B14F-4D97-AF65-F5344CB8AC3E}">
        <p14:creationId xmlns:p14="http://schemas.microsoft.com/office/powerpoint/2010/main" val="1672292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In a multiprogramming system, the available main memory is generally shared among a number of processes. Typically, it is not possible for the programmer to know in advance which other programs will be resident in main memory at the time of execution of his or her program. In addition, we would like to be able to swap active processes in and out of main memory to maximize processor utilization by providing a large pool of ready processes to execute. Once a program is swapped out to disk, it would be quite limiting to specify that when it is next swapped back in, it must be placed in the same main memory region as before. Instead, we may need to </a:t>
            </a:r>
            <a:r>
              <a:rPr lang="en-US" sz="1200" b="1" kern="1200" baseline="0" dirty="0">
                <a:solidFill>
                  <a:schemeClr val="tx1"/>
                </a:solidFill>
                <a:latin typeface="+mn-lt"/>
                <a:ea typeface="+mn-ea"/>
                <a:cs typeface="+mn-cs"/>
              </a:rPr>
              <a:t>relocate </a:t>
            </a:r>
            <a:r>
              <a:rPr lang="en-US" sz="1200" b="0" kern="1200" baseline="0" dirty="0">
                <a:solidFill>
                  <a:schemeClr val="tx1"/>
                </a:solidFill>
                <a:latin typeface="+mn-lt"/>
                <a:ea typeface="+mn-ea"/>
                <a:cs typeface="+mn-cs"/>
              </a:rPr>
              <a:t>the process to a different area of memory.</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extLst>
      <p:ext uri="{BB962C8B-B14F-4D97-AF65-F5344CB8AC3E}">
        <p14:creationId xmlns:p14="http://schemas.microsoft.com/office/powerpoint/2010/main" val="36283494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Because a process executes only in main memory, that memory is referred to</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as </a:t>
            </a:r>
            <a:r>
              <a:rPr lang="en-US" sz="1200" b="1" kern="1200" baseline="0" dirty="0">
                <a:solidFill>
                  <a:schemeClr val="tx1"/>
                </a:solidFill>
                <a:latin typeface="+mn-lt"/>
                <a:ea typeface="+mn-ea"/>
                <a:cs typeface="+mn-cs"/>
              </a:rPr>
              <a:t>real memory </a:t>
            </a:r>
            <a:r>
              <a:rPr lang="en-US" sz="1200" b="0" kern="1200" baseline="0" dirty="0">
                <a:solidFill>
                  <a:schemeClr val="tx1"/>
                </a:solidFill>
                <a:latin typeface="+mn-lt"/>
                <a:ea typeface="+mn-ea"/>
                <a:cs typeface="+mn-cs"/>
              </a:rPr>
              <a:t>. But a programmer or user perceives a potentially much larger memory</a:t>
            </a:r>
            <a:r>
              <a:rPr lang="hr-HR" sz="1200" b="0" kern="1200" baseline="0" dirty="0">
                <a:solidFill>
                  <a:schemeClr val="tx1"/>
                </a:solidFill>
                <a:latin typeface="+mn-lt"/>
                <a:ea typeface="+mn-ea"/>
                <a:cs typeface="+mn-cs"/>
              </a:rPr>
              <a:t>-</a:t>
            </a:r>
            <a:r>
              <a:rPr lang="en-US" sz="1200" kern="1200" baseline="0" dirty="0">
                <a:solidFill>
                  <a:schemeClr val="tx1"/>
                </a:solidFill>
                <a:latin typeface="+mn-lt"/>
                <a:ea typeface="+mn-ea"/>
                <a:cs typeface="+mn-cs"/>
              </a:rPr>
              <a:t>that which is allocated on disk. This latter is referred to as </a:t>
            </a:r>
            <a:r>
              <a:rPr lang="en-US" sz="1200" b="1" kern="1200" baseline="0" dirty="0">
                <a:solidFill>
                  <a:schemeClr val="tx1"/>
                </a:solidFill>
                <a:latin typeface="+mn-lt"/>
                <a:ea typeface="+mn-ea"/>
                <a:cs typeface="+mn-cs"/>
              </a:rPr>
              <a:t>virtual memory.</a:t>
            </a:r>
            <a:r>
              <a:rPr lang="hr-HR" sz="1200" b="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Virtual memory allows for very effective multiprogramming and relieves the user</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of the unnecessarily tight constraints of main memory.</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extLst>
      <p:ext uri="{BB962C8B-B14F-4D97-AF65-F5344CB8AC3E}">
        <p14:creationId xmlns:p14="http://schemas.microsoft.com/office/powerpoint/2010/main" val="36550117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mn-lt"/>
                <a:ea typeface="+mn-ea"/>
                <a:cs typeface="+mn-cs"/>
              </a:rPr>
              <a:t>To understand what the key issue is, and why virtual memory was a matter</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of much debate, let us examine again the task of the operating system with respect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to virtual memory. Consider a large process, consisting of a long program plus a</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number of arrays of data. Over any short period of time, execution may be confined</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to a small section of the program (e.g., a subroutine) and access to perhaps only one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or two arrays of data. If this is so, then it would clearly be wasteful to load in dozens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of pieces for that process when only a few pieces will be used before the program is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suspended and swapped out. We can make better use of memory by loading in just a</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few pieces. Then, if the program branches to an instruction or references a data item</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on a piece not in main memory, a fault is triggered. This tells the operating system</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to bring in the desired piece.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Thus, at any one time, only a few pieces of any given process are in memory,</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and therefore more processes can be maintained in memory. Furthermore, time is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saved because unused pieces are not swapped in and out of memory. However, the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operating system must be clever about how it manages this scheme. In the steady</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state, practically all of main memory will be occupied with process pieces, so that the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processor and operating system have direct access to as many processes as possible.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Thus, when the operating system brings one piece in, it must throw another out. If it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throws out a piece just before it is used, then it will just have to go get that piece again</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almost immediately. Too much of this leads to a condition known as </a:t>
            </a:r>
            <a:r>
              <a:rPr lang="en-US" sz="1200" b="1" kern="1200" baseline="0" dirty="0">
                <a:solidFill>
                  <a:schemeClr val="tx1"/>
                </a:solidFill>
                <a:latin typeface="+mn-lt"/>
                <a:ea typeface="+mn-ea"/>
                <a:cs typeface="+mn-cs"/>
              </a:rPr>
              <a:t>thrashing: </a:t>
            </a:r>
            <a:r>
              <a:rPr lang="en-US" sz="1200" b="0" kern="1200" baseline="0" dirty="0">
                <a:solidFill>
                  <a:schemeClr val="tx1"/>
                </a:solidFill>
                <a:latin typeface="+mn-lt"/>
                <a:ea typeface="+mn-ea"/>
                <a:cs typeface="+mn-cs"/>
              </a:rPr>
              <a:t>The</a:t>
            </a:r>
            <a:r>
              <a:rPr lang="hr-HR" sz="1200" b="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system spends most of its time swapping pieces rather than executing instructions.</a:t>
            </a:r>
            <a:r>
              <a:rPr lang="hr-HR" sz="1200" kern="1200" baseline="0" dirty="0">
                <a:solidFill>
                  <a:schemeClr val="tx1"/>
                </a:solidFill>
                <a:latin typeface="+mn-lt"/>
                <a:ea typeface="+mn-ea"/>
                <a:cs typeface="+mn-cs"/>
              </a:rPr>
              <a:t> T</a:t>
            </a:r>
            <a:r>
              <a:rPr lang="en-US" sz="1200" kern="1200" baseline="0" dirty="0">
                <a:solidFill>
                  <a:schemeClr val="tx1"/>
                </a:solidFill>
                <a:latin typeface="+mn-lt"/>
                <a:ea typeface="+mn-ea"/>
                <a:cs typeface="+mn-cs"/>
              </a:rPr>
              <a:t>he operating system tries to guess,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based on recent history, which pieces are least likely to be used in the near future.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extLst>
      <p:ext uri="{BB962C8B-B14F-4D97-AF65-F5344CB8AC3E}">
        <p14:creationId xmlns:p14="http://schemas.microsoft.com/office/powerpoint/2010/main" val="19732563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This reasoning is based on belief in the </a:t>
            </a:r>
            <a:r>
              <a:rPr lang="en-US" sz="1200" b="1" kern="1200" baseline="0" dirty="0">
                <a:solidFill>
                  <a:schemeClr val="tx1"/>
                </a:solidFill>
                <a:latin typeface="+mn-lt"/>
                <a:ea typeface="+mn-ea"/>
                <a:cs typeface="+mn-cs"/>
              </a:rPr>
              <a:t>principle of locality</a:t>
            </a:r>
            <a:r>
              <a:rPr lang="en-US" sz="1200" kern="1200" baseline="0" dirty="0">
                <a:solidFill>
                  <a:schemeClr val="tx1"/>
                </a:solidFill>
                <a:latin typeface="+mn-lt"/>
                <a:ea typeface="+mn-ea"/>
                <a:cs typeface="+mn-cs"/>
              </a:rPr>
              <a:t>. To summarize, the principle of</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locality states that program and data references within a process tend to cluster.</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Hence, the assumption that only a few pieces of a process will be needed over a short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period of time is valid. Also, it should be possible to make intelligent guesses about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which pieces of a process will be needed in the near future, which avoids thrashing.</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extLst>
      <p:ext uri="{BB962C8B-B14F-4D97-AF65-F5344CB8AC3E}">
        <p14:creationId xmlns:p14="http://schemas.microsoft.com/office/powerpoint/2010/main" val="29470383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principle of locality suggests that a virtual memory</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scheme may work. For virtual memory to be practical and effective, two ingredients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are needed. First, there must be hardware support for the paging and/or segmentation</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scheme to be employed. Second, the operating system must include software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for managing the movement of pages and/or segments between secondary memory</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and main memory.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extLst>
      <p:ext uri="{BB962C8B-B14F-4D97-AF65-F5344CB8AC3E}">
        <p14:creationId xmlns:p14="http://schemas.microsoft.com/office/powerpoint/2010/main" val="13988841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term </a:t>
            </a:r>
            <a:r>
              <a:rPr lang="en-US" sz="1200" i="1" kern="1200" baseline="0" dirty="0">
                <a:solidFill>
                  <a:schemeClr val="tx1"/>
                </a:solidFill>
                <a:latin typeface="+mn-lt"/>
                <a:ea typeface="+mn-ea"/>
                <a:cs typeface="+mn-cs"/>
              </a:rPr>
              <a:t>virtual memory is usually associated with systems that employ paging,</a:t>
            </a:r>
            <a:r>
              <a:rPr lang="hr-HR" sz="1200" i="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although virtual memory based on segmentation is also used and is discussed next.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The use of paging to achieve virtual memory was first reported for the Atlas computer</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and soon came into widespread commercial use.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the discussion of simple paging, we indicated that each process has its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own page table, and when all of its pages are loaded into main memory, the page table for a process is created and loaded into main memory. Each page table entry</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(PTE) contains the frame number of the corresponding page in main memory. A</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page table is also needed for a virtual memory scheme based on paging.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extLst>
      <p:ext uri="{BB962C8B-B14F-4D97-AF65-F5344CB8AC3E}">
        <p14:creationId xmlns:p14="http://schemas.microsoft.com/office/powerpoint/2010/main" val="40376123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Again, it is typical to associate a unique page table with each process. In this case, however,</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the page table entries become more complex. Because only some of</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the pages of a process may be in main memory, a bit is needed in each page table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entry to indicate whether the corresponding page is present (P) in main memory or</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not. If the bit indicates that the page is in memory, then the entry also includes the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frame number of that page.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page table entry includes a modify (M) bit, indicating whether the contents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of the corresponding page have been altered since the page was last loaded</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into main memory. If there has been no change, then it is not necessary to write the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page out when it comes time to replace the page in the frame that it currently occupies.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Other control bits may also be present. For example, if protection or sharing is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managed at the page level, then bits for that purpose will be required.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extLst>
      <p:ext uri="{BB962C8B-B14F-4D97-AF65-F5344CB8AC3E}">
        <p14:creationId xmlns:p14="http://schemas.microsoft.com/office/powerpoint/2010/main" val="4687081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a:solidFill>
                  <a:schemeClr val="tx1"/>
                </a:solidFill>
                <a:latin typeface="+mn-lt"/>
                <a:ea typeface="+mn-ea"/>
                <a:cs typeface="+mn-cs"/>
              </a:rPr>
              <a:t>The basic mechanism for reading a word from memory</a:t>
            </a:r>
            <a:r>
              <a:rPr lang="hr-HR" sz="1200" b="0" i="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involves the translation of a virtual, or logical, address, consisting of page number</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and offset, into a physical address, consisting of frame number and offset, using a</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page table. Because the page table is of variable length, depending on the size of the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process, we cannot expect to hold it in registers. Instead, it must be in main memory</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to be accessed. Figure suggests a hardware implementation. When a particular</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process is running, a register holds the starting address of the page table for that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process. The page number of a virtual address is used to index that table and look</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up the corresponding frame number. This is combined with the offset portion of the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virtual address to produce the desired real address. Typically, the page number field</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is longer than the frame number field ( </a:t>
            </a:r>
            <a:r>
              <a:rPr lang="en-US" sz="1200" i="1" kern="1200" baseline="0" dirty="0">
                <a:solidFill>
                  <a:schemeClr val="tx1"/>
                </a:solidFill>
                <a:latin typeface="+mn-lt"/>
                <a:ea typeface="+mn-ea"/>
                <a:cs typeface="+mn-cs"/>
              </a:rPr>
              <a:t>n  &gt; m ). </a:t>
            </a:r>
            <a:r>
              <a:rPr lang="en-US" sz="1200" kern="1200" baseline="0" dirty="0">
                <a:solidFill>
                  <a:schemeClr val="tx1"/>
                </a:solidFill>
                <a:latin typeface="+mn-lt"/>
                <a:ea typeface="+mn-ea"/>
                <a:cs typeface="+mn-cs"/>
              </a:rPr>
              <a:t>This inequality results from the fact that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the number of pages in a process may exceed the number of frames in main 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extLst>
      <p:ext uri="{BB962C8B-B14F-4D97-AF65-F5344CB8AC3E}">
        <p14:creationId xmlns:p14="http://schemas.microsoft.com/office/powerpoint/2010/main" val="38786282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8.3 shows an example of a two-level scheme typical for use with a</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32-bit address. If we assume byte-level addressing and 4-kbyte (2 </a:t>
            </a:r>
            <a:r>
              <a:rPr lang="en-US" sz="1200" kern="1200" baseline="30000" dirty="0">
                <a:solidFill>
                  <a:schemeClr val="tx1"/>
                </a:solidFill>
                <a:latin typeface="+mn-lt"/>
                <a:ea typeface="+mn-ea"/>
                <a:cs typeface="+mn-cs"/>
              </a:rPr>
              <a:t>12</a:t>
            </a:r>
            <a:r>
              <a:rPr lang="en-US" sz="1200" kern="1200" baseline="0" dirty="0">
                <a:solidFill>
                  <a:schemeClr val="tx1"/>
                </a:solidFill>
                <a:latin typeface="+mn-lt"/>
                <a:ea typeface="+mn-ea"/>
                <a:cs typeface="+mn-cs"/>
              </a:rPr>
              <a:t> ) pages, then the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4-Gbyte (2 </a:t>
            </a:r>
            <a:r>
              <a:rPr lang="en-US" sz="1200" kern="1200" baseline="30000" dirty="0">
                <a:solidFill>
                  <a:schemeClr val="tx1"/>
                </a:solidFill>
                <a:latin typeface="+mn-lt"/>
                <a:ea typeface="+mn-ea"/>
                <a:cs typeface="+mn-cs"/>
              </a:rPr>
              <a:t>32</a:t>
            </a:r>
            <a:r>
              <a:rPr lang="en-US" sz="1200" kern="1200" baseline="0" dirty="0">
                <a:solidFill>
                  <a:schemeClr val="tx1"/>
                </a:solidFill>
                <a:latin typeface="+mn-lt"/>
                <a:ea typeface="+mn-ea"/>
                <a:cs typeface="+mn-cs"/>
              </a:rPr>
              <a:t> ) virtual address space is composed of 2 </a:t>
            </a:r>
            <a:r>
              <a:rPr lang="en-US" sz="1200" kern="1200" baseline="30000" dirty="0">
                <a:solidFill>
                  <a:schemeClr val="tx1"/>
                </a:solidFill>
                <a:latin typeface="+mn-lt"/>
                <a:ea typeface="+mn-ea"/>
                <a:cs typeface="+mn-cs"/>
              </a:rPr>
              <a:t>20</a:t>
            </a:r>
            <a:r>
              <a:rPr lang="en-US" sz="1200" kern="1200" baseline="0" dirty="0">
                <a:solidFill>
                  <a:schemeClr val="tx1"/>
                </a:solidFill>
                <a:latin typeface="+mn-lt"/>
                <a:ea typeface="+mn-ea"/>
                <a:cs typeface="+mn-cs"/>
              </a:rPr>
              <a:t> pages. If each of these pages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is mapped by a 4-byte page table entry, we can create a user page table composed of</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2 </a:t>
            </a:r>
            <a:r>
              <a:rPr lang="en-US" sz="1200" kern="1200" baseline="30000" dirty="0">
                <a:solidFill>
                  <a:schemeClr val="tx1"/>
                </a:solidFill>
                <a:latin typeface="+mn-lt"/>
                <a:ea typeface="+mn-ea"/>
                <a:cs typeface="+mn-cs"/>
              </a:rPr>
              <a:t>20</a:t>
            </a:r>
            <a:r>
              <a:rPr lang="en-US" sz="1200" kern="1200" baseline="0" dirty="0">
                <a:solidFill>
                  <a:schemeClr val="tx1"/>
                </a:solidFill>
                <a:latin typeface="+mn-lt"/>
                <a:ea typeface="+mn-ea"/>
                <a:cs typeface="+mn-cs"/>
              </a:rPr>
              <a:t> PTEs requiring 4 Mbytes (2 </a:t>
            </a:r>
            <a:r>
              <a:rPr lang="en-US" sz="1200" kern="1200" baseline="30000" dirty="0">
                <a:solidFill>
                  <a:schemeClr val="tx1"/>
                </a:solidFill>
                <a:latin typeface="+mn-lt"/>
                <a:ea typeface="+mn-ea"/>
                <a:cs typeface="+mn-cs"/>
              </a:rPr>
              <a:t>22 </a:t>
            </a:r>
            <a:r>
              <a:rPr lang="en-US" sz="1200" kern="1200" baseline="0" dirty="0">
                <a:solidFill>
                  <a:schemeClr val="tx1"/>
                </a:solidFill>
                <a:latin typeface="+mn-lt"/>
                <a:ea typeface="+mn-ea"/>
                <a:cs typeface="+mn-cs"/>
              </a:rPr>
              <a:t>). This huge user page table, occupying 2 </a:t>
            </a:r>
            <a:r>
              <a:rPr lang="en-US" sz="1200" kern="1200" baseline="30000" dirty="0">
                <a:solidFill>
                  <a:schemeClr val="tx1"/>
                </a:solidFill>
                <a:latin typeface="+mn-lt"/>
                <a:ea typeface="+mn-ea"/>
                <a:cs typeface="+mn-cs"/>
              </a:rPr>
              <a:t>10</a:t>
            </a:r>
            <a:r>
              <a:rPr lang="en-US" sz="1200" kern="1200" baseline="0" dirty="0">
                <a:solidFill>
                  <a:schemeClr val="tx1"/>
                </a:solidFill>
                <a:latin typeface="+mn-lt"/>
                <a:ea typeface="+mn-ea"/>
                <a:cs typeface="+mn-cs"/>
              </a:rPr>
              <a:t> pages,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can be kept in virtual memory and mapped by a root page table with 2 </a:t>
            </a:r>
            <a:r>
              <a:rPr lang="en-US" sz="1200" kern="1200" baseline="30000" dirty="0">
                <a:solidFill>
                  <a:schemeClr val="tx1"/>
                </a:solidFill>
                <a:latin typeface="+mn-lt"/>
                <a:ea typeface="+mn-ea"/>
                <a:cs typeface="+mn-cs"/>
              </a:rPr>
              <a:t>10</a:t>
            </a:r>
            <a:r>
              <a:rPr lang="en-US" sz="1200" kern="1200" baseline="0" dirty="0">
                <a:solidFill>
                  <a:schemeClr val="tx1"/>
                </a:solidFill>
                <a:latin typeface="+mn-lt"/>
                <a:ea typeface="+mn-ea"/>
                <a:cs typeface="+mn-cs"/>
              </a:rPr>
              <a:t> PTEs occupying</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4 Kbyte (2 </a:t>
            </a:r>
            <a:r>
              <a:rPr lang="en-US" sz="1200" kern="1200" baseline="30000" dirty="0">
                <a:solidFill>
                  <a:schemeClr val="tx1"/>
                </a:solidFill>
                <a:latin typeface="+mn-lt"/>
                <a:ea typeface="+mn-ea"/>
                <a:cs typeface="+mn-cs"/>
              </a:rPr>
              <a:t>12</a:t>
            </a:r>
            <a:r>
              <a:rPr lang="en-US" sz="1200" kern="1200" baseline="0" dirty="0">
                <a:solidFill>
                  <a:schemeClr val="tx1"/>
                </a:solidFill>
                <a:latin typeface="+mn-lt"/>
                <a:ea typeface="+mn-ea"/>
                <a:cs typeface="+mn-cs"/>
              </a:rPr>
              <a:t> ) of main 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extLst>
      <p:ext uri="{BB962C8B-B14F-4D97-AF65-F5344CB8AC3E}">
        <p14:creationId xmlns:p14="http://schemas.microsoft.com/office/powerpoint/2010/main" val="2617313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8.4 shows the steps involved in address translation for this scheme. </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The root page always remains in main memory. The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first 10 bits of a virtual address are used to index into the root page to find a PTE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for a page of the user page table. If that page is not in main memory, a page fault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occurs. If that page is in main memory, then the next 10 bits of the virtual address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index into the user PTE page to find the PTE for the page that is referenced by the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virtual address.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extLst>
      <p:ext uri="{BB962C8B-B14F-4D97-AF65-F5344CB8AC3E}">
        <p14:creationId xmlns:p14="http://schemas.microsoft.com/office/powerpoint/2010/main" val="7723193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a:solidFill>
                  <a:schemeClr val="tx1"/>
                </a:solidFill>
                <a:latin typeface="+mn-lt"/>
                <a:ea typeface="+mn-ea"/>
                <a:cs typeface="+mn-cs"/>
              </a:rPr>
              <a:t>A drawback of the type of page tables that we have been</a:t>
            </a:r>
            <a:r>
              <a:rPr lang="hr-HR" sz="1200" b="0" i="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discussing is that their size is proportional to that of the virtual address space.</a:t>
            </a:r>
          </a:p>
          <a:p>
            <a:r>
              <a:rPr lang="en-US" sz="1200" kern="1200" baseline="0" dirty="0">
                <a:solidFill>
                  <a:schemeClr val="tx1"/>
                </a:solidFill>
                <a:latin typeface="+mn-lt"/>
                <a:ea typeface="+mn-ea"/>
                <a:cs typeface="+mn-cs"/>
              </a:rPr>
              <a:t>An alternative approach to the use of one or multiple-level page tables is the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use of an </a:t>
            </a:r>
            <a:r>
              <a:rPr lang="en-US" sz="1200" b="1" kern="1200" baseline="0" dirty="0">
                <a:solidFill>
                  <a:schemeClr val="tx1"/>
                </a:solidFill>
                <a:latin typeface="+mn-lt"/>
                <a:ea typeface="+mn-ea"/>
                <a:cs typeface="+mn-cs"/>
              </a:rPr>
              <a:t>inverted page table structure. </a:t>
            </a:r>
            <a:r>
              <a:rPr lang="en-US" sz="1200" b="0" kern="1200" baseline="0" dirty="0">
                <a:solidFill>
                  <a:schemeClr val="tx1"/>
                </a:solidFill>
                <a:latin typeface="+mn-lt"/>
                <a:ea typeface="+mn-ea"/>
                <a:cs typeface="+mn-cs"/>
              </a:rPr>
              <a:t>Variations on this approach are used on</a:t>
            </a:r>
            <a:r>
              <a:rPr lang="hr-HR" sz="1200" b="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the PowerPC, UltraSPARC, and the IA-64 architecture. An implementation of the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Mach operating system on the RT-PC also uses this technique.</a:t>
            </a:r>
          </a:p>
          <a:p>
            <a:r>
              <a:rPr lang="en-US" sz="1200" kern="1200" baseline="0" dirty="0">
                <a:solidFill>
                  <a:schemeClr val="tx1"/>
                </a:solidFill>
                <a:latin typeface="+mn-lt"/>
                <a:ea typeface="+mn-ea"/>
                <a:cs typeface="+mn-cs"/>
              </a:rPr>
              <a:t>In this approach, the page number portion of a virtual address is mapped into a</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hash value using a simple hashing function.  The hash value is a pointer to the inverted</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page table, which contains the page table entries. There is one entry in the inverted</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page table for each real memory page frame rather than one per virtual page. Thus,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 fixed proportion of real memory is required for the tables regardless of the number</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of processes or virtual pages supported. Because more than one virtual address may</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map into the same hash table entry, a chaining technique is used for managing the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overflow. The hashing technique results in chains that are typically short—between</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one and two entries. The page table’s structure is called </a:t>
            </a:r>
            <a:r>
              <a:rPr lang="en-US" sz="1200" i="1" kern="1200" baseline="0" dirty="0">
                <a:solidFill>
                  <a:schemeClr val="tx1"/>
                </a:solidFill>
                <a:latin typeface="+mn-lt"/>
                <a:ea typeface="+mn-ea"/>
                <a:cs typeface="+mn-cs"/>
              </a:rPr>
              <a:t>inverted because it indexes</a:t>
            </a:r>
            <a:r>
              <a:rPr lang="hr-HR" sz="1200" i="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page table entries by frame number rather than by virtual page number.</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extLst>
      <p:ext uri="{BB962C8B-B14F-4D97-AF65-F5344CB8AC3E}">
        <p14:creationId xmlns:p14="http://schemas.microsoft.com/office/powerpoint/2010/main" val="1556456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Thus, we cannot know ahead of time where a program will be placed, and we must allow for the possibility that the program may be moved about in main memory due to swapping. These facts raise some technical concerns related to addressing, as illustrated in Figure 7.1 . The figure depicts a process image. For simplicity, let us assume that the process image occupies a contiguous region of main memory. Clearly, the operating system will need to know the location of process control information and of the execution stack, as well as the entry point to begin execution of the program for this process. Because the operating system is managing memory and is responsible for bringing this process into main memory, these addresses are easy to come by. In addition, however, the processor must deal with memory references within the program. Branch instructions contain an address to reference the instruction to be executed next. Data reference instructions contain the address of the byte or word of data referenced. Somehow, the processor hardware and operating system software must be able to translate the memory references found in the code of the program into actual physical memory addresses, reflecting the current location of the program in main memory.</a:t>
            </a:r>
            <a:endParaRPr lang="en-US" sz="1200" b="1"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extLst>
      <p:ext uri="{BB962C8B-B14F-4D97-AF65-F5344CB8AC3E}">
        <p14:creationId xmlns:p14="http://schemas.microsoft.com/office/powerpoint/2010/main" val="38975048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shows a typical implementation of the inverted page table approach.</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For a physical memory size of 2</a:t>
            </a:r>
            <a:r>
              <a:rPr lang="en-US" sz="1200" kern="1200" baseline="30000" dirty="0">
                <a:solidFill>
                  <a:schemeClr val="tx1"/>
                </a:solidFill>
                <a:latin typeface="+mn-lt"/>
                <a:ea typeface="+mn-ea"/>
                <a:cs typeface="+mn-cs"/>
              </a:rPr>
              <a:t> </a:t>
            </a:r>
            <a:r>
              <a:rPr lang="en-US" sz="1200" i="1" kern="1200" baseline="30000" dirty="0">
                <a:solidFill>
                  <a:schemeClr val="tx1"/>
                </a:solidFill>
                <a:latin typeface="+mn-lt"/>
                <a:ea typeface="+mn-ea"/>
                <a:cs typeface="+mn-cs"/>
              </a:rPr>
              <a:t>m </a:t>
            </a:r>
            <a:r>
              <a:rPr lang="en-US" sz="1200" i="1" kern="1200" baseline="0" dirty="0">
                <a:solidFill>
                  <a:schemeClr val="tx1"/>
                </a:solidFill>
                <a:latin typeface="+mn-lt"/>
                <a:ea typeface="+mn-ea"/>
                <a:cs typeface="+mn-cs"/>
              </a:rPr>
              <a:t>frames, the inverted page table contains 2 </a:t>
            </a:r>
            <a:r>
              <a:rPr lang="en-US" sz="1200" kern="1200" baseline="30000" dirty="0">
                <a:solidFill>
                  <a:schemeClr val="tx1"/>
                </a:solidFill>
                <a:latin typeface="+mn-lt"/>
                <a:ea typeface="+mn-ea"/>
                <a:cs typeface="+mn-cs"/>
              </a:rPr>
              <a:t>m</a:t>
            </a:r>
            <a:r>
              <a:rPr lang="en-US" sz="1200" i="1" kern="1200" baseline="0" dirty="0">
                <a:solidFill>
                  <a:schemeClr val="tx1"/>
                </a:solidFill>
                <a:latin typeface="+mn-lt"/>
                <a:ea typeface="+mn-ea"/>
                <a:cs typeface="+mn-cs"/>
              </a:rPr>
              <a:t> entries,</a:t>
            </a:r>
            <a:r>
              <a:rPr lang="hr-HR" sz="1200" i="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so that the </a:t>
            </a:r>
            <a:r>
              <a:rPr lang="en-US" sz="1200" i="1" kern="1200" baseline="0" dirty="0" err="1">
                <a:solidFill>
                  <a:schemeClr val="tx1"/>
                </a:solidFill>
                <a:latin typeface="+mn-lt"/>
                <a:ea typeface="+mn-ea"/>
                <a:cs typeface="+mn-cs"/>
              </a:rPr>
              <a:t>i</a:t>
            </a:r>
            <a:r>
              <a:rPr lang="en-US" sz="1200" i="1" kern="1200" baseline="0" dirty="0">
                <a:solidFill>
                  <a:schemeClr val="tx1"/>
                </a:solidFill>
                <a:latin typeface="+mn-lt"/>
                <a:ea typeface="+mn-ea"/>
                <a:cs typeface="+mn-cs"/>
              </a:rPr>
              <a:t> </a:t>
            </a:r>
            <a:r>
              <a:rPr lang="en-US" sz="1200" i="1" kern="1200" baseline="0" dirty="0" err="1">
                <a:solidFill>
                  <a:schemeClr val="tx1"/>
                </a:solidFill>
                <a:latin typeface="+mn-lt"/>
                <a:ea typeface="+mn-ea"/>
                <a:cs typeface="+mn-cs"/>
              </a:rPr>
              <a:t>th</a:t>
            </a:r>
            <a:r>
              <a:rPr lang="en-US" sz="1200" i="1" kern="1200" baseline="0" dirty="0">
                <a:solidFill>
                  <a:schemeClr val="tx1"/>
                </a:solidFill>
                <a:latin typeface="+mn-lt"/>
                <a:ea typeface="+mn-ea"/>
                <a:cs typeface="+mn-cs"/>
              </a:rPr>
              <a:t> entry refers to frame </a:t>
            </a:r>
            <a:r>
              <a:rPr lang="en-US" sz="1200" i="1" kern="1200" baseline="0" dirty="0" err="1">
                <a:solidFill>
                  <a:schemeClr val="tx1"/>
                </a:solidFill>
                <a:latin typeface="+mn-lt"/>
                <a:ea typeface="+mn-ea"/>
                <a:cs typeface="+mn-cs"/>
              </a:rPr>
              <a:t>i</a:t>
            </a:r>
            <a:r>
              <a:rPr lang="en-US" sz="1200" i="1" kern="1200" baseline="0" dirty="0">
                <a:solidFill>
                  <a:schemeClr val="tx1"/>
                </a:solidFill>
                <a:latin typeface="+mn-lt"/>
                <a:ea typeface="+mn-ea"/>
                <a:cs typeface="+mn-cs"/>
              </a:rPr>
              <a:t> .</a:t>
            </a:r>
          </a:p>
          <a:p>
            <a:r>
              <a:rPr lang="en-US" sz="1200" kern="1200" baseline="0" dirty="0">
                <a:solidFill>
                  <a:schemeClr val="tx1"/>
                </a:solidFill>
                <a:latin typeface="+mn-lt"/>
                <a:ea typeface="+mn-ea"/>
                <a:cs typeface="+mn-cs"/>
              </a:rPr>
              <a:t>In this example, the virtual address includes an </a:t>
            </a:r>
            <a:r>
              <a:rPr lang="en-US" sz="1200" i="1" kern="1200" baseline="0" dirty="0">
                <a:solidFill>
                  <a:schemeClr val="tx1"/>
                </a:solidFill>
                <a:latin typeface="+mn-lt"/>
                <a:ea typeface="+mn-ea"/>
                <a:cs typeface="+mn-cs"/>
              </a:rPr>
              <a:t>n -bit page number, with n &gt; m .</a:t>
            </a:r>
            <a:r>
              <a:rPr lang="hr-HR" sz="1200" i="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The hash function maps the </a:t>
            </a:r>
            <a:r>
              <a:rPr lang="en-US" sz="1200" i="1" kern="1200" baseline="0" dirty="0">
                <a:solidFill>
                  <a:schemeClr val="tx1"/>
                </a:solidFill>
                <a:latin typeface="+mn-lt"/>
                <a:ea typeface="+mn-ea"/>
                <a:cs typeface="+mn-cs"/>
              </a:rPr>
              <a:t>n -bit page number into an m -bit quantity, which is used</a:t>
            </a:r>
            <a:r>
              <a:rPr lang="hr-HR" sz="1200" i="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to index into the inverted page table.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extLst>
      <p:ext uri="{BB962C8B-B14F-4D97-AF65-F5344CB8AC3E}">
        <p14:creationId xmlns:p14="http://schemas.microsoft.com/office/powerpoint/2010/main" val="23629030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Each entry in the page table includes the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following: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Page number: </a:t>
            </a:r>
            <a:r>
              <a:rPr lang="en-US" sz="1200" b="0" kern="1200" baseline="0" dirty="0">
                <a:solidFill>
                  <a:schemeClr val="tx1"/>
                </a:solidFill>
                <a:latin typeface="+mn-lt"/>
                <a:ea typeface="+mn-ea"/>
                <a:cs typeface="+mn-cs"/>
              </a:rPr>
              <a:t>This is the page number portion of the virtual address.</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Process identifier: </a:t>
            </a:r>
            <a:r>
              <a:rPr lang="en-US" sz="1200" b="0" kern="1200" baseline="0" dirty="0">
                <a:solidFill>
                  <a:schemeClr val="tx1"/>
                </a:solidFill>
                <a:latin typeface="+mn-lt"/>
                <a:ea typeface="+mn-ea"/>
                <a:cs typeface="+mn-cs"/>
              </a:rPr>
              <a:t>The process that owns this page. The combination of page</a:t>
            </a:r>
            <a:r>
              <a:rPr lang="hr-HR" sz="1200" b="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number and process identifier identify a page within the virtual address space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of a particular process.</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Control bits: </a:t>
            </a:r>
            <a:r>
              <a:rPr lang="en-US" sz="1200" b="0" kern="1200" baseline="0" dirty="0">
                <a:solidFill>
                  <a:schemeClr val="tx1"/>
                </a:solidFill>
                <a:latin typeface="+mn-lt"/>
                <a:ea typeface="+mn-ea"/>
                <a:cs typeface="+mn-cs"/>
              </a:rPr>
              <a:t>This field includes flags, such as valid, referenced, and modified;</a:t>
            </a:r>
            <a:r>
              <a:rPr lang="hr-HR" sz="1200" b="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and protection and locking information.</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Chain pointer: </a:t>
            </a:r>
            <a:r>
              <a:rPr lang="en-US" sz="1200" b="0" kern="1200" baseline="0" dirty="0">
                <a:solidFill>
                  <a:schemeClr val="tx1"/>
                </a:solidFill>
                <a:latin typeface="+mn-lt"/>
                <a:ea typeface="+mn-ea"/>
                <a:cs typeface="+mn-cs"/>
              </a:rPr>
              <a:t>This field is null (perhaps indicated by a separate bit) if there</a:t>
            </a:r>
            <a:r>
              <a:rPr lang="hr-HR" sz="1200" b="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are no chained entries for this entry. Otherwise, the field contains the index</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value (number between 0 and 2 </a:t>
            </a:r>
            <a:r>
              <a:rPr lang="en-US" sz="1200" i="1" kern="1200" baseline="30000" dirty="0">
                <a:solidFill>
                  <a:schemeClr val="tx1"/>
                </a:solidFill>
                <a:latin typeface="+mn-lt"/>
                <a:ea typeface="+mn-ea"/>
                <a:cs typeface="+mn-cs"/>
              </a:rPr>
              <a:t>m</a:t>
            </a:r>
            <a:r>
              <a:rPr lang="en-US" sz="1200" i="1" kern="1200" baseline="0" dirty="0">
                <a:solidFill>
                  <a:schemeClr val="tx1"/>
                </a:solidFill>
                <a:latin typeface="+mn-lt"/>
                <a:ea typeface="+mn-ea"/>
                <a:cs typeface="+mn-cs"/>
              </a:rPr>
              <a:t> – 1</a:t>
            </a:r>
            <a:r>
              <a:rPr lang="en-US" sz="1200" i="0" kern="1200" baseline="0" dirty="0">
                <a:solidFill>
                  <a:schemeClr val="tx1"/>
                </a:solidFill>
                <a:latin typeface="+mn-lt"/>
                <a:ea typeface="+mn-ea"/>
                <a:cs typeface="+mn-cs"/>
              </a:rPr>
              <a:t>) of the next entry in the chain.</a:t>
            </a:r>
            <a:endParaRPr lang="en-NZ" b="0" i="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extLst>
      <p:ext uri="{BB962C8B-B14F-4D97-AF65-F5344CB8AC3E}">
        <p14:creationId xmlns:p14="http://schemas.microsoft.com/office/powerpoint/2010/main" val="20748793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1" kern="1200" baseline="0" dirty="0">
                <a:solidFill>
                  <a:schemeClr val="tx1"/>
                </a:solidFill>
                <a:latin typeface="+mn-lt"/>
                <a:ea typeface="+mn-ea"/>
                <a:cs typeface="+mn-cs"/>
              </a:rPr>
              <a:t>In principle, every virtual memory reference</a:t>
            </a:r>
            <a:r>
              <a:rPr lang="hr-HR" sz="1200" b="0" i="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can cause two physical memory accesses: one to fetch the appropriate page table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entry and one to fetch the desired data. Thus, a straightforward virtual memory</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scheme would have the effect of doubling the memory access time. To overcome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this problem, most virtual memory schemes make use of a special high-speed cache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for page table entries, usually called a </a:t>
            </a:r>
            <a:r>
              <a:rPr lang="en-US" sz="1200" b="1" kern="1200" baseline="0" dirty="0">
                <a:solidFill>
                  <a:schemeClr val="tx1"/>
                </a:solidFill>
                <a:latin typeface="+mn-lt"/>
                <a:ea typeface="+mn-ea"/>
                <a:cs typeface="+mn-cs"/>
              </a:rPr>
              <a:t>translation lookaside buffer (TLB) . </a:t>
            </a:r>
            <a:r>
              <a:rPr lang="en-US" sz="1200" b="0" kern="1200" baseline="0" dirty="0">
                <a:solidFill>
                  <a:schemeClr val="tx1"/>
                </a:solidFill>
                <a:latin typeface="+mn-lt"/>
                <a:ea typeface="+mn-ea"/>
                <a:cs typeface="+mn-cs"/>
              </a:rPr>
              <a:t>This</a:t>
            </a:r>
            <a:r>
              <a:rPr lang="hr-HR" sz="1200" b="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cache functions in the same way as a memory cache (see Chapter 1 ) and contains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those page table entries that have been most recently used.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extLst>
      <p:ext uri="{BB962C8B-B14F-4D97-AF65-F5344CB8AC3E}">
        <p14:creationId xmlns:p14="http://schemas.microsoft.com/office/powerpoint/2010/main" val="35052103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organization of the resulting paging hardware is illustrated in Figure. Given a virtual address,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the processor will first examine the TLB. If the desired page table entry is present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 </a:t>
            </a:r>
            <a:r>
              <a:rPr lang="en-US" sz="1200" i="1" kern="1200" baseline="0" dirty="0">
                <a:solidFill>
                  <a:schemeClr val="tx1"/>
                </a:solidFill>
                <a:latin typeface="+mn-lt"/>
                <a:ea typeface="+mn-ea"/>
                <a:cs typeface="+mn-cs"/>
              </a:rPr>
              <a:t>TLB hit ), then the frame number is retrieved and the real address is formed. If the</a:t>
            </a:r>
            <a:r>
              <a:rPr lang="hr-HR" sz="1200" i="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desired page table entry is not found ( </a:t>
            </a:r>
            <a:r>
              <a:rPr lang="en-US" sz="1200" i="1" kern="1200" baseline="0" dirty="0">
                <a:solidFill>
                  <a:schemeClr val="tx1"/>
                </a:solidFill>
                <a:latin typeface="+mn-lt"/>
                <a:ea typeface="+mn-ea"/>
                <a:cs typeface="+mn-cs"/>
              </a:rPr>
              <a:t>TLB miss ), then the processor uses the page</a:t>
            </a:r>
            <a:r>
              <a:rPr lang="hr-HR" sz="1200" i="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number to index the process page table and examine the corresponding page table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entry. If the “present bit” is set, then the page is in main memory, and the processor</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can retrieve the frame number from the page table entry to form the real address.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The processor also updates the TLB to include this new page table entry. Finally,</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if the present bit is not set, then the desired page is not in main memory and a</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memory access fault, called a </a:t>
            </a:r>
            <a:r>
              <a:rPr lang="en-US" sz="1200" b="1" kern="1200" baseline="0" dirty="0">
                <a:solidFill>
                  <a:schemeClr val="tx1"/>
                </a:solidFill>
                <a:latin typeface="+mn-lt"/>
                <a:ea typeface="+mn-ea"/>
                <a:cs typeface="+mn-cs"/>
              </a:rPr>
              <a:t>page fault </a:t>
            </a:r>
            <a:r>
              <a:rPr lang="en-US" sz="1200" b="0" kern="1200" baseline="0" dirty="0">
                <a:solidFill>
                  <a:schemeClr val="tx1"/>
                </a:solidFill>
                <a:latin typeface="+mn-lt"/>
                <a:ea typeface="+mn-ea"/>
                <a:cs typeface="+mn-cs"/>
              </a:rPr>
              <a:t>, is issued. At this point, we leave the realm</a:t>
            </a:r>
            <a:r>
              <a:rPr lang="hr-HR" sz="1200" b="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of hardware and invoke the operating system, which loads the needed page and</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updates the page table.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extLst>
      <p:ext uri="{BB962C8B-B14F-4D97-AF65-F5344CB8AC3E}">
        <p14:creationId xmlns:p14="http://schemas.microsoft.com/office/powerpoint/2010/main" val="13246200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8.7 is a flowchart that shows the use of the TLB. The flowchart shows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that if the desired page is not in main memory, a page fault interrupt causes the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page fault handling routine to be invoked. To keep the flowchart simple, the fact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that the operating system may dispatch another process while disk I/O is underway</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is not shown. By the principle of locality, most virtual memory references will be to</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locations in recently used pages. Therefore, most references will involve page table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entries in the cache. Studies of the VAX TLB have shown that this scheme can significantly</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improve performance [CLAR85, SATY81].</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extLst>
      <p:ext uri="{BB962C8B-B14F-4D97-AF65-F5344CB8AC3E}">
        <p14:creationId xmlns:p14="http://schemas.microsoft.com/office/powerpoint/2010/main" val="42435078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There are a number of additional details concerning the actual organization</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of the TLB. Because the TLB contains only some of the entries in a full page table,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we cannot simply index into the TLB based on page number. Instead, each entry</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in the TLB must include the page number as well as the complete page table entry.</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The processor is equipped with hardware that allows it to interrogate simultaneously</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 number of TLB entries to determine if there is a match on page number.</a:t>
            </a:r>
          </a:p>
          <a:p>
            <a:r>
              <a:rPr lang="en-US" sz="1200" kern="1200" baseline="0" dirty="0">
                <a:solidFill>
                  <a:schemeClr val="tx1"/>
                </a:solidFill>
                <a:latin typeface="+mn-lt"/>
                <a:ea typeface="+mn-ea"/>
                <a:cs typeface="+mn-cs"/>
              </a:rPr>
              <a:t>This technique is referred to as </a:t>
            </a:r>
            <a:r>
              <a:rPr lang="en-US" sz="1200" b="1" kern="1200" baseline="0" dirty="0">
                <a:solidFill>
                  <a:schemeClr val="tx1"/>
                </a:solidFill>
                <a:latin typeface="+mn-lt"/>
                <a:ea typeface="+mn-ea"/>
                <a:cs typeface="+mn-cs"/>
              </a:rPr>
              <a:t>associative mapping </a:t>
            </a:r>
            <a:r>
              <a:rPr lang="en-US" sz="1200" b="0" kern="1200" baseline="0" dirty="0">
                <a:solidFill>
                  <a:schemeClr val="tx1"/>
                </a:solidFill>
                <a:latin typeface="+mn-lt"/>
                <a:ea typeface="+mn-ea"/>
                <a:cs typeface="+mn-cs"/>
              </a:rPr>
              <a:t>and is contrasted with the direct</a:t>
            </a:r>
            <a:r>
              <a:rPr lang="hr-HR" sz="1200" b="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mapping, or indexing, used for lookup in the page table in Figure 8.8 . The design of</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the TLB also must consider the way in which entries are organized in the TLB and</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which entry to replace when a new entry is brought in. These issues must be considered</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in any hardware cache design. This topic is not pursued here; the reader may</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consult a treatment of cache design for further details (e.g., [STAL13]).</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extLst>
      <p:ext uri="{BB962C8B-B14F-4D97-AF65-F5344CB8AC3E}">
        <p14:creationId xmlns:p14="http://schemas.microsoft.com/office/powerpoint/2010/main" val="3127108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Figure 8.8  Direct Versus Associative Lookup for Page Table Entries</a:t>
            </a:r>
          </a:p>
          <a:p>
            <a:r>
              <a:rPr lang="en-US" dirty="0"/>
              <a:t>This slide contrasts associative mapping with direct mapping</a:t>
            </a:r>
            <a:r>
              <a:rPr lang="en-US" baseline="0" dirty="0"/>
              <a:t> </a:t>
            </a:r>
            <a:r>
              <a:rPr lang="en-NZ" dirty="0"/>
              <a:t>or indexing, used for lookup in the page table.</a:t>
            </a:r>
          </a:p>
          <a:p>
            <a:endParaRPr lang="en-NZ" dirty="0"/>
          </a:p>
          <a:p>
            <a:r>
              <a:rPr lang="en-NZ" dirty="0"/>
              <a:t>The design of the TLB also must consider the way in which entries are organized in the TLB and which entry to replace when a new entry is brought in.</a:t>
            </a:r>
          </a:p>
          <a:p>
            <a:pPr lvl="1"/>
            <a:r>
              <a:rPr lang="en-NZ" dirty="0"/>
              <a:t>These issues must be considered in any hardware cache design. </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extLst>
      <p:ext uri="{BB962C8B-B14F-4D97-AF65-F5344CB8AC3E}">
        <p14:creationId xmlns:p14="http://schemas.microsoft.com/office/powerpoint/2010/main" val="34528024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Finally, the virtual memory mechanism must interact with the cache system</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(not the TLB cache, but the main memory cache). This is illustrated in Figure 8.9 .</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 virtual address will generally be in the form of a page number, offset. First, the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memory system consults the TLB to see if the matching page table entry is present.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If it is, the real (physical) address is generated by combining the frame number with</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the offset. If not, the entry is accessed from a page table. Once the real address is generated, which is in the form of a tag and a remainder, the cache is consulted to</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see if the block containing that word is present. If so, it is returned to the CPU. If</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not, the word is retrieved from main 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extLst>
      <p:ext uri="{BB962C8B-B14F-4D97-AF65-F5344CB8AC3E}">
        <p14:creationId xmlns:p14="http://schemas.microsoft.com/office/powerpoint/2010/main" val="226849193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a:solidFill>
                  <a:schemeClr val="tx1"/>
                </a:solidFill>
                <a:latin typeface="+mn-lt"/>
                <a:ea typeface="+mn-ea"/>
                <a:cs typeface="+mn-cs"/>
              </a:rPr>
              <a:t>An important hardware design decision is the size of page to be used.</a:t>
            </a:r>
            <a:r>
              <a:rPr lang="hr-HR" sz="1200" b="0" i="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There are several factors to consider. One is internal fragmentation. Clearly, the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smaller the page size, the lesser is the amount of internal fragmentation. To optimize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the use of main memory, we would like to reduce internal fragmentation. On the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other hand, the smaller the page, the greater is the number of pages required per</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process. More pages per process means larger page tables. For large programs in</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 heavily </a:t>
            </a:r>
            <a:r>
              <a:rPr lang="en-US" sz="1200" kern="1200" baseline="0" dirty="0" err="1">
                <a:solidFill>
                  <a:schemeClr val="tx1"/>
                </a:solidFill>
                <a:latin typeface="+mn-lt"/>
                <a:ea typeface="+mn-ea"/>
                <a:cs typeface="+mn-cs"/>
              </a:rPr>
              <a:t>multiprogrammed</a:t>
            </a:r>
            <a:r>
              <a:rPr lang="en-US" sz="1200" kern="1200" baseline="0" dirty="0">
                <a:solidFill>
                  <a:schemeClr val="tx1"/>
                </a:solidFill>
                <a:latin typeface="+mn-lt"/>
                <a:ea typeface="+mn-ea"/>
                <a:cs typeface="+mn-cs"/>
              </a:rPr>
              <a:t> environment, this may mean that some portion of the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page tables of active processes must be in virtual memory, not in main memory.</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Thus, there may be a double page fault for a single reference to memory: first to</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bring in the needed portion of the page table and second to bring in the process page.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Another factor is that the physical characteristics of most secondary-memory devices,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which are rotational, favor a larger page size for more efficient block transfer of data.</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extLst>
      <p:ext uri="{BB962C8B-B14F-4D97-AF65-F5344CB8AC3E}">
        <p14:creationId xmlns:p14="http://schemas.microsoft.com/office/powerpoint/2010/main" val="15371736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Complicating these matters is the effect of page size on the rate at which page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faults occur. This behavior, in general terms, is depicted in Figure 8.10a and is based</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on the principle of locality. If the page size is very small, then ordinarily a relatively</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large number of pages will be available in main memory for a process. After a time,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the pages in memory will all contain portions of the process near recent references.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Thus, the page fault rate should be low. As the size of the page is increased, each</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individual page will contain locations further and further from any particular recent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reference. Thus the effect of the principle of locality is weakened and the page fault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rate begins to rise. Eventually, however, the page fault rate will begin to fall as the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size of a page approaches the size of the entire process (point </a:t>
            </a:r>
            <a:r>
              <a:rPr lang="en-US" sz="1200" i="1" kern="1200" baseline="0" dirty="0">
                <a:solidFill>
                  <a:schemeClr val="tx1"/>
                </a:solidFill>
                <a:latin typeface="+mn-lt"/>
                <a:ea typeface="+mn-ea"/>
                <a:cs typeface="+mn-cs"/>
              </a:rPr>
              <a:t>P in the diagram).</a:t>
            </a:r>
            <a:r>
              <a:rPr lang="hr-HR" sz="1200" i="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When a single page encompasses the entire process, there will be no page faults.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further complication is that the page fault rate is also determined by the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number of frames allocated to a process. Figure 8.10b shows that, for a fixed page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size, the fault rate drops as the number of pages maintained in main memory grows. </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Thus, a software policy (the amount of memory to allocate to each process) interacts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with a hardware design decision (page size).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extLst>
      <p:ext uri="{BB962C8B-B14F-4D97-AF65-F5344CB8AC3E}">
        <p14:creationId xmlns:p14="http://schemas.microsoft.com/office/powerpoint/2010/main" val="686820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mn-lt"/>
                <a:ea typeface="+mn-ea"/>
                <a:cs typeface="+mn-cs"/>
              </a:rPr>
              <a:t>Each process should be protected against unwanted interference by other processes, whether accidental or intentional. Thus, programs in other processes should not be able to reference memory locations in a process for reading or writing purposes without permission. In one sense, satisfaction of the relocation requirement increases the difficulty of satisfying the protection requirement. Because the location of a program in main memory is unpredictable, it is impossible to check absolute addresses at compile time to assure protection. Furthermore, most programming languages allow the dynamic calculation of addresses at run time (e.g., by computing an array subscript or a pointer into a data structure). Hence all</a:t>
            </a:r>
          </a:p>
          <a:p>
            <a:r>
              <a:rPr lang="en-US" sz="1200" kern="1200" baseline="0" dirty="0">
                <a:solidFill>
                  <a:schemeClr val="tx1"/>
                </a:solidFill>
                <a:latin typeface="+mn-lt"/>
                <a:ea typeface="+mn-ea"/>
                <a:cs typeface="+mn-cs"/>
              </a:rPr>
              <a:t>memory references generated by a process must be checked at run time to ensure that they refer only to the memory space allocated to that process. Fortunately, we shall see that mechanisms that support relocation also support the protection requirement.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Normally, a user process cannot access any portion of the operating system, neither program nor data. Again, usually a program in one process cannot branch to an instruction in another process. Without special arrangement, a program in one process cannot access the data area of another process. The processor must be able to abort such instructions at the point of execution.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Note that the memory protection requirement must be satisfied by the processor (hardware) rather than the operating system (software). This is because the OS cannot anticipate all of the memory references that a program will make. Even if such anticipation were possible, it would be prohibitively time consuming to screen each program in advance for possible memory-reference violations. Thus, it is only possible to assess the permissibility of a memory reference (data access or branch) at the time of execution of the instruction making the reference. To accomplish this, the processor hardware must have that capability.</a:t>
            </a:r>
          </a:p>
          <a:p>
            <a:endParaRPr lang="en-US" sz="1200" kern="1200" baseline="0" dirty="0">
              <a:solidFill>
                <a:schemeClr val="tx1"/>
              </a:solidFill>
              <a:latin typeface="+mn-lt"/>
              <a:ea typeface="+mn-ea"/>
              <a:cs typeface="+mn-cs"/>
            </a:endParaRPr>
          </a:p>
          <a:p>
            <a:endParaRPr lang="en-US" baseline="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extLst>
      <p:ext uri="{BB962C8B-B14F-4D97-AF65-F5344CB8AC3E}">
        <p14:creationId xmlns:p14="http://schemas.microsoft.com/office/powerpoint/2010/main" val="142095554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Table 8.3 lists the page sizes used on some machines.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extLst>
      <p:ext uri="{BB962C8B-B14F-4D97-AF65-F5344CB8AC3E}">
        <p14:creationId xmlns:p14="http://schemas.microsoft.com/office/powerpoint/2010/main" val="198306293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a:solidFill>
                  <a:schemeClr val="tx1"/>
                </a:solidFill>
                <a:latin typeface="+mn-lt"/>
                <a:ea typeface="+mn-ea"/>
                <a:cs typeface="+mn-cs"/>
              </a:rPr>
              <a:t>Finally, the design issue of page size is related to the size of physical main memory</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and program size. At the same time that main memory is getting larger, the address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space used by applications is also growing. The trend is most obvious on personal</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computers and workstations, where applications are becoming increasingly complex.</a:t>
            </a:r>
          </a:p>
          <a:p>
            <a:r>
              <a:rPr lang="en-US" sz="1200" kern="1200" baseline="0" dirty="0">
                <a:solidFill>
                  <a:schemeClr val="tx1"/>
                </a:solidFill>
                <a:latin typeface="+mn-lt"/>
                <a:ea typeface="+mn-ea"/>
                <a:cs typeface="+mn-cs"/>
              </a:rPr>
              <a:t>• Object-oriented techniques encourage the use of many small program and</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data modules with references scattered over a relatively large number of objects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over a relatively short period of time.</a:t>
            </a:r>
          </a:p>
          <a:p>
            <a:r>
              <a:rPr lang="en-US" sz="1200" kern="1200" baseline="0" dirty="0">
                <a:solidFill>
                  <a:schemeClr val="tx1"/>
                </a:solidFill>
                <a:latin typeface="+mn-lt"/>
                <a:ea typeface="+mn-ea"/>
                <a:cs typeface="+mn-cs"/>
              </a:rPr>
              <a:t>• Multithreaded applications may result in abrupt changes in the instruction</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stream and in scattered memory references.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For a given size of TLB, as the memory size of processes grows and as locality</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decreases, the hit ratio on TLB accesses declines. Under these circumstances, the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TLB can become a performance bottleneck.</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One way to improve TLB performance is to use a larger TLB with more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entries. However, TLB size interacts with other aspects of the hardware design,</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such as the main memory cache and the number of memory accesses per instruction</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cycle. </a:t>
            </a:r>
            <a:endParaRPr lang="hr-HR" sz="1200" kern="1200" baseline="0" dirty="0">
              <a:solidFill>
                <a:schemeClr val="tx1"/>
              </a:solidFill>
              <a:latin typeface="+mn-lt"/>
              <a:ea typeface="+mn-ea"/>
              <a:cs typeface="+mn-cs"/>
            </a:endParaRPr>
          </a:p>
          <a:p>
            <a:endParaRPr lang="hr-HR" sz="1200" kern="1200" baseline="0" dirty="0">
              <a:solidFill>
                <a:schemeClr val="tx1"/>
              </a:solidFill>
              <a:latin typeface="+mn-lt"/>
              <a:ea typeface="+mn-ea"/>
              <a:cs typeface="+mn-cs"/>
            </a:endParaRPr>
          </a:p>
          <a:p>
            <a:endParaRPr lang="hr-HR" sz="1200" kern="1200" baseline="0" dirty="0">
              <a:solidFill>
                <a:schemeClr val="tx1"/>
              </a:solidFill>
              <a:latin typeface="+mn-lt"/>
              <a:ea typeface="+mn-ea"/>
              <a:cs typeface="+mn-cs"/>
            </a:endParaRPr>
          </a:p>
          <a:p>
            <a:endParaRPr lang="hr-HR" sz="1200" kern="1200" baseline="0" dirty="0">
              <a:solidFill>
                <a:schemeClr val="tx1"/>
              </a:solidFill>
              <a:latin typeface="+mn-lt"/>
              <a:ea typeface="+mn-ea"/>
              <a:cs typeface="+mn-cs"/>
            </a:endParaRPr>
          </a:p>
          <a:p>
            <a:endParaRPr lang="hr-HR" sz="1200" kern="1200" baseline="0" dirty="0">
              <a:solidFill>
                <a:schemeClr val="tx1"/>
              </a:solidFill>
              <a:latin typeface="+mn-lt"/>
              <a:ea typeface="+mn-ea"/>
              <a:cs typeface="+mn-cs"/>
            </a:endParaRPr>
          </a:p>
          <a:p>
            <a:endParaRPr lang="hr-HR" sz="1200" kern="1200" baseline="0" dirty="0">
              <a:solidFill>
                <a:schemeClr val="tx1"/>
              </a:solidFill>
              <a:latin typeface="+mn-lt"/>
              <a:ea typeface="+mn-ea"/>
              <a:cs typeface="+mn-cs"/>
            </a:endParaRPr>
          </a:p>
          <a:p>
            <a:endParaRPr lang="hr-HR" sz="1200" kern="1200" baseline="0" dirty="0">
              <a:solidFill>
                <a:schemeClr val="tx1"/>
              </a:solidFill>
              <a:latin typeface="+mn-lt"/>
              <a:ea typeface="+mn-ea"/>
              <a:cs typeface="+mn-cs"/>
            </a:endParaRPr>
          </a:p>
          <a:p>
            <a:endParaRPr lang="hr-HR" sz="1200" kern="1200" baseline="0" dirty="0">
              <a:solidFill>
                <a:schemeClr val="tx1"/>
              </a:solidFill>
              <a:latin typeface="+mn-lt"/>
              <a:ea typeface="+mn-ea"/>
              <a:cs typeface="+mn-cs"/>
            </a:endParaRPr>
          </a:p>
          <a:p>
            <a:endParaRPr lang="hr-HR" sz="1200" kern="1200" baseline="0" dirty="0">
              <a:solidFill>
                <a:schemeClr val="tx1"/>
              </a:solidFill>
              <a:latin typeface="+mn-lt"/>
              <a:ea typeface="+mn-ea"/>
              <a:cs typeface="+mn-cs"/>
            </a:endParaRPr>
          </a:p>
          <a:p>
            <a:endParaRPr lang="hr-HR" sz="1200" kern="1200" baseline="0" dirty="0">
              <a:solidFill>
                <a:schemeClr val="tx1"/>
              </a:solidFill>
              <a:latin typeface="+mn-lt"/>
              <a:ea typeface="+mn-ea"/>
              <a:cs typeface="+mn-cs"/>
            </a:endParaRPr>
          </a:p>
          <a:p>
            <a:endParaRPr lang="hr-HR" sz="1200" kern="1200" baseline="0" dirty="0">
              <a:solidFill>
                <a:schemeClr val="tx1"/>
              </a:solidFill>
              <a:latin typeface="+mn-lt"/>
              <a:ea typeface="+mn-ea"/>
              <a:cs typeface="+mn-cs"/>
            </a:endParaRPr>
          </a:p>
          <a:p>
            <a:endParaRPr lang="hr-HR" sz="1200" kern="1200" baseline="0" dirty="0">
              <a:solidFill>
                <a:schemeClr val="tx1"/>
              </a:solidFill>
              <a:latin typeface="+mn-lt"/>
              <a:ea typeface="+mn-ea"/>
              <a:cs typeface="+mn-cs"/>
            </a:endParaRPr>
          </a:p>
          <a:p>
            <a:endParaRPr lang="hr-HR" sz="1200" kern="1200" baseline="0" dirty="0">
              <a:solidFill>
                <a:schemeClr val="tx1"/>
              </a:solidFill>
              <a:latin typeface="+mn-lt"/>
              <a:ea typeface="+mn-ea"/>
              <a:cs typeface="+mn-cs"/>
            </a:endParaRPr>
          </a:p>
          <a:p>
            <a:endParaRPr lang="hr-HR" sz="1200" kern="1200" baseline="0" dirty="0">
              <a:solidFill>
                <a:schemeClr val="tx1"/>
              </a:solidFill>
              <a:latin typeface="+mn-lt"/>
              <a:ea typeface="+mn-ea"/>
              <a:cs typeface="+mn-cs"/>
            </a:endParaRPr>
          </a:p>
          <a:p>
            <a:endParaRPr lang="hr-HR" sz="1200" kern="1200" baseline="0" dirty="0">
              <a:solidFill>
                <a:schemeClr val="tx1"/>
              </a:solidFill>
              <a:latin typeface="+mn-lt"/>
              <a:ea typeface="+mn-ea"/>
              <a:cs typeface="+mn-cs"/>
            </a:endParaRPr>
          </a:p>
          <a:p>
            <a:endParaRPr lang="hr-HR" sz="1200" kern="1200" baseline="0" dirty="0">
              <a:solidFill>
                <a:schemeClr val="tx1"/>
              </a:solidFill>
              <a:latin typeface="+mn-lt"/>
              <a:ea typeface="+mn-ea"/>
              <a:cs typeface="+mn-cs"/>
            </a:endParaRPr>
          </a:p>
          <a:p>
            <a:endParaRPr lang="hr-HR"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upshot is that TLB size is unlikely to grow as rapidly as main</a:t>
            </a:r>
          </a:p>
          <a:p>
            <a:r>
              <a:rPr lang="en-US" sz="1200" kern="1200" baseline="0" dirty="0">
                <a:solidFill>
                  <a:schemeClr val="tx1"/>
                </a:solidFill>
                <a:latin typeface="+mn-lt"/>
                <a:ea typeface="+mn-ea"/>
                <a:cs typeface="+mn-cs"/>
              </a:rPr>
              <a:t>memory size. An alternative is to use larger page sizes so that each page table entry</a:t>
            </a:r>
          </a:p>
          <a:p>
            <a:r>
              <a:rPr lang="en-US" sz="1200" kern="1200" baseline="0" dirty="0">
                <a:solidFill>
                  <a:schemeClr val="tx1"/>
                </a:solidFill>
                <a:latin typeface="+mn-lt"/>
                <a:ea typeface="+mn-ea"/>
                <a:cs typeface="+mn-cs"/>
              </a:rPr>
              <a:t>in the TLB refers to a larger block of memory. But we have just seen that the use of</a:t>
            </a:r>
          </a:p>
          <a:p>
            <a:r>
              <a:rPr lang="en-US" sz="1200" kern="1200" baseline="0" dirty="0">
                <a:solidFill>
                  <a:schemeClr val="tx1"/>
                </a:solidFill>
                <a:latin typeface="+mn-lt"/>
                <a:ea typeface="+mn-ea"/>
                <a:cs typeface="+mn-cs"/>
              </a:rPr>
              <a:t>large page sizes can lead to performance degradation.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Accordingly, a number of designers have investigated the use of multiple</a:t>
            </a:r>
          </a:p>
          <a:p>
            <a:r>
              <a:rPr lang="en-US" sz="1200" kern="1200" baseline="0" dirty="0">
                <a:solidFill>
                  <a:schemeClr val="tx1"/>
                </a:solidFill>
                <a:latin typeface="+mn-lt"/>
                <a:ea typeface="+mn-ea"/>
                <a:cs typeface="+mn-cs"/>
              </a:rPr>
              <a:t>page sizes [TALL92, KHAL93], and several microprocessor architectures support</a:t>
            </a:r>
          </a:p>
          <a:p>
            <a:r>
              <a:rPr lang="en-US" sz="1200" kern="1200" baseline="0" dirty="0">
                <a:solidFill>
                  <a:schemeClr val="tx1"/>
                </a:solidFill>
                <a:latin typeface="+mn-lt"/>
                <a:ea typeface="+mn-ea"/>
                <a:cs typeface="+mn-cs"/>
              </a:rPr>
              <a:t>multiple pages sizes, including MIPS R4000, Alpha, UltraSPARC, Pentium, and</a:t>
            </a:r>
          </a:p>
          <a:p>
            <a:r>
              <a:rPr lang="en-US" sz="1200" kern="1200" baseline="0" dirty="0">
                <a:solidFill>
                  <a:schemeClr val="tx1"/>
                </a:solidFill>
                <a:latin typeface="+mn-lt"/>
                <a:ea typeface="+mn-ea"/>
                <a:cs typeface="+mn-cs"/>
              </a:rPr>
              <a:t>IA-64. Multiple page sizes provide the flexibility needed to use a TLB effectively.</a:t>
            </a:r>
          </a:p>
          <a:p>
            <a:r>
              <a:rPr lang="en-US" sz="1200" kern="1200" baseline="0" dirty="0">
                <a:solidFill>
                  <a:schemeClr val="tx1"/>
                </a:solidFill>
                <a:latin typeface="+mn-lt"/>
                <a:ea typeface="+mn-ea"/>
                <a:cs typeface="+mn-cs"/>
              </a:rPr>
              <a:t>For example, large contiguous regions in the address space of a process, such as program</a:t>
            </a:r>
          </a:p>
          <a:p>
            <a:r>
              <a:rPr lang="en-US" sz="1200" kern="1200" baseline="0" dirty="0">
                <a:solidFill>
                  <a:schemeClr val="tx1"/>
                </a:solidFill>
                <a:latin typeface="+mn-lt"/>
                <a:ea typeface="+mn-ea"/>
                <a:cs typeface="+mn-cs"/>
              </a:rPr>
              <a:t>instructions, may be mapped using a small number of large pages rather than</a:t>
            </a:r>
          </a:p>
          <a:p>
            <a:r>
              <a:rPr lang="en-US" sz="1200" kern="1200" baseline="0" dirty="0">
                <a:solidFill>
                  <a:schemeClr val="tx1"/>
                </a:solidFill>
                <a:latin typeface="+mn-lt"/>
                <a:ea typeface="+mn-ea"/>
                <a:cs typeface="+mn-cs"/>
              </a:rPr>
              <a:t>a large number of small pages, while thread stacks may be mapped using the small</a:t>
            </a:r>
          </a:p>
          <a:p>
            <a:r>
              <a:rPr lang="en-US" sz="1200" kern="1200" baseline="0" dirty="0">
                <a:solidFill>
                  <a:schemeClr val="tx1"/>
                </a:solidFill>
                <a:latin typeface="+mn-lt"/>
                <a:ea typeface="+mn-ea"/>
                <a:cs typeface="+mn-cs"/>
              </a:rPr>
              <a:t>page size. However, most commercial operating systems still support only one page</a:t>
            </a:r>
          </a:p>
          <a:p>
            <a:r>
              <a:rPr lang="en-US" sz="1200" kern="1200" baseline="0" dirty="0">
                <a:solidFill>
                  <a:schemeClr val="tx1"/>
                </a:solidFill>
                <a:latin typeface="+mn-lt"/>
                <a:ea typeface="+mn-ea"/>
                <a:cs typeface="+mn-cs"/>
              </a:rPr>
              <a:t>size, regardless of the capability of the underlying hardware. The reason for this is</a:t>
            </a:r>
          </a:p>
          <a:p>
            <a:r>
              <a:rPr lang="en-US" sz="1200" kern="1200" baseline="0" dirty="0">
                <a:solidFill>
                  <a:schemeClr val="tx1"/>
                </a:solidFill>
                <a:latin typeface="+mn-lt"/>
                <a:ea typeface="+mn-ea"/>
                <a:cs typeface="+mn-cs"/>
              </a:rPr>
              <a:t>that page size affects many aspects of the operating system; thus, a change to multiple</a:t>
            </a:r>
          </a:p>
          <a:p>
            <a:r>
              <a:rPr lang="en-US" sz="1200" kern="1200" baseline="0" dirty="0">
                <a:solidFill>
                  <a:schemeClr val="tx1"/>
                </a:solidFill>
                <a:latin typeface="+mn-lt"/>
                <a:ea typeface="+mn-ea"/>
                <a:cs typeface="+mn-cs"/>
              </a:rPr>
              <a:t>page sizes is a complex undertaking (see [GANA98] for a discussion).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dirty="0"/>
          </a:p>
        </p:txBody>
      </p:sp>
    </p:spTree>
    <p:extLst>
      <p:ext uri="{BB962C8B-B14F-4D97-AF65-F5344CB8AC3E}">
        <p14:creationId xmlns:p14="http://schemas.microsoft.com/office/powerpoint/2010/main" val="317443931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NZ" dirty="0"/>
              <a:t>This organization has a number of advantages to the programmer over a nonsegmented address space:</a:t>
            </a:r>
          </a:p>
          <a:p>
            <a:pPr marL="228600" indent="-228600">
              <a:buAutoNum type="arabicPeriod"/>
            </a:pPr>
            <a:r>
              <a:rPr lang="en-NZ" b="1" dirty="0"/>
              <a:t>It simplifies the handling of growing data structures</a:t>
            </a:r>
            <a:r>
              <a:rPr lang="en-NZ" dirty="0"/>
              <a:t>. </a:t>
            </a:r>
          </a:p>
          <a:p>
            <a:pPr marL="685800" lvl="1" indent="-228600">
              <a:buFont typeface="Arial" pitchFamily="34" charset="0"/>
              <a:buChar char="•"/>
            </a:pPr>
            <a:r>
              <a:rPr lang="en-NZ" dirty="0"/>
              <a:t>If the programmer doesn’t know ahead of time how large a particular data structure will become, it is necessary to guess unless dynamic segment sizes are allowed. With segmented virtual memory, the data structure can be assigned its own segment, and the operating system will expand or shrink the segment as needed. </a:t>
            </a:r>
          </a:p>
          <a:p>
            <a:pPr marL="685800" lvl="1" indent="-228600">
              <a:buFont typeface="Arial" pitchFamily="34" charset="0"/>
              <a:buChar char="•"/>
            </a:pPr>
            <a:r>
              <a:rPr lang="en-NZ" dirty="0"/>
              <a:t>If a segment that needs to be expanded is in main memory and there is insufficient room, the operating system may move the segment to a larger area of main memory, if available, or swap it out. The enlarged segment would be swapped back in at the next opportunity.</a:t>
            </a:r>
          </a:p>
          <a:p>
            <a:r>
              <a:rPr lang="en-NZ" dirty="0"/>
              <a:t>2. </a:t>
            </a:r>
            <a:r>
              <a:rPr lang="en-NZ" b="1" dirty="0"/>
              <a:t>It allows programs to be altered and recompiled independently, </a:t>
            </a:r>
          </a:p>
          <a:p>
            <a:pPr lvl="1">
              <a:buFont typeface="Arial" pitchFamily="34" charset="0"/>
              <a:buChar char="•"/>
            </a:pPr>
            <a:r>
              <a:rPr lang="en-NZ" b="1" dirty="0"/>
              <a:t> </a:t>
            </a:r>
            <a:r>
              <a:rPr lang="en-NZ" dirty="0"/>
              <a:t>without requiring the entire set of programs to be relinked and reloaded.</a:t>
            </a:r>
          </a:p>
          <a:p>
            <a:pPr lvl="1">
              <a:buFont typeface="Arial" pitchFamily="34" charset="0"/>
              <a:buChar char="•"/>
            </a:pPr>
            <a:r>
              <a:rPr lang="en-NZ" dirty="0"/>
              <a:t> Again, this is accomplished using multiple segments.</a:t>
            </a:r>
          </a:p>
          <a:p>
            <a:r>
              <a:rPr lang="en-NZ" dirty="0"/>
              <a:t>3. </a:t>
            </a:r>
            <a:r>
              <a:rPr lang="en-NZ" b="1" dirty="0"/>
              <a:t>It lends itself to sharing among processes</a:t>
            </a:r>
            <a:r>
              <a:rPr lang="en-NZ" dirty="0"/>
              <a:t>. </a:t>
            </a:r>
          </a:p>
          <a:p>
            <a:pPr lvl="1">
              <a:buFont typeface="Arial" pitchFamily="34" charset="0"/>
              <a:buChar char="•"/>
            </a:pPr>
            <a:r>
              <a:rPr lang="en-NZ" dirty="0"/>
              <a:t> A programmer can place a utility program or a useful table of data in a segment that can be referenced by other processes.</a:t>
            </a:r>
          </a:p>
          <a:p>
            <a:r>
              <a:rPr lang="en-NZ" dirty="0"/>
              <a:t>4. </a:t>
            </a:r>
            <a:r>
              <a:rPr lang="en-NZ" b="1" dirty="0"/>
              <a:t>It lends itself to protection.</a:t>
            </a:r>
          </a:p>
          <a:p>
            <a:pPr lvl="1">
              <a:buFont typeface="Arial" pitchFamily="34" charset="0"/>
              <a:buChar char="•"/>
            </a:pPr>
            <a:r>
              <a:rPr lang="en-NZ" b="1" dirty="0"/>
              <a:t> </a:t>
            </a:r>
            <a:r>
              <a:rPr lang="en-NZ" dirty="0"/>
              <a:t>Because a segment can be constructed to contain a well-defined set of programs or data, the programmer or system administrator can assign access privileges in a convenient fashion.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dirty="0"/>
          </a:p>
        </p:txBody>
      </p:sp>
    </p:spTree>
    <p:extLst>
      <p:ext uri="{BB962C8B-B14F-4D97-AF65-F5344CB8AC3E}">
        <p14:creationId xmlns:p14="http://schemas.microsoft.com/office/powerpoint/2010/main" val="15184918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a:solidFill>
                  <a:schemeClr val="tx1"/>
                </a:solidFill>
                <a:latin typeface="+mn-lt"/>
                <a:ea typeface="+mn-ea"/>
                <a:cs typeface="+mn-cs"/>
              </a:rPr>
              <a:t>In the discussion of simple segmentation, we indicated that each</a:t>
            </a:r>
            <a:r>
              <a:rPr lang="hr-HR" sz="1200" b="0" i="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process has its own segment table, and when all of its segments are loaded into main</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memory, the segment table for a process is created and loaded into main memory.</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Each segment table entry contains the starting address of the corresponding segment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in main memory, as well as the length of the segment. The same device, a segment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table, is needed when we consider a virtual memory scheme based on segmentation.</a:t>
            </a:r>
            <a:r>
              <a:rPr lang="hr-HR" sz="1200" kern="1200" baseline="0" dirty="0">
                <a:solidFill>
                  <a:schemeClr val="tx1"/>
                </a:solidFill>
                <a:latin typeface="+mn-lt"/>
                <a:ea typeface="+mn-ea"/>
                <a:cs typeface="+mn-cs"/>
              </a:rPr>
              <a:t> </a:t>
            </a:r>
          </a:p>
          <a:p>
            <a:r>
              <a:rPr lang="en-US" sz="1200" kern="1200" baseline="0" dirty="0">
                <a:solidFill>
                  <a:schemeClr val="tx1"/>
                </a:solidFill>
                <a:latin typeface="+mn-lt"/>
                <a:ea typeface="+mn-ea"/>
                <a:cs typeface="+mn-cs"/>
              </a:rPr>
              <a:t>Again, it is typical to associate a unique segment table with each process. In this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case, however, the segment table entries become more complex.</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Because only some of the segments of a process may be in main memory, a bit is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needed in each segment table entry to indicate whether the corresponding segment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is present in main memory or not. If the bit indicates that the segment is in memory,</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then the entry also includes the starting address and length of that segment.</a:t>
            </a:r>
          </a:p>
          <a:p>
            <a:r>
              <a:rPr lang="en-US" sz="1200" kern="1200" baseline="0" dirty="0">
                <a:solidFill>
                  <a:schemeClr val="tx1"/>
                </a:solidFill>
                <a:latin typeface="+mn-lt"/>
                <a:ea typeface="+mn-ea"/>
                <a:cs typeface="+mn-cs"/>
              </a:rPr>
              <a:t>Another control bit in the segmentation table entry is a modify bit, indicating</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whether the contents of the corresponding segment have been altered since the segment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was last loaded into main memory. If there has been no change, then it is not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necessary to write the segment out when it comes time to replace the segment in the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frame that it currently occupies. Other control bits may also be present. For example,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if protection or sharing is managed at the segment level, then bits for that purpose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will be required.</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63</a:t>
            </a:fld>
            <a:endParaRPr lang="en-US" dirty="0"/>
          </a:p>
        </p:txBody>
      </p:sp>
    </p:spTree>
    <p:extLst>
      <p:ext uri="{BB962C8B-B14F-4D97-AF65-F5344CB8AC3E}">
        <p14:creationId xmlns:p14="http://schemas.microsoft.com/office/powerpoint/2010/main" val="373522432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basic mechanism for reading a word from memory involves the translation</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of a virtual, or logical, address, consisting of segment number and offset, into a physical</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address, using a segment table. Because the segment table is of variable length,</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depending on the size of the process, we cannot expect to hold it in registers. Instead,</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it must be in main memory to be accessed. Figure 8.11 suggests a hardware implementation</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of this scheme (note similarity to Figure 8.2 ). When a particular process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is running, a register holds the starting address of the segment table for that process.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The segment number of a virtual address is used to index that table and look up the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corresponding main memory address for the start of the segment. This is added to</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the offset portion of the virtual address to produce the desired real address.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64</a:t>
            </a:fld>
            <a:endParaRPr lang="en-US" dirty="0"/>
          </a:p>
        </p:txBody>
      </p:sp>
    </p:spTree>
    <p:extLst>
      <p:ext uri="{BB962C8B-B14F-4D97-AF65-F5344CB8AC3E}">
        <p14:creationId xmlns:p14="http://schemas.microsoft.com/office/powerpoint/2010/main" val="5456471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Both paging and segmentation have their strengths. Paging, which is transparent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to the programmer, eliminates external fragmentation and thus provides efficient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use of main memory. In addition, because the pieces that are moved in and out of</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main memory are of fixed, equal size, it is possible to develop sophisticated memory</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management algorithms that exploit the behavior of programs, as we shall see.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Segmentation, which is visible to the programmer, has the strengths listed earlier,</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including the ability to handle growing data structures, modularity, and </a:t>
            </a:r>
            <a:r>
              <a:rPr lang="en-US" sz="1200" kern="1200" baseline="0" dirty="0" err="1">
                <a:solidFill>
                  <a:schemeClr val="tx1"/>
                </a:solidFill>
                <a:latin typeface="+mn-lt"/>
                <a:ea typeface="+mn-ea"/>
                <a:cs typeface="+mn-cs"/>
              </a:rPr>
              <a:t>supportfor</a:t>
            </a:r>
            <a:r>
              <a:rPr lang="en-US" sz="1200" kern="1200" baseline="0" dirty="0">
                <a:solidFill>
                  <a:schemeClr val="tx1"/>
                </a:solidFill>
                <a:latin typeface="+mn-lt"/>
                <a:ea typeface="+mn-ea"/>
                <a:cs typeface="+mn-cs"/>
              </a:rPr>
              <a:t> sharing and protection. To combine the advantages of both, some systems are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equipped with processor hardware and operating system software to provide both.</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a combined paging/segmentation system, a user’s address space is broken</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up into a number of segments, at the discretion of the programmer. Each segment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is, in turn, broken up into a number of fixed-size pages, which are equal in length to</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 main memory frame. If a segment has length less than that of a page, the segment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occupies just one page. From the programmer’s point of view, a logical address still</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consists of a segment number and a segment offset. From the system’s point of view,</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the segment offset is viewed as a page number and page offset for a page within the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specified segment.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65</a:t>
            </a:fld>
            <a:endParaRPr lang="en-US" dirty="0"/>
          </a:p>
        </p:txBody>
      </p:sp>
    </p:spTree>
    <p:extLst>
      <p:ext uri="{BB962C8B-B14F-4D97-AF65-F5344CB8AC3E}">
        <p14:creationId xmlns:p14="http://schemas.microsoft.com/office/powerpoint/2010/main" val="40690163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8.12 suggests a structure to support combined paging/segmentation</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(note similarity to Figure 8.4 ). Associated with each process is a segment table and</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 number of page tables, one per process segment. When a particular process is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running, a register holds the starting address of the segment table for that process.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Presented with a virtual address, the processor uses the segment number portion to</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index into the process segment table to find the page table for that segment. Then</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the page number portion of the virtual address is used to index the page table and</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look up the corresponding frame number. This is combined with the offset portion</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of the virtual address to produce the desired real address.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66</a:t>
            </a:fld>
            <a:endParaRPr lang="en-US" dirty="0"/>
          </a:p>
        </p:txBody>
      </p:sp>
    </p:spTree>
    <p:extLst>
      <p:ext uri="{BB962C8B-B14F-4D97-AF65-F5344CB8AC3E}">
        <p14:creationId xmlns:p14="http://schemas.microsoft.com/office/powerpoint/2010/main" val="256346009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8.1c suggests the segment table entry and page table entry formats. As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before, the segment table entry contains the length of the segment. It also contains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 base field, which now refers to a page table. The present and modified bits are not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needed because these matters are handled at the page level. Other control bits may</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be used, for purposes of sharing and protection. The page table entry is essentially</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the same as is used in a pure paging system. Each page number is mapped into a corresponding</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frame number if the page is present in main memory. The modified bit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indicates whether this page needs to be written back out when the frame is allocated</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to another page. There may be other control bits dealing with protection or other</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aspects of memory management.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67</a:t>
            </a:fld>
            <a:endParaRPr lang="en-US" dirty="0"/>
          </a:p>
        </p:txBody>
      </p:sp>
    </p:spTree>
    <p:extLst>
      <p:ext uri="{BB962C8B-B14F-4D97-AF65-F5344CB8AC3E}">
        <p14:creationId xmlns:p14="http://schemas.microsoft.com/office/powerpoint/2010/main" val="284832153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Segmentation lends itself to the implementation of protection and sharing policies.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Because each segment table entry includes a length as well as a base address, a program</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cannot inadvertently access a main memory location beyond the limits of a</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segment. To achieve sharing, it is possible for a segment to be referenced in the segment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tables of more than one process. The same mechanisms are, of course, available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in a paging system. However, in this case the page structure of programs and</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data is not visible to the programmer, making the specification of protection and</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sharing requirements more awkward.</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68</a:t>
            </a:fld>
            <a:endParaRPr lang="en-US" dirty="0"/>
          </a:p>
        </p:txBody>
      </p:sp>
    </p:spTree>
    <p:extLst>
      <p:ext uri="{BB962C8B-B14F-4D97-AF65-F5344CB8AC3E}">
        <p14:creationId xmlns:p14="http://schemas.microsoft.com/office/powerpoint/2010/main" val="422943393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0" dirty="0"/>
              <a:t>Figure 8.13 illustrates the types of protection relationships that can be enforced in such a system.</a:t>
            </a:r>
          </a:p>
          <a:p>
            <a:endParaRPr lang="en-NZ" b="0" dirty="0"/>
          </a:p>
          <a:p>
            <a:r>
              <a:rPr lang="en-US" sz="1200" b="0" kern="1200" baseline="0" dirty="0">
                <a:solidFill>
                  <a:schemeClr val="tx1"/>
                </a:solidFill>
                <a:latin typeface="+mn-lt"/>
                <a:ea typeface="+mn-ea"/>
                <a:cs typeface="+mn-cs"/>
              </a:rPr>
              <a:t>More sophisticated mechanisms can also be provided. A common scheme is</a:t>
            </a:r>
            <a:r>
              <a:rPr lang="hr-HR" sz="1200" b="0" kern="1200" baseline="0" dirty="0">
                <a:solidFill>
                  <a:schemeClr val="tx1"/>
                </a:solidFill>
                <a:latin typeface="+mn-lt"/>
                <a:ea typeface="+mn-ea"/>
                <a:cs typeface="+mn-cs"/>
              </a:rPr>
              <a:t> </a:t>
            </a:r>
            <a:r>
              <a:rPr lang="en-US" sz="1200" b="0" kern="1200" baseline="0" dirty="0">
                <a:solidFill>
                  <a:schemeClr val="tx1"/>
                </a:solidFill>
                <a:latin typeface="+mn-lt"/>
                <a:ea typeface="+mn-ea"/>
                <a:cs typeface="+mn-cs"/>
              </a:rPr>
              <a:t>to use a ring-protection structure, of the type we referred to in Chapter 3 ( Figure</a:t>
            </a:r>
            <a:r>
              <a:rPr lang="hr-HR" sz="1200" b="0" kern="1200" baseline="0" dirty="0">
                <a:solidFill>
                  <a:schemeClr val="tx1"/>
                </a:solidFill>
                <a:latin typeface="+mn-lt"/>
                <a:ea typeface="+mn-ea"/>
                <a:cs typeface="+mn-cs"/>
              </a:rPr>
              <a:t> </a:t>
            </a:r>
            <a:r>
              <a:rPr lang="en-US" sz="1200" b="0" kern="1200" baseline="0" dirty="0">
                <a:solidFill>
                  <a:schemeClr val="tx1"/>
                </a:solidFill>
                <a:latin typeface="+mn-lt"/>
                <a:ea typeface="+mn-ea"/>
                <a:cs typeface="+mn-cs"/>
              </a:rPr>
              <a:t>3.18 ). In this scheme, lower-numbered, or inner, rings enjoy greater privilege than</a:t>
            </a:r>
            <a:r>
              <a:rPr lang="hr-HR" sz="1200" b="0" kern="1200" baseline="0" dirty="0">
                <a:solidFill>
                  <a:schemeClr val="tx1"/>
                </a:solidFill>
                <a:latin typeface="+mn-lt"/>
                <a:ea typeface="+mn-ea"/>
                <a:cs typeface="+mn-cs"/>
              </a:rPr>
              <a:t> </a:t>
            </a:r>
            <a:r>
              <a:rPr lang="en-US" sz="1200" b="0" kern="1200" baseline="0" dirty="0">
                <a:solidFill>
                  <a:schemeClr val="tx1"/>
                </a:solidFill>
                <a:latin typeface="+mn-lt"/>
                <a:ea typeface="+mn-ea"/>
                <a:cs typeface="+mn-cs"/>
              </a:rPr>
              <a:t>higher-numbered, or outer, rings. Typically, ring 0 is reserved for kernel functions</a:t>
            </a:r>
            <a:r>
              <a:rPr lang="hr-HR" sz="1200" b="0" kern="1200" baseline="0" dirty="0">
                <a:solidFill>
                  <a:schemeClr val="tx1"/>
                </a:solidFill>
                <a:latin typeface="+mn-lt"/>
                <a:ea typeface="+mn-ea"/>
                <a:cs typeface="+mn-cs"/>
              </a:rPr>
              <a:t> </a:t>
            </a:r>
            <a:r>
              <a:rPr lang="en-US" sz="1200" b="0" kern="1200" baseline="0" dirty="0">
                <a:solidFill>
                  <a:schemeClr val="tx1"/>
                </a:solidFill>
                <a:latin typeface="+mn-lt"/>
                <a:ea typeface="+mn-ea"/>
                <a:cs typeface="+mn-cs"/>
              </a:rPr>
              <a:t>of the operating system, with applications at a higher level. Some utilities or operating</a:t>
            </a:r>
            <a:r>
              <a:rPr lang="hr-HR" sz="1200" b="0" kern="1200" baseline="0" dirty="0">
                <a:solidFill>
                  <a:schemeClr val="tx1"/>
                </a:solidFill>
                <a:latin typeface="+mn-lt"/>
                <a:ea typeface="+mn-ea"/>
                <a:cs typeface="+mn-cs"/>
              </a:rPr>
              <a:t> </a:t>
            </a:r>
            <a:r>
              <a:rPr lang="en-US" sz="1200" b="0" kern="1200" baseline="0" dirty="0">
                <a:solidFill>
                  <a:schemeClr val="tx1"/>
                </a:solidFill>
                <a:latin typeface="+mn-lt"/>
                <a:ea typeface="+mn-ea"/>
                <a:cs typeface="+mn-cs"/>
              </a:rPr>
              <a:t>system services may occupy an intermediate ring. Basic principles of the ring</a:t>
            </a:r>
            <a:r>
              <a:rPr lang="hr-HR" sz="1200" b="0" kern="1200" baseline="0" dirty="0">
                <a:solidFill>
                  <a:schemeClr val="tx1"/>
                </a:solidFill>
                <a:latin typeface="+mn-lt"/>
                <a:ea typeface="+mn-ea"/>
                <a:cs typeface="+mn-cs"/>
              </a:rPr>
              <a:t> </a:t>
            </a:r>
            <a:r>
              <a:rPr lang="en-US" sz="1200" b="0" kern="1200" baseline="0" dirty="0">
                <a:solidFill>
                  <a:schemeClr val="tx1"/>
                </a:solidFill>
                <a:latin typeface="+mn-lt"/>
                <a:ea typeface="+mn-ea"/>
                <a:cs typeface="+mn-cs"/>
              </a:rPr>
              <a:t>system are as follows:</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1. A program may access only data that reside on the same ring or a less privileged</a:t>
            </a:r>
            <a:r>
              <a:rPr lang="hr-HR" sz="1200" b="0" kern="1200" baseline="0" dirty="0">
                <a:solidFill>
                  <a:schemeClr val="tx1"/>
                </a:solidFill>
                <a:latin typeface="+mn-lt"/>
                <a:ea typeface="+mn-ea"/>
                <a:cs typeface="+mn-cs"/>
              </a:rPr>
              <a:t> </a:t>
            </a:r>
            <a:r>
              <a:rPr lang="en-US" sz="1200" b="0" kern="1200" baseline="0" dirty="0">
                <a:solidFill>
                  <a:schemeClr val="tx1"/>
                </a:solidFill>
                <a:latin typeface="+mn-lt"/>
                <a:ea typeface="+mn-ea"/>
                <a:cs typeface="+mn-cs"/>
              </a:rPr>
              <a:t>ring.</a:t>
            </a:r>
          </a:p>
          <a:p>
            <a:r>
              <a:rPr lang="en-US" sz="1200" b="0" kern="1200" baseline="0" dirty="0">
                <a:solidFill>
                  <a:schemeClr val="tx1"/>
                </a:solidFill>
                <a:latin typeface="+mn-lt"/>
                <a:ea typeface="+mn-ea"/>
                <a:cs typeface="+mn-cs"/>
              </a:rPr>
              <a:t>2. A program may call services residing on the same or a more privileged ring.</a:t>
            </a:r>
            <a:endParaRPr lang="en-NZ"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69</a:t>
            </a:fld>
            <a:endParaRPr lang="en-US" dirty="0"/>
          </a:p>
        </p:txBody>
      </p:sp>
    </p:spTree>
    <p:extLst>
      <p:ext uri="{BB962C8B-B14F-4D97-AF65-F5344CB8AC3E}">
        <p14:creationId xmlns:p14="http://schemas.microsoft.com/office/powerpoint/2010/main" val="504645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Any protection mechanism must have the flexibility to allow several processes to access the same portion of main memory. For example, if a number of processes are executing the same program, it is advantageous to allow each process to access the same copy of the program rather than have its own separate copy. Processes that are cooperating on some task may need to share access to the same data structure. The memory management system must therefore allow controlled access to shared areas of memory without compromising essential protection. Again, we will see that the mechanisms used to support relocation support sharing capabilities.</a:t>
            </a:r>
            <a:endParaRPr lang="en-NZ"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extLst>
      <p:ext uri="{BB962C8B-B14F-4D97-AF65-F5344CB8AC3E}">
        <p14:creationId xmlns:p14="http://schemas.microsoft.com/office/powerpoint/2010/main" val="23768560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mn-lt"/>
                <a:ea typeface="+mn-ea"/>
                <a:cs typeface="+mn-cs"/>
              </a:rPr>
              <a:t>The design of the memory management portion of an operating system depends on</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three fundamental areas of choice:</a:t>
            </a:r>
          </a:p>
          <a:p>
            <a:r>
              <a:rPr lang="en-US" sz="1200" kern="1200" baseline="0" dirty="0">
                <a:solidFill>
                  <a:schemeClr val="tx1"/>
                </a:solidFill>
                <a:latin typeface="+mn-lt"/>
                <a:ea typeface="+mn-ea"/>
                <a:cs typeface="+mn-cs"/>
              </a:rPr>
              <a:t>• Whether or not to use virtual memory techniques</a:t>
            </a:r>
          </a:p>
          <a:p>
            <a:r>
              <a:rPr lang="en-US" sz="1200" kern="1200" baseline="0" dirty="0">
                <a:solidFill>
                  <a:schemeClr val="tx1"/>
                </a:solidFill>
                <a:latin typeface="+mn-lt"/>
                <a:ea typeface="+mn-ea"/>
                <a:cs typeface="+mn-cs"/>
              </a:rPr>
              <a:t>• The use of paging or segmentation or both</a:t>
            </a:r>
          </a:p>
          <a:p>
            <a:r>
              <a:rPr lang="en-US" sz="1200" kern="1200" baseline="0" dirty="0">
                <a:solidFill>
                  <a:schemeClr val="tx1"/>
                </a:solidFill>
                <a:latin typeface="+mn-lt"/>
                <a:ea typeface="+mn-ea"/>
                <a:cs typeface="+mn-cs"/>
              </a:rPr>
              <a:t>• The algorithms employed for various aspects of memory management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choices made in the first two areas depend on the hardware platform available.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Thus, earlier UNIX implementations did not provide virtual memory because the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processors on which the system ran did not support paging or segmentation. Neither</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of these techniques is practical without hardware support for address translation</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and other basic functions.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Two additional comments about the first two items in the preceding list: First,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with the exception of operating systems for some of the older personal computers,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such as MS-DOS, and specialized systems, all important operating systems provide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virtual memory. Second, pure segmentation systems are becoming increasingly rare.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When segmentation is combined with paging, most of the memory management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issues confronting the operating system designer are in the area of paging. Thus,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we can concentrate in this section on the issues associated with paging.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choices related to the third item are the domain of operating system software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and are the subject of this section.</a:t>
            </a:r>
            <a:endParaRPr lang="en-NZ" baseline="0" dirty="0"/>
          </a:p>
          <a:p>
            <a:pPr lvl="0"/>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70</a:t>
            </a:fld>
            <a:endParaRPr lang="en-US" dirty="0"/>
          </a:p>
        </p:txBody>
      </p:sp>
    </p:spTree>
    <p:extLst>
      <p:ext uri="{BB962C8B-B14F-4D97-AF65-F5344CB8AC3E}">
        <p14:creationId xmlns:p14="http://schemas.microsoft.com/office/powerpoint/2010/main" val="15485488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a:solidFill>
                  <a:schemeClr val="tx1"/>
                </a:solidFill>
                <a:latin typeface="+mn-lt"/>
                <a:ea typeface="+mn-ea"/>
                <a:cs typeface="+mn-cs"/>
              </a:rPr>
              <a:t>Table 8.4 lists the key design elements that</a:t>
            </a:r>
          </a:p>
          <a:p>
            <a:r>
              <a:rPr lang="en-US" sz="1200" kern="1200" baseline="0" dirty="0">
                <a:solidFill>
                  <a:schemeClr val="tx1"/>
                </a:solidFill>
                <a:latin typeface="+mn-lt"/>
                <a:ea typeface="+mn-ea"/>
                <a:cs typeface="+mn-cs"/>
              </a:rPr>
              <a:t>we examine. In each case, the key issue is one of performance: We would like to</a:t>
            </a:r>
          </a:p>
          <a:p>
            <a:r>
              <a:rPr lang="en-US" sz="1200" kern="1200" baseline="0" dirty="0">
                <a:solidFill>
                  <a:schemeClr val="tx1"/>
                </a:solidFill>
                <a:latin typeface="+mn-lt"/>
                <a:ea typeface="+mn-ea"/>
                <a:cs typeface="+mn-cs"/>
              </a:rPr>
              <a:t>minimize the rate at which page faults occur, because page faults cause considerable</a:t>
            </a:r>
          </a:p>
          <a:p>
            <a:r>
              <a:rPr lang="en-US" sz="1200" kern="1200" baseline="0" dirty="0">
                <a:solidFill>
                  <a:schemeClr val="tx1"/>
                </a:solidFill>
                <a:latin typeface="+mn-lt"/>
                <a:ea typeface="+mn-ea"/>
                <a:cs typeface="+mn-cs"/>
              </a:rPr>
              <a:t>software overhead. At a minimum, the overhead includes deciding which resident</a:t>
            </a:r>
          </a:p>
          <a:p>
            <a:r>
              <a:rPr lang="en-US" sz="1200" kern="1200" baseline="0" dirty="0">
                <a:solidFill>
                  <a:schemeClr val="tx1"/>
                </a:solidFill>
                <a:latin typeface="+mn-lt"/>
                <a:ea typeface="+mn-ea"/>
                <a:cs typeface="+mn-cs"/>
              </a:rPr>
              <a:t>page or pages to replace, and the I/O of exchanging pages. Also, the operating system</a:t>
            </a:r>
          </a:p>
          <a:p>
            <a:r>
              <a:rPr lang="en-US" sz="1200" kern="1200" baseline="0" dirty="0">
                <a:solidFill>
                  <a:schemeClr val="tx1"/>
                </a:solidFill>
                <a:latin typeface="+mn-lt"/>
                <a:ea typeface="+mn-ea"/>
                <a:cs typeface="+mn-cs"/>
              </a:rPr>
              <a:t>must schedule another process to run during the page I/O, causing a process</a:t>
            </a:r>
          </a:p>
          <a:p>
            <a:r>
              <a:rPr lang="en-US" sz="1200" kern="1200" baseline="0" dirty="0">
                <a:solidFill>
                  <a:schemeClr val="tx1"/>
                </a:solidFill>
                <a:latin typeface="+mn-lt"/>
                <a:ea typeface="+mn-ea"/>
                <a:cs typeface="+mn-cs"/>
              </a:rPr>
              <a:t>switch. Accordingly, we would like to arrange matters so that, during the time that</a:t>
            </a:r>
          </a:p>
          <a:p>
            <a:r>
              <a:rPr lang="en-US" sz="1200" kern="1200" baseline="0" dirty="0">
                <a:solidFill>
                  <a:schemeClr val="tx1"/>
                </a:solidFill>
                <a:latin typeface="+mn-lt"/>
                <a:ea typeface="+mn-ea"/>
                <a:cs typeface="+mn-cs"/>
              </a:rPr>
              <a:t>a process is executing, the probability of referencing a word on a missing page is</a:t>
            </a:r>
          </a:p>
          <a:p>
            <a:r>
              <a:rPr lang="en-US" sz="1200" kern="1200" baseline="0" dirty="0">
                <a:solidFill>
                  <a:schemeClr val="tx1"/>
                </a:solidFill>
                <a:latin typeface="+mn-lt"/>
                <a:ea typeface="+mn-ea"/>
                <a:cs typeface="+mn-cs"/>
              </a:rPr>
              <a:t>minimized. In all of the areas referred to in Table 8.4 , there is no definitive policy</a:t>
            </a:r>
          </a:p>
          <a:p>
            <a:r>
              <a:rPr lang="en-US" sz="1200" kern="1200" baseline="0" dirty="0">
                <a:solidFill>
                  <a:schemeClr val="tx1"/>
                </a:solidFill>
                <a:latin typeface="+mn-lt"/>
                <a:ea typeface="+mn-ea"/>
                <a:cs typeface="+mn-cs"/>
              </a:rPr>
              <a:t>that works best.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As we shall see, the task of memory management in a paging environment</a:t>
            </a:r>
          </a:p>
          <a:p>
            <a:r>
              <a:rPr lang="en-US" sz="1200" kern="1200" baseline="0" dirty="0">
                <a:solidFill>
                  <a:schemeClr val="tx1"/>
                </a:solidFill>
                <a:latin typeface="+mn-lt"/>
                <a:ea typeface="+mn-ea"/>
                <a:cs typeface="+mn-cs"/>
              </a:rPr>
              <a:t>is fiendishly complex. Furthermore, the performance of any particular set</a:t>
            </a:r>
          </a:p>
          <a:p>
            <a:r>
              <a:rPr lang="en-US" sz="1200" kern="1200" baseline="0" dirty="0">
                <a:solidFill>
                  <a:schemeClr val="tx1"/>
                </a:solidFill>
                <a:latin typeface="+mn-lt"/>
                <a:ea typeface="+mn-ea"/>
                <a:cs typeface="+mn-cs"/>
              </a:rPr>
              <a:t>of policies depends on main memory size, the relative speed of main and secondary</a:t>
            </a:r>
          </a:p>
          <a:p>
            <a:r>
              <a:rPr lang="en-US" sz="1200" kern="1200" baseline="0" dirty="0">
                <a:solidFill>
                  <a:schemeClr val="tx1"/>
                </a:solidFill>
                <a:latin typeface="+mn-lt"/>
                <a:ea typeface="+mn-ea"/>
                <a:cs typeface="+mn-cs"/>
              </a:rPr>
              <a:t>memory, the size and number of processes competing for resources, and the execution</a:t>
            </a:r>
          </a:p>
          <a:p>
            <a:r>
              <a:rPr lang="en-US" sz="1200" kern="1200" baseline="0" dirty="0">
                <a:solidFill>
                  <a:schemeClr val="tx1"/>
                </a:solidFill>
                <a:latin typeface="+mn-lt"/>
                <a:ea typeface="+mn-ea"/>
                <a:cs typeface="+mn-cs"/>
              </a:rPr>
              <a:t>behavior of individual programs. This latter characteristic depends on the nature</a:t>
            </a:r>
          </a:p>
          <a:p>
            <a:r>
              <a:rPr lang="en-US" sz="1200" kern="1200" baseline="0" dirty="0">
                <a:solidFill>
                  <a:schemeClr val="tx1"/>
                </a:solidFill>
                <a:latin typeface="+mn-lt"/>
                <a:ea typeface="+mn-ea"/>
                <a:cs typeface="+mn-cs"/>
              </a:rPr>
              <a:t>of the application, the programming language and compiler employed, the style of</a:t>
            </a:r>
          </a:p>
          <a:p>
            <a:r>
              <a:rPr lang="en-US" sz="1200" kern="1200" baseline="0" dirty="0">
                <a:solidFill>
                  <a:schemeClr val="tx1"/>
                </a:solidFill>
                <a:latin typeface="+mn-lt"/>
                <a:ea typeface="+mn-ea"/>
                <a:cs typeface="+mn-cs"/>
              </a:rPr>
              <a:t>the programmer who wrote it, and, for an interactive program, the dynamic behavior</a:t>
            </a:r>
          </a:p>
          <a:p>
            <a:r>
              <a:rPr lang="en-US" sz="1200" kern="1200" baseline="0" dirty="0">
                <a:solidFill>
                  <a:schemeClr val="tx1"/>
                </a:solidFill>
                <a:latin typeface="+mn-lt"/>
                <a:ea typeface="+mn-ea"/>
                <a:cs typeface="+mn-cs"/>
              </a:rPr>
              <a:t>of the user. Thus, the reader must expect no final answers here or anywhere. For</a:t>
            </a:r>
          </a:p>
          <a:p>
            <a:r>
              <a:rPr lang="en-US" sz="1200" kern="1200" baseline="0" dirty="0">
                <a:solidFill>
                  <a:schemeClr val="tx1"/>
                </a:solidFill>
                <a:latin typeface="+mn-lt"/>
                <a:ea typeface="+mn-ea"/>
                <a:cs typeface="+mn-cs"/>
              </a:rPr>
              <a:t>smaller systems, the operating system designer should attempt to choose a set of policies</a:t>
            </a:r>
          </a:p>
          <a:p>
            <a:r>
              <a:rPr lang="en-US" sz="1200" kern="1200" baseline="0" dirty="0">
                <a:solidFill>
                  <a:schemeClr val="tx1"/>
                </a:solidFill>
                <a:latin typeface="+mn-lt"/>
                <a:ea typeface="+mn-ea"/>
                <a:cs typeface="+mn-cs"/>
              </a:rPr>
              <a:t>that seems “good” over a wide range of conditions, based on the current state of</a:t>
            </a:r>
          </a:p>
          <a:p>
            <a:r>
              <a:rPr lang="en-US" sz="1200" kern="1200" baseline="0" dirty="0">
                <a:solidFill>
                  <a:schemeClr val="tx1"/>
                </a:solidFill>
                <a:latin typeface="+mn-lt"/>
                <a:ea typeface="+mn-ea"/>
                <a:cs typeface="+mn-cs"/>
              </a:rPr>
              <a:t>knowledge. For larger systems, particularly mainframes, the operating system should</a:t>
            </a:r>
          </a:p>
          <a:p>
            <a:r>
              <a:rPr lang="en-US" sz="1200" kern="1200" baseline="0" dirty="0">
                <a:solidFill>
                  <a:schemeClr val="tx1"/>
                </a:solidFill>
                <a:latin typeface="+mn-lt"/>
                <a:ea typeface="+mn-ea"/>
                <a:cs typeface="+mn-cs"/>
              </a:rPr>
              <a:t>be equipped with monitoring and control tools that allow the site manager to tune</a:t>
            </a:r>
          </a:p>
          <a:p>
            <a:r>
              <a:rPr lang="en-US" sz="1200" kern="1200" baseline="0" dirty="0">
                <a:solidFill>
                  <a:schemeClr val="tx1"/>
                </a:solidFill>
                <a:latin typeface="+mn-lt"/>
                <a:ea typeface="+mn-ea"/>
                <a:cs typeface="+mn-cs"/>
              </a:rPr>
              <a:t>the operating system to get “good” results based on site conditions.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71</a:t>
            </a:fld>
            <a:endParaRPr lang="en-US" dirty="0"/>
          </a:p>
        </p:txBody>
      </p:sp>
    </p:spTree>
    <p:extLst>
      <p:ext uri="{BB962C8B-B14F-4D97-AF65-F5344CB8AC3E}">
        <p14:creationId xmlns:p14="http://schemas.microsoft.com/office/powerpoint/2010/main" val="176882102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fetch policy determines when a page should be brought into main memory. The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two common alternatives are demand paging and </a:t>
            </a:r>
            <a:r>
              <a:rPr lang="en-US" sz="1200" kern="1200" baseline="0" dirty="0" err="1">
                <a:solidFill>
                  <a:schemeClr val="tx1"/>
                </a:solidFill>
                <a:latin typeface="+mn-lt"/>
                <a:ea typeface="+mn-ea"/>
                <a:cs typeface="+mn-cs"/>
              </a:rPr>
              <a:t>prepaging</a:t>
            </a:r>
            <a:r>
              <a:rPr lang="en-US" sz="1200" kern="1200" baseline="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72</a:t>
            </a:fld>
            <a:endParaRPr lang="en-US" dirty="0"/>
          </a:p>
        </p:txBody>
      </p:sp>
    </p:spTree>
    <p:extLst>
      <p:ext uri="{BB962C8B-B14F-4D97-AF65-F5344CB8AC3E}">
        <p14:creationId xmlns:p14="http://schemas.microsoft.com/office/powerpoint/2010/main" val="429170741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With </a:t>
            </a:r>
            <a:r>
              <a:rPr lang="en-US" sz="1200" b="1" kern="1200" baseline="0" dirty="0">
                <a:solidFill>
                  <a:schemeClr val="tx1"/>
                </a:solidFill>
                <a:latin typeface="+mn-lt"/>
                <a:ea typeface="+mn-ea"/>
                <a:cs typeface="+mn-cs"/>
              </a:rPr>
              <a:t>demand paging,</a:t>
            </a:r>
            <a:r>
              <a:rPr lang="hr-HR" sz="1200" b="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 page is brought into main memory only when a reference is made to a location on</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that page. If the other elements of memory management policy are good, the following</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should happen. When a process is first started, there will be a flurry of page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faults. As more and more pages are brought in, the principle of locality suggests that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most future references will be to pages that have recently been brought in. Thus,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after a time, matters should settle down and the number of page faults should drop</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to a very low level.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73</a:t>
            </a:fld>
            <a:endParaRPr lang="en-US" dirty="0"/>
          </a:p>
        </p:txBody>
      </p:sp>
    </p:spTree>
    <p:extLst>
      <p:ext uri="{BB962C8B-B14F-4D97-AF65-F5344CB8AC3E}">
        <p14:creationId xmlns:p14="http://schemas.microsoft.com/office/powerpoint/2010/main" val="46765448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With </a:t>
            </a:r>
            <a:r>
              <a:rPr lang="en-US" sz="1200" b="1" kern="1200" baseline="0" dirty="0" err="1">
                <a:solidFill>
                  <a:schemeClr val="tx1"/>
                </a:solidFill>
                <a:latin typeface="+mn-lt"/>
                <a:ea typeface="+mn-ea"/>
                <a:cs typeface="+mn-cs"/>
              </a:rPr>
              <a:t>prepaging</a:t>
            </a:r>
            <a:r>
              <a:rPr lang="en-US" sz="1200" b="1" kern="1200" baseline="0" dirty="0">
                <a:solidFill>
                  <a:schemeClr val="tx1"/>
                </a:solidFill>
                <a:latin typeface="+mn-lt"/>
                <a:ea typeface="+mn-ea"/>
                <a:cs typeface="+mn-cs"/>
              </a:rPr>
              <a:t>, </a:t>
            </a:r>
            <a:r>
              <a:rPr lang="en-US" sz="1200" b="0" kern="1200" baseline="0" dirty="0">
                <a:solidFill>
                  <a:schemeClr val="tx1"/>
                </a:solidFill>
                <a:latin typeface="+mn-lt"/>
                <a:ea typeface="+mn-ea"/>
                <a:cs typeface="+mn-cs"/>
              </a:rPr>
              <a:t>pages other than the one demanded by a page fault are</a:t>
            </a:r>
            <a:r>
              <a:rPr lang="hr-HR" sz="1200" b="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brought in. </a:t>
            </a:r>
            <a:r>
              <a:rPr lang="en-US" sz="1200" kern="1200" baseline="0" dirty="0" err="1">
                <a:solidFill>
                  <a:schemeClr val="tx1"/>
                </a:solidFill>
                <a:latin typeface="+mn-lt"/>
                <a:ea typeface="+mn-ea"/>
                <a:cs typeface="+mn-cs"/>
              </a:rPr>
              <a:t>Prepaging</a:t>
            </a:r>
            <a:r>
              <a:rPr lang="en-US" sz="1200" kern="1200" baseline="0" dirty="0">
                <a:solidFill>
                  <a:schemeClr val="tx1"/>
                </a:solidFill>
                <a:latin typeface="+mn-lt"/>
                <a:ea typeface="+mn-ea"/>
                <a:cs typeface="+mn-cs"/>
              </a:rPr>
              <a:t> exploits the characteristics of most secondary memory</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devices, such as disks, which have seek times and rotational latency. If the pages of</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 process are stored contiguously in secondary memory, then it is more efficient to</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bring in a number of contiguous pages at one time rather than bringing them in one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at a time over an extended period. Of course, this policy is ineffective if most of the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extra pages that are brought in are not referenced.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a:t>
            </a:r>
            <a:r>
              <a:rPr lang="en-US" sz="1200" kern="1200" baseline="0" dirty="0" err="1">
                <a:solidFill>
                  <a:schemeClr val="tx1"/>
                </a:solidFill>
                <a:latin typeface="+mn-lt"/>
                <a:ea typeface="+mn-ea"/>
                <a:cs typeface="+mn-cs"/>
              </a:rPr>
              <a:t>prepaging</a:t>
            </a:r>
            <a:r>
              <a:rPr lang="en-US" sz="1200" kern="1200" baseline="0" dirty="0">
                <a:solidFill>
                  <a:schemeClr val="tx1"/>
                </a:solidFill>
                <a:latin typeface="+mn-lt"/>
                <a:ea typeface="+mn-ea"/>
                <a:cs typeface="+mn-cs"/>
              </a:rPr>
              <a:t> policy could be employed either when a process first starts up,</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in which case the programmer would somehow have to designate desired pages, or</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every time a page fault occurs. This latter course would seem preferable because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it is invisible to the programmer. </a:t>
            </a:r>
          </a:p>
          <a:p>
            <a:endParaRPr lang="en-US" sz="1200" kern="1200" baseline="0" dirty="0">
              <a:solidFill>
                <a:schemeClr val="tx1"/>
              </a:solidFill>
              <a:latin typeface="+mn-lt"/>
              <a:ea typeface="+mn-ea"/>
              <a:cs typeface="+mn-cs"/>
            </a:endParaRPr>
          </a:p>
          <a:p>
            <a:r>
              <a:rPr lang="en-US" sz="1200" kern="1200" baseline="0" dirty="0" err="1">
                <a:solidFill>
                  <a:schemeClr val="tx1"/>
                </a:solidFill>
                <a:latin typeface="+mn-lt"/>
                <a:ea typeface="+mn-ea"/>
                <a:cs typeface="+mn-cs"/>
              </a:rPr>
              <a:t>Prepaging</a:t>
            </a:r>
            <a:r>
              <a:rPr lang="en-US" sz="1200" kern="1200" baseline="0" dirty="0">
                <a:solidFill>
                  <a:schemeClr val="tx1"/>
                </a:solidFill>
                <a:latin typeface="+mn-lt"/>
                <a:ea typeface="+mn-ea"/>
                <a:cs typeface="+mn-cs"/>
              </a:rPr>
              <a:t> should not be confused with swapping. When a process is swapped</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out of memory and put in a suspended state, all of its resident pages are moved out.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When the process is resumed, all of the pages that were previously in main memory</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are returned to main memory.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74</a:t>
            </a:fld>
            <a:endParaRPr lang="en-US" dirty="0"/>
          </a:p>
        </p:txBody>
      </p:sp>
    </p:spTree>
    <p:extLst>
      <p:ext uri="{BB962C8B-B14F-4D97-AF65-F5344CB8AC3E}">
        <p14:creationId xmlns:p14="http://schemas.microsoft.com/office/powerpoint/2010/main" val="64570288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placement policy determines where in real memory a process piece is to reside.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In a pure segmentation system, the placement policy is an important design issue;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policies such as best-fit, first-fit, and so on, are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possible alternatives. However, for a system that uses either pure paging or paging</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combined with segmentation, placement is usually irrelevant because the address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translation hardware and the main memory access hardware can perform their</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functions for any page-frame combination with equal efficiency.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There is one area in which placement does become a concern, and this is a</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subject of research and development. On a so-called nonuniform memory access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(NUMA) multiprocessor, the distributed, shared memory of the machine can be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referenced by any processor on the machine, but the time for accessing a particular</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physical location varies with the distance between the processor and the memory</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module. Thus, performance depends heavily on the extent to which data reside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close to the processors that use them. For NUMA</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systems, an automatic placement strategy is desirable to assign pages to the memory</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module that provides the best performance.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75</a:t>
            </a:fld>
            <a:endParaRPr lang="en-US" dirty="0"/>
          </a:p>
        </p:txBody>
      </p:sp>
    </p:spTree>
    <p:extLst>
      <p:ext uri="{BB962C8B-B14F-4D97-AF65-F5344CB8AC3E}">
        <p14:creationId xmlns:p14="http://schemas.microsoft.com/office/powerpoint/2010/main" val="236295778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a:solidFill>
                  <a:schemeClr val="tx1"/>
                </a:solidFill>
                <a:latin typeface="+mn-lt"/>
                <a:ea typeface="+mn-ea"/>
                <a:cs typeface="+mn-cs"/>
              </a:rPr>
              <a:t>In most operating system texts, the treatment of memory management includes a</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section entitled “replacement policy,” which deals with the selection of a page in</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main memory to be replaced when a new page must be brought in. This topic is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sometimes difficult to explain because several interrelated concepts are involved:</a:t>
            </a:r>
          </a:p>
          <a:p>
            <a:r>
              <a:rPr lang="en-US" sz="1200" kern="1200" baseline="0" dirty="0">
                <a:solidFill>
                  <a:schemeClr val="tx1"/>
                </a:solidFill>
                <a:latin typeface="+mn-lt"/>
                <a:ea typeface="+mn-ea"/>
                <a:cs typeface="+mn-cs"/>
              </a:rPr>
              <a:t>• How many page frames are to be allocated to each active process</a:t>
            </a:r>
          </a:p>
          <a:p>
            <a:r>
              <a:rPr lang="en-US" sz="1200" kern="1200" baseline="0" dirty="0">
                <a:solidFill>
                  <a:schemeClr val="tx1"/>
                </a:solidFill>
                <a:latin typeface="+mn-lt"/>
                <a:ea typeface="+mn-ea"/>
                <a:cs typeface="+mn-cs"/>
              </a:rPr>
              <a:t>• Whether the set of pages to be considered for replacement should be limited</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to those of the process that caused the page fault or encompass all the page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frames in main memory</a:t>
            </a:r>
          </a:p>
          <a:p>
            <a:r>
              <a:rPr lang="en-US" sz="1200" kern="1200" baseline="0" dirty="0">
                <a:solidFill>
                  <a:schemeClr val="tx1"/>
                </a:solidFill>
                <a:latin typeface="+mn-lt"/>
                <a:ea typeface="+mn-ea"/>
                <a:cs typeface="+mn-cs"/>
              </a:rPr>
              <a:t>• Among the set of pages considered, which particular page should be selected</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for replacement</a:t>
            </a:r>
          </a:p>
          <a:p>
            <a:endParaRPr lang="hr-HR" sz="1200" kern="1200" baseline="0" dirty="0">
              <a:solidFill>
                <a:schemeClr val="tx1"/>
              </a:solidFill>
              <a:latin typeface="+mn-lt"/>
              <a:ea typeface="+mn-ea"/>
              <a:cs typeface="+mn-cs"/>
            </a:endParaRPr>
          </a:p>
          <a:p>
            <a:endParaRPr lang="hr-HR" sz="1200" kern="1200" baseline="0" dirty="0">
              <a:solidFill>
                <a:schemeClr val="tx1"/>
              </a:solidFill>
              <a:latin typeface="+mn-lt"/>
              <a:ea typeface="+mn-ea"/>
              <a:cs typeface="+mn-cs"/>
            </a:endParaRPr>
          </a:p>
          <a:p>
            <a:endParaRPr lang="hr-HR" sz="1200" kern="1200" baseline="0" dirty="0">
              <a:solidFill>
                <a:schemeClr val="tx1"/>
              </a:solidFill>
              <a:latin typeface="+mn-lt"/>
              <a:ea typeface="+mn-ea"/>
              <a:cs typeface="+mn-cs"/>
            </a:endParaRPr>
          </a:p>
          <a:p>
            <a:endParaRPr lang="hr-HR" sz="1200" kern="1200" baseline="0" dirty="0">
              <a:solidFill>
                <a:schemeClr val="tx1"/>
              </a:solidFill>
              <a:latin typeface="+mn-lt"/>
              <a:ea typeface="+mn-ea"/>
              <a:cs typeface="+mn-cs"/>
            </a:endParaRPr>
          </a:p>
          <a:p>
            <a:endParaRPr lang="hr-HR" sz="1200" kern="1200" baseline="0" dirty="0">
              <a:solidFill>
                <a:schemeClr val="tx1"/>
              </a:solidFill>
              <a:latin typeface="+mn-lt"/>
              <a:ea typeface="+mn-ea"/>
              <a:cs typeface="+mn-cs"/>
            </a:endParaRPr>
          </a:p>
          <a:p>
            <a:endParaRPr lang="hr-HR" sz="1200" kern="1200" baseline="0" dirty="0">
              <a:solidFill>
                <a:schemeClr val="tx1"/>
              </a:solidFill>
              <a:latin typeface="+mn-lt"/>
              <a:ea typeface="+mn-ea"/>
              <a:cs typeface="+mn-cs"/>
            </a:endParaRPr>
          </a:p>
          <a:p>
            <a:endParaRPr lang="hr-HR" sz="1200" kern="1200" baseline="0" dirty="0">
              <a:solidFill>
                <a:schemeClr val="tx1"/>
              </a:solidFill>
              <a:latin typeface="+mn-lt"/>
              <a:ea typeface="+mn-ea"/>
              <a:cs typeface="+mn-cs"/>
            </a:endParaRPr>
          </a:p>
          <a:p>
            <a:endParaRPr lang="hr-HR" sz="1200" kern="1200" baseline="0" dirty="0">
              <a:solidFill>
                <a:schemeClr val="tx1"/>
              </a:solidFill>
              <a:latin typeface="+mn-lt"/>
              <a:ea typeface="+mn-ea"/>
              <a:cs typeface="+mn-cs"/>
            </a:endParaRPr>
          </a:p>
          <a:p>
            <a:endParaRPr lang="hr-HR" sz="1200" kern="1200" baseline="0" dirty="0">
              <a:solidFill>
                <a:schemeClr val="tx1"/>
              </a:solidFill>
              <a:latin typeface="+mn-lt"/>
              <a:ea typeface="+mn-ea"/>
              <a:cs typeface="+mn-cs"/>
            </a:endParaRPr>
          </a:p>
          <a:p>
            <a:endParaRPr lang="hr-HR" sz="1200" kern="1200" baseline="0" dirty="0">
              <a:solidFill>
                <a:schemeClr val="tx1"/>
              </a:solidFill>
              <a:latin typeface="+mn-lt"/>
              <a:ea typeface="+mn-ea"/>
              <a:cs typeface="+mn-cs"/>
            </a:endParaRPr>
          </a:p>
          <a:p>
            <a:endParaRPr lang="hr-HR" sz="1200" kern="1200" baseline="0" dirty="0">
              <a:solidFill>
                <a:schemeClr val="tx1"/>
              </a:solidFill>
              <a:latin typeface="+mn-lt"/>
              <a:ea typeface="+mn-ea"/>
              <a:cs typeface="+mn-cs"/>
            </a:endParaRPr>
          </a:p>
          <a:p>
            <a:endParaRPr lang="hr-HR" sz="1200" kern="1200" baseline="0" dirty="0">
              <a:solidFill>
                <a:schemeClr val="tx1"/>
              </a:solidFill>
              <a:latin typeface="+mn-lt"/>
              <a:ea typeface="+mn-ea"/>
              <a:cs typeface="+mn-cs"/>
            </a:endParaRPr>
          </a:p>
          <a:p>
            <a:endParaRPr lang="hr-HR" sz="1200" kern="1200" baseline="0" dirty="0">
              <a:solidFill>
                <a:schemeClr val="tx1"/>
              </a:solidFill>
              <a:latin typeface="+mn-lt"/>
              <a:ea typeface="+mn-ea"/>
              <a:cs typeface="+mn-cs"/>
            </a:endParaRPr>
          </a:p>
          <a:p>
            <a:endParaRPr lang="hr-HR" sz="1200" kern="1200" baseline="0" dirty="0">
              <a:solidFill>
                <a:schemeClr val="tx1"/>
              </a:solidFill>
              <a:latin typeface="+mn-lt"/>
              <a:ea typeface="+mn-ea"/>
              <a:cs typeface="+mn-cs"/>
            </a:endParaRPr>
          </a:p>
          <a:p>
            <a:endParaRPr lang="hr-HR"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We shall refer to the first two concepts as </a:t>
            </a:r>
            <a:r>
              <a:rPr lang="en-US" sz="1200" i="1" kern="1200" baseline="0" dirty="0">
                <a:solidFill>
                  <a:schemeClr val="tx1"/>
                </a:solidFill>
                <a:latin typeface="+mn-lt"/>
                <a:ea typeface="+mn-ea"/>
                <a:cs typeface="+mn-cs"/>
              </a:rPr>
              <a:t>resident set management , which is dealt</a:t>
            </a:r>
          </a:p>
          <a:p>
            <a:r>
              <a:rPr lang="en-US" sz="1200" kern="1200" baseline="0" dirty="0">
                <a:solidFill>
                  <a:schemeClr val="tx1"/>
                </a:solidFill>
                <a:latin typeface="+mn-lt"/>
                <a:ea typeface="+mn-ea"/>
                <a:cs typeface="+mn-cs"/>
              </a:rPr>
              <a:t>with in the next subsection, and reserve the term </a:t>
            </a:r>
            <a:r>
              <a:rPr lang="en-US" sz="1200" i="1" kern="1200" baseline="0" dirty="0">
                <a:solidFill>
                  <a:schemeClr val="tx1"/>
                </a:solidFill>
                <a:latin typeface="+mn-lt"/>
                <a:ea typeface="+mn-ea"/>
                <a:cs typeface="+mn-cs"/>
              </a:rPr>
              <a:t>replacement policy for the third</a:t>
            </a:r>
          </a:p>
          <a:p>
            <a:r>
              <a:rPr lang="en-US" sz="1200" kern="1200" baseline="0" dirty="0">
                <a:solidFill>
                  <a:schemeClr val="tx1"/>
                </a:solidFill>
                <a:latin typeface="+mn-lt"/>
                <a:ea typeface="+mn-ea"/>
                <a:cs typeface="+mn-cs"/>
              </a:rPr>
              <a:t>concept, which is discussed in this subsection.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area of replacement policy is probably the most studied of any area of</a:t>
            </a:r>
          </a:p>
          <a:p>
            <a:r>
              <a:rPr lang="en-US" sz="1200" kern="1200" baseline="0" dirty="0">
                <a:solidFill>
                  <a:schemeClr val="tx1"/>
                </a:solidFill>
                <a:latin typeface="+mn-lt"/>
                <a:ea typeface="+mn-ea"/>
                <a:cs typeface="+mn-cs"/>
              </a:rPr>
              <a:t>memory management. When all of the frames in main memory are occupied and</a:t>
            </a:r>
          </a:p>
          <a:p>
            <a:r>
              <a:rPr lang="en-US" sz="1200" kern="1200" baseline="0" dirty="0">
                <a:solidFill>
                  <a:schemeClr val="tx1"/>
                </a:solidFill>
                <a:latin typeface="+mn-lt"/>
                <a:ea typeface="+mn-ea"/>
                <a:cs typeface="+mn-cs"/>
              </a:rPr>
              <a:t>it is necessary to bring in a new page to satisfy a page fault, the replacement policy</a:t>
            </a:r>
          </a:p>
          <a:p>
            <a:r>
              <a:rPr lang="en-US" sz="1200" kern="1200" baseline="0" dirty="0">
                <a:solidFill>
                  <a:schemeClr val="tx1"/>
                </a:solidFill>
                <a:latin typeface="+mn-lt"/>
                <a:ea typeface="+mn-ea"/>
                <a:cs typeface="+mn-cs"/>
              </a:rPr>
              <a:t>determines which page currently in memory is to be replaced. All of the policies</a:t>
            </a:r>
          </a:p>
          <a:p>
            <a:r>
              <a:rPr lang="en-US" sz="1200" kern="1200" baseline="0" dirty="0">
                <a:solidFill>
                  <a:schemeClr val="tx1"/>
                </a:solidFill>
                <a:latin typeface="+mn-lt"/>
                <a:ea typeface="+mn-ea"/>
                <a:cs typeface="+mn-cs"/>
              </a:rPr>
              <a:t>have as their objective that the page that is removed should be the page least likely</a:t>
            </a:r>
          </a:p>
          <a:p>
            <a:r>
              <a:rPr lang="en-US" sz="1200" kern="1200" baseline="0" dirty="0">
                <a:solidFill>
                  <a:schemeClr val="tx1"/>
                </a:solidFill>
                <a:latin typeface="+mn-lt"/>
                <a:ea typeface="+mn-ea"/>
                <a:cs typeface="+mn-cs"/>
              </a:rPr>
              <a:t>to be referenced in the near future. Because of the principle of locality, there is</a:t>
            </a:r>
          </a:p>
          <a:p>
            <a:r>
              <a:rPr lang="en-US" sz="1200" kern="1200" baseline="0" dirty="0">
                <a:solidFill>
                  <a:schemeClr val="tx1"/>
                </a:solidFill>
                <a:latin typeface="+mn-lt"/>
                <a:ea typeface="+mn-ea"/>
                <a:cs typeface="+mn-cs"/>
              </a:rPr>
              <a:t>often a high correlation between recent referencing history and near-future referencing</a:t>
            </a:r>
          </a:p>
          <a:p>
            <a:r>
              <a:rPr lang="en-US" sz="1200" kern="1200" baseline="0" dirty="0">
                <a:solidFill>
                  <a:schemeClr val="tx1"/>
                </a:solidFill>
                <a:latin typeface="+mn-lt"/>
                <a:ea typeface="+mn-ea"/>
                <a:cs typeface="+mn-cs"/>
              </a:rPr>
              <a:t>patterns. Thus, most policies try to predict future behavior on the basis of</a:t>
            </a:r>
          </a:p>
          <a:p>
            <a:r>
              <a:rPr lang="en-US" sz="1200" kern="1200" baseline="0" dirty="0">
                <a:solidFill>
                  <a:schemeClr val="tx1"/>
                </a:solidFill>
                <a:latin typeface="+mn-lt"/>
                <a:ea typeface="+mn-ea"/>
                <a:cs typeface="+mn-cs"/>
              </a:rPr>
              <a:t>past behavior. One trade-off that must be considered is that the more elaborate and</a:t>
            </a:r>
          </a:p>
          <a:p>
            <a:r>
              <a:rPr lang="en-US" sz="1200" kern="1200" baseline="0" dirty="0">
                <a:solidFill>
                  <a:schemeClr val="tx1"/>
                </a:solidFill>
                <a:latin typeface="+mn-lt"/>
                <a:ea typeface="+mn-ea"/>
                <a:cs typeface="+mn-cs"/>
              </a:rPr>
              <a:t>sophisticated the replacement policy, the greater will be the hardware and software</a:t>
            </a:r>
          </a:p>
          <a:p>
            <a:r>
              <a:rPr lang="en-US" sz="1200" kern="1200" baseline="0" dirty="0">
                <a:solidFill>
                  <a:schemeClr val="tx1"/>
                </a:solidFill>
                <a:latin typeface="+mn-lt"/>
                <a:ea typeface="+mn-ea"/>
                <a:cs typeface="+mn-cs"/>
              </a:rPr>
              <a:t>overhead to implement it.</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76</a:t>
            </a:fld>
            <a:endParaRPr lang="en-US" dirty="0"/>
          </a:p>
        </p:txBody>
      </p:sp>
    </p:spTree>
    <p:extLst>
      <p:ext uri="{BB962C8B-B14F-4D97-AF65-F5344CB8AC3E}">
        <p14:creationId xmlns:p14="http://schemas.microsoft.com/office/powerpoint/2010/main" val="264610652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a:solidFill>
                  <a:schemeClr val="tx1"/>
                </a:solidFill>
                <a:latin typeface="+mn-lt"/>
                <a:ea typeface="+mn-ea"/>
                <a:cs typeface="+mn-cs"/>
              </a:rPr>
              <a:t>One restriction on replacement policy needs to be mentioned</a:t>
            </a:r>
            <a:r>
              <a:rPr lang="hr-HR" sz="1200" b="0" i="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before looking at various algorithms: Some of the frames in main memory may be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locked. When a frame is locked, the page currently stored in that frame may not be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replaced. Much of the kernel of the OS, as well as key control structures, are held in</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locked frames. In addition, I/O buffers and other time-critical areas may be locked</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into main memory frames. Locking is achieved by associating a lock bit with each</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frame. This bit may be kept in a frame table as well as being included in the current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page table.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77</a:t>
            </a:fld>
            <a:endParaRPr lang="en-US" dirty="0"/>
          </a:p>
        </p:txBody>
      </p:sp>
    </p:spTree>
    <p:extLst>
      <p:ext uri="{BB962C8B-B14F-4D97-AF65-F5344CB8AC3E}">
        <p14:creationId xmlns:p14="http://schemas.microsoft.com/office/powerpoint/2010/main" val="238487592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a:solidFill>
                  <a:schemeClr val="tx1"/>
                </a:solidFill>
                <a:latin typeface="+mn-lt"/>
                <a:ea typeface="+mn-ea"/>
                <a:cs typeface="+mn-cs"/>
              </a:rPr>
              <a:t>Regardless of the resident set management strategy (discussed</a:t>
            </a:r>
            <a:r>
              <a:rPr lang="hr-HR" sz="1200" b="0" i="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in the next subsection), there are certain basic algorithms that are used for the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selection of a page to replace.</a:t>
            </a:r>
          </a:p>
          <a:p>
            <a:r>
              <a:rPr lang="en-US" sz="1200" kern="1200" baseline="0" dirty="0">
                <a:solidFill>
                  <a:schemeClr val="tx1"/>
                </a:solidFill>
                <a:latin typeface="+mn-lt"/>
                <a:ea typeface="+mn-ea"/>
                <a:cs typeface="+mn-cs"/>
              </a:rPr>
              <a:t>• Optimal</a:t>
            </a:r>
            <a:endParaRPr lang="hr-HR" sz="1200" kern="1200" baseline="0" dirty="0">
              <a:solidFill>
                <a:schemeClr val="tx1"/>
              </a:solidFill>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mn-lt"/>
                <a:ea typeface="+mn-ea"/>
                <a:cs typeface="+mn-cs"/>
              </a:rPr>
              <a: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First-in-first-out (FIFO)</a:t>
            </a:r>
          </a:p>
          <a:p>
            <a:r>
              <a:rPr lang="en-US" sz="1200" kern="1200" baseline="0" dirty="0">
                <a:solidFill>
                  <a:schemeClr val="tx1"/>
                </a:solidFill>
                <a:latin typeface="+mn-lt"/>
                <a:ea typeface="+mn-ea"/>
                <a:cs typeface="+mn-cs"/>
              </a:rPr>
              <a:t>• Least recently used (LRU)</a:t>
            </a:r>
          </a:p>
          <a:p>
            <a:r>
              <a:rPr lang="en-US" sz="1200" kern="1200" baseline="0" dirty="0">
                <a:solidFill>
                  <a:schemeClr val="tx1"/>
                </a:solidFill>
                <a:latin typeface="+mn-lt"/>
                <a:ea typeface="+mn-ea"/>
                <a:cs typeface="+mn-cs"/>
              </a:rPr>
              <a:t>• Least </a:t>
            </a:r>
            <a:r>
              <a:rPr lang="hr-HR" sz="1200" kern="1200" baseline="0" dirty="0">
                <a:solidFill>
                  <a:schemeClr val="tx1"/>
                </a:solidFill>
                <a:latin typeface="+mn-lt"/>
                <a:ea typeface="+mn-ea"/>
                <a:cs typeface="+mn-cs"/>
              </a:rPr>
              <a:t>frequently</a:t>
            </a:r>
            <a:r>
              <a:rPr lang="en-US" sz="1200" kern="1200" baseline="0" dirty="0">
                <a:solidFill>
                  <a:schemeClr val="tx1"/>
                </a:solidFill>
                <a:latin typeface="+mn-lt"/>
                <a:ea typeface="+mn-ea"/>
                <a:cs typeface="+mn-cs"/>
              </a:rPr>
              <a:t> used (LRU)</a:t>
            </a:r>
          </a:p>
          <a:p>
            <a:r>
              <a:rPr lang="en-US" sz="1200" kern="1200" baseline="0" dirty="0">
                <a:solidFill>
                  <a:schemeClr val="tx1"/>
                </a:solidFill>
                <a:latin typeface="+mn-lt"/>
                <a:ea typeface="+mn-ea"/>
                <a:cs typeface="+mn-cs"/>
              </a:rPr>
              <a:t>• Clock</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78</a:t>
            </a:fld>
            <a:endParaRPr lang="en-US" dirty="0"/>
          </a:p>
        </p:txBody>
      </p:sp>
    </p:spTree>
    <p:extLst>
      <p:ext uri="{BB962C8B-B14F-4D97-AF65-F5344CB8AC3E}">
        <p14:creationId xmlns:p14="http://schemas.microsoft.com/office/powerpoint/2010/main" val="234831126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a:t>
            </a:r>
            <a:r>
              <a:rPr lang="en-US" sz="1200" b="1" kern="1200" baseline="0" dirty="0">
                <a:solidFill>
                  <a:schemeClr val="tx1"/>
                </a:solidFill>
                <a:latin typeface="+mn-lt"/>
                <a:ea typeface="+mn-ea"/>
                <a:cs typeface="+mn-cs"/>
              </a:rPr>
              <a:t>optimal policy </a:t>
            </a:r>
            <a:r>
              <a:rPr lang="en-US" sz="1200" b="0" kern="1200" baseline="0" dirty="0">
                <a:solidFill>
                  <a:schemeClr val="tx1"/>
                </a:solidFill>
                <a:latin typeface="+mn-lt"/>
                <a:ea typeface="+mn-ea"/>
                <a:cs typeface="+mn-cs"/>
              </a:rPr>
              <a:t>selects for replacement that page for which the time to the next</a:t>
            </a:r>
            <a:r>
              <a:rPr lang="hr-HR" sz="1200" b="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reference is the longest. It can be shown that this policy results in the fewest number of</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page faults [BELA66]. Clearly, this policy is impossible to implement, because it would</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require the operating system to have perfect knowledge of future events. However, it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does serve as a standard against which to judge real-world algorithms.</a:t>
            </a:r>
            <a:endParaRPr lang="en-US" dirty="0"/>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Figure gives an example of the optimal policy. The example assumes a</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fixed frame allocation (fixed resident set size) for this process of three frames. The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execution of the process requires reference to five distinct pages. The page address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stream formed by executing the program is</a:t>
            </a:r>
            <a:r>
              <a:rPr lang="hr-HR" sz="1200" kern="1200" baseline="0" dirty="0">
                <a:solidFill>
                  <a:schemeClr val="tx1"/>
                </a:solidFill>
                <a:latin typeface="+mn-lt"/>
                <a:ea typeface="+mn-ea"/>
                <a:cs typeface="+mn-cs"/>
              </a:rPr>
              <a:t> </a:t>
            </a: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2 3 2 1 5 2 4 5 3 2 5 2</a:t>
            </a:r>
          </a:p>
          <a:p>
            <a:r>
              <a:rPr lang="en-US" sz="1200" kern="1200" baseline="0" dirty="0">
                <a:solidFill>
                  <a:schemeClr val="tx1"/>
                </a:solidFill>
                <a:latin typeface="+mn-lt"/>
                <a:ea typeface="+mn-ea"/>
                <a:cs typeface="+mn-cs"/>
              </a:rPr>
              <a:t>which means that the first page referenced is 2, the second page referenced is 3, and</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so on. The optimal policy produces three page faults after the frame allocation has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been filled.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79</a:t>
            </a:fld>
            <a:endParaRPr lang="en-US" dirty="0"/>
          </a:p>
        </p:txBody>
      </p:sp>
    </p:spTree>
    <p:extLst>
      <p:ext uri="{BB962C8B-B14F-4D97-AF65-F5344CB8AC3E}">
        <p14:creationId xmlns:p14="http://schemas.microsoft.com/office/powerpoint/2010/main" val="1688928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0" kern="1200" baseline="0" dirty="0">
                <a:solidFill>
                  <a:schemeClr val="tx1"/>
                </a:solidFill>
                <a:latin typeface="+mn-lt"/>
                <a:ea typeface="+mn-ea"/>
                <a:cs typeface="+mn-cs"/>
              </a:rPr>
              <a:t>Almost invariably, main memory in a computer system is organized as a linear, or one-dimensional, address space, consisting of a sequence of bytes or words. Secondary memory, at its physical level, is similarly organized. While this organization closely mirrors the actual machine hardware, it does not correspond to the way in which programs are typically constructed. Most programs are organized into modules, some of which are unmodifiable (read only, execute only) and some of which contain data that may be modified. If the operating system and computer hardware can effectively deal with user programs and data in the form of modules of some sort, then a number of advantages can be realized:</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1. Modules can be written and compiled independently, with all references from</a:t>
            </a:r>
            <a:r>
              <a:rPr lang="hr-HR" sz="1200" b="0" kern="1200" baseline="0" dirty="0">
                <a:solidFill>
                  <a:schemeClr val="tx1"/>
                </a:solidFill>
                <a:latin typeface="+mn-lt"/>
                <a:ea typeface="+mn-ea"/>
                <a:cs typeface="+mn-cs"/>
              </a:rPr>
              <a:t> </a:t>
            </a:r>
            <a:r>
              <a:rPr lang="en-US" sz="1200" b="0" kern="1200" baseline="0" dirty="0">
                <a:solidFill>
                  <a:schemeClr val="tx1"/>
                </a:solidFill>
                <a:latin typeface="+mn-lt"/>
                <a:ea typeface="+mn-ea"/>
                <a:cs typeface="+mn-cs"/>
              </a:rPr>
              <a:t>one module to another resolved by the system at run time.</a:t>
            </a:r>
          </a:p>
          <a:p>
            <a:r>
              <a:rPr lang="en-US" sz="1200" b="0" kern="1200" baseline="0" dirty="0">
                <a:solidFill>
                  <a:schemeClr val="tx1"/>
                </a:solidFill>
                <a:latin typeface="+mn-lt"/>
                <a:ea typeface="+mn-ea"/>
                <a:cs typeface="+mn-cs"/>
              </a:rPr>
              <a:t>2. With modest additional overhead, different degrees of protection (read only,</a:t>
            </a:r>
            <a:r>
              <a:rPr lang="hr-HR" sz="1200" b="0" kern="1200" baseline="0" dirty="0">
                <a:solidFill>
                  <a:schemeClr val="tx1"/>
                </a:solidFill>
                <a:latin typeface="+mn-lt"/>
                <a:ea typeface="+mn-ea"/>
                <a:cs typeface="+mn-cs"/>
              </a:rPr>
              <a:t> </a:t>
            </a:r>
            <a:r>
              <a:rPr lang="en-US" sz="1200" b="0" kern="1200" baseline="0" dirty="0">
                <a:solidFill>
                  <a:schemeClr val="tx1"/>
                </a:solidFill>
                <a:latin typeface="+mn-lt"/>
                <a:ea typeface="+mn-ea"/>
                <a:cs typeface="+mn-cs"/>
              </a:rPr>
              <a:t>execute only) can be given to different modules.</a:t>
            </a:r>
          </a:p>
          <a:p>
            <a:r>
              <a:rPr lang="en-US" sz="1200" b="0" kern="1200" baseline="0" dirty="0">
                <a:solidFill>
                  <a:schemeClr val="tx1"/>
                </a:solidFill>
                <a:latin typeface="+mn-lt"/>
                <a:ea typeface="+mn-ea"/>
                <a:cs typeface="+mn-cs"/>
              </a:rPr>
              <a:t>3. It is possible to introduce mechanisms by which modules can be shared among</a:t>
            </a:r>
            <a:r>
              <a:rPr lang="hr-HR" sz="1200" b="0" kern="1200" baseline="0" dirty="0">
                <a:solidFill>
                  <a:schemeClr val="tx1"/>
                </a:solidFill>
                <a:latin typeface="+mn-lt"/>
                <a:ea typeface="+mn-ea"/>
                <a:cs typeface="+mn-cs"/>
              </a:rPr>
              <a:t> </a:t>
            </a:r>
            <a:r>
              <a:rPr lang="en-US" sz="1200" b="0" kern="1200" baseline="0" dirty="0">
                <a:solidFill>
                  <a:schemeClr val="tx1"/>
                </a:solidFill>
                <a:latin typeface="+mn-lt"/>
                <a:ea typeface="+mn-ea"/>
                <a:cs typeface="+mn-cs"/>
              </a:rPr>
              <a:t>processes. The advantage of providing sharing on a module level is that this corresponds to the user’s way of viewing the problem, and hence it is easy for</a:t>
            </a:r>
            <a:r>
              <a:rPr lang="hr-HR" sz="1200" b="0" kern="1200" baseline="0" dirty="0">
                <a:solidFill>
                  <a:schemeClr val="tx1"/>
                </a:solidFill>
                <a:latin typeface="+mn-lt"/>
                <a:ea typeface="+mn-ea"/>
                <a:cs typeface="+mn-cs"/>
              </a:rPr>
              <a:t> </a:t>
            </a:r>
            <a:r>
              <a:rPr lang="en-US" sz="1200" b="0" kern="1200" baseline="0" dirty="0">
                <a:solidFill>
                  <a:schemeClr val="tx1"/>
                </a:solidFill>
                <a:latin typeface="+mn-lt"/>
                <a:ea typeface="+mn-ea"/>
                <a:cs typeface="+mn-cs"/>
              </a:rPr>
              <a:t>the user to specify the sharing that is desired. </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The tool that most readily satisfies these requirements is segmentation, which is one of the memory management techniques explored in this chapter.</a:t>
            </a:r>
            <a:endParaRPr lang="en-NZ" sz="1200" b="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extLst>
      <p:ext uri="{BB962C8B-B14F-4D97-AF65-F5344CB8AC3E}">
        <p14:creationId xmlns:p14="http://schemas.microsoft.com/office/powerpoint/2010/main" val="165131573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a:t>
            </a:r>
            <a:r>
              <a:rPr lang="en-US" sz="1200" b="1" kern="1200" baseline="0" dirty="0">
                <a:solidFill>
                  <a:schemeClr val="tx1"/>
                </a:solidFill>
                <a:latin typeface="+mn-lt"/>
                <a:ea typeface="+mn-ea"/>
                <a:cs typeface="+mn-cs"/>
              </a:rPr>
              <a:t>first-in-first-out (FIFO) </a:t>
            </a:r>
            <a:r>
              <a:rPr lang="en-US" sz="1200" b="0" kern="1200" baseline="0" dirty="0">
                <a:solidFill>
                  <a:schemeClr val="tx1"/>
                </a:solidFill>
                <a:latin typeface="+mn-lt"/>
                <a:ea typeface="+mn-ea"/>
                <a:cs typeface="+mn-cs"/>
              </a:rPr>
              <a:t>policy treats the page frames allocated to a process</a:t>
            </a:r>
            <a:r>
              <a:rPr lang="hr-HR" sz="1200" b="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as a circular buffer, and pages are removed in round-robin style. All that is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required is a pointer that circles through the page frames of the process. This is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therefore one of the simplest page replacement policies to implement. The logic</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behind this choice, other than its simplicity, is that one is replacing the page that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has been in memory the longest: A page fetched into memory a long time ago may</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have now fallen out of use. This reasoning will often be wrong, because there will</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often be regions of program or data that are heavily used throughout the life of a</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program. Those pages will be repeatedly paged in and out by the FIFO algorithm.</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80</a:t>
            </a:fld>
            <a:endParaRPr lang="en-US" dirty="0"/>
          </a:p>
        </p:txBody>
      </p:sp>
    </p:spTree>
    <p:extLst>
      <p:ext uri="{BB962C8B-B14F-4D97-AF65-F5344CB8AC3E}">
        <p14:creationId xmlns:p14="http://schemas.microsoft.com/office/powerpoint/2010/main" val="171058223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a:t>
            </a:r>
            <a:r>
              <a:rPr lang="en-US" sz="1200" b="1" kern="1200" baseline="0" dirty="0">
                <a:solidFill>
                  <a:schemeClr val="tx1"/>
                </a:solidFill>
                <a:latin typeface="+mn-lt"/>
                <a:ea typeface="+mn-ea"/>
                <a:cs typeface="+mn-cs"/>
              </a:rPr>
              <a:t>least recently used (LRU) </a:t>
            </a:r>
            <a:r>
              <a:rPr lang="en-US" sz="1200" b="0" kern="1200" baseline="0" dirty="0">
                <a:solidFill>
                  <a:schemeClr val="tx1"/>
                </a:solidFill>
                <a:latin typeface="+mn-lt"/>
                <a:ea typeface="+mn-ea"/>
                <a:cs typeface="+mn-cs"/>
              </a:rPr>
              <a:t>policy replaces the page in memory that has</a:t>
            </a:r>
            <a:r>
              <a:rPr lang="hr-HR" sz="1200" b="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not been referenced for the longest time. By the principle of locality, this should</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be the page least likely to be referenced in the near future. And, in fact, the LRU</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policy does nearly as well as the optimal policy. The problem with this approach is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the difficulty in implementation. One approach would be to tag each page with the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time of its last reference; this would have to be done at each memory reference,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both instruction and data. Even if the hardware would support such a scheme, the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overhead would be tremendous. Alternatively, one could maintain a stack of page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references, again an expensive prospect.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81</a:t>
            </a:fld>
            <a:endParaRPr lang="en-US" dirty="0"/>
          </a:p>
        </p:txBody>
      </p:sp>
    </p:spTree>
    <p:extLst>
      <p:ext uri="{BB962C8B-B14F-4D97-AF65-F5344CB8AC3E}">
        <p14:creationId xmlns:p14="http://schemas.microsoft.com/office/powerpoint/2010/main" val="310991210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i="0" dirty="0">
                <a:solidFill>
                  <a:srgbClr val="202122"/>
                </a:solidFill>
                <a:effectLst/>
                <a:latin typeface="Arial" panose="020B0604020202020204" pitchFamily="34" charset="0"/>
              </a:rPr>
              <a:t>Least Frequently Used</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LFU</a:t>
            </a:r>
            <a:r>
              <a:rPr lang="en-US" b="0" i="0" dirty="0">
                <a:solidFill>
                  <a:srgbClr val="202122"/>
                </a:solidFill>
                <a:effectLst/>
                <a:latin typeface="Arial" panose="020B0604020202020204" pitchFamily="34" charset="0"/>
              </a:rPr>
              <a:t>) is a type of </a:t>
            </a:r>
            <a:r>
              <a:rPr lang="en-US" b="0" i="0" u="none" strike="noStrike" dirty="0">
                <a:solidFill>
                  <a:srgbClr val="0645AD"/>
                </a:solidFill>
                <a:effectLst/>
                <a:latin typeface="Arial" panose="020B0604020202020204" pitchFamily="34" charset="0"/>
                <a:hlinkClick r:id="rId3" tooltip="Cache algorithm"/>
              </a:rPr>
              <a:t>cache algorithm</a:t>
            </a:r>
            <a:r>
              <a:rPr lang="en-US" b="0" i="0" dirty="0">
                <a:solidFill>
                  <a:srgbClr val="202122"/>
                </a:solidFill>
                <a:effectLst/>
                <a:latin typeface="Arial" panose="020B0604020202020204" pitchFamily="34" charset="0"/>
              </a:rPr>
              <a:t> used to manage </a:t>
            </a:r>
            <a:r>
              <a:rPr lang="en-US" b="0" i="0" u="none" strike="noStrike" dirty="0">
                <a:solidFill>
                  <a:srgbClr val="0645AD"/>
                </a:solidFill>
                <a:effectLst/>
                <a:latin typeface="Arial" panose="020B0604020202020204" pitchFamily="34" charset="0"/>
                <a:hlinkClick r:id="rId4" tooltip="Cache (computing)"/>
              </a:rPr>
              <a:t>memory</a:t>
            </a:r>
            <a:r>
              <a:rPr lang="en-US" b="0" i="0" dirty="0">
                <a:solidFill>
                  <a:srgbClr val="202122"/>
                </a:solidFill>
                <a:effectLst/>
                <a:latin typeface="Arial" panose="020B0604020202020204" pitchFamily="34" charset="0"/>
              </a:rPr>
              <a:t> within a computer. The standard characteristics of this method involve the system keeping track of the number of times a </a:t>
            </a:r>
            <a:r>
              <a:rPr lang="en-US" b="0" i="0" u="none" strike="noStrike" dirty="0">
                <a:solidFill>
                  <a:srgbClr val="0645AD"/>
                </a:solidFill>
                <a:effectLst/>
                <a:latin typeface="Arial" panose="020B0604020202020204" pitchFamily="34" charset="0"/>
                <a:hlinkClick r:id="rId5" tooltip="Page (computer memory)"/>
              </a:rPr>
              <a:t>block</a:t>
            </a:r>
            <a:r>
              <a:rPr lang="en-US" b="0" i="0" dirty="0">
                <a:solidFill>
                  <a:srgbClr val="202122"/>
                </a:solidFill>
                <a:effectLst/>
                <a:latin typeface="Arial" panose="020B0604020202020204" pitchFamily="34" charset="0"/>
              </a:rPr>
              <a:t> is </a:t>
            </a:r>
            <a:r>
              <a:rPr lang="en-US" b="0" i="0" u="none" strike="noStrike" dirty="0">
                <a:solidFill>
                  <a:srgbClr val="0645AD"/>
                </a:solidFill>
                <a:effectLst/>
                <a:latin typeface="Arial" panose="020B0604020202020204" pitchFamily="34" charset="0"/>
                <a:hlinkClick r:id="rId6" tooltip="Reference (computer science)"/>
              </a:rPr>
              <a:t>referenced</a:t>
            </a:r>
            <a:r>
              <a:rPr lang="en-US" b="0" i="0" dirty="0">
                <a:solidFill>
                  <a:srgbClr val="202122"/>
                </a:solidFill>
                <a:effectLst/>
                <a:latin typeface="Arial" panose="020B0604020202020204" pitchFamily="34" charset="0"/>
              </a:rPr>
              <a:t> in memory. When the cache is full and requires more room the system will purge the item with the lowest reference frequency.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82</a:t>
            </a:fld>
            <a:endParaRPr lang="en-US" dirty="0"/>
          </a:p>
        </p:txBody>
      </p:sp>
    </p:spTree>
    <p:extLst>
      <p:ext uri="{BB962C8B-B14F-4D97-AF65-F5344CB8AC3E}">
        <p14:creationId xmlns:p14="http://schemas.microsoft.com/office/powerpoint/2010/main" val="2829345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mn-lt"/>
                <a:ea typeface="+mn-ea"/>
                <a:cs typeface="+mn-cs"/>
              </a:rPr>
              <a:t>The simplest form of clock policy requires the association of an additional</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bit with each frame, referred to as the use bit. When a page is first loaded into a</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frame in memory, the use bit for that frame is set to 1. Whenever the page is subsequently</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referenced (after the reference that generated the page fault), its use bit is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set to 1. For the page replacement algorithm, the set of frames that are candidates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for replacement (this process: local scope; all of main memory: global scope) is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considered to be a circular buffer, with which a pointer is associated. When a </a:t>
            </a:r>
            <a:r>
              <a:rPr lang="en-US" sz="1200" kern="1200" baseline="0" dirty="0" err="1">
                <a:solidFill>
                  <a:schemeClr val="tx1"/>
                </a:solidFill>
                <a:latin typeface="+mn-lt"/>
                <a:ea typeface="+mn-ea"/>
                <a:cs typeface="+mn-cs"/>
              </a:rPr>
              <a:t>pageis</a:t>
            </a:r>
            <a:r>
              <a:rPr lang="en-US" sz="1200" kern="1200" baseline="0" dirty="0">
                <a:solidFill>
                  <a:schemeClr val="tx1"/>
                </a:solidFill>
                <a:latin typeface="+mn-lt"/>
                <a:ea typeface="+mn-ea"/>
                <a:cs typeface="+mn-cs"/>
              </a:rPr>
              <a:t> replaced, the pointer is set to indicate the next frame in the buffer after the one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just updated. When it comes time to replace a page, the operating system scans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the buffer to find a frame with a use bit set to 0. Each time it encounters a frame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with a use bit of 1, it resets that bit to 0 and continues on. If any of the frames in</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the buffer have a use bit of 0 at the beginning of this process, the first such frame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encountered is chosen for replacement. If all of the frames have a use bit of 1, then</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the pointer will make one complete cycle through the buffer, setting all the use bits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to 0, and stop at its original position, replacing the page in that frame. We can see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that this policy is similar to FIFO, except that, in the clock policy, any frame with</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 use bit of 1 is passed over by the algorithm. The policy is referred to as a clock</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policy because we can visualize the page frames as laid out in a circle. A number of</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operating systems have employed some variation of this simple clock policy.</a:t>
            </a:r>
            <a:endParaRPr lang="hr-HR" sz="1200" kern="1200" baseline="0" dirty="0">
              <a:solidFill>
                <a:schemeClr val="tx1"/>
              </a:solidFill>
              <a:latin typeface="+mn-lt"/>
              <a:ea typeface="+mn-ea"/>
              <a:cs typeface="+mn-cs"/>
            </a:endParaRPr>
          </a:p>
          <a:p>
            <a:endParaRPr lang="hr-HR"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Figure provides an example of the simple clock policy mechanism. A circular</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buffer of </a:t>
            </a:r>
            <a:r>
              <a:rPr lang="en-US" sz="1200" i="1" kern="1200" baseline="0" dirty="0">
                <a:solidFill>
                  <a:schemeClr val="tx1"/>
                </a:solidFill>
                <a:latin typeface="+mn-lt"/>
                <a:ea typeface="+mn-ea"/>
                <a:cs typeface="+mn-cs"/>
              </a:rPr>
              <a:t>n </a:t>
            </a:r>
            <a:r>
              <a:rPr lang="en-US" sz="1200" i="0" kern="1200" baseline="0" dirty="0">
                <a:solidFill>
                  <a:schemeClr val="tx1"/>
                </a:solidFill>
                <a:latin typeface="+mn-lt"/>
                <a:ea typeface="+mn-ea"/>
                <a:cs typeface="+mn-cs"/>
              </a:rPr>
              <a:t>main memory frames is available for page replacement. Just prior</a:t>
            </a:r>
            <a:r>
              <a:rPr lang="hr-HR" sz="1200" i="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to the replacement of a page from the buffer with incoming page 727 , the next frame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pointer points at frame 2, which contains page 45 . The clock policy is now executed.</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Because the use bit for page 45 in frame 2 is equal to 1, this page is not replaced.</a:t>
            </a:r>
            <a:r>
              <a:rPr lang="hr-HR" sz="1200" kern="1200" baseline="0" dirty="0">
                <a:solidFill>
                  <a:schemeClr val="tx1"/>
                </a:solidFill>
                <a:latin typeface="+mn-lt"/>
                <a:ea typeface="+mn-ea"/>
                <a:cs typeface="+mn-cs"/>
              </a:rPr>
              <a:t> </a:t>
            </a: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Instead, the use bit is set to 0 and the pointer advances. Similarly, page 191 in frame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3 is not replaced; its use bit is set to 0 and the pointer advances. In the next frame,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frame 4, the use bit is set to 0. Therefore, page 556 is replaced with page 727. The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use bit is set to 1 for this frame and the pointer advances to frame 5, completing the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page replacement procedure.</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83</a:t>
            </a:fld>
            <a:endParaRPr lang="en-US" dirty="0"/>
          </a:p>
        </p:txBody>
      </p:sp>
    </p:spTree>
    <p:extLst>
      <p:ext uri="{BB962C8B-B14F-4D97-AF65-F5344CB8AC3E}">
        <p14:creationId xmlns:p14="http://schemas.microsoft.com/office/powerpoint/2010/main" val="311453539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provides an example of the simple clock policy mechanism. A circular</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buffer of </a:t>
            </a:r>
            <a:r>
              <a:rPr lang="en-US" sz="1200" i="1" kern="1200" baseline="0" dirty="0">
                <a:solidFill>
                  <a:schemeClr val="tx1"/>
                </a:solidFill>
                <a:latin typeface="+mn-lt"/>
                <a:ea typeface="+mn-ea"/>
                <a:cs typeface="+mn-cs"/>
              </a:rPr>
              <a:t>n </a:t>
            </a:r>
            <a:r>
              <a:rPr lang="en-US" sz="1200" i="0" kern="1200" baseline="0" dirty="0">
                <a:solidFill>
                  <a:schemeClr val="tx1"/>
                </a:solidFill>
                <a:latin typeface="+mn-lt"/>
                <a:ea typeface="+mn-ea"/>
                <a:cs typeface="+mn-cs"/>
              </a:rPr>
              <a:t>main memory frames is available for page replacement. Just prior</a:t>
            </a:r>
            <a:r>
              <a:rPr lang="hr-HR" sz="1200" i="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to the replacement of a page from the buffer with incoming page 727 , the next frame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pointer points at frame 2, which contains page 45 . The clock policy is now executed.</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Because the use bit for page 45 in frame 2 is equal to 1, this page is not replaced.</a:t>
            </a:r>
            <a:r>
              <a:rPr lang="hr-HR" sz="1200" kern="1200" baseline="0" dirty="0">
                <a:solidFill>
                  <a:schemeClr val="tx1"/>
                </a:solidFill>
                <a:latin typeface="+mn-lt"/>
                <a:ea typeface="+mn-ea"/>
                <a:cs typeface="+mn-cs"/>
              </a:rPr>
              <a:t> </a:t>
            </a: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Instead, the use bit is set to 0 and the pointer advances. Similarly, page 191 in frame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3 is not replaced; its use bit is set to 0 and the pointer advances. In the next frame,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frame 4, the use bit is set to 0. Therefore, page 556 is replaced with page 727. The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use bit is set to 1 for this frame and the pointer advances to frame 5, completing the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page replacement procedure.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84</a:t>
            </a:fld>
            <a:endParaRPr lang="en-US" dirty="0"/>
          </a:p>
        </p:txBody>
      </p:sp>
    </p:spTree>
    <p:extLst>
      <p:ext uri="{BB962C8B-B14F-4D97-AF65-F5344CB8AC3E}">
        <p14:creationId xmlns:p14="http://schemas.microsoft.com/office/powerpoint/2010/main" val="163234615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8.16 shows the results of an experiment reported in [BAER80], which</a:t>
            </a:r>
          </a:p>
          <a:p>
            <a:r>
              <a:rPr lang="en-US" sz="1200" kern="1200" baseline="0" dirty="0">
                <a:solidFill>
                  <a:schemeClr val="tx1"/>
                </a:solidFill>
                <a:latin typeface="+mn-lt"/>
                <a:ea typeface="+mn-ea"/>
                <a:cs typeface="+mn-cs"/>
              </a:rPr>
              <a:t>compares the four algorithms that we have been discussing; it is assumed that the</a:t>
            </a:r>
          </a:p>
          <a:p>
            <a:r>
              <a:rPr lang="en-US" sz="1200" kern="1200" baseline="0" dirty="0">
                <a:solidFill>
                  <a:schemeClr val="tx1"/>
                </a:solidFill>
                <a:latin typeface="+mn-lt"/>
                <a:ea typeface="+mn-ea"/>
                <a:cs typeface="+mn-cs"/>
              </a:rPr>
              <a:t>number of page frames assigned to a process is fixed. The results are based on the</a:t>
            </a:r>
          </a:p>
          <a:p>
            <a:r>
              <a:rPr lang="en-US" sz="1200" kern="1200" baseline="0" dirty="0">
                <a:solidFill>
                  <a:schemeClr val="tx1"/>
                </a:solidFill>
                <a:latin typeface="+mn-lt"/>
                <a:ea typeface="+mn-ea"/>
                <a:cs typeface="+mn-cs"/>
              </a:rPr>
              <a:t>execution of 0.25 </a:t>
            </a:r>
            <a:r>
              <a:rPr lang="en-US" sz="1200" kern="1200" baseline="0" dirty="0" err="1">
                <a:solidFill>
                  <a:schemeClr val="tx1"/>
                </a:solidFill>
                <a:latin typeface="+mn-lt"/>
                <a:ea typeface="+mn-ea"/>
                <a:cs typeface="+mn-cs"/>
              </a:rPr>
              <a:t>x</a:t>
            </a:r>
            <a:r>
              <a:rPr lang="en-US" sz="1200" kern="1200" baseline="0" dirty="0">
                <a:solidFill>
                  <a:schemeClr val="tx1"/>
                </a:solidFill>
                <a:latin typeface="+mn-lt"/>
                <a:ea typeface="+mn-ea"/>
                <a:cs typeface="+mn-cs"/>
              </a:rPr>
              <a:t> 10</a:t>
            </a:r>
            <a:r>
              <a:rPr lang="en-US" sz="1200" kern="1200" baseline="30000" dirty="0">
                <a:solidFill>
                  <a:schemeClr val="tx1"/>
                </a:solidFill>
                <a:latin typeface="+mn-lt"/>
                <a:ea typeface="+mn-ea"/>
                <a:cs typeface="+mn-cs"/>
              </a:rPr>
              <a:t>6</a:t>
            </a:r>
            <a:r>
              <a:rPr lang="en-US" sz="1200" kern="1200" baseline="0" dirty="0">
                <a:solidFill>
                  <a:schemeClr val="tx1"/>
                </a:solidFill>
                <a:latin typeface="+mn-lt"/>
                <a:ea typeface="+mn-ea"/>
                <a:cs typeface="+mn-cs"/>
              </a:rPr>
              <a:t> references in a FORTRAN program, using a page size of 256</a:t>
            </a:r>
          </a:p>
          <a:p>
            <a:r>
              <a:rPr lang="en-US" sz="1200" kern="1200" baseline="0" dirty="0">
                <a:solidFill>
                  <a:schemeClr val="tx1"/>
                </a:solidFill>
                <a:latin typeface="+mn-lt"/>
                <a:ea typeface="+mn-ea"/>
                <a:cs typeface="+mn-cs"/>
              </a:rPr>
              <a:t>words. Baer ran the experiment with frame allocations of 6, 8, 10, 12, and 14 frames.</a:t>
            </a:r>
          </a:p>
          <a:p>
            <a:r>
              <a:rPr lang="en-US" sz="1200" kern="1200" baseline="0" dirty="0">
                <a:solidFill>
                  <a:schemeClr val="tx1"/>
                </a:solidFill>
                <a:latin typeface="+mn-lt"/>
                <a:ea typeface="+mn-ea"/>
                <a:cs typeface="+mn-cs"/>
              </a:rPr>
              <a:t>The differences among the four policies are most striking at small allocations, with</a:t>
            </a:r>
          </a:p>
          <a:p>
            <a:r>
              <a:rPr lang="en-US" sz="1200" kern="1200" baseline="0" dirty="0">
                <a:solidFill>
                  <a:schemeClr val="tx1"/>
                </a:solidFill>
                <a:latin typeface="+mn-lt"/>
                <a:ea typeface="+mn-ea"/>
                <a:cs typeface="+mn-cs"/>
              </a:rPr>
              <a:t>FIFO being over a factor of 2 worse than optimal. All four curves have the same shape</a:t>
            </a:r>
          </a:p>
          <a:p>
            <a:r>
              <a:rPr lang="en-US" sz="1200" kern="1200" baseline="0" dirty="0">
                <a:solidFill>
                  <a:schemeClr val="tx1"/>
                </a:solidFill>
                <a:latin typeface="+mn-lt"/>
                <a:ea typeface="+mn-ea"/>
                <a:cs typeface="+mn-cs"/>
              </a:rPr>
              <a:t>as the idealized behavior shown in Figure 8.10b . In order to run efficiently, we would</a:t>
            </a:r>
          </a:p>
          <a:p>
            <a:r>
              <a:rPr lang="en-US" sz="1200" kern="1200" baseline="0" dirty="0">
                <a:solidFill>
                  <a:schemeClr val="tx1"/>
                </a:solidFill>
                <a:latin typeface="+mn-lt"/>
                <a:ea typeface="+mn-ea"/>
                <a:cs typeface="+mn-cs"/>
              </a:rPr>
              <a:t>like to be to the right of the knee of the curve (with a small page fault rate) while</a:t>
            </a:r>
          </a:p>
          <a:p>
            <a:r>
              <a:rPr lang="en-US" sz="1200" kern="1200" baseline="0" dirty="0">
                <a:solidFill>
                  <a:schemeClr val="tx1"/>
                </a:solidFill>
                <a:latin typeface="+mn-lt"/>
                <a:ea typeface="+mn-ea"/>
                <a:cs typeface="+mn-cs"/>
              </a:rPr>
              <a:t>keeping a small frame allocation (to the left of the knee of the curve). These two constraints</a:t>
            </a:r>
          </a:p>
          <a:p>
            <a:r>
              <a:rPr lang="en-US" sz="1200" kern="1200" baseline="0" dirty="0">
                <a:solidFill>
                  <a:schemeClr val="tx1"/>
                </a:solidFill>
                <a:latin typeface="+mn-lt"/>
                <a:ea typeface="+mn-ea"/>
                <a:cs typeface="+mn-cs"/>
              </a:rPr>
              <a:t>indicate that a desirable mode of operation would be at the knee of the curve.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clock algorithm has also been compared to these other algorithms when</a:t>
            </a:r>
          </a:p>
          <a:p>
            <a:r>
              <a:rPr lang="en-US" sz="1200" kern="1200" baseline="0" dirty="0">
                <a:solidFill>
                  <a:schemeClr val="tx1"/>
                </a:solidFill>
                <a:latin typeface="+mn-lt"/>
                <a:ea typeface="+mn-ea"/>
                <a:cs typeface="+mn-cs"/>
              </a:rPr>
              <a:t>a variable allocation and either global or local replacement scope (see the following</a:t>
            </a:r>
          </a:p>
          <a:p>
            <a:r>
              <a:rPr lang="en-US" sz="1200" kern="1200" baseline="0" dirty="0">
                <a:solidFill>
                  <a:schemeClr val="tx1"/>
                </a:solidFill>
                <a:latin typeface="+mn-lt"/>
                <a:ea typeface="+mn-ea"/>
                <a:cs typeface="+mn-cs"/>
              </a:rPr>
              <a:t>discussion of replacement policy) is used [CARR81]. The clock algorithm</a:t>
            </a:r>
          </a:p>
          <a:p>
            <a:r>
              <a:rPr lang="en-US" sz="1200" kern="1200" baseline="0" dirty="0">
                <a:solidFill>
                  <a:schemeClr val="tx1"/>
                </a:solidFill>
                <a:latin typeface="+mn-lt"/>
                <a:ea typeface="+mn-ea"/>
                <a:cs typeface="+mn-cs"/>
              </a:rPr>
              <a:t>was found to approximate closely the performance of LRU.</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85</a:t>
            </a:fld>
            <a:endParaRPr lang="en-US" dirty="0"/>
          </a:p>
        </p:txBody>
      </p:sp>
    </p:spTree>
    <p:extLst>
      <p:ext uri="{BB962C8B-B14F-4D97-AF65-F5344CB8AC3E}">
        <p14:creationId xmlns:p14="http://schemas.microsoft.com/office/powerpoint/2010/main" val="60396550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i="0" kern="1200" baseline="0" dirty="0">
                <a:solidFill>
                  <a:schemeClr val="tx1"/>
                </a:solidFill>
                <a:latin typeface="+mn-lt"/>
                <a:ea typeface="+mn-ea"/>
                <a:cs typeface="+mn-cs"/>
              </a:rPr>
              <a:t>Although LRU and the clock policies are superior to FIFO,</a:t>
            </a:r>
            <a:r>
              <a:rPr lang="hr-HR" sz="1200" b="0" i="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they both involve complexity and overhead not suffered with FIFO. In addition,</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there is the related issue that the cost of replacing a page that has been modified is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greater than for one that has not, because the former must be written back out to</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secondary memory.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An interesting strategy that can improve paging performance and allow</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the use of a simpler page replacement policy is page buffering. The VAX VMS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approach is representative. The page replacement algorithm is simple FIFO. To</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improve performance, a replaced page is not lost but rather is assigned to one of</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two lists: the free page list if the page has not been modified, or the modified page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list if it has. Note that the page is not physically moved about in main memory;</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instead, the entry in the page table for this page is removed and placed in either the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free or modified page list.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free page list is a list of page frames available for reading in pages. VMS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tries to keep some small number of frames free at all times. When a page is to be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read in, the page frame at the head of the list is used, destroying the page that was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there. When an unmodified page is to be replaced, it remains in memory and its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page frame is added to the tail of the free page list. Similarly, when a modified page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is to be written out and replaced, its page frame is added to the tail of the modified</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page list.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important aspect of these maneuvers is that the page to be replaced</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remains in memory. Thus if the process references that page, it is returned to the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resident set of that process at little cost. In effect, the free and modified page lists act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as a cache of pages. The modified page list serves another useful function: Modified</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pages are written out in clusters rather than one at a time. This significantly reduces</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the number of I/O operations and therefore the amount of disk access time.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86</a:t>
            </a:fld>
            <a:endParaRPr lang="en-US" dirty="0"/>
          </a:p>
        </p:txBody>
      </p:sp>
    </p:spTree>
    <p:extLst>
      <p:ext uri="{BB962C8B-B14F-4D97-AF65-F5344CB8AC3E}">
        <p14:creationId xmlns:p14="http://schemas.microsoft.com/office/powerpoint/2010/main" val="343603329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a:solidFill>
                  <a:schemeClr val="tx1"/>
                </a:solidFill>
                <a:latin typeface="+mn-lt"/>
                <a:ea typeface="+mn-ea"/>
                <a:cs typeface="+mn-cs"/>
              </a:rPr>
              <a:t>As discussed earlier, main memory size</a:t>
            </a:r>
            <a:r>
              <a:rPr lang="hr-HR" sz="1200" b="0" i="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is getting larger and the locality of applications is decreasing. In compensation,</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cache sizes have been increasing. Large cache sizes, even </a:t>
            </a:r>
            <a:r>
              <a:rPr lang="en-US" sz="1200" kern="1200" baseline="0" dirty="0" err="1">
                <a:solidFill>
                  <a:schemeClr val="tx1"/>
                </a:solidFill>
                <a:latin typeface="+mn-lt"/>
                <a:ea typeface="+mn-ea"/>
                <a:cs typeface="+mn-cs"/>
              </a:rPr>
              <a:t>multimegabyte</a:t>
            </a:r>
            <a:r>
              <a:rPr lang="en-US" sz="1200" kern="1200" baseline="0" dirty="0">
                <a:solidFill>
                  <a:schemeClr val="tx1"/>
                </a:solidFill>
                <a:latin typeface="+mn-lt"/>
                <a:ea typeface="+mn-ea"/>
                <a:cs typeface="+mn-cs"/>
              </a:rPr>
              <a:t> ones, are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now feasible design alternatives [BORG90]. With a large cache, the replacement of</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virtual memory pages can have a performance impact. If the page frame selected</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for replacement is in the cache, then that cache block is lost as well as the page that</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it holds.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systems that use some form of page buffering, it is possible to improve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cache performance by supplementing the page replacement policy with a policy for</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page placement in the page buffer. Most operating systems place pages by selecting</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an arbitrary page frame from the page buffer; typically a first-in-first-out discipline</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is used. A study reported in [KESS92] shows that a careful page placement strategy</a:t>
            </a:r>
            <a:r>
              <a:rPr lang="hr-HR"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can result in 10–20% fewer cache misses than naive placement.</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87</a:t>
            </a:fld>
            <a:endParaRPr lang="en-US" dirty="0"/>
          </a:p>
        </p:txBody>
      </p:sp>
    </p:spTree>
    <p:extLst>
      <p:ext uri="{BB962C8B-B14F-4D97-AF65-F5344CB8AC3E}">
        <p14:creationId xmlns:p14="http://schemas.microsoft.com/office/powerpoint/2010/main" val="175019396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With paged virtual memory, it is not necessary and indeed</a:t>
            </a:r>
          </a:p>
          <a:p>
            <a:r>
              <a:rPr lang="en-US" sz="1200" kern="1200" baseline="0" dirty="0">
                <a:solidFill>
                  <a:schemeClr val="tx1"/>
                </a:solidFill>
                <a:latin typeface="+mn-lt"/>
                <a:ea typeface="+mn-ea"/>
                <a:cs typeface="+mn-cs"/>
              </a:rPr>
              <a:t>may not be possible to bring all of the pages of a process into main memory to</a:t>
            </a:r>
          </a:p>
          <a:p>
            <a:r>
              <a:rPr lang="en-US" sz="1200" kern="1200" baseline="0" dirty="0">
                <a:solidFill>
                  <a:schemeClr val="tx1"/>
                </a:solidFill>
                <a:latin typeface="+mn-lt"/>
                <a:ea typeface="+mn-ea"/>
                <a:cs typeface="+mn-cs"/>
              </a:rPr>
              <a:t>prepare it for execution. Thus, the operating system must decide how many pages to</a:t>
            </a:r>
          </a:p>
          <a:p>
            <a:r>
              <a:rPr lang="en-US" sz="1200" kern="1200" baseline="0" dirty="0">
                <a:solidFill>
                  <a:schemeClr val="tx1"/>
                </a:solidFill>
                <a:latin typeface="+mn-lt"/>
                <a:ea typeface="+mn-ea"/>
                <a:cs typeface="+mn-cs"/>
              </a:rPr>
              <a:t>bring in, that is, how much main memory to allocate to a particular process. Several</a:t>
            </a:r>
          </a:p>
          <a:p>
            <a:r>
              <a:rPr lang="en-US" sz="1200" kern="1200" baseline="0" dirty="0">
                <a:solidFill>
                  <a:schemeClr val="tx1"/>
                </a:solidFill>
                <a:latin typeface="+mn-lt"/>
                <a:ea typeface="+mn-ea"/>
                <a:cs typeface="+mn-cs"/>
              </a:rPr>
              <a:t>factors come into play: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smaller the amount of memory allocated to a process, the more processes</a:t>
            </a:r>
          </a:p>
          <a:p>
            <a:r>
              <a:rPr lang="en-US" sz="1200" kern="1200" baseline="0" dirty="0">
                <a:solidFill>
                  <a:schemeClr val="tx1"/>
                </a:solidFill>
                <a:latin typeface="+mn-lt"/>
                <a:ea typeface="+mn-ea"/>
                <a:cs typeface="+mn-cs"/>
              </a:rPr>
              <a:t>that can reside in main memory at any one time. This increases the probability</a:t>
            </a:r>
          </a:p>
          <a:p>
            <a:r>
              <a:rPr lang="en-US" sz="1200" kern="1200" baseline="0" dirty="0">
                <a:solidFill>
                  <a:schemeClr val="tx1"/>
                </a:solidFill>
                <a:latin typeface="+mn-lt"/>
                <a:ea typeface="+mn-ea"/>
                <a:cs typeface="+mn-cs"/>
              </a:rPr>
              <a:t>that the operating system will find at least one ready process at any given time</a:t>
            </a:r>
          </a:p>
          <a:p>
            <a:r>
              <a:rPr lang="en-US" sz="1200" kern="1200" baseline="0" dirty="0">
                <a:solidFill>
                  <a:schemeClr val="tx1"/>
                </a:solidFill>
                <a:latin typeface="+mn-lt"/>
                <a:ea typeface="+mn-ea"/>
                <a:cs typeface="+mn-cs"/>
              </a:rPr>
              <a:t>and hence reduces the time lost due to swapping.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If a relatively small number of pages of a process are in main memory, then,</a:t>
            </a:r>
          </a:p>
          <a:p>
            <a:r>
              <a:rPr lang="en-US" sz="1200" kern="1200" baseline="0" dirty="0">
                <a:solidFill>
                  <a:schemeClr val="tx1"/>
                </a:solidFill>
                <a:latin typeface="+mn-lt"/>
                <a:ea typeface="+mn-ea"/>
                <a:cs typeface="+mn-cs"/>
              </a:rPr>
              <a:t>despite the principle of locality, the rate of page faults will be rather high (see</a:t>
            </a:r>
          </a:p>
          <a:p>
            <a:r>
              <a:rPr lang="en-US" sz="1200" kern="1200" baseline="0" dirty="0">
                <a:solidFill>
                  <a:schemeClr val="tx1"/>
                </a:solidFill>
                <a:latin typeface="+mn-lt"/>
                <a:ea typeface="+mn-ea"/>
                <a:cs typeface="+mn-cs"/>
              </a:rPr>
              <a:t>Figure 8.10b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Beyond a certain size, additional allocation of main memory to a particular</a:t>
            </a:r>
          </a:p>
          <a:p>
            <a:r>
              <a:rPr lang="en-US" sz="1200" kern="1200" baseline="0" dirty="0">
                <a:solidFill>
                  <a:schemeClr val="tx1"/>
                </a:solidFill>
                <a:latin typeface="+mn-lt"/>
                <a:ea typeface="+mn-ea"/>
                <a:cs typeface="+mn-cs"/>
              </a:rPr>
              <a:t>process will have no noticeable effect on the page fault rate for that process</a:t>
            </a:r>
          </a:p>
          <a:p>
            <a:r>
              <a:rPr lang="en-US" sz="1200" kern="1200" baseline="0" dirty="0">
                <a:solidFill>
                  <a:schemeClr val="tx1"/>
                </a:solidFill>
                <a:latin typeface="+mn-lt"/>
                <a:ea typeface="+mn-ea"/>
                <a:cs typeface="+mn-cs"/>
              </a:rPr>
              <a:t>because of the principle of locality.</a:t>
            </a:r>
          </a:p>
          <a:p>
            <a:endParaRPr lang="en-US" sz="1200" kern="1200" baseline="0" dirty="0">
              <a:solidFill>
                <a:schemeClr val="tx1"/>
              </a:solidFill>
              <a:latin typeface="+mn-lt"/>
              <a:ea typeface="+mn-ea"/>
              <a:cs typeface="+mn-cs"/>
            </a:endParaRP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88</a:t>
            </a:fld>
            <a:endParaRPr lang="en-US" dirty="0"/>
          </a:p>
        </p:txBody>
      </p:sp>
    </p:spTree>
    <p:extLst>
      <p:ext uri="{BB962C8B-B14F-4D97-AF65-F5344CB8AC3E}">
        <p14:creationId xmlns:p14="http://schemas.microsoft.com/office/powerpoint/2010/main" val="278911997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a:solidFill>
                  <a:schemeClr val="tx1"/>
                </a:solidFill>
                <a:latin typeface="+mn-lt"/>
                <a:ea typeface="+mn-ea"/>
                <a:cs typeface="+mn-cs"/>
              </a:rPr>
              <a:t>With these factors in mind, two sorts of policies are to be found in contemporary</a:t>
            </a:r>
          </a:p>
          <a:p>
            <a:r>
              <a:rPr lang="en-US" sz="1200" kern="1200" baseline="0" dirty="0">
                <a:solidFill>
                  <a:schemeClr val="tx1"/>
                </a:solidFill>
                <a:latin typeface="+mn-lt"/>
                <a:ea typeface="+mn-ea"/>
                <a:cs typeface="+mn-cs"/>
              </a:rPr>
              <a:t>operating systems. A </a:t>
            </a:r>
            <a:r>
              <a:rPr lang="en-US" sz="1200" b="1" kern="1200" baseline="0" dirty="0">
                <a:solidFill>
                  <a:schemeClr val="tx1"/>
                </a:solidFill>
                <a:latin typeface="+mn-lt"/>
                <a:ea typeface="+mn-ea"/>
                <a:cs typeface="+mn-cs"/>
              </a:rPr>
              <a:t>fixed-allocation policy </a:t>
            </a:r>
            <a:r>
              <a:rPr lang="en-US" sz="1200" b="0" kern="1200" baseline="0" dirty="0">
                <a:solidFill>
                  <a:schemeClr val="tx1"/>
                </a:solidFill>
                <a:latin typeface="+mn-lt"/>
                <a:ea typeface="+mn-ea"/>
                <a:cs typeface="+mn-cs"/>
              </a:rPr>
              <a:t>gives a process a fixed number of</a:t>
            </a:r>
          </a:p>
          <a:p>
            <a:r>
              <a:rPr lang="en-US" sz="1200" kern="1200" baseline="0" dirty="0">
                <a:solidFill>
                  <a:schemeClr val="tx1"/>
                </a:solidFill>
                <a:latin typeface="+mn-lt"/>
                <a:ea typeface="+mn-ea"/>
                <a:cs typeface="+mn-cs"/>
              </a:rPr>
              <a:t>frames in main memory within which to execute. That number is decided at initial</a:t>
            </a:r>
          </a:p>
          <a:p>
            <a:r>
              <a:rPr lang="en-US" sz="1200" kern="1200" baseline="0" dirty="0">
                <a:solidFill>
                  <a:schemeClr val="tx1"/>
                </a:solidFill>
                <a:latin typeface="+mn-lt"/>
                <a:ea typeface="+mn-ea"/>
                <a:cs typeface="+mn-cs"/>
              </a:rPr>
              <a:t>load time (process creation time) and may be determined based on the type of process</a:t>
            </a:r>
          </a:p>
          <a:p>
            <a:r>
              <a:rPr lang="en-US" sz="1200" kern="1200" baseline="0" dirty="0">
                <a:solidFill>
                  <a:schemeClr val="tx1"/>
                </a:solidFill>
                <a:latin typeface="+mn-lt"/>
                <a:ea typeface="+mn-ea"/>
                <a:cs typeface="+mn-cs"/>
              </a:rPr>
              <a:t>(interactive, batch, type of application) or may be based on guidance from the</a:t>
            </a:r>
          </a:p>
          <a:p>
            <a:r>
              <a:rPr lang="en-US" sz="1200" kern="1200" baseline="0" dirty="0">
                <a:solidFill>
                  <a:schemeClr val="tx1"/>
                </a:solidFill>
                <a:latin typeface="+mn-lt"/>
                <a:ea typeface="+mn-ea"/>
                <a:cs typeface="+mn-cs"/>
              </a:rPr>
              <a:t>programmer or system manager. With a fixed-allocation policy, whenever a page</a:t>
            </a:r>
          </a:p>
          <a:p>
            <a:r>
              <a:rPr lang="en-US" sz="1200" kern="1200" baseline="0" dirty="0">
                <a:solidFill>
                  <a:schemeClr val="tx1"/>
                </a:solidFill>
                <a:latin typeface="+mn-lt"/>
                <a:ea typeface="+mn-ea"/>
                <a:cs typeface="+mn-cs"/>
              </a:rPr>
              <a:t>fault occurs in the execution of a process, one of the pages of that process must be</a:t>
            </a:r>
          </a:p>
          <a:p>
            <a:r>
              <a:rPr lang="en-US" sz="1200" kern="1200" baseline="0" dirty="0">
                <a:solidFill>
                  <a:schemeClr val="tx1"/>
                </a:solidFill>
                <a:latin typeface="+mn-lt"/>
                <a:ea typeface="+mn-ea"/>
                <a:cs typeface="+mn-cs"/>
              </a:rPr>
              <a:t>replaced by the needed page.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a:t>
            </a:r>
            <a:r>
              <a:rPr lang="en-US" sz="1200" b="1" kern="1200" baseline="0" dirty="0">
                <a:solidFill>
                  <a:schemeClr val="tx1"/>
                </a:solidFill>
                <a:latin typeface="+mn-lt"/>
                <a:ea typeface="+mn-ea"/>
                <a:cs typeface="+mn-cs"/>
              </a:rPr>
              <a:t>variable-allocation policy </a:t>
            </a:r>
            <a:r>
              <a:rPr lang="en-US" sz="1200" b="0" kern="1200" baseline="0" dirty="0">
                <a:solidFill>
                  <a:schemeClr val="tx1"/>
                </a:solidFill>
                <a:latin typeface="+mn-lt"/>
                <a:ea typeface="+mn-ea"/>
                <a:cs typeface="+mn-cs"/>
              </a:rPr>
              <a:t>allows the number of page frames allocated to a</a:t>
            </a:r>
          </a:p>
          <a:p>
            <a:r>
              <a:rPr lang="en-US" sz="1200" kern="1200" baseline="0" dirty="0">
                <a:solidFill>
                  <a:schemeClr val="tx1"/>
                </a:solidFill>
                <a:latin typeface="+mn-lt"/>
                <a:ea typeface="+mn-ea"/>
                <a:cs typeface="+mn-cs"/>
              </a:rPr>
              <a:t>process to be varied over the lifetime of the process. Ideally, a process that is suffering</a:t>
            </a:r>
          </a:p>
          <a:p>
            <a:r>
              <a:rPr lang="en-US" sz="1200" kern="1200" baseline="0" dirty="0">
                <a:solidFill>
                  <a:schemeClr val="tx1"/>
                </a:solidFill>
                <a:latin typeface="+mn-lt"/>
                <a:ea typeface="+mn-ea"/>
                <a:cs typeface="+mn-cs"/>
              </a:rPr>
              <a:t>persistently high levels of page faults, indicating that the principle of locality</a:t>
            </a:r>
          </a:p>
          <a:p>
            <a:r>
              <a:rPr lang="en-US" sz="1200" kern="1200" baseline="0" dirty="0">
                <a:solidFill>
                  <a:schemeClr val="tx1"/>
                </a:solidFill>
                <a:latin typeface="+mn-lt"/>
                <a:ea typeface="+mn-ea"/>
                <a:cs typeface="+mn-cs"/>
              </a:rPr>
              <a:t>only holds in a weak form for that process, will be given additional page frames</a:t>
            </a:r>
          </a:p>
          <a:p>
            <a:r>
              <a:rPr lang="en-US" sz="1200" kern="1200" baseline="0" dirty="0">
                <a:solidFill>
                  <a:schemeClr val="tx1"/>
                </a:solidFill>
                <a:latin typeface="+mn-lt"/>
                <a:ea typeface="+mn-ea"/>
                <a:cs typeface="+mn-cs"/>
              </a:rPr>
              <a:t>to reduce the page fault rate; whereas a process with an exceptionally low page</a:t>
            </a:r>
          </a:p>
          <a:p>
            <a:r>
              <a:rPr lang="en-US" sz="1200" kern="1200" baseline="0" dirty="0">
                <a:solidFill>
                  <a:schemeClr val="tx1"/>
                </a:solidFill>
                <a:latin typeface="+mn-lt"/>
                <a:ea typeface="+mn-ea"/>
                <a:cs typeface="+mn-cs"/>
              </a:rPr>
              <a:t>fault rate, indicating that the process is quite well behaved from a locality point of</a:t>
            </a:r>
          </a:p>
          <a:p>
            <a:r>
              <a:rPr lang="en-US" sz="1200" kern="1200" baseline="0" dirty="0">
                <a:solidFill>
                  <a:schemeClr val="tx1"/>
                </a:solidFill>
                <a:latin typeface="+mn-lt"/>
                <a:ea typeface="+mn-ea"/>
                <a:cs typeface="+mn-cs"/>
              </a:rPr>
              <a:t>view, will be given a reduced allocation, with the hope that this will not noticeably</a:t>
            </a:r>
          </a:p>
          <a:p>
            <a:r>
              <a:rPr lang="en-US" sz="1200" kern="1200" baseline="0" dirty="0">
                <a:solidFill>
                  <a:schemeClr val="tx1"/>
                </a:solidFill>
                <a:latin typeface="+mn-lt"/>
                <a:ea typeface="+mn-ea"/>
                <a:cs typeface="+mn-cs"/>
              </a:rPr>
              <a:t>increase the page fault rate. The use of a variable-allocation policy relates to the</a:t>
            </a:r>
          </a:p>
          <a:p>
            <a:r>
              <a:rPr lang="en-US" sz="1200" kern="1200" baseline="0" dirty="0">
                <a:solidFill>
                  <a:schemeClr val="tx1"/>
                </a:solidFill>
                <a:latin typeface="+mn-lt"/>
                <a:ea typeface="+mn-ea"/>
                <a:cs typeface="+mn-cs"/>
              </a:rPr>
              <a:t>concept of replacement scope, as explained in the next subsection.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variable-allocation policy would appear to be the more powerful one.</a:t>
            </a:r>
          </a:p>
          <a:p>
            <a:r>
              <a:rPr lang="en-US" sz="1200" kern="1200" baseline="0" dirty="0">
                <a:solidFill>
                  <a:schemeClr val="tx1"/>
                </a:solidFill>
                <a:latin typeface="+mn-lt"/>
                <a:ea typeface="+mn-ea"/>
                <a:cs typeface="+mn-cs"/>
              </a:rPr>
              <a:t>However, the difficulty with this approach is that it requires the operating system to</a:t>
            </a:r>
          </a:p>
          <a:p>
            <a:r>
              <a:rPr lang="en-US" sz="1200" kern="1200" baseline="0" dirty="0">
                <a:solidFill>
                  <a:schemeClr val="tx1"/>
                </a:solidFill>
                <a:latin typeface="+mn-lt"/>
                <a:ea typeface="+mn-ea"/>
                <a:cs typeface="+mn-cs"/>
              </a:rPr>
              <a:t>assess the behavior of active processes. This inevitably requires software overhead</a:t>
            </a:r>
          </a:p>
          <a:p>
            <a:r>
              <a:rPr lang="en-US" sz="1200" kern="1200" baseline="0" dirty="0">
                <a:solidFill>
                  <a:schemeClr val="tx1"/>
                </a:solidFill>
                <a:latin typeface="+mn-lt"/>
                <a:ea typeface="+mn-ea"/>
                <a:cs typeface="+mn-cs"/>
              </a:rPr>
              <a:t>in the operating system and is dependent on hardware mechanisms provided by the</a:t>
            </a:r>
          </a:p>
          <a:p>
            <a:r>
              <a:rPr lang="en-US" sz="1200" kern="1200" baseline="0" dirty="0">
                <a:solidFill>
                  <a:schemeClr val="tx1"/>
                </a:solidFill>
                <a:latin typeface="+mn-lt"/>
                <a:ea typeface="+mn-ea"/>
                <a:cs typeface="+mn-cs"/>
              </a:rPr>
              <a:t>processor platform.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89</a:t>
            </a:fld>
            <a:endParaRPr lang="en-US" dirty="0"/>
          </a:p>
        </p:txBody>
      </p:sp>
    </p:spTree>
    <p:extLst>
      <p:ext uri="{BB962C8B-B14F-4D97-AF65-F5344CB8AC3E}">
        <p14:creationId xmlns:p14="http://schemas.microsoft.com/office/powerpoint/2010/main" val="1994256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kern="1200" baseline="0" dirty="0">
                <a:solidFill>
                  <a:schemeClr val="tx1"/>
                </a:solidFill>
                <a:latin typeface="+mn-lt"/>
                <a:ea typeface="+mn-ea"/>
                <a:cs typeface="+mn-cs"/>
              </a:rPr>
              <a:t>As we discussed in Section 1.5 , computer memory is organized into at least two levels, referred to as main memory and secondary memory. Main memory provides fast access at relatively high cost. In addition, main memory is volatile; that is, it does not provide permanent storage. Secondary memory is slower and cheaper than main memory and is usually not volatile. Thus secondary memory of large capacity can be provided for long-term storage of programs and data, while a smaller main memory holds programs and data currently in use. </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In this two-level scheme, the organization of the flow of information between main and secondary memory is a major system concern. The responsibility for this flow could be assigned to the individual programmer, but this is impractical and undesirable for two reasons:</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1. The main memory available for a program plus its data may be insufficient. In</a:t>
            </a:r>
          </a:p>
          <a:p>
            <a:r>
              <a:rPr lang="en-US" sz="1200" b="0" kern="1200" baseline="0" dirty="0">
                <a:solidFill>
                  <a:schemeClr val="tx1"/>
                </a:solidFill>
                <a:latin typeface="+mn-lt"/>
                <a:ea typeface="+mn-ea"/>
                <a:cs typeface="+mn-cs"/>
              </a:rPr>
              <a:t>that case, the programmer must engage in a practice known as overlaying , in which the program and data are organized in such a way that various modules can be assigned the same region of memory, with a main program responsible for switching the modules in and out as needed. Even with the aid of compiler tools, overlay programming wastes programmer time.</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2. In a multiprogramming environment, the programmer does not know at the time of coding how much space will be available or where that space will be.</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It is clear, then, that the task of moving information between the two levels of memory should be a system responsibility. This task is the essence of memory management.</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extLst>
      <p:ext uri="{BB962C8B-B14F-4D97-AF65-F5344CB8AC3E}">
        <p14:creationId xmlns:p14="http://schemas.microsoft.com/office/powerpoint/2010/main" val="368471806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scope of a replacement strategy can be categorized as</a:t>
            </a:r>
          </a:p>
          <a:p>
            <a:r>
              <a:rPr lang="en-US" sz="1200" kern="1200" baseline="0" dirty="0">
                <a:solidFill>
                  <a:schemeClr val="tx1"/>
                </a:solidFill>
                <a:latin typeface="+mn-lt"/>
                <a:ea typeface="+mn-ea"/>
                <a:cs typeface="+mn-cs"/>
              </a:rPr>
              <a:t>global or local. Both types of policies are activated by a page fault when there are no</a:t>
            </a:r>
          </a:p>
          <a:p>
            <a:r>
              <a:rPr lang="en-US" sz="1200" kern="1200" baseline="0" dirty="0">
                <a:solidFill>
                  <a:schemeClr val="tx1"/>
                </a:solidFill>
                <a:latin typeface="+mn-lt"/>
                <a:ea typeface="+mn-ea"/>
                <a:cs typeface="+mn-cs"/>
              </a:rPr>
              <a:t>free page frames. A </a:t>
            </a:r>
            <a:r>
              <a:rPr lang="en-US" sz="1200" b="1" kern="1200" baseline="0" dirty="0">
                <a:solidFill>
                  <a:schemeClr val="tx1"/>
                </a:solidFill>
                <a:latin typeface="+mn-lt"/>
                <a:ea typeface="+mn-ea"/>
                <a:cs typeface="+mn-cs"/>
              </a:rPr>
              <a:t>local replacement policy chooses only among the resident pages</a:t>
            </a:r>
          </a:p>
          <a:p>
            <a:r>
              <a:rPr lang="en-US" sz="1200" kern="1200" baseline="0" dirty="0">
                <a:solidFill>
                  <a:schemeClr val="tx1"/>
                </a:solidFill>
                <a:latin typeface="+mn-lt"/>
                <a:ea typeface="+mn-ea"/>
                <a:cs typeface="+mn-cs"/>
              </a:rPr>
              <a:t>of the process that generated the page fault in selecting a page to replace. A </a:t>
            </a:r>
            <a:r>
              <a:rPr lang="en-US" sz="1200" b="1" kern="1200" baseline="0" dirty="0">
                <a:solidFill>
                  <a:schemeClr val="tx1"/>
                </a:solidFill>
                <a:latin typeface="+mn-lt"/>
                <a:ea typeface="+mn-ea"/>
                <a:cs typeface="+mn-cs"/>
              </a:rPr>
              <a:t>global</a:t>
            </a:r>
          </a:p>
          <a:p>
            <a:r>
              <a:rPr lang="en-US" sz="1200" b="1" kern="1200" baseline="0" dirty="0">
                <a:solidFill>
                  <a:schemeClr val="tx1"/>
                </a:solidFill>
                <a:latin typeface="+mn-lt"/>
                <a:ea typeface="+mn-ea"/>
                <a:cs typeface="+mn-cs"/>
              </a:rPr>
              <a:t>replacement policy </a:t>
            </a:r>
            <a:r>
              <a:rPr lang="en-US" sz="1200" b="0" kern="1200" baseline="0" dirty="0">
                <a:solidFill>
                  <a:schemeClr val="tx1"/>
                </a:solidFill>
                <a:latin typeface="+mn-lt"/>
                <a:ea typeface="+mn-ea"/>
                <a:cs typeface="+mn-cs"/>
              </a:rPr>
              <a:t>considers all unlocked pages in main memory as candidates for</a:t>
            </a:r>
          </a:p>
          <a:p>
            <a:r>
              <a:rPr lang="en-US" sz="1200" kern="1200" baseline="0" dirty="0">
                <a:solidFill>
                  <a:schemeClr val="tx1"/>
                </a:solidFill>
                <a:latin typeface="+mn-lt"/>
                <a:ea typeface="+mn-ea"/>
                <a:cs typeface="+mn-cs"/>
              </a:rPr>
              <a:t>replacement, regardless of which process owns a particular page. While it happens</a:t>
            </a:r>
          </a:p>
          <a:p>
            <a:r>
              <a:rPr lang="en-US" sz="1200" kern="1200" baseline="0" dirty="0">
                <a:solidFill>
                  <a:schemeClr val="tx1"/>
                </a:solidFill>
                <a:latin typeface="+mn-lt"/>
                <a:ea typeface="+mn-ea"/>
                <a:cs typeface="+mn-cs"/>
              </a:rPr>
              <a:t>that local policies are easier to analyze, there is no convincing evidence that they</a:t>
            </a:r>
          </a:p>
          <a:p>
            <a:r>
              <a:rPr lang="en-US" sz="1200" kern="1200" baseline="0" dirty="0">
                <a:solidFill>
                  <a:schemeClr val="tx1"/>
                </a:solidFill>
                <a:latin typeface="+mn-lt"/>
                <a:ea typeface="+mn-ea"/>
                <a:cs typeface="+mn-cs"/>
              </a:rPr>
              <a:t>perform better than global policies, which are attractive because of their simplicity</a:t>
            </a:r>
          </a:p>
          <a:p>
            <a:r>
              <a:rPr lang="en-US" sz="1200" kern="1200" baseline="0" dirty="0">
                <a:solidFill>
                  <a:schemeClr val="tx1"/>
                </a:solidFill>
                <a:latin typeface="+mn-lt"/>
                <a:ea typeface="+mn-ea"/>
                <a:cs typeface="+mn-cs"/>
              </a:rPr>
              <a:t>of implementation and minimal overhead [CARR81, MAEK87].</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90</a:t>
            </a:fld>
            <a:endParaRPr lang="en-US" dirty="0"/>
          </a:p>
        </p:txBody>
      </p:sp>
    </p:spTree>
    <p:extLst>
      <p:ext uri="{BB962C8B-B14F-4D97-AF65-F5344CB8AC3E}">
        <p14:creationId xmlns:p14="http://schemas.microsoft.com/office/powerpoint/2010/main" val="278939634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There is a correlation between replacement scope and resident set size</a:t>
            </a:r>
          </a:p>
          <a:p>
            <a:r>
              <a:rPr lang="en-US" sz="1200" kern="1200" baseline="0" dirty="0">
                <a:solidFill>
                  <a:schemeClr val="tx1"/>
                </a:solidFill>
                <a:latin typeface="+mn-lt"/>
                <a:ea typeface="+mn-ea"/>
                <a:cs typeface="+mn-cs"/>
              </a:rPr>
              <a:t>( Table 8.5 ). A fixed resident set implies a local replacement policy: To hold the size</a:t>
            </a:r>
          </a:p>
          <a:p>
            <a:r>
              <a:rPr lang="en-US" sz="1200" kern="1200" baseline="0" dirty="0">
                <a:solidFill>
                  <a:schemeClr val="tx1"/>
                </a:solidFill>
                <a:latin typeface="+mn-lt"/>
                <a:ea typeface="+mn-ea"/>
                <a:cs typeface="+mn-cs"/>
              </a:rPr>
              <a:t>of a resident set fixed, a page that is removed from main memory must be replaced</a:t>
            </a:r>
          </a:p>
          <a:p>
            <a:r>
              <a:rPr lang="en-US" sz="1200" kern="1200" baseline="0" dirty="0">
                <a:solidFill>
                  <a:schemeClr val="tx1"/>
                </a:solidFill>
                <a:latin typeface="+mn-lt"/>
                <a:ea typeface="+mn-ea"/>
                <a:cs typeface="+mn-cs"/>
              </a:rPr>
              <a:t>by another page from the same process. A variable-allocation policy can clearly</a:t>
            </a:r>
          </a:p>
          <a:p>
            <a:r>
              <a:rPr lang="en-US" sz="1200" kern="1200" baseline="0" dirty="0">
                <a:solidFill>
                  <a:schemeClr val="tx1"/>
                </a:solidFill>
                <a:latin typeface="+mn-lt"/>
                <a:ea typeface="+mn-ea"/>
                <a:cs typeface="+mn-cs"/>
              </a:rPr>
              <a:t>employ a global replacement policy: The replacement of a page from one process in</a:t>
            </a:r>
          </a:p>
          <a:p>
            <a:r>
              <a:rPr lang="en-US" sz="1200" kern="1200" baseline="0" dirty="0">
                <a:solidFill>
                  <a:schemeClr val="tx1"/>
                </a:solidFill>
                <a:latin typeface="+mn-lt"/>
                <a:ea typeface="+mn-ea"/>
                <a:cs typeface="+mn-cs"/>
              </a:rPr>
              <a:t>main memory with that of another causes the allocation of one process to grow by</a:t>
            </a:r>
          </a:p>
          <a:p>
            <a:r>
              <a:rPr lang="en-US" sz="1200" kern="1200" baseline="0" dirty="0">
                <a:solidFill>
                  <a:schemeClr val="tx1"/>
                </a:solidFill>
                <a:latin typeface="+mn-lt"/>
                <a:ea typeface="+mn-ea"/>
                <a:cs typeface="+mn-cs"/>
              </a:rPr>
              <a:t>one page and that of the other to shrink by one page. We shall also see that variable</a:t>
            </a:r>
          </a:p>
          <a:p>
            <a:r>
              <a:rPr lang="en-US" sz="1200" kern="1200" baseline="0" dirty="0">
                <a:solidFill>
                  <a:schemeClr val="tx1"/>
                </a:solidFill>
                <a:latin typeface="+mn-lt"/>
                <a:ea typeface="+mn-ea"/>
                <a:cs typeface="+mn-cs"/>
              </a:rPr>
              <a:t>allocation and local replacement is a valid combination. We now examine these</a:t>
            </a:r>
          </a:p>
          <a:p>
            <a:r>
              <a:rPr lang="en-US" sz="1200" kern="1200" baseline="0" dirty="0">
                <a:solidFill>
                  <a:schemeClr val="tx1"/>
                </a:solidFill>
                <a:latin typeface="+mn-lt"/>
                <a:ea typeface="+mn-ea"/>
                <a:cs typeface="+mn-cs"/>
              </a:rPr>
              <a:t>three combinations.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91</a:t>
            </a:fld>
            <a:endParaRPr lang="en-US" dirty="0"/>
          </a:p>
        </p:txBody>
      </p:sp>
    </p:spTree>
    <p:extLst>
      <p:ext uri="{BB962C8B-B14F-4D97-AF65-F5344CB8AC3E}">
        <p14:creationId xmlns:p14="http://schemas.microsoft.com/office/powerpoint/2010/main" val="385717330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With a fixed-allocation policy, it is necessary to decide ahead of time the amount</a:t>
            </a:r>
          </a:p>
          <a:p>
            <a:r>
              <a:rPr lang="en-US" sz="1200" kern="1200" baseline="0" dirty="0">
                <a:solidFill>
                  <a:schemeClr val="tx1"/>
                </a:solidFill>
                <a:latin typeface="+mn-lt"/>
                <a:ea typeface="+mn-ea"/>
                <a:cs typeface="+mn-cs"/>
              </a:rPr>
              <a:t>of allocation to give to a process. This could be decided on the basis of the type</a:t>
            </a:r>
          </a:p>
          <a:p>
            <a:r>
              <a:rPr lang="en-US" sz="1200" kern="1200" baseline="0" dirty="0">
                <a:solidFill>
                  <a:schemeClr val="tx1"/>
                </a:solidFill>
                <a:latin typeface="+mn-lt"/>
                <a:ea typeface="+mn-ea"/>
                <a:cs typeface="+mn-cs"/>
              </a:rPr>
              <a:t>of application and the amount requested by the program. The drawback to this</a:t>
            </a:r>
          </a:p>
          <a:p>
            <a:r>
              <a:rPr lang="en-US" sz="1200" kern="1200" baseline="0" dirty="0">
                <a:solidFill>
                  <a:schemeClr val="tx1"/>
                </a:solidFill>
                <a:latin typeface="+mn-lt"/>
                <a:ea typeface="+mn-ea"/>
                <a:cs typeface="+mn-cs"/>
              </a:rPr>
              <a:t>approach is twofold: If allocations tend to be too small, then there will be a high page</a:t>
            </a:r>
          </a:p>
          <a:p>
            <a:r>
              <a:rPr lang="en-US" sz="1200" kern="1200" baseline="0" dirty="0">
                <a:solidFill>
                  <a:schemeClr val="tx1"/>
                </a:solidFill>
                <a:latin typeface="+mn-lt"/>
                <a:ea typeface="+mn-ea"/>
                <a:cs typeface="+mn-cs"/>
              </a:rPr>
              <a:t>fault rate, causing the entire multiprogramming system to run slowly. If allocations</a:t>
            </a:r>
          </a:p>
          <a:p>
            <a:r>
              <a:rPr lang="en-US" sz="1200" kern="1200" baseline="0" dirty="0">
                <a:solidFill>
                  <a:schemeClr val="tx1"/>
                </a:solidFill>
                <a:latin typeface="+mn-lt"/>
                <a:ea typeface="+mn-ea"/>
                <a:cs typeface="+mn-cs"/>
              </a:rPr>
              <a:t>tend to be unnecessarily large, then there will be too few programs in main memory</a:t>
            </a:r>
          </a:p>
          <a:p>
            <a:r>
              <a:rPr lang="en-US" sz="1200" kern="1200" baseline="0" dirty="0">
                <a:solidFill>
                  <a:schemeClr val="tx1"/>
                </a:solidFill>
                <a:latin typeface="+mn-lt"/>
                <a:ea typeface="+mn-ea"/>
                <a:cs typeface="+mn-cs"/>
              </a:rPr>
              <a:t>and there will be either considerable processor idle time or considerable time spent</a:t>
            </a:r>
          </a:p>
          <a:p>
            <a:r>
              <a:rPr lang="en-US" sz="1200" kern="1200" baseline="0" dirty="0">
                <a:solidFill>
                  <a:schemeClr val="tx1"/>
                </a:solidFill>
                <a:latin typeface="+mn-lt"/>
                <a:ea typeface="+mn-ea"/>
                <a:cs typeface="+mn-cs"/>
              </a:rPr>
              <a:t>in swapping.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92</a:t>
            </a:fld>
            <a:endParaRPr lang="en-US" dirty="0"/>
          </a:p>
        </p:txBody>
      </p:sp>
    </p:spTree>
    <p:extLst>
      <p:ext uri="{BB962C8B-B14F-4D97-AF65-F5344CB8AC3E}">
        <p14:creationId xmlns:p14="http://schemas.microsoft.com/office/powerpoint/2010/main" val="228847722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mn-lt"/>
                <a:ea typeface="+mn-ea"/>
                <a:cs typeface="+mn-cs"/>
              </a:rPr>
              <a:t>This combination is perhaps the easiest</a:t>
            </a:r>
          </a:p>
          <a:p>
            <a:r>
              <a:rPr lang="en-US" sz="1200" kern="1200" baseline="0" dirty="0">
                <a:solidFill>
                  <a:schemeClr val="tx1"/>
                </a:solidFill>
                <a:latin typeface="+mn-lt"/>
                <a:ea typeface="+mn-ea"/>
                <a:cs typeface="+mn-cs"/>
              </a:rPr>
              <a:t>to implement and has been adopted in a number of operating systems. At any given</a:t>
            </a:r>
          </a:p>
          <a:p>
            <a:r>
              <a:rPr lang="en-US" sz="1200" kern="1200" baseline="0" dirty="0">
                <a:solidFill>
                  <a:schemeClr val="tx1"/>
                </a:solidFill>
                <a:latin typeface="+mn-lt"/>
                <a:ea typeface="+mn-ea"/>
                <a:cs typeface="+mn-cs"/>
              </a:rPr>
              <a:t>time, there are a number of processes in main memory, each with a certain number</a:t>
            </a:r>
          </a:p>
          <a:p>
            <a:r>
              <a:rPr lang="en-US" sz="1200" kern="1200" baseline="0" dirty="0">
                <a:solidFill>
                  <a:schemeClr val="tx1"/>
                </a:solidFill>
                <a:latin typeface="+mn-lt"/>
                <a:ea typeface="+mn-ea"/>
                <a:cs typeface="+mn-cs"/>
              </a:rPr>
              <a:t>of frames allocated to it. Typically, the operating system also maintains a list of</a:t>
            </a:r>
          </a:p>
          <a:p>
            <a:r>
              <a:rPr lang="en-US" sz="1200" kern="1200" baseline="0" dirty="0">
                <a:solidFill>
                  <a:schemeClr val="tx1"/>
                </a:solidFill>
                <a:latin typeface="+mn-lt"/>
                <a:ea typeface="+mn-ea"/>
                <a:cs typeface="+mn-cs"/>
              </a:rPr>
              <a:t>free frames. When a page fault occurs, a free frame is added to the resident set of</a:t>
            </a:r>
          </a:p>
          <a:p>
            <a:r>
              <a:rPr lang="en-US" sz="1200" kern="1200" baseline="0" dirty="0">
                <a:solidFill>
                  <a:schemeClr val="tx1"/>
                </a:solidFill>
                <a:latin typeface="+mn-lt"/>
                <a:ea typeface="+mn-ea"/>
                <a:cs typeface="+mn-cs"/>
              </a:rPr>
              <a:t>a process and the page is brought in. Thus, a process experiencing page faults will</a:t>
            </a:r>
          </a:p>
          <a:p>
            <a:r>
              <a:rPr lang="en-US" sz="1200" kern="1200" baseline="0" dirty="0">
                <a:solidFill>
                  <a:schemeClr val="tx1"/>
                </a:solidFill>
                <a:latin typeface="+mn-lt"/>
                <a:ea typeface="+mn-ea"/>
                <a:cs typeface="+mn-cs"/>
              </a:rPr>
              <a:t>gradually grow in size, which should help reduce overall page faults in the system.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difficulty with this approach is in the replacement choice. When there</a:t>
            </a:r>
          </a:p>
          <a:p>
            <a:r>
              <a:rPr lang="en-US" sz="1200" kern="1200" baseline="0" dirty="0">
                <a:solidFill>
                  <a:schemeClr val="tx1"/>
                </a:solidFill>
                <a:latin typeface="+mn-lt"/>
                <a:ea typeface="+mn-ea"/>
                <a:cs typeface="+mn-cs"/>
              </a:rPr>
              <a:t>are no free frames available, the operating system must choose a page currently in</a:t>
            </a:r>
          </a:p>
          <a:p>
            <a:r>
              <a:rPr lang="en-US" sz="1200" kern="1200" baseline="0" dirty="0">
                <a:solidFill>
                  <a:schemeClr val="tx1"/>
                </a:solidFill>
                <a:latin typeface="+mn-lt"/>
                <a:ea typeface="+mn-ea"/>
                <a:cs typeface="+mn-cs"/>
              </a:rPr>
              <a:t>memory to replace. The selection is made from among all of the frames in memory,</a:t>
            </a:r>
          </a:p>
          <a:p>
            <a:r>
              <a:rPr lang="en-US" sz="1200" kern="1200" baseline="0" dirty="0">
                <a:solidFill>
                  <a:schemeClr val="tx1"/>
                </a:solidFill>
                <a:latin typeface="+mn-lt"/>
                <a:ea typeface="+mn-ea"/>
                <a:cs typeface="+mn-cs"/>
              </a:rPr>
              <a:t>except for locked frames such as those of the kernel. Using any of the policies</a:t>
            </a:r>
          </a:p>
          <a:p>
            <a:r>
              <a:rPr lang="en-US" sz="1200" kern="1200" baseline="0" dirty="0">
                <a:solidFill>
                  <a:schemeClr val="tx1"/>
                </a:solidFill>
                <a:latin typeface="+mn-lt"/>
                <a:ea typeface="+mn-ea"/>
                <a:cs typeface="+mn-cs"/>
              </a:rPr>
              <a:t>discussed in the preceding subsection, the page selected for replacement can belong</a:t>
            </a:r>
          </a:p>
          <a:p>
            <a:r>
              <a:rPr lang="en-US" sz="1200" kern="1200" baseline="0" dirty="0">
                <a:solidFill>
                  <a:schemeClr val="tx1"/>
                </a:solidFill>
                <a:latin typeface="+mn-lt"/>
                <a:ea typeface="+mn-ea"/>
                <a:cs typeface="+mn-cs"/>
              </a:rPr>
              <a:t>to any of the resident processes; there is no discipline to determine which process</a:t>
            </a:r>
          </a:p>
          <a:p>
            <a:r>
              <a:rPr lang="en-US" sz="1200" kern="1200" baseline="0" dirty="0">
                <a:solidFill>
                  <a:schemeClr val="tx1"/>
                </a:solidFill>
                <a:latin typeface="+mn-lt"/>
                <a:ea typeface="+mn-ea"/>
                <a:cs typeface="+mn-cs"/>
              </a:rPr>
              <a:t>should lose a page from its resident set. Therefore, the process that suffers the</a:t>
            </a:r>
          </a:p>
          <a:p>
            <a:r>
              <a:rPr lang="en-US" sz="1200" kern="1200" baseline="0" dirty="0">
                <a:solidFill>
                  <a:schemeClr val="tx1"/>
                </a:solidFill>
                <a:latin typeface="+mn-lt"/>
                <a:ea typeface="+mn-ea"/>
                <a:cs typeface="+mn-cs"/>
              </a:rPr>
              <a:t>reduction in resident set size may not be optimum.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One way to counter the potential performance problems of a variable-allocation,</a:t>
            </a:r>
          </a:p>
          <a:p>
            <a:r>
              <a:rPr lang="en-US" sz="1200" kern="1200" baseline="0" dirty="0">
                <a:solidFill>
                  <a:schemeClr val="tx1"/>
                </a:solidFill>
                <a:latin typeface="+mn-lt"/>
                <a:ea typeface="+mn-ea"/>
                <a:cs typeface="+mn-cs"/>
              </a:rPr>
              <a:t>global-scope policy is to use page buffering. In this way, the choice of which page to</a:t>
            </a:r>
          </a:p>
          <a:p>
            <a:r>
              <a:rPr lang="en-US" sz="1200" kern="1200" baseline="0" dirty="0">
                <a:solidFill>
                  <a:schemeClr val="tx1"/>
                </a:solidFill>
                <a:latin typeface="+mn-lt"/>
                <a:ea typeface="+mn-ea"/>
                <a:cs typeface="+mn-cs"/>
              </a:rPr>
              <a:t>replace becomes less significant, because the page may be reclaimed if it is referenced</a:t>
            </a:r>
          </a:p>
          <a:p>
            <a:r>
              <a:rPr lang="en-US" sz="1200" kern="1200" baseline="0" dirty="0">
                <a:solidFill>
                  <a:schemeClr val="tx1"/>
                </a:solidFill>
                <a:latin typeface="+mn-lt"/>
                <a:ea typeface="+mn-ea"/>
                <a:cs typeface="+mn-cs"/>
              </a:rPr>
              <a:t>before the next time that a block of pages are overwritten.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93</a:t>
            </a:fld>
            <a:endParaRPr lang="en-US" dirty="0"/>
          </a:p>
        </p:txBody>
      </p:sp>
    </p:spTree>
    <p:extLst>
      <p:ext uri="{BB962C8B-B14F-4D97-AF65-F5344CB8AC3E}">
        <p14:creationId xmlns:p14="http://schemas.microsoft.com/office/powerpoint/2010/main" val="386492104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variable-allocation, local-scope</a:t>
            </a:r>
          </a:p>
          <a:p>
            <a:r>
              <a:rPr lang="en-US" sz="1200" kern="1200" baseline="0" dirty="0">
                <a:solidFill>
                  <a:schemeClr val="tx1"/>
                </a:solidFill>
                <a:latin typeface="+mn-lt"/>
                <a:ea typeface="+mn-ea"/>
                <a:cs typeface="+mn-cs"/>
              </a:rPr>
              <a:t>strategy attempts to overcome the problems with a global-scope strategy. It can be</a:t>
            </a:r>
          </a:p>
          <a:p>
            <a:r>
              <a:rPr lang="en-US" sz="1200" kern="1200" baseline="0" dirty="0">
                <a:solidFill>
                  <a:schemeClr val="tx1"/>
                </a:solidFill>
                <a:latin typeface="+mn-lt"/>
                <a:ea typeface="+mn-ea"/>
                <a:cs typeface="+mn-cs"/>
              </a:rPr>
              <a:t>summarized as follows:</a:t>
            </a:r>
          </a:p>
          <a:p>
            <a:endParaRPr lang="en-US" sz="1200" b="1"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1. When a new process is loaded into main memory, allocate to it a certain</a:t>
            </a:r>
          </a:p>
          <a:p>
            <a:r>
              <a:rPr lang="en-US" sz="1200" b="0" kern="1200" baseline="0" dirty="0">
                <a:solidFill>
                  <a:schemeClr val="tx1"/>
                </a:solidFill>
                <a:latin typeface="+mn-lt"/>
                <a:ea typeface="+mn-ea"/>
                <a:cs typeface="+mn-cs"/>
              </a:rPr>
              <a:t>number of page frames as its resident set, based on application type, program</a:t>
            </a:r>
          </a:p>
          <a:p>
            <a:r>
              <a:rPr lang="en-US" sz="1200" b="0" kern="1200" baseline="0" dirty="0">
                <a:solidFill>
                  <a:schemeClr val="tx1"/>
                </a:solidFill>
                <a:latin typeface="+mn-lt"/>
                <a:ea typeface="+mn-ea"/>
                <a:cs typeface="+mn-cs"/>
              </a:rPr>
              <a:t>request, or other criteria. Use either </a:t>
            </a:r>
            <a:r>
              <a:rPr lang="en-US" sz="1200" b="0" kern="1200" baseline="0" dirty="0" err="1">
                <a:solidFill>
                  <a:schemeClr val="tx1"/>
                </a:solidFill>
                <a:latin typeface="+mn-lt"/>
                <a:ea typeface="+mn-ea"/>
                <a:cs typeface="+mn-cs"/>
              </a:rPr>
              <a:t>prepaging</a:t>
            </a:r>
            <a:r>
              <a:rPr lang="en-US" sz="1200" b="0" kern="1200" baseline="0" dirty="0">
                <a:solidFill>
                  <a:schemeClr val="tx1"/>
                </a:solidFill>
                <a:latin typeface="+mn-lt"/>
                <a:ea typeface="+mn-ea"/>
                <a:cs typeface="+mn-cs"/>
              </a:rPr>
              <a:t> or demand paging to fill up the</a:t>
            </a:r>
          </a:p>
          <a:p>
            <a:r>
              <a:rPr lang="en-US" sz="1200" b="0" kern="1200" baseline="0" dirty="0">
                <a:solidFill>
                  <a:schemeClr val="tx1"/>
                </a:solidFill>
                <a:latin typeface="+mn-lt"/>
                <a:ea typeface="+mn-ea"/>
                <a:cs typeface="+mn-cs"/>
              </a:rPr>
              <a:t>allocation.</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2. When a page fault occurs, select the page to replace from among the resident</a:t>
            </a:r>
          </a:p>
          <a:p>
            <a:r>
              <a:rPr lang="en-US" sz="1200" b="0" kern="1200" baseline="0" dirty="0">
                <a:solidFill>
                  <a:schemeClr val="tx1"/>
                </a:solidFill>
                <a:latin typeface="+mn-lt"/>
                <a:ea typeface="+mn-ea"/>
                <a:cs typeface="+mn-cs"/>
              </a:rPr>
              <a:t>set of the process that suffers the fault.</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3. From time to time, reevaluate the allocation provided to the process, and</a:t>
            </a:r>
          </a:p>
          <a:p>
            <a:r>
              <a:rPr lang="en-US" sz="1200" b="0" kern="1200" baseline="0" dirty="0">
                <a:solidFill>
                  <a:schemeClr val="tx1"/>
                </a:solidFill>
                <a:latin typeface="+mn-lt"/>
                <a:ea typeface="+mn-ea"/>
                <a:cs typeface="+mn-cs"/>
              </a:rPr>
              <a:t>increase or decrease it to improve overall performance.</a:t>
            </a: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94</a:t>
            </a:fld>
            <a:endParaRPr lang="en-US" dirty="0"/>
          </a:p>
        </p:txBody>
      </p:sp>
    </p:spTree>
    <p:extLst>
      <p:ext uri="{BB962C8B-B14F-4D97-AF65-F5344CB8AC3E}">
        <p14:creationId xmlns:p14="http://schemas.microsoft.com/office/powerpoint/2010/main" val="243627962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With this strategy, the decision to increase or decrease a resident set size is a</a:t>
            </a:r>
          </a:p>
          <a:p>
            <a:r>
              <a:rPr lang="en-US" sz="1200" kern="1200" baseline="0" dirty="0">
                <a:solidFill>
                  <a:schemeClr val="tx1"/>
                </a:solidFill>
                <a:latin typeface="+mn-lt"/>
                <a:ea typeface="+mn-ea"/>
                <a:cs typeface="+mn-cs"/>
              </a:rPr>
              <a:t>deliberate one and is based on an assessment of the likely future demands of active</a:t>
            </a:r>
          </a:p>
          <a:p>
            <a:r>
              <a:rPr lang="en-US" sz="1200" kern="1200" baseline="0" dirty="0">
                <a:solidFill>
                  <a:schemeClr val="tx1"/>
                </a:solidFill>
                <a:latin typeface="+mn-lt"/>
                <a:ea typeface="+mn-ea"/>
                <a:cs typeface="+mn-cs"/>
              </a:rPr>
              <a:t>processes. Because of this evaluation, such a strategy is more complex than a simple</a:t>
            </a:r>
          </a:p>
          <a:p>
            <a:r>
              <a:rPr lang="en-US" sz="1200" kern="1200" baseline="0" dirty="0">
                <a:solidFill>
                  <a:schemeClr val="tx1"/>
                </a:solidFill>
                <a:latin typeface="+mn-lt"/>
                <a:ea typeface="+mn-ea"/>
                <a:cs typeface="+mn-cs"/>
              </a:rPr>
              <a:t>global replacement policy. However, it may yield better performance.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key elements of the variable-allocation, local-scope strategy are the criteria</a:t>
            </a:r>
          </a:p>
          <a:p>
            <a:r>
              <a:rPr lang="en-US" sz="1200" kern="1200" baseline="0" dirty="0">
                <a:solidFill>
                  <a:schemeClr val="tx1"/>
                </a:solidFill>
                <a:latin typeface="+mn-lt"/>
                <a:ea typeface="+mn-ea"/>
                <a:cs typeface="+mn-cs"/>
              </a:rPr>
              <a:t>used to determine resident set size and the timing of changes. One specific</a:t>
            </a:r>
          </a:p>
          <a:p>
            <a:r>
              <a:rPr lang="en-US" sz="1200" kern="1200" baseline="0" dirty="0">
                <a:solidFill>
                  <a:schemeClr val="tx1"/>
                </a:solidFill>
                <a:latin typeface="+mn-lt"/>
                <a:ea typeface="+mn-ea"/>
                <a:cs typeface="+mn-cs"/>
              </a:rPr>
              <a:t>strategy that has received much attention in the literature is known as the </a:t>
            </a:r>
            <a:r>
              <a:rPr lang="en-US" sz="1200" b="1" kern="1200" baseline="0" dirty="0">
                <a:solidFill>
                  <a:schemeClr val="tx1"/>
                </a:solidFill>
                <a:latin typeface="+mn-lt"/>
                <a:ea typeface="+mn-ea"/>
                <a:cs typeface="+mn-cs"/>
              </a:rPr>
              <a:t>working</a:t>
            </a:r>
          </a:p>
          <a:p>
            <a:r>
              <a:rPr lang="en-US" sz="1200" b="1" kern="1200" baseline="0" dirty="0">
                <a:solidFill>
                  <a:schemeClr val="tx1"/>
                </a:solidFill>
                <a:latin typeface="+mn-lt"/>
                <a:ea typeface="+mn-ea"/>
                <a:cs typeface="+mn-cs"/>
              </a:rPr>
              <a:t>set strategy . Although a true working set strategy would be difficult to implement, it</a:t>
            </a:r>
          </a:p>
          <a:p>
            <a:r>
              <a:rPr lang="en-US" sz="1200" kern="1200" baseline="0" dirty="0">
                <a:solidFill>
                  <a:schemeClr val="tx1"/>
                </a:solidFill>
                <a:latin typeface="+mn-lt"/>
                <a:ea typeface="+mn-ea"/>
                <a:cs typeface="+mn-cs"/>
              </a:rPr>
              <a:t>is useful to examine it as a baseline for comparison.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working set is a concept introduced and popularized by Denning</a:t>
            </a:r>
          </a:p>
          <a:p>
            <a:r>
              <a:rPr lang="en-US" sz="1200" kern="1200" baseline="0" dirty="0">
                <a:solidFill>
                  <a:schemeClr val="tx1"/>
                </a:solidFill>
                <a:latin typeface="+mn-lt"/>
                <a:ea typeface="+mn-ea"/>
                <a:cs typeface="+mn-cs"/>
              </a:rPr>
              <a:t>[DENN68, DENN70, DENN80b]; it has had a profound impact on virtual memory</a:t>
            </a:r>
          </a:p>
          <a:p>
            <a:r>
              <a:rPr lang="en-US" sz="1200" kern="1200" baseline="0" dirty="0">
                <a:solidFill>
                  <a:schemeClr val="tx1"/>
                </a:solidFill>
                <a:latin typeface="+mn-lt"/>
                <a:ea typeface="+mn-ea"/>
                <a:cs typeface="+mn-cs"/>
              </a:rPr>
              <a:t>management design. The working set with parameter  for a process at virtual</a:t>
            </a:r>
          </a:p>
          <a:p>
            <a:r>
              <a:rPr lang="en-US" sz="1200" kern="1200" baseline="0" dirty="0">
                <a:solidFill>
                  <a:schemeClr val="tx1"/>
                </a:solidFill>
                <a:latin typeface="+mn-lt"/>
                <a:ea typeface="+mn-ea"/>
                <a:cs typeface="+mn-cs"/>
              </a:rPr>
              <a:t>time </a:t>
            </a:r>
            <a:r>
              <a:rPr lang="en-US" sz="1200" i="1" kern="1200" baseline="0" dirty="0">
                <a:solidFill>
                  <a:schemeClr val="tx1"/>
                </a:solidFill>
                <a:latin typeface="+mn-lt"/>
                <a:ea typeface="+mn-ea"/>
                <a:cs typeface="+mn-cs"/>
              </a:rPr>
              <a:t>t , which we designate as W( </a:t>
            </a:r>
            <a:r>
              <a:rPr lang="en-US" sz="1200" i="1" kern="1200" baseline="0" dirty="0" err="1">
                <a:solidFill>
                  <a:schemeClr val="tx1"/>
                </a:solidFill>
                <a:latin typeface="+mn-lt"/>
                <a:ea typeface="+mn-ea"/>
                <a:cs typeface="+mn-cs"/>
              </a:rPr>
              <a:t>t</a:t>
            </a:r>
            <a:r>
              <a:rPr lang="en-US" sz="1200" i="1" kern="1200" baseline="0" dirty="0">
                <a:solidFill>
                  <a:schemeClr val="tx1"/>
                </a:solidFill>
                <a:latin typeface="+mn-lt"/>
                <a:ea typeface="+mn-ea"/>
                <a:cs typeface="+mn-cs"/>
              </a:rPr>
              <a:t> ,</a:t>
            </a:r>
            <a:r>
              <a:rPr lang="en-US" sz="1200" i="1" kern="1200" baseline="0" dirty="0" err="1">
                <a:solidFill>
                  <a:schemeClr val="tx1"/>
                </a:solidFill>
                <a:latin typeface="+mn-lt"/>
                <a:ea typeface="+mn-ea"/>
                <a:cs typeface="+mn-cs"/>
              </a:rPr>
              <a:t>Δ</a:t>
            </a:r>
            <a:r>
              <a:rPr lang="en-US" sz="1200" i="1" kern="1200" baseline="0" dirty="0">
                <a:solidFill>
                  <a:schemeClr val="tx1"/>
                </a:solidFill>
                <a:latin typeface="+mn-lt"/>
                <a:ea typeface="+mn-ea"/>
                <a:cs typeface="+mn-cs"/>
              </a:rPr>
              <a:t> ), is the set of pages of that process that have</a:t>
            </a:r>
          </a:p>
          <a:p>
            <a:r>
              <a:rPr lang="en-US" sz="1200" kern="1200" baseline="0" dirty="0">
                <a:solidFill>
                  <a:schemeClr val="tx1"/>
                </a:solidFill>
                <a:latin typeface="+mn-lt"/>
                <a:ea typeface="+mn-ea"/>
                <a:cs typeface="+mn-cs"/>
              </a:rPr>
              <a:t>been referenced in the last </a:t>
            </a:r>
            <a:r>
              <a:rPr lang="en-US" sz="1200" kern="1200" baseline="0" dirty="0" err="1">
                <a:solidFill>
                  <a:schemeClr val="tx1"/>
                </a:solidFill>
                <a:latin typeface="+mn-lt"/>
                <a:ea typeface="+mn-ea"/>
                <a:cs typeface="+mn-cs"/>
              </a:rPr>
              <a:t>Δ</a:t>
            </a:r>
            <a:r>
              <a:rPr lang="en-US" sz="1200" kern="1200" baseline="0" dirty="0">
                <a:solidFill>
                  <a:schemeClr val="tx1"/>
                </a:solidFill>
                <a:latin typeface="+mn-lt"/>
                <a:ea typeface="+mn-ea"/>
                <a:cs typeface="+mn-cs"/>
              </a:rPr>
              <a:t> virtual time units.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95</a:t>
            </a:fld>
            <a:endParaRPr lang="en-US" dirty="0"/>
          </a:p>
        </p:txBody>
      </p:sp>
    </p:spTree>
    <p:extLst>
      <p:ext uri="{BB962C8B-B14F-4D97-AF65-F5344CB8AC3E}">
        <p14:creationId xmlns:p14="http://schemas.microsoft.com/office/powerpoint/2010/main" val="151028906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8.17 (based on [BACH86]), shows a sequence of page references for a process.</a:t>
            </a:r>
          </a:p>
          <a:p>
            <a:r>
              <a:rPr lang="en-US" sz="1200" kern="1200" baseline="0" dirty="0">
                <a:solidFill>
                  <a:schemeClr val="tx1"/>
                </a:solidFill>
                <a:latin typeface="+mn-lt"/>
                <a:ea typeface="+mn-ea"/>
                <a:cs typeface="+mn-cs"/>
              </a:rPr>
              <a:t>The dots indicate time units in which the working set does not change. Note that the</a:t>
            </a:r>
          </a:p>
          <a:p>
            <a:r>
              <a:rPr lang="en-US" sz="1200" kern="1200" baseline="0" dirty="0">
                <a:solidFill>
                  <a:schemeClr val="tx1"/>
                </a:solidFill>
                <a:latin typeface="+mn-lt"/>
                <a:ea typeface="+mn-ea"/>
                <a:cs typeface="+mn-cs"/>
              </a:rPr>
              <a:t>larger the window size, the larger is the working set.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96</a:t>
            </a:fld>
            <a:endParaRPr lang="en-US" dirty="0"/>
          </a:p>
        </p:txBody>
      </p:sp>
    </p:spTree>
    <p:extLst>
      <p:ext uri="{BB962C8B-B14F-4D97-AF65-F5344CB8AC3E}">
        <p14:creationId xmlns:p14="http://schemas.microsoft.com/office/powerpoint/2010/main" val="185326022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 Figure 8.18 indicates the way in which the working set size can vary over time</a:t>
            </a:r>
          </a:p>
          <a:p>
            <a:r>
              <a:rPr lang="en-US" sz="1200" kern="1200" baseline="0" dirty="0">
                <a:solidFill>
                  <a:schemeClr val="tx1"/>
                </a:solidFill>
                <a:latin typeface="+mn-lt"/>
                <a:ea typeface="+mn-ea"/>
                <a:cs typeface="+mn-cs"/>
              </a:rPr>
              <a:t>for a fixed value of </a:t>
            </a:r>
            <a:r>
              <a:rPr lang="en-US" sz="1200" kern="1200" baseline="0" dirty="0" err="1">
                <a:solidFill>
                  <a:schemeClr val="tx1"/>
                </a:solidFill>
                <a:latin typeface="+mn-lt"/>
                <a:ea typeface="+mn-ea"/>
                <a:cs typeface="+mn-cs"/>
              </a:rPr>
              <a:t>Δ</a:t>
            </a:r>
            <a:r>
              <a:rPr lang="en-US" sz="1200" kern="1200" baseline="0" dirty="0">
                <a:solidFill>
                  <a:schemeClr val="tx1"/>
                </a:solidFill>
                <a:latin typeface="+mn-lt"/>
                <a:ea typeface="+mn-ea"/>
                <a:cs typeface="+mn-cs"/>
              </a:rPr>
              <a:t>. For many programs, periods of relatively stable working set</a:t>
            </a:r>
          </a:p>
          <a:p>
            <a:r>
              <a:rPr lang="en-US" sz="1200" kern="1200" baseline="0" dirty="0">
                <a:solidFill>
                  <a:schemeClr val="tx1"/>
                </a:solidFill>
                <a:latin typeface="+mn-lt"/>
                <a:ea typeface="+mn-ea"/>
                <a:cs typeface="+mn-cs"/>
              </a:rPr>
              <a:t>sizes alternate with periods of rapid change. When a process first begins executing,</a:t>
            </a:r>
          </a:p>
          <a:p>
            <a:r>
              <a:rPr lang="en-US" sz="1200" kern="1200" baseline="0" dirty="0">
                <a:solidFill>
                  <a:schemeClr val="tx1"/>
                </a:solidFill>
                <a:latin typeface="+mn-lt"/>
                <a:ea typeface="+mn-ea"/>
                <a:cs typeface="+mn-cs"/>
              </a:rPr>
              <a:t>it gradually builds up to a working set as it references new pages. Eventually,</a:t>
            </a:r>
          </a:p>
          <a:p>
            <a:r>
              <a:rPr lang="en-US" sz="1200" kern="1200" baseline="0" dirty="0">
                <a:solidFill>
                  <a:schemeClr val="tx1"/>
                </a:solidFill>
                <a:latin typeface="+mn-lt"/>
                <a:ea typeface="+mn-ea"/>
                <a:cs typeface="+mn-cs"/>
              </a:rPr>
              <a:t>by the principle of locality, the process should stabilize on a certain set of pages.</a:t>
            </a:r>
          </a:p>
          <a:p>
            <a:r>
              <a:rPr lang="en-US" sz="1200" kern="1200" baseline="0" dirty="0">
                <a:solidFill>
                  <a:schemeClr val="tx1"/>
                </a:solidFill>
                <a:latin typeface="+mn-lt"/>
                <a:ea typeface="+mn-ea"/>
                <a:cs typeface="+mn-cs"/>
              </a:rPr>
              <a:t>Subsequent transient periods reflect a shift of the program to a new locality. During</a:t>
            </a:r>
          </a:p>
          <a:p>
            <a:r>
              <a:rPr lang="en-US" sz="1200" kern="1200" baseline="0" dirty="0">
                <a:solidFill>
                  <a:schemeClr val="tx1"/>
                </a:solidFill>
                <a:latin typeface="+mn-lt"/>
                <a:ea typeface="+mn-ea"/>
                <a:cs typeface="+mn-cs"/>
              </a:rPr>
              <a:t>the transition phase, some of the pages from the old locality remain within the window,</a:t>
            </a:r>
          </a:p>
          <a:p>
            <a:r>
              <a:rPr lang="en-US" sz="1200" kern="1200" baseline="0" dirty="0" err="1">
                <a:solidFill>
                  <a:schemeClr val="tx1"/>
                </a:solidFill>
                <a:latin typeface="+mn-lt"/>
                <a:ea typeface="+mn-ea"/>
                <a:cs typeface="+mn-cs"/>
              </a:rPr>
              <a:t>Δ</a:t>
            </a:r>
            <a:r>
              <a:rPr lang="en-US" sz="1200" kern="1200" baseline="0" dirty="0">
                <a:solidFill>
                  <a:schemeClr val="tx1"/>
                </a:solidFill>
                <a:latin typeface="+mn-lt"/>
                <a:ea typeface="+mn-ea"/>
                <a:cs typeface="+mn-cs"/>
              </a:rPr>
              <a:t>, causing a surge in the size of the working set as new pages are referenced. As</a:t>
            </a:r>
          </a:p>
          <a:p>
            <a:r>
              <a:rPr lang="en-US" sz="1200" kern="1200" baseline="0" dirty="0">
                <a:solidFill>
                  <a:schemeClr val="tx1"/>
                </a:solidFill>
                <a:latin typeface="+mn-lt"/>
                <a:ea typeface="+mn-ea"/>
                <a:cs typeface="+mn-cs"/>
              </a:rPr>
              <a:t>the window slides past these page references, the working set size declines until it</a:t>
            </a:r>
          </a:p>
          <a:p>
            <a:r>
              <a:rPr lang="en-US" sz="1200" kern="1200" baseline="0" dirty="0">
                <a:solidFill>
                  <a:schemeClr val="tx1"/>
                </a:solidFill>
                <a:latin typeface="+mn-lt"/>
                <a:ea typeface="+mn-ea"/>
                <a:cs typeface="+mn-cs"/>
              </a:rPr>
              <a:t>contains only those pages from the new locality.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97</a:t>
            </a:fld>
            <a:endParaRPr lang="en-US" dirty="0"/>
          </a:p>
        </p:txBody>
      </p:sp>
    </p:spTree>
    <p:extLst>
      <p:ext uri="{BB962C8B-B14F-4D97-AF65-F5344CB8AC3E}">
        <p14:creationId xmlns:p14="http://schemas.microsoft.com/office/powerpoint/2010/main" val="68047605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a:solidFill>
                  <a:schemeClr val="tx1"/>
                </a:solidFill>
                <a:latin typeface="+mn-lt"/>
                <a:ea typeface="+mn-ea"/>
                <a:cs typeface="+mn-cs"/>
              </a:rPr>
              <a:t>An algorithm that follows this </a:t>
            </a:r>
            <a:r>
              <a:rPr lang="en-US" sz="1200" b="0" kern="1200" baseline="0" dirty="0">
                <a:solidFill>
                  <a:schemeClr val="tx1"/>
                </a:solidFill>
                <a:latin typeface="+mn-lt"/>
                <a:ea typeface="+mn-ea"/>
                <a:cs typeface="+mn-cs"/>
              </a:rPr>
              <a:t>strategy is the page fault frequency (PFF) algorithm</a:t>
            </a:r>
          </a:p>
          <a:p>
            <a:r>
              <a:rPr lang="en-US" sz="1200" kern="1200" baseline="0" dirty="0">
                <a:solidFill>
                  <a:schemeClr val="tx1"/>
                </a:solidFill>
                <a:latin typeface="+mn-lt"/>
                <a:ea typeface="+mn-ea"/>
                <a:cs typeface="+mn-cs"/>
              </a:rPr>
              <a:t>[CHU72, GUPT78]. It requires a use bit to be associated with each page in</a:t>
            </a:r>
          </a:p>
          <a:p>
            <a:r>
              <a:rPr lang="en-US" sz="1200" kern="1200" baseline="0" dirty="0">
                <a:solidFill>
                  <a:schemeClr val="tx1"/>
                </a:solidFill>
                <a:latin typeface="+mn-lt"/>
                <a:ea typeface="+mn-ea"/>
                <a:cs typeface="+mn-cs"/>
              </a:rPr>
              <a:t>memory. The bit is set to 1 when that page is accessed. When a page fault occurs, the</a:t>
            </a:r>
          </a:p>
          <a:p>
            <a:r>
              <a:rPr lang="en-US" sz="1200" kern="1200" baseline="0" dirty="0">
                <a:solidFill>
                  <a:schemeClr val="tx1"/>
                </a:solidFill>
                <a:latin typeface="+mn-lt"/>
                <a:ea typeface="+mn-ea"/>
                <a:cs typeface="+mn-cs"/>
              </a:rPr>
              <a:t>operating system notes the virtual time since the last page fault for that process; this</a:t>
            </a:r>
          </a:p>
          <a:p>
            <a:r>
              <a:rPr lang="en-US" sz="1200" kern="1200" baseline="0" dirty="0">
                <a:solidFill>
                  <a:schemeClr val="tx1"/>
                </a:solidFill>
                <a:latin typeface="+mn-lt"/>
                <a:ea typeface="+mn-ea"/>
                <a:cs typeface="+mn-cs"/>
              </a:rPr>
              <a:t>could be done by maintaining a counter of page references. A threshold </a:t>
            </a:r>
            <a:r>
              <a:rPr lang="en-US" sz="1200" i="1" kern="1200" baseline="0" dirty="0">
                <a:solidFill>
                  <a:schemeClr val="tx1"/>
                </a:solidFill>
                <a:latin typeface="+mn-lt"/>
                <a:ea typeface="+mn-ea"/>
                <a:cs typeface="+mn-cs"/>
              </a:rPr>
              <a:t>F is defined.</a:t>
            </a:r>
          </a:p>
          <a:p>
            <a:r>
              <a:rPr lang="en-US" sz="1200" kern="1200" baseline="0" dirty="0">
                <a:solidFill>
                  <a:schemeClr val="tx1"/>
                </a:solidFill>
                <a:latin typeface="+mn-lt"/>
                <a:ea typeface="+mn-ea"/>
                <a:cs typeface="+mn-cs"/>
              </a:rPr>
              <a:t>If the amount of time since the last page fault is less than </a:t>
            </a:r>
            <a:r>
              <a:rPr lang="en-US" sz="1200" i="1" kern="1200" baseline="0" dirty="0">
                <a:solidFill>
                  <a:schemeClr val="tx1"/>
                </a:solidFill>
                <a:latin typeface="+mn-lt"/>
                <a:ea typeface="+mn-ea"/>
                <a:cs typeface="+mn-cs"/>
              </a:rPr>
              <a:t>F , then a page is added to</a:t>
            </a:r>
          </a:p>
          <a:p>
            <a:r>
              <a:rPr lang="en-US" sz="1200" kern="1200" baseline="0" dirty="0">
                <a:solidFill>
                  <a:schemeClr val="tx1"/>
                </a:solidFill>
                <a:latin typeface="+mn-lt"/>
                <a:ea typeface="+mn-ea"/>
                <a:cs typeface="+mn-cs"/>
              </a:rPr>
              <a:t>the resident set of the process. Otherwise, discard all pages with a use bit of 0, and</a:t>
            </a:r>
          </a:p>
          <a:p>
            <a:r>
              <a:rPr lang="en-US" sz="1200" kern="1200" baseline="0" dirty="0">
                <a:solidFill>
                  <a:schemeClr val="tx1"/>
                </a:solidFill>
                <a:latin typeface="+mn-lt"/>
                <a:ea typeface="+mn-ea"/>
                <a:cs typeface="+mn-cs"/>
              </a:rPr>
              <a:t>shrink the resident set accordingly. At the same time, reset the use bit on the remaining</a:t>
            </a:r>
          </a:p>
          <a:p>
            <a:r>
              <a:rPr lang="en-US" sz="1200" kern="1200" baseline="0" dirty="0">
                <a:solidFill>
                  <a:schemeClr val="tx1"/>
                </a:solidFill>
                <a:latin typeface="+mn-lt"/>
                <a:ea typeface="+mn-ea"/>
                <a:cs typeface="+mn-cs"/>
              </a:rPr>
              <a:t>pages of the process to 0. The strategy can be refined by using two thresholds: an</a:t>
            </a:r>
          </a:p>
          <a:p>
            <a:r>
              <a:rPr lang="en-US" sz="1200" kern="1200" baseline="0" dirty="0">
                <a:solidFill>
                  <a:schemeClr val="tx1"/>
                </a:solidFill>
                <a:latin typeface="+mn-lt"/>
                <a:ea typeface="+mn-ea"/>
                <a:cs typeface="+mn-cs"/>
              </a:rPr>
              <a:t>upper threshold that is used to trigger a growth in the resident set size, and a lower</a:t>
            </a:r>
          </a:p>
          <a:p>
            <a:r>
              <a:rPr lang="en-US" sz="1200" kern="1200" baseline="0" dirty="0">
                <a:solidFill>
                  <a:schemeClr val="tx1"/>
                </a:solidFill>
                <a:latin typeface="+mn-lt"/>
                <a:ea typeface="+mn-ea"/>
                <a:cs typeface="+mn-cs"/>
              </a:rPr>
              <a:t>threshold that is used to trigger a contraction in the resident set size.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time between page faults is the reciprocal of the page fault rate. Although</a:t>
            </a:r>
          </a:p>
          <a:p>
            <a:r>
              <a:rPr lang="en-US" sz="1200" kern="1200" baseline="0" dirty="0">
                <a:solidFill>
                  <a:schemeClr val="tx1"/>
                </a:solidFill>
                <a:latin typeface="+mn-lt"/>
                <a:ea typeface="+mn-ea"/>
                <a:cs typeface="+mn-cs"/>
              </a:rPr>
              <a:t>it would seem to be better to maintain a running average of the page fault rate, the</a:t>
            </a:r>
          </a:p>
          <a:p>
            <a:r>
              <a:rPr lang="en-US" sz="1200" kern="1200" baseline="0" dirty="0">
                <a:solidFill>
                  <a:schemeClr val="tx1"/>
                </a:solidFill>
                <a:latin typeface="+mn-lt"/>
                <a:ea typeface="+mn-ea"/>
                <a:cs typeface="+mn-cs"/>
              </a:rPr>
              <a:t>use of a single time measurement is a reasonable compromise that allows decisions</a:t>
            </a:r>
          </a:p>
          <a:p>
            <a:r>
              <a:rPr lang="en-US" sz="1200" kern="1200" baseline="0" dirty="0">
                <a:solidFill>
                  <a:schemeClr val="tx1"/>
                </a:solidFill>
                <a:latin typeface="+mn-lt"/>
                <a:ea typeface="+mn-ea"/>
                <a:cs typeface="+mn-cs"/>
              </a:rPr>
              <a:t>about resident set size to be based on the page fault rate. If such a strategy is supplemented</a:t>
            </a:r>
          </a:p>
          <a:p>
            <a:r>
              <a:rPr lang="en-US" sz="1200" kern="1200" baseline="0" dirty="0">
                <a:solidFill>
                  <a:schemeClr val="tx1"/>
                </a:solidFill>
                <a:latin typeface="+mn-lt"/>
                <a:ea typeface="+mn-ea"/>
                <a:cs typeface="+mn-cs"/>
              </a:rPr>
              <a:t>with page buffering, the resulting performance should be quite good.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Nevertheless, there is a major flaw in the PFF approach, which is that it does</a:t>
            </a:r>
          </a:p>
          <a:p>
            <a:r>
              <a:rPr lang="en-US" sz="1200" kern="1200" baseline="0" dirty="0">
                <a:solidFill>
                  <a:schemeClr val="tx1"/>
                </a:solidFill>
                <a:latin typeface="+mn-lt"/>
                <a:ea typeface="+mn-ea"/>
                <a:cs typeface="+mn-cs"/>
              </a:rPr>
              <a:t>not perform well during the transient periods when there is a shift to a new locality.</a:t>
            </a:r>
          </a:p>
          <a:p>
            <a:r>
              <a:rPr lang="en-US" sz="1200" kern="1200" baseline="0" dirty="0">
                <a:solidFill>
                  <a:schemeClr val="tx1"/>
                </a:solidFill>
                <a:latin typeface="+mn-lt"/>
                <a:ea typeface="+mn-ea"/>
                <a:cs typeface="+mn-cs"/>
              </a:rPr>
              <a:t>With PFF, no page ever drops out of the resident set before </a:t>
            </a:r>
            <a:r>
              <a:rPr lang="en-US" sz="1200" i="1" kern="1200" baseline="0" dirty="0">
                <a:solidFill>
                  <a:schemeClr val="tx1"/>
                </a:solidFill>
                <a:latin typeface="+mn-lt"/>
                <a:ea typeface="+mn-ea"/>
                <a:cs typeface="+mn-cs"/>
              </a:rPr>
              <a:t>F virtual time units have</a:t>
            </a:r>
          </a:p>
          <a:p>
            <a:r>
              <a:rPr lang="en-US" sz="1200" kern="1200" baseline="0" dirty="0">
                <a:solidFill>
                  <a:schemeClr val="tx1"/>
                </a:solidFill>
                <a:latin typeface="+mn-lt"/>
                <a:ea typeface="+mn-ea"/>
                <a:cs typeface="+mn-cs"/>
              </a:rPr>
              <a:t>elapsed since it was last referenced. During </a:t>
            </a:r>
            <a:r>
              <a:rPr lang="en-US" sz="1200" kern="1200" baseline="0" dirty="0" err="1">
                <a:solidFill>
                  <a:schemeClr val="tx1"/>
                </a:solidFill>
                <a:latin typeface="+mn-lt"/>
                <a:ea typeface="+mn-ea"/>
                <a:cs typeface="+mn-cs"/>
              </a:rPr>
              <a:t>interlocality</a:t>
            </a:r>
            <a:r>
              <a:rPr lang="en-US" sz="1200" kern="1200" baseline="0" dirty="0">
                <a:solidFill>
                  <a:schemeClr val="tx1"/>
                </a:solidFill>
                <a:latin typeface="+mn-lt"/>
                <a:ea typeface="+mn-ea"/>
                <a:cs typeface="+mn-cs"/>
              </a:rPr>
              <a:t> transitions, the rapid succession</a:t>
            </a:r>
          </a:p>
          <a:p>
            <a:r>
              <a:rPr lang="en-US" sz="1200" kern="1200" baseline="0" dirty="0">
                <a:solidFill>
                  <a:schemeClr val="tx1"/>
                </a:solidFill>
                <a:latin typeface="+mn-lt"/>
                <a:ea typeface="+mn-ea"/>
                <a:cs typeface="+mn-cs"/>
              </a:rPr>
              <a:t>of page faults causes the resident set of a process to swell before the pages</a:t>
            </a:r>
          </a:p>
          <a:p>
            <a:r>
              <a:rPr lang="en-US" sz="1200" kern="1200" baseline="0" dirty="0">
                <a:solidFill>
                  <a:schemeClr val="tx1"/>
                </a:solidFill>
                <a:latin typeface="+mn-lt"/>
                <a:ea typeface="+mn-ea"/>
                <a:cs typeface="+mn-cs"/>
              </a:rPr>
              <a:t>of the old locality are expelled; the sudden peaks of memory demand may produce</a:t>
            </a:r>
          </a:p>
          <a:p>
            <a:r>
              <a:rPr lang="en-US" sz="1200" kern="1200" baseline="0" dirty="0">
                <a:solidFill>
                  <a:schemeClr val="tx1"/>
                </a:solidFill>
                <a:latin typeface="+mn-lt"/>
                <a:ea typeface="+mn-ea"/>
                <a:cs typeface="+mn-cs"/>
              </a:rPr>
              <a:t>unnecessary process deactivations and reactivations, with the corresponding undesirable</a:t>
            </a:r>
          </a:p>
          <a:p>
            <a:r>
              <a:rPr lang="en-US" sz="1200" kern="1200" baseline="0" dirty="0">
                <a:solidFill>
                  <a:schemeClr val="tx1"/>
                </a:solidFill>
                <a:latin typeface="+mn-lt"/>
                <a:ea typeface="+mn-ea"/>
                <a:cs typeface="+mn-cs"/>
              </a:rPr>
              <a:t>switching and swapping overheads.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98</a:t>
            </a:fld>
            <a:endParaRPr lang="en-US" dirty="0"/>
          </a:p>
        </p:txBody>
      </p:sp>
    </p:spTree>
    <p:extLst>
      <p:ext uri="{BB962C8B-B14F-4D97-AF65-F5344CB8AC3E}">
        <p14:creationId xmlns:p14="http://schemas.microsoft.com/office/powerpoint/2010/main" val="16730638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a:solidFill>
                  <a:schemeClr val="tx1"/>
                </a:solidFill>
                <a:latin typeface="+mn-lt"/>
                <a:ea typeface="+mn-ea"/>
                <a:cs typeface="+mn-cs"/>
              </a:rPr>
              <a:t>An </a:t>
            </a:r>
            <a:r>
              <a:rPr lang="en-US" sz="1200" b="0" kern="1200" baseline="0" dirty="0">
                <a:solidFill>
                  <a:schemeClr val="tx1"/>
                </a:solidFill>
                <a:latin typeface="+mn-lt"/>
                <a:ea typeface="+mn-ea"/>
                <a:cs typeface="+mn-cs"/>
              </a:rPr>
              <a:t>approach that attempts to deal with the phenomenon of </a:t>
            </a:r>
            <a:r>
              <a:rPr lang="en-US" sz="1200" b="0" kern="1200" baseline="0" dirty="0" err="1">
                <a:solidFill>
                  <a:schemeClr val="tx1"/>
                </a:solidFill>
                <a:latin typeface="+mn-lt"/>
                <a:ea typeface="+mn-ea"/>
                <a:cs typeface="+mn-cs"/>
              </a:rPr>
              <a:t>interlocality</a:t>
            </a:r>
            <a:r>
              <a:rPr lang="en-US" sz="1200" b="0" kern="1200" baseline="0" dirty="0">
                <a:solidFill>
                  <a:schemeClr val="tx1"/>
                </a:solidFill>
                <a:latin typeface="+mn-lt"/>
                <a:ea typeface="+mn-ea"/>
                <a:cs typeface="+mn-cs"/>
              </a:rPr>
              <a:t> transition</a:t>
            </a:r>
          </a:p>
          <a:p>
            <a:r>
              <a:rPr lang="en-US" sz="1200" b="0" kern="1200" baseline="0" dirty="0">
                <a:solidFill>
                  <a:schemeClr val="tx1"/>
                </a:solidFill>
                <a:latin typeface="+mn-lt"/>
                <a:ea typeface="+mn-ea"/>
                <a:cs typeface="+mn-cs"/>
              </a:rPr>
              <a:t>with a similar relatively low overhead to that of PFF is the variable-interval</a:t>
            </a:r>
          </a:p>
          <a:p>
            <a:r>
              <a:rPr lang="en-US" sz="1200" b="0" kern="1200" baseline="0" dirty="0">
                <a:solidFill>
                  <a:schemeClr val="tx1"/>
                </a:solidFill>
                <a:latin typeface="+mn-lt"/>
                <a:ea typeface="+mn-ea"/>
                <a:cs typeface="+mn-cs"/>
              </a:rPr>
              <a:t>sampled working set (VSWS) policy [FERR83]. The VSWS policy evaluates the</a:t>
            </a:r>
          </a:p>
          <a:p>
            <a:r>
              <a:rPr lang="en-US" sz="1200" b="0" kern="1200" baseline="0" dirty="0">
                <a:solidFill>
                  <a:schemeClr val="tx1"/>
                </a:solidFill>
                <a:latin typeface="+mn-lt"/>
                <a:ea typeface="+mn-ea"/>
                <a:cs typeface="+mn-cs"/>
              </a:rPr>
              <a:t>working set of a process at sampling instances based on elapsed virtual time. At the</a:t>
            </a:r>
          </a:p>
          <a:p>
            <a:r>
              <a:rPr lang="en-US" sz="1200" b="0" kern="1200" baseline="0" dirty="0">
                <a:solidFill>
                  <a:schemeClr val="tx1"/>
                </a:solidFill>
                <a:latin typeface="+mn-lt"/>
                <a:ea typeface="+mn-ea"/>
                <a:cs typeface="+mn-cs"/>
              </a:rPr>
              <a:t>beginning of a sampling interval, the use bits of all the resident pages for the process</a:t>
            </a:r>
          </a:p>
          <a:p>
            <a:r>
              <a:rPr lang="en-US" sz="1200" b="0" kern="1200" baseline="0" dirty="0">
                <a:solidFill>
                  <a:schemeClr val="tx1"/>
                </a:solidFill>
                <a:latin typeface="+mn-lt"/>
                <a:ea typeface="+mn-ea"/>
                <a:cs typeface="+mn-cs"/>
              </a:rPr>
              <a:t>are reset; at the end, only the pages that have been referenced during the interval</a:t>
            </a:r>
          </a:p>
          <a:p>
            <a:r>
              <a:rPr lang="en-US" sz="1200" b="0" kern="1200" baseline="0" dirty="0">
                <a:solidFill>
                  <a:schemeClr val="tx1"/>
                </a:solidFill>
                <a:latin typeface="+mn-lt"/>
                <a:ea typeface="+mn-ea"/>
                <a:cs typeface="+mn-cs"/>
              </a:rPr>
              <a:t>will have their use bit set; these pages are retained in the resident set of the process</a:t>
            </a:r>
          </a:p>
          <a:p>
            <a:r>
              <a:rPr lang="en-US" sz="1200" b="0" kern="1200" baseline="0" dirty="0">
                <a:solidFill>
                  <a:schemeClr val="tx1"/>
                </a:solidFill>
                <a:latin typeface="+mn-lt"/>
                <a:ea typeface="+mn-ea"/>
                <a:cs typeface="+mn-cs"/>
              </a:rPr>
              <a:t>throughout the next interval, while the others are discarded. Thus the resident set</a:t>
            </a:r>
          </a:p>
          <a:p>
            <a:r>
              <a:rPr lang="en-US" sz="1200" b="0" kern="1200" baseline="0" dirty="0">
                <a:solidFill>
                  <a:schemeClr val="tx1"/>
                </a:solidFill>
                <a:latin typeface="+mn-lt"/>
                <a:ea typeface="+mn-ea"/>
                <a:cs typeface="+mn-cs"/>
              </a:rPr>
              <a:t>size can only decrease at the end of an interval. During each interval, any faulted</a:t>
            </a:r>
          </a:p>
          <a:p>
            <a:r>
              <a:rPr lang="en-US" sz="1200" b="0" kern="1200" baseline="0" dirty="0">
                <a:solidFill>
                  <a:schemeClr val="tx1"/>
                </a:solidFill>
                <a:latin typeface="+mn-lt"/>
                <a:ea typeface="+mn-ea"/>
                <a:cs typeface="+mn-cs"/>
              </a:rPr>
              <a:t>pages are added to the resident set; thus the resident set remains fixed or grows</a:t>
            </a:r>
          </a:p>
          <a:p>
            <a:r>
              <a:rPr lang="en-US" sz="1200" b="0" kern="1200" baseline="0" dirty="0">
                <a:solidFill>
                  <a:schemeClr val="tx1"/>
                </a:solidFill>
                <a:latin typeface="+mn-lt"/>
                <a:ea typeface="+mn-ea"/>
                <a:cs typeface="+mn-cs"/>
              </a:rPr>
              <a:t>during the interval.</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The VSWS policy is driven by three parameters:</a:t>
            </a:r>
          </a:p>
          <a:p>
            <a:endParaRPr lang="en-US" sz="1200" b="0" i="1" kern="1200" baseline="0" dirty="0">
              <a:solidFill>
                <a:schemeClr val="tx1"/>
              </a:solidFill>
              <a:latin typeface="+mn-lt"/>
              <a:ea typeface="+mn-ea"/>
              <a:cs typeface="+mn-cs"/>
            </a:endParaRPr>
          </a:p>
          <a:p>
            <a:r>
              <a:rPr lang="en-US" sz="1200" b="0" i="1" kern="1200" baseline="0" dirty="0">
                <a:solidFill>
                  <a:schemeClr val="tx1"/>
                </a:solidFill>
                <a:latin typeface="+mn-lt"/>
                <a:ea typeface="+mn-ea"/>
                <a:cs typeface="+mn-cs"/>
              </a:rPr>
              <a:t>M : The minimum duration of the sampling interval</a:t>
            </a:r>
          </a:p>
          <a:p>
            <a:endParaRPr lang="en-US" sz="1200" b="0" i="1" kern="1200" baseline="0" dirty="0">
              <a:solidFill>
                <a:schemeClr val="tx1"/>
              </a:solidFill>
              <a:latin typeface="+mn-lt"/>
              <a:ea typeface="+mn-ea"/>
              <a:cs typeface="+mn-cs"/>
            </a:endParaRPr>
          </a:p>
          <a:p>
            <a:r>
              <a:rPr lang="en-US" sz="1200" b="0" i="1" kern="1200" baseline="0" dirty="0">
                <a:solidFill>
                  <a:schemeClr val="tx1"/>
                </a:solidFill>
                <a:latin typeface="+mn-lt"/>
                <a:ea typeface="+mn-ea"/>
                <a:cs typeface="+mn-cs"/>
              </a:rPr>
              <a:t>L : The maximum duration of the sampling interval</a:t>
            </a:r>
          </a:p>
          <a:p>
            <a:endParaRPr lang="en-US" sz="1200" b="0" i="1" kern="1200" baseline="0" dirty="0">
              <a:solidFill>
                <a:schemeClr val="tx1"/>
              </a:solidFill>
              <a:latin typeface="+mn-lt"/>
              <a:ea typeface="+mn-ea"/>
              <a:cs typeface="+mn-cs"/>
            </a:endParaRPr>
          </a:p>
          <a:p>
            <a:r>
              <a:rPr lang="en-US" sz="1200" b="0" i="1" kern="1200" baseline="0" dirty="0">
                <a:solidFill>
                  <a:schemeClr val="tx1"/>
                </a:solidFill>
                <a:latin typeface="+mn-lt"/>
                <a:ea typeface="+mn-ea"/>
                <a:cs typeface="+mn-cs"/>
              </a:rPr>
              <a:t>Q : The number of page faults that are allowed to occur between sampling instances</a:t>
            </a:r>
          </a:p>
          <a:p>
            <a:endParaRPr lang="en-US" sz="1200" b="0" i="1"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The VSWS policy is as follows:</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1. If the virtual time since the last sampling instance reaches </a:t>
            </a:r>
            <a:r>
              <a:rPr lang="en-US" sz="1200" b="0" i="1" kern="1200" baseline="0" dirty="0">
                <a:solidFill>
                  <a:schemeClr val="tx1"/>
                </a:solidFill>
                <a:latin typeface="+mn-lt"/>
                <a:ea typeface="+mn-ea"/>
                <a:cs typeface="+mn-cs"/>
              </a:rPr>
              <a:t>L , then suspend the</a:t>
            </a:r>
          </a:p>
          <a:p>
            <a:r>
              <a:rPr lang="en-US" sz="1200" b="0" kern="1200" baseline="0" dirty="0">
                <a:solidFill>
                  <a:schemeClr val="tx1"/>
                </a:solidFill>
                <a:latin typeface="+mn-lt"/>
                <a:ea typeface="+mn-ea"/>
                <a:cs typeface="+mn-cs"/>
              </a:rPr>
              <a:t>process and scan the use bits.</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2. If, prior to an elapsed virtual time of </a:t>
            </a:r>
            <a:r>
              <a:rPr lang="en-US" sz="1200" b="0" i="1" kern="1200" baseline="0" dirty="0">
                <a:solidFill>
                  <a:schemeClr val="tx1"/>
                </a:solidFill>
                <a:latin typeface="+mn-lt"/>
                <a:ea typeface="+mn-ea"/>
                <a:cs typeface="+mn-cs"/>
              </a:rPr>
              <a:t>L , Q page faults occur,</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a. If the virtual time since the last sampling instance is less than </a:t>
            </a:r>
            <a:r>
              <a:rPr lang="en-US" sz="1200" b="0" i="1" kern="1200" baseline="0" dirty="0">
                <a:solidFill>
                  <a:schemeClr val="tx1"/>
                </a:solidFill>
                <a:latin typeface="+mn-lt"/>
                <a:ea typeface="+mn-ea"/>
                <a:cs typeface="+mn-cs"/>
              </a:rPr>
              <a:t>M , then wait</a:t>
            </a:r>
          </a:p>
          <a:p>
            <a:r>
              <a:rPr lang="en-US" sz="1200" b="0" kern="1200" baseline="0" dirty="0">
                <a:solidFill>
                  <a:schemeClr val="tx1"/>
                </a:solidFill>
                <a:latin typeface="+mn-lt"/>
                <a:ea typeface="+mn-ea"/>
                <a:cs typeface="+mn-cs"/>
              </a:rPr>
              <a:t>until the elapsed virtual time reaches </a:t>
            </a:r>
            <a:r>
              <a:rPr lang="en-US" sz="1200" b="0" i="1" kern="1200" baseline="0" dirty="0">
                <a:solidFill>
                  <a:schemeClr val="tx1"/>
                </a:solidFill>
                <a:latin typeface="+mn-lt"/>
                <a:ea typeface="+mn-ea"/>
                <a:cs typeface="+mn-cs"/>
              </a:rPr>
              <a:t>M to suspend the process and scan the</a:t>
            </a:r>
          </a:p>
          <a:p>
            <a:r>
              <a:rPr lang="en-US" sz="1200" b="0" kern="1200" baseline="0" dirty="0">
                <a:solidFill>
                  <a:schemeClr val="tx1"/>
                </a:solidFill>
                <a:latin typeface="+mn-lt"/>
                <a:ea typeface="+mn-ea"/>
                <a:cs typeface="+mn-cs"/>
              </a:rPr>
              <a:t>use bits.</a:t>
            </a:r>
          </a:p>
          <a:p>
            <a:endParaRPr lang="en-US" sz="1200" b="0" kern="1200" baseline="0" dirty="0">
              <a:solidFill>
                <a:schemeClr val="tx1"/>
              </a:solidFill>
              <a:latin typeface="+mn-lt"/>
              <a:ea typeface="+mn-ea"/>
              <a:cs typeface="+mn-cs"/>
            </a:endParaRPr>
          </a:p>
          <a:p>
            <a:r>
              <a:rPr lang="en-US" sz="1200" b="0" kern="1200" baseline="0" dirty="0" err="1">
                <a:solidFill>
                  <a:schemeClr val="tx1"/>
                </a:solidFill>
                <a:latin typeface="+mn-lt"/>
                <a:ea typeface="+mn-ea"/>
                <a:cs typeface="+mn-cs"/>
              </a:rPr>
              <a:t>b</a:t>
            </a:r>
            <a:r>
              <a:rPr lang="en-US" sz="1200" b="0" kern="1200" baseline="0" dirty="0">
                <a:solidFill>
                  <a:schemeClr val="tx1"/>
                </a:solidFill>
                <a:latin typeface="+mn-lt"/>
                <a:ea typeface="+mn-ea"/>
                <a:cs typeface="+mn-cs"/>
              </a:rPr>
              <a:t>. If the virtual time since the last sampling instance is greater than or equal to</a:t>
            </a:r>
          </a:p>
          <a:p>
            <a:r>
              <a:rPr lang="en-US" sz="1200" b="0" i="1" kern="1200" baseline="0" dirty="0">
                <a:solidFill>
                  <a:schemeClr val="tx1"/>
                </a:solidFill>
                <a:latin typeface="+mn-lt"/>
                <a:ea typeface="+mn-ea"/>
                <a:cs typeface="+mn-cs"/>
              </a:rPr>
              <a:t>M , suspend the process and scan the use bits.</a:t>
            </a:r>
          </a:p>
          <a:p>
            <a:endParaRPr lang="en-US" sz="1200" b="0" i="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parameter values are to be selected so that the sampling will normally</a:t>
            </a:r>
          </a:p>
          <a:p>
            <a:r>
              <a:rPr lang="en-US" sz="1200" kern="1200" baseline="0" dirty="0">
                <a:solidFill>
                  <a:schemeClr val="tx1"/>
                </a:solidFill>
                <a:latin typeface="+mn-lt"/>
                <a:ea typeface="+mn-ea"/>
                <a:cs typeface="+mn-cs"/>
              </a:rPr>
              <a:t>be triggered by the occurrence </a:t>
            </a:r>
            <a:r>
              <a:rPr lang="en-US" sz="1200" b="0" kern="1200" baseline="0" dirty="0">
                <a:solidFill>
                  <a:schemeClr val="tx1"/>
                </a:solidFill>
                <a:latin typeface="+mn-lt"/>
                <a:ea typeface="+mn-ea"/>
                <a:cs typeface="+mn-cs"/>
              </a:rPr>
              <a:t>of the Q </a:t>
            </a:r>
            <a:r>
              <a:rPr lang="en-US" sz="1200" b="0" kern="1200" baseline="0" dirty="0" err="1">
                <a:solidFill>
                  <a:schemeClr val="tx1"/>
                </a:solidFill>
                <a:latin typeface="+mn-lt"/>
                <a:ea typeface="+mn-ea"/>
                <a:cs typeface="+mn-cs"/>
              </a:rPr>
              <a:t>th</a:t>
            </a:r>
            <a:r>
              <a:rPr lang="en-US" sz="1200" b="0" kern="1200" baseline="0" dirty="0">
                <a:solidFill>
                  <a:schemeClr val="tx1"/>
                </a:solidFill>
                <a:latin typeface="+mn-lt"/>
                <a:ea typeface="+mn-ea"/>
                <a:cs typeface="+mn-cs"/>
              </a:rPr>
              <a:t> page fault after the last scan (case 2b).</a:t>
            </a:r>
          </a:p>
          <a:p>
            <a:r>
              <a:rPr lang="en-US" sz="1200" b="0" kern="1200" baseline="0" dirty="0">
                <a:solidFill>
                  <a:schemeClr val="tx1"/>
                </a:solidFill>
                <a:latin typeface="+mn-lt"/>
                <a:ea typeface="+mn-ea"/>
                <a:cs typeface="+mn-cs"/>
              </a:rPr>
              <a:t>The other two parameters (M  and L ) provide boundary protection for exceptional</a:t>
            </a:r>
          </a:p>
          <a:p>
            <a:r>
              <a:rPr lang="en-US" sz="1200" b="0" kern="1200" baseline="0" dirty="0">
                <a:solidFill>
                  <a:schemeClr val="tx1"/>
                </a:solidFill>
                <a:latin typeface="+mn-lt"/>
                <a:ea typeface="+mn-ea"/>
                <a:cs typeface="+mn-cs"/>
              </a:rPr>
              <a:t>conditions. The VSWS policy tries to reduce the peak memory demands caused by</a:t>
            </a:r>
          </a:p>
          <a:p>
            <a:r>
              <a:rPr lang="en-US" sz="1200" b="0" kern="1200" baseline="0" dirty="0">
                <a:solidFill>
                  <a:schemeClr val="tx1"/>
                </a:solidFill>
                <a:latin typeface="+mn-lt"/>
                <a:ea typeface="+mn-ea"/>
                <a:cs typeface="+mn-cs"/>
              </a:rPr>
              <a:t>abrupt </a:t>
            </a:r>
            <a:r>
              <a:rPr lang="en-US" sz="1200" b="0" kern="1200" baseline="0" dirty="0" err="1">
                <a:solidFill>
                  <a:schemeClr val="tx1"/>
                </a:solidFill>
                <a:latin typeface="+mn-lt"/>
                <a:ea typeface="+mn-ea"/>
                <a:cs typeface="+mn-cs"/>
              </a:rPr>
              <a:t>interlocality</a:t>
            </a:r>
            <a:r>
              <a:rPr lang="en-US" sz="1200" b="0" kern="1200" baseline="0" dirty="0">
                <a:solidFill>
                  <a:schemeClr val="tx1"/>
                </a:solidFill>
                <a:latin typeface="+mn-lt"/>
                <a:ea typeface="+mn-ea"/>
                <a:cs typeface="+mn-cs"/>
              </a:rPr>
              <a:t> transitions by increasing the sampling frequency, and hence the</a:t>
            </a:r>
          </a:p>
          <a:p>
            <a:r>
              <a:rPr lang="en-US" sz="1200" b="0" kern="1200" baseline="0" dirty="0">
                <a:solidFill>
                  <a:schemeClr val="tx1"/>
                </a:solidFill>
                <a:latin typeface="+mn-lt"/>
                <a:ea typeface="+mn-ea"/>
                <a:cs typeface="+mn-cs"/>
              </a:rPr>
              <a:t>rate at which unused pages drop out of the resident set, when the page fault rate</a:t>
            </a:r>
          </a:p>
          <a:p>
            <a:r>
              <a:rPr lang="en-US" sz="1200" b="0" kern="1200" baseline="0" dirty="0">
                <a:solidFill>
                  <a:schemeClr val="tx1"/>
                </a:solidFill>
                <a:latin typeface="+mn-lt"/>
                <a:ea typeface="+mn-ea"/>
                <a:cs typeface="+mn-cs"/>
              </a:rPr>
              <a:t>increases. Experience with this technique in the Bull mainframe operating system,</a:t>
            </a:r>
          </a:p>
          <a:p>
            <a:r>
              <a:rPr lang="en-US" sz="1200" b="0" kern="1200" baseline="0" dirty="0">
                <a:solidFill>
                  <a:schemeClr val="tx1"/>
                </a:solidFill>
                <a:latin typeface="+mn-lt"/>
                <a:ea typeface="+mn-ea"/>
                <a:cs typeface="+mn-cs"/>
              </a:rPr>
              <a:t>GCOS 8, indicates that this approach is as simple to implement as PFF and more</a:t>
            </a:r>
          </a:p>
          <a:p>
            <a:r>
              <a:rPr lang="en-US" sz="1200" b="0" kern="1200" baseline="0" dirty="0">
                <a:solidFill>
                  <a:schemeClr val="tx1"/>
                </a:solidFill>
                <a:latin typeface="+mn-lt"/>
                <a:ea typeface="+mn-ea"/>
                <a:cs typeface="+mn-cs"/>
              </a:rPr>
              <a:t>effective [PIZZ89].</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99</a:t>
            </a:fld>
            <a:endParaRPr lang="en-US" dirty="0"/>
          </a:p>
        </p:txBody>
      </p:sp>
    </p:spTree>
    <p:extLst>
      <p:ext uri="{BB962C8B-B14F-4D97-AF65-F5344CB8AC3E}">
        <p14:creationId xmlns:p14="http://schemas.microsoft.com/office/powerpoint/2010/main" val="3361714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725594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3097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065196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439244781"/>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746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45849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 Content">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2DEC3122-95DF-418B-BB7D-FE3ABBA50202}"/>
              </a:ext>
            </a:extLst>
          </p:cNvPr>
          <p:cNvSpPr>
            <a:spLocks noGrp="1"/>
          </p:cNvSpPr>
          <p:nvPr>
            <p:ph type="title"/>
          </p:nvPr>
        </p:nvSpPr>
        <p:spPr>
          <a:xfrm>
            <a:off x="838200" y="365125"/>
            <a:ext cx="10515600" cy="1325563"/>
          </a:xfrm>
        </p:spPr>
        <p:txBody>
          <a:bodyPr/>
          <a:lstStyle/>
          <a:p>
            <a:r>
              <a:rPr lang="en-US"/>
              <a:t>Click to edit Master title style</a:t>
            </a:r>
            <a:endParaRPr/>
          </a:p>
        </p:txBody>
      </p:sp>
      <p:sp>
        <p:nvSpPr>
          <p:cNvPr id="13" name="Content Placeholder 2">
            <a:extLst>
              <a:ext uri="{FF2B5EF4-FFF2-40B4-BE49-F238E27FC236}">
                <a16:creationId xmlns:a16="http://schemas.microsoft.com/office/drawing/2014/main" id="{9C0FEFF4-05AA-4D0D-8A7D-D2891A7B8529}"/>
              </a:ext>
            </a:extLst>
          </p:cNvPr>
          <p:cNvSpPr>
            <a:spLocks noGrp="1"/>
          </p:cNvSpPr>
          <p:nvPr>
            <p:ph sz="half" idx="1"/>
          </p:nvPr>
        </p:nvSpPr>
        <p:spPr>
          <a:xfrm>
            <a:off x="6437376" y="2286001"/>
            <a:ext cx="48768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Content Placeholder 2">
            <a:extLst>
              <a:ext uri="{FF2B5EF4-FFF2-40B4-BE49-F238E27FC236}">
                <a16:creationId xmlns:a16="http://schemas.microsoft.com/office/drawing/2014/main" id="{D4E5564A-95B9-4919-B83A-6258073E1D5B}"/>
              </a:ext>
            </a:extLst>
          </p:cNvPr>
          <p:cNvSpPr>
            <a:spLocks noGrp="1"/>
          </p:cNvSpPr>
          <p:nvPr>
            <p:ph sz="half" idx="13"/>
          </p:nvPr>
        </p:nvSpPr>
        <p:spPr>
          <a:xfrm>
            <a:off x="6437376" y="4302966"/>
            <a:ext cx="48768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Content Placeholder 2">
            <a:extLst>
              <a:ext uri="{FF2B5EF4-FFF2-40B4-BE49-F238E27FC236}">
                <a16:creationId xmlns:a16="http://schemas.microsoft.com/office/drawing/2014/main" id="{5A53794D-20F4-4B40-9987-4437731AC744}"/>
              </a:ext>
            </a:extLst>
          </p:cNvPr>
          <p:cNvSpPr>
            <a:spLocks noGrp="1"/>
          </p:cNvSpPr>
          <p:nvPr>
            <p:ph sz="half" idx="14"/>
          </p:nvPr>
        </p:nvSpPr>
        <p:spPr>
          <a:xfrm>
            <a:off x="878541" y="2286001"/>
            <a:ext cx="48768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6" name="Content Placeholder 2">
            <a:extLst>
              <a:ext uri="{FF2B5EF4-FFF2-40B4-BE49-F238E27FC236}">
                <a16:creationId xmlns:a16="http://schemas.microsoft.com/office/drawing/2014/main" id="{40DAE265-5482-42E2-A2C9-251F2562A0E9}"/>
              </a:ext>
            </a:extLst>
          </p:cNvPr>
          <p:cNvSpPr>
            <a:spLocks noGrp="1"/>
          </p:cNvSpPr>
          <p:nvPr>
            <p:ph sz="half" idx="15"/>
          </p:nvPr>
        </p:nvSpPr>
        <p:spPr>
          <a:xfrm>
            <a:off x="878541" y="4302966"/>
            <a:ext cx="48768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184186525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 Content, Top and Botto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79A5EC9-2D21-4F4E-BDF1-332DD24ADE2A}"/>
              </a:ext>
            </a:extLst>
          </p:cNvPr>
          <p:cNvSpPr>
            <a:spLocks noGrp="1"/>
          </p:cNvSpPr>
          <p:nvPr>
            <p:ph type="title"/>
          </p:nvPr>
        </p:nvSpPr>
        <p:spPr>
          <a:xfrm>
            <a:off x="838200" y="365125"/>
            <a:ext cx="10515600" cy="1325563"/>
          </a:xfrm>
        </p:spPr>
        <p:txBody>
          <a:bodyPr/>
          <a:lstStyle/>
          <a:p>
            <a:r>
              <a:rPr lang="en-US"/>
              <a:t>Click to edit Master title style</a:t>
            </a:r>
            <a:endParaRPr/>
          </a:p>
        </p:txBody>
      </p:sp>
      <p:sp>
        <p:nvSpPr>
          <p:cNvPr id="10" name="Content Placeholder 2">
            <a:extLst>
              <a:ext uri="{FF2B5EF4-FFF2-40B4-BE49-F238E27FC236}">
                <a16:creationId xmlns:a16="http://schemas.microsoft.com/office/drawing/2014/main" id="{ECD92E52-B9A8-4908-8094-A11461D4E814}"/>
              </a:ext>
            </a:extLst>
          </p:cNvPr>
          <p:cNvSpPr>
            <a:spLocks noGrp="1"/>
          </p:cNvSpPr>
          <p:nvPr>
            <p:ph sz="half" idx="1"/>
          </p:nvPr>
        </p:nvSpPr>
        <p:spPr>
          <a:xfrm>
            <a:off x="872067" y="2286001"/>
            <a:ext cx="104648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Content Placeholder 2">
            <a:extLst>
              <a:ext uri="{FF2B5EF4-FFF2-40B4-BE49-F238E27FC236}">
                <a16:creationId xmlns:a16="http://schemas.microsoft.com/office/drawing/2014/main" id="{7AFB0E7D-47D6-49AC-82B2-5112C7D680FD}"/>
              </a:ext>
            </a:extLst>
          </p:cNvPr>
          <p:cNvSpPr>
            <a:spLocks noGrp="1"/>
          </p:cNvSpPr>
          <p:nvPr>
            <p:ph sz="half" idx="13"/>
          </p:nvPr>
        </p:nvSpPr>
        <p:spPr>
          <a:xfrm>
            <a:off x="872067" y="4302966"/>
            <a:ext cx="104648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285603922"/>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437376" y="2286001"/>
            <a:ext cx="48768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Content Placeholder 2"/>
          <p:cNvSpPr>
            <a:spLocks noGrp="1"/>
          </p:cNvSpPr>
          <p:nvPr>
            <p:ph sz="half" idx="13"/>
          </p:nvPr>
        </p:nvSpPr>
        <p:spPr>
          <a:xfrm>
            <a:off x="6437376" y="4302966"/>
            <a:ext cx="48768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Content Placeholder 2"/>
          <p:cNvSpPr>
            <a:spLocks noGrp="1"/>
          </p:cNvSpPr>
          <p:nvPr>
            <p:ph sz="half" idx="14"/>
          </p:nvPr>
        </p:nvSpPr>
        <p:spPr>
          <a:xfrm>
            <a:off x="872113" y="2286001"/>
            <a:ext cx="48768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108640509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4652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8288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0265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6732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73161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0"/>
            <a:ext cx="2743200" cy="365125"/>
          </a:xfrm>
          <a:prstGeom prst="rect">
            <a:avLst/>
          </a:prstGeom>
        </p:spPr>
        <p:txBody>
          <a:bodyPr/>
          <a:lstStyle/>
          <a:p>
            <a:pPr>
              <a:defRPr/>
            </a:pPr>
            <a:fld id="{5A5C09F9-B7FD-0B4E-A688-6E1420819C3F}" type="datetime1">
              <a:rPr lang="en-US" smtClean="0"/>
              <a:t>5/31/2022</a:t>
            </a:fld>
            <a:endParaRPr lang="en-US" dirty="0"/>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pPr>
              <a:defRPr/>
            </a:pPr>
            <a:fld id="{E4367C90-D8D8-4A11-9BC3-E7451ACC5EB2}" type="slidenum">
              <a:rPr lang="en-US" smtClean="0"/>
              <a:pPr>
                <a:defRPr/>
              </a:pPr>
              <a:t>‹#›</a:t>
            </a:fld>
            <a:endParaRPr lang="en-US" dirty="0"/>
          </a:p>
        </p:txBody>
      </p:sp>
      <p:sp>
        <p:nvSpPr>
          <p:cNvPr id="6" name="Rectangle 5"/>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183086" y="728663"/>
            <a:ext cx="5170713" cy="1680429"/>
          </a:xfrm>
        </p:spPr>
        <p:txBody>
          <a:bodyPr>
            <a:normAutofit/>
          </a:bodyPr>
          <a:lstStyle>
            <a:lvl1pPr>
              <a:defRPr sz="5400">
                <a:solidFill>
                  <a:schemeClr val="bg1"/>
                </a:solidFill>
              </a:defRPr>
            </a:lvl1pPr>
          </a:lstStyle>
          <a:p>
            <a:r>
              <a:rPr lang="hr-HR" sz="4800" dirty="0">
                <a:solidFill>
                  <a:schemeClr val="bg1"/>
                </a:solidFill>
                <a:latin typeface="Stolzl Bold" panose="00000800000000000000" pitchFamily="50" charset="-18"/>
              </a:rPr>
              <a:t>Glavni naslov</a:t>
            </a:r>
            <a:br>
              <a:rPr lang="hr-HR" sz="4800" dirty="0">
                <a:solidFill>
                  <a:schemeClr val="bg1"/>
                </a:solidFill>
                <a:latin typeface="Stolzl Bold" panose="00000800000000000000" pitchFamily="50" charset="-18"/>
              </a:rPr>
            </a:br>
            <a:r>
              <a:rPr lang="hr-HR" sz="4800" dirty="0">
                <a:solidFill>
                  <a:schemeClr val="bg1"/>
                </a:solidFill>
                <a:latin typeface="Stolzl Book" panose="00000500000000000000" pitchFamily="50" charset="-18"/>
              </a:rPr>
              <a:t>Tekst</a:t>
            </a:r>
          </a:p>
        </p:txBody>
      </p:sp>
      <p:pic>
        <p:nvPicPr>
          <p:cNvPr id="8" name="Slika 7"/>
          <p:cNvPicPr>
            <a:picLocks noChangeAspect="1"/>
          </p:cNvPicPr>
          <p:nvPr/>
        </p:nvPicPr>
        <p:blipFill rotWithShape="1">
          <a:blip r:embed="rId2" cstate="print">
            <a:extLst>
              <a:ext uri="{28A0092B-C50C-407E-A947-70E740481C1C}">
                <a14:useLocalDpi xmlns:a14="http://schemas.microsoft.com/office/drawing/2010/main" val="0"/>
              </a:ext>
            </a:extLst>
          </a:blip>
          <a:srcRect l="6473" t="483" r="4344" b="5617"/>
          <a:stretch/>
        </p:blipFill>
        <p:spPr>
          <a:xfrm>
            <a:off x="0" y="874540"/>
            <a:ext cx="6183086" cy="5993188"/>
          </a:xfrm>
          <a:prstGeom prst="rect">
            <a:avLst/>
          </a:prstGeom>
        </p:spPr>
      </p:pic>
    </p:spTree>
    <p:extLst>
      <p:ext uri="{BB962C8B-B14F-4D97-AF65-F5344CB8AC3E}">
        <p14:creationId xmlns:p14="http://schemas.microsoft.com/office/powerpoint/2010/main" val="1589036760"/>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0"/>
            <a:ext cx="2743200" cy="365125"/>
          </a:xfrm>
          <a:prstGeom prst="rect">
            <a:avLst/>
          </a:prstGeom>
        </p:spPr>
        <p:txBody>
          <a:bodyPr/>
          <a:lstStyle/>
          <a:p>
            <a:pPr>
              <a:defRPr/>
            </a:pPr>
            <a:fld id="{5A5C09F9-B7FD-0B4E-A688-6E1420819C3F}" type="datetime1">
              <a:rPr lang="en-US" smtClean="0"/>
              <a:t>5/31/2022</a:t>
            </a:fld>
            <a:endParaRPr lang="en-US" dirty="0"/>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pPr>
              <a:defRPr/>
            </a:pPr>
            <a:fld id="{E4367C90-D8D8-4A11-9BC3-E7451ACC5EB2}" type="slidenum">
              <a:rPr lang="en-US" smtClean="0"/>
              <a:pPr>
                <a:defRPr/>
              </a:pPr>
              <a:t>‹#›</a:t>
            </a:fld>
            <a:endParaRPr lang="en-US" dirty="0"/>
          </a:p>
        </p:txBody>
      </p:sp>
      <p:sp>
        <p:nvSpPr>
          <p:cNvPr id="6" name="Rectangle 5"/>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78718" y="3904457"/>
            <a:ext cx="6022181" cy="2014537"/>
          </a:xfrm>
        </p:spPr>
        <p:txBody>
          <a:bodyPr>
            <a:normAutofit/>
          </a:bodyPr>
          <a:lstStyle>
            <a:lvl1pPr>
              <a:defRPr sz="54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231175271"/>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0"/>
            <a:ext cx="2743200" cy="365125"/>
          </a:xfrm>
          <a:prstGeom prst="rect">
            <a:avLst/>
          </a:prstGeom>
        </p:spPr>
        <p:txBody>
          <a:bodyPr/>
          <a:lstStyle/>
          <a:p>
            <a:pPr>
              <a:defRPr/>
            </a:pPr>
            <a:fld id="{5A5C09F9-B7FD-0B4E-A688-6E1420819C3F}" type="datetime1">
              <a:rPr lang="en-US" smtClean="0"/>
              <a:t>5/31/2022</a:t>
            </a:fld>
            <a:endParaRPr lang="en-US" dirty="0"/>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pPr>
              <a:defRPr/>
            </a:pPr>
            <a:fld id="{E4367C90-D8D8-4A11-9BC3-E7451ACC5EB2}" type="slidenum">
              <a:rPr lang="en-US" smtClean="0"/>
              <a:pPr>
                <a:defRPr/>
              </a:pPr>
              <a:t>‹#›</a:t>
            </a:fld>
            <a:endParaRPr lang="en-US" dirty="0"/>
          </a:p>
        </p:txBody>
      </p:sp>
      <p:sp>
        <p:nvSpPr>
          <p:cNvPr id="6" name="Rectangle 5"/>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632" y="6283318"/>
            <a:ext cx="1414604" cy="574682"/>
          </a:xfrm>
          <a:prstGeom prst="rect">
            <a:avLst/>
          </a:prstGeom>
        </p:spPr>
      </p:pic>
      <p:sp>
        <p:nvSpPr>
          <p:cNvPr id="9" name="Title 1"/>
          <p:cNvSpPr>
            <a:spLocks noGrp="1"/>
          </p:cNvSpPr>
          <p:nvPr>
            <p:ph type="title"/>
          </p:nvPr>
        </p:nvSpPr>
        <p:spPr>
          <a:xfrm>
            <a:off x="839788" y="457200"/>
            <a:ext cx="3932237" cy="1600200"/>
          </a:xfrm>
        </p:spPr>
        <p:txBody>
          <a:bodyPr anchor="b"/>
          <a:lstStyle>
            <a:lvl1pPr>
              <a:defRPr sz="3200">
                <a:solidFill>
                  <a:schemeClr val="bg1"/>
                </a:solidFill>
              </a:defRPr>
            </a:lvl1pPr>
          </a:lstStyle>
          <a:p>
            <a:r>
              <a:rPr lang="en-US"/>
              <a:t>Click to edit Master title style</a:t>
            </a:r>
            <a:endParaRPr lang="en-US" dirty="0"/>
          </a:p>
        </p:txBody>
      </p:sp>
      <p:sp>
        <p:nvSpPr>
          <p:cNvPr id="10" name="Content Placeholder 2"/>
          <p:cNvSpPr>
            <a:spLocks noGrp="1"/>
          </p:cNvSpPr>
          <p:nvPr>
            <p:ph idx="1"/>
          </p:nvPr>
        </p:nvSpPr>
        <p:spPr>
          <a:xfrm>
            <a:off x="5183188" y="987425"/>
            <a:ext cx="6172200" cy="4873625"/>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511222346"/>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Slika 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6306640"/>
            <a:ext cx="10564238" cy="548088"/>
          </a:xfrm>
          <a:prstGeom prst="rect">
            <a:avLst/>
          </a:prstGeom>
        </p:spPr>
      </p:pic>
    </p:spTree>
    <p:extLst>
      <p:ext uri="{BB962C8B-B14F-4D97-AF65-F5344CB8AC3E}">
        <p14:creationId xmlns:p14="http://schemas.microsoft.com/office/powerpoint/2010/main" val="1852881173"/>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 id="2147483789" r:id="rId17"/>
  </p:sldLayoutIdLst>
  <p:hf sldNum="0" hdr="0" dt="0"/>
  <p:txStyles>
    <p:titleStyle>
      <a:lvl1pPr algn="l" defTabSz="914400" rtl="0" eaLnBrk="1" latinLnBrk="0" hangingPunct="1">
        <a:lnSpc>
          <a:spcPct val="90000"/>
        </a:lnSpc>
        <a:spcBef>
          <a:spcPct val="0"/>
        </a:spcBef>
        <a:buNone/>
        <a:defRPr sz="4400" b="1" i="0" kern="120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a:buChar char="•"/>
        <a:defRPr sz="2800" b="0" i="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100.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103.xml"/><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104.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104.xml"/><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105.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105.xml"/><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106.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07.xml"/><Relationship Id="rId1" Type="http://schemas.openxmlformats.org/officeDocument/2006/relationships/slideLayout" Target="../slideLayouts/slideLayout2.xml"/><Relationship Id="rId4" Type="http://schemas.openxmlformats.org/officeDocument/2006/relationships/image" Target="../media/image44.emf"/></Relationships>
</file>

<file path=ppt/slides/_rels/slide10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08.xml"/><Relationship Id="rId1" Type="http://schemas.openxmlformats.org/officeDocument/2006/relationships/slideLayout" Target="../slideLayouts/slideLayout2.xml"/><Relationship Id="rId4" Type="http://schemas.openxmlformats.org/officeDocument/2006/relationships/image" Target="../media/image45.emf"/></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114.xml"/><Relationship Id="rId1" Type="http://schemas.openxmlformats.org/officeDocument/2006/relationships/slideLayout" Target="../slideLayouts/slideLayout2.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115.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115.xml"/><Relationship Id="rId1" Type="http://schemas.openxmlformats.org/officeDocument/2006/relationships/slideLayout" Target="../slideLayouts/slideLayout2.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116.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119.xml"/><Relationship Id="rId1" Type="http://schemas.openxmlformats.org/officeDocument/2006/relationships/slideLayout" Target="../slideLayouts/slideLayout2.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notesSlide" Target="../notesSlides/notesSlide123.xml"/><Relationship Id="rId1" Type="http://schemas.openxmlformats.org/officeDocument/2006/relationships/slideLayout" Target="../slideLayouts/slideLayout2.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pdf"/><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67.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6.pdf"/></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70.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71.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72.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78.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5.emf"/><Relationship Id="rId4" Type="http://schemas.openxmlformats.org/officeDocument/2006/relationships/package" Target="../embeddings/Microsoft_Word_Document.docx"/></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86.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90.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91.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92.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95.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96.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99.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normAutofit/>
          </a:bodyPr>
          <a:lstStyle/>
          <a:p>
            <a:r>
              <a:rPr lang="hr-HR" dirty="0"/>
              <a:t>Memory Management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Memory Partitioning</a:t>
            </a:r>
          </a:p>
        </p:txBody>
      </p:sp>
      <p:sp>
        <p:nvSpPr>
          <p:cNvPr id="3" name="Content Placeholder 2"/>
          <p:cNvSpPr>
            <a:spLocks noGrp="1"/>
          </p:cNvSpPr>
          <p:nvPr>
            <p:ph idx="1"/>
          </p:nvPr>
        </p:nvSpPr>
        <p:spPr/>
        <p:txBody>
          <a:bodyPr/>
          <a:lstStyle/>
          <a:p>
            <a:r>
              <a:rPr lang="en-NZ" dirty="0"/>
              <a:t>Memory management brings processes into main memory for execution by the processor</a:t>
            </a:r>
          </a:p>
          <a:p>
            <a:pPr lvl="1"/>
            <a:r>
              <a:rPr lang="en-NZ" dirty="0"/>
              <a:t>Involves virtual memory</a:t>
            </a:r>
          </a:p>
          <a:p>
            <a:pPr lvl="1"/>
            <a:r>
              <a:rPr lang="en-NZ" dirty="0"/>
              <a:t>Based on segmentation and paging</a:t>
            </a:r>
          </a:p>
          <a:p>
            <a:r>
              <a:rPr lang="en-NZ" dirty="0"/>
              <a:t>Partitioning</a:t>
            </a:r>
          </a:p>
          <a:p>
            <a:pPr lvl="1"/>
            <a:r>
              <a:rPr lang="en-NZ" dirty="0"/>
              <a:t>Used in several variations in some now-obsolete operating systems</a:t>
            </a:r>
          </a:p>
          <a:p>
            <a:pPr lvl="1"/>
            <a:r>
              <a:rPr lang="en-NZ" dirty="0"/>
              <a:t>Does not involve virtual memory</a:t>
            </a:r>
          </a:p>
          <a:p>
            <a:pPr lvl="2"/>
            <a:endParaRPr lang="en-NZ" dirty="0"/>
          </a:p>
          <a:p>
            <a:pPr lvl="3"/>
            <a:endParaRPr lang="en-NZ"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Cleaning Policy</a:t>
            </a:r>
          </a:p>
        </p:txBody>
      </p:sp>
      <p:sp>
        <p:nvSpPr>
          <p:cNvPr id="3" name="Content Placeholder 2"/>
          <p:cNvSpPr>
            <a:spLocks noGrp="1"/>
          </p:cNvSpPr>
          <p:nvPr>
            <p:ph idx="1"/>
          </p:nvPr>
        </p:nvSpPr>
        <p:spPr/>
        <p:txBody>
          <a:bodyPr/>
          <a:lstStyle/>
          <a:p>
            <a:r>
              <a:rPr lang="en-NZ" dirty="0"/>
              <a:t>Concerned with determining when a modified page should be written out to secondary memory</a:t>
            </a:r>
            <a:endParaRPr lang="en-US" dirty="0"/>
          </a:p>
        </p:txBody>
      </p:sp>
      <p:graphicFrame>
        <p:nvGraphicFramePr>
          <p:cNvPr id="4" name="Diagram 3"/>
          <p:cNvGraphicFramePr/>
          <p:nvPr/>
        </p:nvGraphicFramePr>
        <p:xfrm>
          <a:off x="2133600" y="3352800"/>
          <a:ext cx="7772400" cy="299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Control</a:t>
            </a:r>
          </a:p>
        </p:txBody>
      </p:sp>
      <p:sp>
        <p:nvSpPr>
          <p:cNvPr id="3" name="Content Placeholder 2"/>
          <p:cNvSpPr>
            <a:spLocks noGrp="1"/>
          </p:cNvSpPr>
          <p:nvPr>
            <p:ph idx="1"/>
          </p:nvPr>
        </p:nvSpPr>
        <p:spPr/>
        <p:txBody>
          <a:bodyPr/>
          <a:lstStyle/>
          <a:p>
            <a:r>
              <a:rPr lang="en-US" dirty="0"/>
              <a:t>Determines the number of processes that will be resident in main memory</a:t>
            </a:r>
          </a:p>
          <a:p>
            <a:pPr lvl="1"/>
            <a:r>
              <a:rPr lang="en-US" dirty="0"/>
              <a:t> Multiprogramming level</a:t>
            </a:r>
          </a:p>
          <a:p>
            <a:r>
              <a:rPr lang="en-US" dirty="0"/>
              <a:t>Critical in effective memory management</a:t>
            </a:r>
          </a:p>
          <a:p>
            <a:r>
              <a:rPr lang="en-US" dirty="0"/>
              <a:t>Too few processes, many occasions when all processes will be blocked and much time will be spent in swapping</a:t>
            </a:r>
          </a:p>
          <a:p>
            <a:r>
              <a:rPr lang="en-US" dirty="0"/>
              <a:t>Too many processes will lead to thrashing</a:t>
            </a:r>
          </a:p>
          <a:p>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descr="f19.pdf"/>
          <p:cNvPicPr>
            <a:picLocks noChangeAspect="1"/>
          </p:cNvPicPr>
          <p:nvPr/>
        </p:nvPicPr>
        <p:blipFill>
          <a:blip r:embed="rId3"/>
          <a:srcRect l="16471" t="19091" r="22353" b="33636"/>
          <a:stretch>
            <a:fillRect/>
          </a:stretch>
        </p:blipFill>
        <p:spPr>
          <a:xfrm>
            <a:off x="3124201" y="381000"/>
            <a:ext cx="6293391" cy="6293452"/>
          </a:xfrm>
          <a:prstGeom prst="rect">
            <a:avLst/>
          </a:prstGeom>
        </p:spPr>
      </p:pic>
      <p:sp>
        <p:nvSpPr>
          <p:cNvPr id="4" name="Title 3">
            <a:extLst>
              <a:ext uri="{FF2B5EF4-FFF2-40B4-BE49-F238E27FC236}">
                <a16:creationId xmlns:a16="http://schemas.microsoft.com/office/drawing/2014/main" id="{EF22BED5-2252-5B4C-5CD2-2BA920B6BD77}"/>
              </a:ext>
            </a:extLst>
          </p:cNvPr>
          <p:cNvSpPr>
            <a:spLocks noGrp="1"/>
          </p:cNvSpPr>
          <p:nvPr>
            <p:ph type="title"/>
          </p:nvPr>
        </p:nvSpPr>
        <p:spPr/>
        <p:txBody>
          <a:bodyPr/>
          <a:lstStyle/>
          <a:p>
            <a:endParaRPr lang="en-GB"/>
          </a:p>
        </p:txBody>
      </p:sp>
      <p:sp>
        <p:nvSpPr>
          <p:cNvPr id="7" name="Content Placeholder 6">
            <a:extLst>
              <a:ext uri="{FF2B5EF4-FFF2-40B4-BE49-F238E27FC236}">
                <a16:creationId xmlns:a16="http://schemas.microsoft.com/office/drawing/2014/main" id="{52C20E1D-EA3A-8A1A-189E-25A703F2B188}"/>
              </a:ext>
            </a:extLst>
          </p:cNvPr>
          <p:cNvSpPr>
            <a:spLocks noGrp="1"/>
          </p:cNvSpPr>
          <p:nvPr>
            <p:ph idx="1"/>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Suspension</a:t>
            </a:r>
          </a:p>
        </p:txBody>
      </p:sp>
      <p:sp>
        <p:nvSpPr>
          <p:cNvPr id="3" name="Content Placeholder 2"/>
          <p:cNvSpPr>
            <a:spLocks noGrp="1"/>
          </p:cNvSpPr>
          <p:nvPr>
            <p:ph idx="1"/>
          </p:nvPr>
        </p:nvSpPr>
        <p:spPr/>
        <p:txBody>
          <a:bodyPr/>
          <a:lstStyle/>
          <a:p>
            <a:r>
              <a:rPr lang="en-NZ" dirty="0"/>
              <a:t>If the degree of multiprogramming is to be reduced, one or more of the currently resident processes must be swapped out</a:t>
            </a:r>
          </a:p>
        </p:txBody>
      </p:sp>
      <p:graphicFrame>
        <p:nvGraphicFramePr>
          <p:cNvPr id="4" name="Diagram 3"/>
          <p:cNvGraphicFramePr/>
          <p:nvPr>
            <p:extLst>
              <p:ext uri="{D42A27DB-BD31-4B8C-83A1-F6EECF244321}">
                <p14:modId xmlns:p14="http://schemas.microsoft.com/office/powerpoint/2010/main" val="3118941411"/>
              </p:ext>
            </p:extLst>
          </p:nvPr>
        </p:nvGraphicFramePr>
        <p:xfrm>
          <a:off x="2362200" y="2971800"/>
          <a:ext cx="7010400" cy="281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UNIX</a:t>
            </a:r>
          </a:p>
        </p:txBody>
      </p:sp>
      <p:sp>
        <p:nvSpPr>
          <p:cNvPr id="3" name="Content Placeholder 2"/>
          <p:cNvSpPr>
            <a:spLocks noGrp="1"/>
          </p:cNvSpPr>
          <p:nvPr>
            <p:ph idx="1"/>
          </p:nvPr>
        </p:nvSpPr>
        <p:spPr/>
        <p:txBody>
          <a:bodyPr/>
          <a:lstStyle/>
          <a:p>
            <a:r>
              <a:rPr lang="en-NZ" dirty="0"/>
              <a:t>Intended to be machine independent so its memory management schemes will vary</a:t>
            </a:r>
          </a:p>
          <a:p>
            <a:pPr lvl="1"/>
            <a:r>
              <a:rPr lang="en-NZ" dirty="0"/>
              <a:t>Early UNIX: variable partitioning with no virtual memory scheme</a:t>
            </a:r>
          </a:p>
          <a:p>
            <a:pPr lvl="1"/>
            <a:r>
              <a:rPr lang="en-NZ" dirty="0"/>
              <a:t>Current implementations of UNIX and Solaris make use of paged virtual memory</a:t>
            </a:r>
          </a:p>
        </p:txBody>
      </p:sp>
      <p:graphicFrame>
        <p:nvGraphicFramePr>
          <p:cNvPr id="4" name="Diagram 3"/>
          <p:cNvGraphicFramePr/>
          <p:nvPr/>
        </p:nvGraphicFramePr>
        <p:xfrm>
          <a:off x="2133600" y="3276600"/>
          <a:ext cx="78486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Paging System and</a:t>
            </a:r>
            <a:r>
              <a:rPr lang="hr-HR" dirty="0"/>
              <a:t> </a:t>
            </a:r>
            <a:r>
              <a:rPr lang="en-NZ" dirty="0"/>
              <a:t>Kernel Memory Allocator</a:t>
            </a:r>
            <a:endParaRPr lang="en-US" dirty="0"/>
          </a:p>
        </p:txBody>
      </p:sp>
      <p:graphicFrame>
        <p:nvGraphicFramePr>
          <p:cNvPr id="5" name="Diagram 4"/>
          <p:cNvGraphicFramePr/>
          <p:nvPr>
            <p:extLst>
              <p:ext uri="{D42A27DB-BD31-4B8C-83A1-F6EECF244321}">
                <p14:modId xmlns:p14="http://schemas.microsoft.com/office/powerpoint/2010/main" val="117946336"/>
              </p:ext>
            </p:extLst>
          </p:nvPr>
        </p:nvGraphicFramePr>
        <p:xfrm>
          <a:off x="2209800" y="1702880"/>
          <a:ext cx="7696200" cy="429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descr="f20.pdf"/>
          <p:cNvPicPr>
            <a:picLocks noChangeAspect="1"/>
          </p:cNvPicPr>
          <p:nvPr/>
        </p:nvPicPr>
        <p:blipFill>
          <a:blip r:embed="rId3"/>
          <a:srcRect b="19091"/>
          <a:stretch>
            <a:fillRect/>
          </a:stretch>
        </p:blipFill>
        <p:spPr>
          <a:xfrm>
            <a:off x="2895600" y="-311984"/>
            <a:ext cx="6629400" cy="6941384"/>
          </a:xfrm>
          <a:prstGeom prst="rect">
            <a:avLst/>
          </a:prstGeom>
        </p:spPr>
      </p:pic>
      <p:sp>
        <p:nvSpPr>
          <p:cNvPr id="4" name="Title 3">
            <a:extLst>
              <a:ext uri="{FF2B5EF4-FFF2-40B4-BE49-F238E27FC236}">
                <a16:creationId xmlns:a16="http://schemas.microsoft.com/office/drawing/2014/main" id="{37B8484C-CC81-B364-177E-1F630493ED05}"/>
              </a:ext>
            </a:extLst>
          </p:cNvPr>
          <p:cNvSpPr>
            <a:spLocks noGrp="1"/>
          </p:cNvSpPr>
          <p:nvPr>
            <p:ph type="title"/>
          </p:nvPr>
        </p:nvSpPr>
        <p:spPr/>
        <p:txBody>
          <a:bodyPr/>
          <a:lstStyle/>
          <a:p>
            <a:endParaRPr lang="en-GB"/>
          </a:p>
        </p:txBody>
      </p:sp>
      <p:sp>
        <p:nvSpPr>
          <p:cNvPr id="7" name="Content Placeholder 6">
            <a:extLst>
              <a:ext uri="{FF2B5EF4-FFF2-40B4-BE49-F238E27FC236}">
                <a16:creationId xmlns:a16="http://schemas.microsoft.com/office/drawing/2014/main" id="{156C2540-FC2E-D641-E3CA-D648571B1FEC}"/>
              </a:ext>
            </a:extLst>
          </p:cNvPr>
          <p:cNvSpPr>
            <a:spLocks noGrp="1"/>
          </p:cNvSpPr>
          <p:nvPr>
            <p:ph idx="1"/>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F0B38C-2D6B-09B7-7C85-9A75670B0FF4}"/>
              </a:ext>
            </a:extLst>
          </p:cNvPr>
          <p:cNvSpPr>
            <a:spLocks noGrp="1"/>
          </p:cNvSpPr>
          <p:nvPr>
            <p:ph type="title"/>
          </p:nvPr>
        </p:nvSpPr>
        <p:spPr/>
        <p:txBody>
          <a:bodyPr/>
          <a:lstStyle/>
          <a:p>
            <a:endParaRPr lang="en-GB"/>
          </a:p>
        </p:txBody>
      </p:sp>
      <p:sp>
        <p:nvSpPr>
          <p:cNvPr id="7" name="Text Placeholder 6"/>
          <p:cNvSpPr>
            <a:spLocks noGrp="1"/>
          </p:cNvSpPr>
          <p:nvPr>
            <p:ph idx="1"/>
          </p:nvPr>
        </p:nvSpPr>
        <p:spPr/>
        <p:txBody>
          <a:bodyPr/>
          <a:lstStyle/>
          <a:p>
            <a:endParaRPr lang="en-US" dirty="0"/>
          </a:p>
          <a:p>
            <a:endParaRPr lang="en-US" dirty="0"/>
          </a:p>
        </p:txBody>
      </p:sp>
      <p:sp>
        <p:nvSpPr>
          <p:cNvPr id="8" name="TextBox 7"/>
          <p:cNvSpPr txBox="1"/>
          <p:nvPr/>
        </p:nvSpPr>
        <p:spPr>
          <a:xfrm>
            <a:off x="4495800" y="609600"/>
            <a:ext cx="5791200" cy="369332"/>
          </a:xfrm>
          <a:prstGeom prst="rect">
            <a:avLst/>
          </a:prstGeom>
          <a:blipFill rotWithShape="1">
            <a:blip r:embed="rId3"/>
            <a:tile tx="0" ty="0" sx="100000" sy="100000" flip="none" algn="tl"/>
          </a:blipFill>
        </p:spPr>
        <p:txBody>
          <a:bodyPr wrap="square" rtlCol="0">
            <a:spAutoFit/>
          </a:bodyPr>
          <a:lstStyle/>
          <a:p>
            <a:endParaRPr lang="en-US" dirty="0"/>
          </a:p>
        </p:txBody>
      </p:sp>
      <p:pic>
        <p:nvPicPr>
          <p:cNvPr id="10" name="Picture 9"/>
          <p:cNvPicPr>
            <a:picLocks noChangeAspect="1"/>
          </p:cNvPicPr>
          <p:nvPr/>
        </p:nvPicPr>
        <p:blipFill>
          <a:blip r:embed="rId4"/>
          <a:stretch>
            <a:fillRect/>
          </a:stretch>
        </p:blipFill>
        <p:spPr>
          <a:xfrm>
            <a:off x="2057400" y="457200"/>
            <a:ext cx="5791200" cy="5986684"/>
          </a:xfrm>
          <a:prstGeom prst="rect">
            <a:avLst/>
          </a:prstGeom>
        </p:spPr>
      </p:pic>
      <p:sp>
        <p:nvSpPr>
          <p:cNvPr id="11" name="TextBox 10"/>
          <p:cNvSpPr txBox="1"/>
          <p:nvPr/>
        </p:nvSpPr>
        <p:spPr>
          <a:xfrm>
            <a:off x="7924800" y="1143001"/>
            <a:ext cx="2286000" cy="2800767"/>
          </a:xfrm>
          <a:prstGeom prst="rect">
            <a:avLst/>
          </a:prstGeom>
          <a:noFill/>
        </p:spPr>
        <p:txBody>
          <a:bodyPr wrap="square" rtlCol="0">
            <a:spAutoFit/>
          </a:bodyPr>
          <a:lstStyle/>
          <a:p>
            <a:pPr algn="ctr"/>
            <a:r>
              <a:rPr lang="en-US" sz="3200" b="1" dirty="0">
                <a:latin typeface="+mj-lt"/>
              </a:rPr>
              <a:t>Table 8.6  </a:t>
            </a:r>
          </a:p>
          <a:p>
            <a:pPr algn="ctr"/>
            <a:endParaRPr lang="en-US" sz="3200" b="1" dirty="0">
              <a:latin typeface="+mj-lt"/>
            </a:endParaRPr>
          </a:p>
          <a:p>
            <a:pPr algn="ctr"/>
            <a:r>
              <a:rPr lang="en-US" sz="2400" b="1" dirty="0">
                <a:latin typeface="+mj-lt"/>
              </a:rPr>
              <a:t>UNIX SVR4 Memory Management Parameters </a:t>
            </a:r>
          </a:p>
          <a:p>
            <a:pPr algn="ctr"/>
            <a:r>
              <a:rPr lang="en-US" sz="1600" dirty="0">
                <a:latin typeface="+mj-lt"/>
              </a:rPr>
              <a:t>(page 1 of 2) </a:t>
            </a:r>
          </a:p>
        </p:txBody>
      </p:sp>
      <p:sp>
        <p:nvSpPr>
          <p:cNvPr id="12" name="TextBox 11"/>
          <p:cNvSpPr txBox="1"/>
          <p:nvPr/>
        </p:nvSpPr>
        <p:spPr>
          <a:xfrm>
            <a:off x="7924800" y="6019801"/>
            <a:ext cx="2362200" cy="461665"/>
          </a:xfrm>
          <a:prstGeom prst="rect">
            <a:avLst/>
          </a:prstGeom>
          <a:noFill/>
        </p:spPr>
        <p:txBody>
          <a:bodyPr wrap="square" rtlCol="0">
            <a:spAutoFit/>
          </a:bodyPr>
          <a:lstStyle/>
          <a:p>
            <a:r>
              <a:rPr lang="en-US" sz="1200" dirty="0">
                <a:latin typeface="+mn-lt"/>
              </a:rPr>
              <a:t>(Table can be found on page 381 in the textbook)</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4038600" y="609600"/>
            <a:ext cx="6248400" cy="369332"/>
          </a:xfrm>
          <a:prstGeom prst="rect">
            <a:avLst/>
          </a:prstGeom>
          <a:blipFill rotWithShape="1">
            <a:blip r:embed="rId3"/>
            <a:tile tx="0" ty="0" sx="100000" sy="100000" flip="none" algn="tl"/>
          </a:blipFill>
        </p:spPr>
        <p:txBody>
          <a:bodyPr wrap="square" rtlCol="0">
            <a:spAutoFit/>
          </a:bodyPr>
          <a:lstStyle/>
          <a:p>
            <a:endParaRPr lang="en-US" dirty="0"/>
          </a:p>
        </p:txBody>
      </p:sp>
      <p:pic>
        <p:nvPicPr>
          <p:cNvPr id="8" name="Picture 7"/>
          <p:cNvPicPr>
            <a:picLocks noChangeAspect="1"/>
          </p:cNvPicPr>
          <p:nvPr/>
        </p:nvPicPr>
        <p:blipFill>
          <a:blip r:embed="rId4"/>
          <a:stretch>
            <a:fillRect/>
          </a:stretch>
        </p:blipFill>
        <p:spPr>
          <a:xfrm>
            <a:off x="1965026" y="685800"/>
            <a:ext cx="6743407" cy="5562600"/>
          </a:xfrm>
          <a:prstGeom prst="rect">
            <a:avLst/>
          </a:prstGeom>
        </p:spPr>
      </p:pic>
      <p:sp>
        <p:nvSpPr>
          <p:cNvPr id="9" name="TextBox 8"/>
          <p:cNvSpPr txBox="1"/>
          <p:nvPr/>
        </p:nvSpPr>
        <p:spPr>
          <a:xfrm>
            <a:off x="8763000" y="1524000"/>
            <a:ext cx="1447800" cy="2000548"/>
          </a:xfrm>
          <a:prstGeom prst="rect">
            <a:avLst/>
          </a:prstGeom>
          <a:noFill/>
        </p:spPr>
        <p:txBody>
          <a:bodyPr wrap="square" rtlCol="0">
            <a:spAutoFit/>
          </a:bodyPr>
          <a:lstStyle/>
          <a:p>
            <a:pPr algn="ctr"/>
            <a:r>
              <a:rPr lang="en-US" sz="2400" b="1" dirty="0">
                <a:latin typeface="+mj-lt"/>
              </a:rPr>
              <a:t>Table 8.6  </a:t>
            </a:r>
          </a:p>
          <a:p>
            <a:pPr algn="ctr"/>
            <a:endParaRPr lang="en-US" sz="1700" b="1" dirty="0">
              <a:latin typeface="+mj-lt"/>
            </a:endParaRPr>
          </a:p>
          <a:p>
            <a:pPr algn="ctr"/>
            <a:r>
              <a:rPr lang="en-US" sz="1700" b="1" dirty="0">
                <a:latin typeface="+mj-lt"/>
              </a:rPr>
              <a:t>UNIX SVR4 Memory Management Parameters </a:t>
            </a:r>
          </a:p>
          <a:p>
            <a:pPr algn="ctr"/>
            <a:r>
              <a:rPr lang="en-US" sz="1400" dirty="0">
                <a:latin typeface="+mj-lt"/>
              </a:rPr>
              <a:t>(page 2 of 2) </a:t>
            </a:r>
          </a:p>
        </p:txBody>
      </p:sp>
      <p:sp>
        <p:nvSpPr>
          <p:cNvPr id="10" name="TextBox 9"/>
          <p:cNvSpPr txBox="1"/>
          <p:nvPr/>
        </p:nvSpPr>
        <p:spPr>
          <a:xfrm>
            <a:off x="8763000" y="5791201"/>
            <a:ext cx="1447800" cy="646331"/>
          </a:xfrm>
          <a:prstGeom prst="rect">
            <a:avLst/>
          </a:prstGeom>
          <a:noFill/>
        </p:spPr>
        <p:txBody>
          <a:bodyPr wrap="square" rtlCol="0">
            <a:spAutoFit/>
          </a:bodyPr>
          <a:lstStyle/>
          <a:p>
            <a:r>
              <a:rPr lang="en-US" sz="1200" dirty="0">
                <a:latin typeface="+mn-lt"/>
              </a:rPr>
              <a:t>(Table can be found on page 381 in the textbook)</a:t>
            </a:r>
          </a:p>
        </p:txBody>
      </p:sp>
      <p:sp>
        <p:nvSpPr>
          <p:cNvPr id="4" name="Title 3">
            <a:extLst>
              <a:ext uri="{FF2B5EF4-FFF2-40B4-BE49-F238E27FC236}">
                <a16:creationId xmlns:a16="http://schemas.microsoft.com/office/drawing/2014/main" id="{29C8291B-3E1A-E83B-6243-89BABA99A614}"/>
              </a:ext>
            </a:extLst>
          </p:cNvPr>
          <p:cNvSpPr>
            <a:spLocks noGrp="1"/>
          </p:cNvSpPr>
          <p:nvPr>
            <p:ph type="title"/>
          </p:nvPr>
        </p:nvSpPr>
        <p:spPr/>
        <p:txBody>
          <a:bodyPr/>
          <a:lstStyle/>
          <a:p>
            <a:endParaRPr lang="en-GB"/>
          </a:p>
        </p:txBody>
      </p:sp>
      <p:sp>
        <p:nvSpPr>
          <p:cNvPr id="5" name="Content Placeholder 4">
            <a:extLst>
              <a:ext uri="{FF2B5EF4-FFF2-40B4-BE49-F238E27FC236}">
                <a16:creationId xmlns:a16="http://schemas.microsoft.com/office/drawing/2014/main" id="{AB9E94C3-93D4-02CE-3E74-F764171DCEFC}"/>
              </a:ext>
            </a:extLst>
          </p:cNvPr>
          <p:cNvSpPr>
            <a:spLocks noGrp="1"/>
          </p:cNvSpPr>
          <p:nvPr>
            <p:ph idx="1"/>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Page Replacement</a:t>
            </a:r>
          </a:p>
        </p:txBody>
      </p:sp>
      <p:sp>
        <p:nvSpPr>
          <p:cNvPr id="3" name="Content Placeholder 2"/>
          <p:cNvSpPr>
            <a:spLocks noGrp="1"/>
          </p:cNvSpPr>
          <p:nvPr>
            <p:ph idx="1"/>
          </p:nvPr>
        </p:nvSpPr>
        <p:spPr/>
        <p:txBody>
          <a:bodyPr/>
          <a:lstStyle/>
          <a:p>
            <a:r>
              <a:rPr lang="en-NZ" dirty="0"/>
              <a:t>The page frame data table is used for page replacement</a:t>
            </a:r>
          </a:p>
          <a:p>
            <a:r>
              <a:rPr lang="en-NZ" dirty="0"/>
              <a:t>Pointers are used to create lists within the table</a:t>
            </a:r>
          </a:p>
          <a:p>
            <a:pPr lvl="1"/>
            <a:r>
              <a:rPr lang="en-NZ" dirty="0"/>
              <a:t>All available frames are linked together in a list of free frames available for bringing in pages</a:t>
            </a:r>
          </a:p>
          <a:p>
            <a:pPr lvl="1"/>
            <a:r>
              <a:rPr lang="en-NZ" dirty="0"/>
              <a:t>When the number of available frames drops below a certain threshold, the kernel will steal a number of frames to compensate</a:t>
            </a:r>
          </a:p>
          <a:p>
            <a:pPr lvl="1"/>
            <a:endParaRPr lang="en-NZ"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2303E89-C79A-88A7-0CE1-7AB48708D053}"/>
              </a:ext>
            </a:extLst>
          </p:cNvPr>
          <p:cNvSpPr>
            <a:spLocks noGrp="1"/>
          </p:cNvSpPr>
          <p:nvPr>
            <p:ph type="title"/>
          </p:nvPr>
        </p:nvSpPr>
        <p:spPr/>
        <p:txBody>
          <a:bodyPr/>
          <a:lstStyle/>
          <a:p>
            <a:r>
              <a:rPr lang="en-GB" dirty="0"/>
              <a:t>Memory Management Techniques</a:t>
            </a:r>
          </a:p>
        </p:txBody>
      </p:sp>
      <p:sp>
        <p:nvSpPr>
          <p:cNvPr id="12" name="Content Placeholder 11">
            <a:extLst>
              <a:ext uri="{FF2B5EF4-FFF2-40B4-BE49-F238E27FC236}">
                <a16:creationId xmlns:a16="http://schemas.microsoft.com/office/drawing/2014/main" id="{5A8A8389-5A9B-BA58-1A6E-C4D431C4CC86}"/>
              </a:ext>
            </a:extLst>
          </p:cNvPr>
          <p:cNvSpPr>
            <a:spLocks noGrp="1"/>
          </p:cNvSpPr>
          <p:nvPr>
            <p:ph idx="1"/>
          </p:nvPr>
        </p:nvSpPr>
        <p:spPr/>
        <p:txBody>
          <a:bodyPr>
            <a:normAutofit fontScale="70000" lnSpcReduction="20000"/>
          </a:bodyPr>
          <a:lstStyle/>
          <a:p>
            <a:r>
              <a:rPr lang="en-US" dirty="0"/>
              <a:t>Fixed</a:t>
            </a:r>
            <a:r>
              <a:rPr lang="hr-HR" dirty="0"/>
              <a:t> </a:t>
            </a:r>
            <a:r>
              <a:rPr lang="en-US" dirty="0"/>
              <a:t>Partitioning</a:t>
            </a:r>
          </a:p>
          <a:p>
            <a:pPr lvl="1"/>
            <a:r>
              <a:rPr lang="en-US" dirty="0"/>
              <a:t>Main memory is divided into</a:t>
            </a:r>
            <a:r>
              <a:rPr lang="hr-HR" dirty="0"/>
              <a:t> </a:t>
            </a:r>
            <a:r>
              <a:rPr lang="en-US" dirty="0"/>
              <a:t>a number of static partitions</a:t>
            </a:r>
            <a:r>
              <a:rPr lang="hr-HR" dirty="0"/>
              <a:t> </a:t>
            </a:r>
            <a:r>
              <a:rPr lang="en-US" dirty="0"/>
              <a:t>at system generation time.</a:t>
            </a:r>
            <a:endParaRPr lang="hr-HR" dirty="0"/>
          </a:p>
          <a:p>
            <a:r>
              <a:rPr lang="en-GB" dirty="0"/>
              <a:t>Dynamic</a:t>
            </a:r>
            <a:r>
              <a:rPr lang="hr-HR" dirty="0"/>
              <a:t> </a:t>
            </a:r>
            <a:r>
              <a:rPr lang="en-GB" dirty="0"/>
              <a:t>Partitioning</a:t>
            </a:r>
          </a:p>
          <a:p>
            <a:pPr lvl="1"/>
            <a:r>
              <a:rPr lang="en-GB" dirty="0"/>
              <a:t>Partitions are created</a:t>
            </a:r>
            <a:r>
              <a:rPr lang="hr-HR" dirty="0"/>
              <a:t> </a:t>
            </a:r>
            <a:r>
              <a:rPr lang="en-GB" dirty="0"/>
              <a:t>dynamically, so each process</a:t>
            </a:r>
            <a:r>
              <a:rPr lang="hr-HR" dirty="0"/>
              <a:t> </a:t>
            </a:r>
            <a:r>
              <a:rPr lang="en-US" dirty="0"/>
              <a:t>is loaded into a partition of</a:t>
            </a:r>
            <a:r>
              <a:rPr lang="hr-HR" dirty="0"/>
              <a:t> </a:t>
            </a:r>
            <a:r>
              <a:rPr lang="en-US" dirty="0"/>
              <a:t>exactly the same size as that</a:t>
            </a:r>
            <a:r>
              <a:rPr lang="hr-HR" dirty="0"/>
              <a:t> </a:t>
            </a:r>
            <a:r>
              <a:rPr lang="en-GB" dirty="0"/>
              <a:t>process.</a:t>
            </a:r>
            <a:endParaRPr lang="hr-HR" dirty="0"/>
          </a:p>
          <a:p>
            <a:r>
              <a:rPr lang="en-US" dirty="0"/>
              <a:t>Simple Paging </a:t>
            </a:r>
            <a:endParaRPr lang="hr-HR" dirty="0"/>
          </a:p>
          <a:p>
            <a:pPr lvl="1"/>
            <a:r>
              <a:rPr lang="en-US" dirty="0"/>
              <a:t>Main memory is divided</a:t>
            </a:r>
            <a:r>
              <a:rPr lang="hr-HR" dirty="0"/>
              <a:t> </a:t>
            </a:r>
            <a:r>
              <a:rPr lang="en-US" dirty="0"/>
              <a:t>into several equal</a:t>
            </a:r>
            <a:r>
              <a:rPr lang="hr-HR" dirty="0"/>
              <a:t> </a:t>
            </a:r>
            <a:r>
              <a:rPr lang="en-US" dirty="0"/>
              <a:t>size</a:t>
            </a:r>
            <a:r>
              <a:rPr lang="hr-HR" dirty="0"/>
              <a:t> </a:t>
            </a:r>
            <a:r>
              <a:rPr lang="en-GB" dirty="0"/>
              <a:t>frames. </a:t>
            </a:r>
            <a:endParaRPr lang="hr-HR" dirty="0"/>
          </a:p>
          <a:p>
            <a:r>
              <a:rPr lang="en-GB" dirty="0"/>
              <a:t>Simple</a:t>
            </a:r>
            <a:r>
              <a:rPr lang="hr-HR" dirty="0"/>
              <a:t> </a:t>
            </a:r>
            <a:r>
              <a:rPr lang="en-GB" dirty="0"/>
              <a:t>Segmentation</a:t>
            </a:r>
          </a:p>
          <a:p>
            <a:pPr lvl="1"/>
            <a:r>
              <a:rPr lang="en-US" dirty="0"/>
              <a:t>Each process is divided into</a:t>
            </a:r>
            <a:r>
              <a:rPr lang="hr-HR" dirty="0"/>
              <a:t> </a:t>
            </a:r>
            <a:r>
              <a:rPr lang="en-US" dirty="0"/>
              <a:t>a number of segments. A process</a:t>
            </a:r>
            <a:r>
              <a:rPr lang="hr-HR" dirty="0"/>
              <a:t> </a:t>
            </a:r>
            <a:r>
              <a:rPr lang="en-US" dirty="0"/>
              <a:t>is loaded by loading all</a:t>
            </a:r>
            <a:r>
              <a:rPr lang="hr-HR" dirty="0"/>
              <a:t> </a:t>
            </a:r>
            <a:r>
              <a:rPr lang="en-US" dirty="0"/>
              <a:t>of its segments into dynamic</a:t>
            </a:r>
            <a:r>
              <a:rPr lang="hr-HR" dirty="0"/>
              <a:t> </a:t>
            </a:r>
            <a:r>
              <a:rPr lang="en-US" dirty="0"/>
              <a:t>partitions that need not be</a:t>
            </a:r>
            <a:r>
              <a:rPr lang="hr-HR" dirty="0"/>
              <a:t> </a:t>
            </a:r>
            <a:r>
              <a:rPr lang="en-GB" dirty="0"/>
              <a:t>contiguous.</a:t>
            </a:r>
            <a:endParaRPr lang="hr-HR" dirty="0"/>
          </a:p>
          <a:p>
            <a:r>
              <a:rPr lang="en-GB" dirty="0"/>
              <a:t>Virtual Memory</a:t>
            </a:r>
            <a:r>
              <a:rPr lang="hr-HR" dirty="0"/>
              <a:t> </a:t>
            </a:r>
            <a:r>
              <a:rPr lang="en-GB" dirty="0"/>
              <a:t>Paging</a:t>
            </a:r>
          </a:p>
          <a:p>
            <a:pPr lvl="1"/>
            <a:r>
              <a:rPr lang="en-US" dirty="0"/>
              <a:t>As with simple paging, except</a:t>
            </a:r>
            <a:r>
              <a:rPr lang="hr-HR" dirty="0"/>
              <a:t> </a:t>
            </a:r>
            <a:r>
              <a:rPr lang="en-US" dirty="0"/>
              <a:t>that it is not necessary to load</a:t>
            </a:r>
            <a:r>
              <a:rPr lang="hr-HR" dirty="0"/>
              <a:t> </a:t>
            </a:r>
            <a:r>
              <a:rPr lang="en-US" dirty="0"/>
              <a:t>all of the pages of a process.</a:t>
            </a:r>
            <a:r>
              <a:rPr lang="hr-HR" dirty="0"/>
              <a:t> </a:t>
            </a:r>
            <a:r>
              <a:rPr lang="en-GB" dirty="0" err="1"/>
              <a:t>Nonresident</a:t>
            </a:r>
            <a:r>
              <a:rPr lang="en-GB" dirty="0"/>
              <a:t> pages that are</a:t>
            </a:r>
            <a:r>
              <a:rPr lang="hr-HR" dirty="0"/>
              <a:t> </a:t>
            </a:r>
            <a:r>
              <a:rPr lang="en-GB" dirty="0"/>
              <a:t>needed are automatically</a:t>
            </a:r>
            <a:r>
              <a:rPr lang="hr-HR" dirty="0"/>
              <a:t> </a:t>
            </a:r>
            <a:r>
              <a:rPr lang="en-GB" dirty="0"/>
              <a:t>brought in later.</a:t>
            </a:r>
            <a:endParaRPr lang="hr-HR" dirty="0"/>
          </a:p>
          <a:p>
            <a:r>
              <a:rPr lang="en-GB" dirty="0"/>
              <a:t>Virtual Memory</a:t>
            </a:r>
            <a:r>
              <a:rPr lang="hr-HR" dirty="0"/>
              <a:t> </a:t>
            </a:r>
            <a:r>
              <a:rPr lang="en-GB" dirty="0"/>
              <a:t>Segmentation</a:t>
            </a:r>
          </a:p>
          <a:p>
            <a:pPr lvl="1"/>
            <a:r>
              <a:rPr lang="en-GB" dirty="0"/>
              <a:t>As with simple segmentation,</a:t>
            </a:r>
            <a:r>
              <a:rPr lang="hr-HR" dirty="0"/>
              <a:t> </a:t>
            </a:r>
            <a:r>
              <a:rPr lang="en-US" dirty="0"/>
              <a:t>except that it is not necessary</a:t>
            </a:r>
            <a:r>
              <a:rPr lang="hr-HR" dirty="0"/>
              <a:t> </a:t>
            </a:r>
            <a:r>
              <a:rPr lang="en-US" dirty="0"/>
              <a:t>to load all of the segments</a:t>
            </a:r>
            <a:r>
              <a:rPr lang="hr-HR" dirty="0"/>
              <a:t> </a:t>
            </a:r>
            <a:r>
              <a:rPr lang="en-GB" dirty="0"/>
              <a:t>of a process. </a:t>
            </a:r>
            <a:r>
              <a:rPr lang="en-GB" dirty="0" err="1"/>
              <a:t>Nonresident</a:t>
            </a:r>
            <a:r>
              <a:rPr lang="hr-HR" dirty="0"/>
              <a:t> </a:t>
            </a:r>
            <a:r>
              <a:rPr lang="en-GB" dirty="0"/>
              <a:t>segments that are needed</a:t>
            </a:r>
            <a:r>
              <a:rPr lang="hr-HR" dirty="0"/>
              <a:t> </a:t>
            </a:r>
            <a:r>
              <a:rPr lang="en-GB" dirty="0"/>
              <a:t>are automatically brought in</a:t>
            </a:r>
            <a:r>
              <a:rPr lang="hr-HR" dirty="0"/>
              <a:t> </a:t>
            </a:r>
            <a:r>
              <a:rPr lang="en-GB" dirty="0"/>
              <a:t>later.</a:t>
            </a:r>
            <a:endParaRPr lang="hr-HR" dirty="0"/>
          </a:p>
          <a:p>
            <a:endParaRPr lang="en-GB" dirty="0"/>
          </a:p>
        </p:txBody>
      </p:sp>
    </p:spTree>
  </p:cSld>
  <p:clrMapOvr>
    <a:masterClrMapping/>
  </p:clrMapOvr>
  <p:transition spd="slow">
    <p:push dir="u"/>
  </p:transition>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descr="f21.pdf"/>
          <p:cNvPicPr>
            <a:picLocks noChangeAspect="1"/>
          </p:cNvPicPr>
          <p:nvPr/>
        </p:nvPicPr>
        <p:blipFill>
          <a:blip r:embed="rId3"/>
          <a:srcRect t="8182" b="21818"/>
          <a:stretch>
            <a:fillRect/>
          </a:stretch>
        </p:blipFill>
        <p:spPr>
          <a:xfrm>
            <a:off x="2667000" y="609601"/>
            <a:ext cx="6664032" cy="6036833"/>
          </a:xfrm>
          <a:prstGeom prst="rect">
            <a:avLst/>
          </a:prstGeom>
        </p:spPr>
      </p:pic>
      <p:sp>
        <p:nvSpPr>
          <p:cNvPr id="4" name="Title 3">
            <a:extLst>
              <a:ext uri="{FF2B5EF4-FFF2-40B4-BE49-F238E27FC236}">
                <a16:creationId xmlns:a16="http://schemas.microsoft.com/office/drawing/2014/main" id="{80B96FBB-2BF6-C429-7353-495A622E9CE5}"/>
              </a:ext>
            </a:extLst>
          </p:cNvPr>
          <p:cNvSpPr>
            <a:spLocks noGrp="1"/>
          </p:cNvSpPr>
          <p:nvPr>
            <p:ph type="title"/>
          </p:nvPr>
        </p:nvSpPr>
        <p:spPr/>
        <p:txBody>
          <a:bodyPr/>
          <a:lstStyle/>
          <a:p>
            <a:endParaRPr lang="en-GB"/>
          </a:p>
        </p:txBody>
      </p:sp>
      <p:sp>
        <p:nvSpPr>
          <p:cNvPr id="7" name="Content Placeholder 6">
            <a:extLst>
              <a:ext uri="{FF2B5EF4-FFF2-40B4-BE49-F238E27FC236}">
                <a16:creationId xmlns:a16="http://schemas.microsoft.com/office/drawing/2014/main" id="{D08479A1-764A-C3CB-82F5-CC6C180A323C}"/>
              </a:ext>
            </a:extLst>
          </p:cNvPr>
          <p:cNvSpPr>
            <a:spLocks noGrp="1"/>
          </p:cNvSpPr>
          <p:nvPr>
            <p:ph idx="1"/>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Kernel Memory Allocator</a:t>
            </a:r>
          </a:p>
        </p:txBody>
      </p:sp>
      <p:sp>
        <p:nvSpPr>
          <p:cNvPr id="3" name="Content Placeholder 2"/>
          <p:cNvSpPr>
            <a:spLocks noGrp="1"/>
          </p:cNvSpPr>
          <p:nvPr>
            <p:ph idx="1"/>
          </p:nvPr>
        </p:nvSpPr>
        <p:spPr/>
        <p:txBody>
          <a:bodyPr/>
          <a:lstStyle/>
          <a:p>
            <a:r>
              <a:rPr lang="en-NZ" dirty="0"/>
              <a:t>The kernel generates and destroys small tables and buffers frequently during the course of execution, each of which requires dynamic memory allocation.</a:t>
            </a:r>
          </a:p>
          <a:p>
            <a:r>
              <a:rPr lang="en-NZ" dirty="0"/>
              <a:t>Most of these blocks are significantly smaller than typical pages (therefore paging would be inefficient)</a:t>
            </a:r>
          </a:p>
          <a:p>
            <a:r>
              <a:rPr lang="en-NZ" dirty="0"/>
              <a:t>Allocations and free operations must be made as fast as possible</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Lazy Buddy</a:t>
            </a:r>
          </a:p>
        </p:txBody>
      </p:sp>
      <p:sp>
        <p:nvSpPr>
          <p:cNvPr id="3" name="Content Placeholder 2"/>
          <p:cNvSpPr>
            <a:spLocks noGrp="1"/>
          </p:cNvSpPr>
          <p:nvPr>
            <p:ph idx="1"/>
          </p:nvPr>
        </p:nvSpPr>
        <p:spPr/>
        <p:txBody>
          <a:bodyPr/>
          <a:lstStyle/>
          <a:p>
            <a:r>
              <a:rPr lang="en-NZ" dirty="0"/>
              <a:t>Technique adopted for SVR4</a:t>
            </a:r>
          </a:p>
          <a:p>
            <a:r>
              <a:rPr lang="en-NZ" dirty="0"/>
              <a:t>UNIX often exhibits steady-state behavior in kernel memory demand</a:t>
            </a:r>
          </a:p>
          <a:p>
            <a:pPr lvl="1"/>
            <a:r>
              <a:rPr lang="en-NZ" dirty="0"/>
              <a:t>i.e. the amount of demand for blocks of a particular size varies slowly in time</a:t>
            </a:r>
          </a:p>
          <a:p>
            <a:r>
              <a:rPr lang="en-NZ" dirty="0"/>
              <a:t>Defers coalescing until it seems likely that it is needed, and then coalesces as many blocks as possible</a:t>
            </a:r>
          </a:p>
          <a:p>
            <a:endParaRPr lang="en-NZ"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descr="f22.pdf"/>
          <p:cNvPicPr>
            <a:picLocks noChangeAspect="1"/>
          </p:cNvPicPr>
          <p:nvPr/>
        </p:nvPicPr>
        <p:blipFill>
          <a:blip r:embed="rId3"/>
          <a:srcRect t="9091" b="34545"/>
          <a:stretch>
            <a:fillRect/>
          </a:stretch>
        </p:blipFill>
        <p:spPr>
          <a:xfrm>
            <a:off x="1828801" y="609601"/>
            <a:ext cx="8434151" cy="6152177"/>
          </a:xfrm>
          <a:prstGeom prst="rect">
            <a:avLst/>
          </a:prstGeom>
        </p:spPr>
      </p:pic>
      <p:sp>
        <p:nvSpPr>
          <p:cNvPr id="4" name="Title 3">
            <a:extLst>
              <a:ext uri="{FF2B5EF4-FFF2-40B4-BE49-F238E27FC236}">
                <a16:creationId xmlns:a16="http://schemas.microsoft.com/office/drawing/2014/main" id="{8447C7CC-0392-38B7-C67F-719D80A78AC2}"/>
              </a:ext>
            </a:extLst>
          </p:cNvPr>
          <p:cNvSpPr>
            <a:spLocks noGrp="1"/>
          </p:cNvSpPr>
          <p:nvPr>
            <p:ph type="title"/>
          </p:nvPr>
        </p:nvSpPr>
        <p:spPr/>
        <p:txBody>
          <a:bodyPr/>
          <a:lstStyle/>
          <a:p>
            <a:endParaRPr lang="en-GB"/>
          </a:p>
        </p:txBody>
      </p:sp>
      <p:sp>
        <p:nvSpPr>
          <p:cNvPr id="7" name="Content Placeholder 6">
            <a:extLst>
              <a:ext uri="{FF2B5EF4-FFF2-40B4-BE49-F238E27FC236}">
                <a16:creationId xmlns:a16="http://schemas.microsoft.com/office/drawing/2014/main" id="{55BCD96A-22DF-6E8E-7064-2798DC7AD50F}"/>
              </a:ext>
            </a:extLst>
          </p:cNvPr>
          <p:cNvSpPr>
            <a:spLocks noGrp="1"/>
          </p:cNvSpPr>
          <p:nvPr>
            <p:ph idx="1"/>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Linux Memory Management</a:t>
            </a:r>
          </a:p>
        </p:txBody>
      </p:sp>
      <p:sp>
        <p:nvSpPr>
          <p:cNvPr id="3" name="Content Placeholder 2"/>
          <p:cNvSpPr>
            <a:spLocks noGrp="1"/>
          </p:cNvSpPr>
          <p:nvPr>
            <p:ph idx="1"/>
          </p:nvPr>
        </p:nvSpPr>
        <p:spPr/>
        <p:txBody>
          <a:bodyPr/>
          <a:lstStyle/>
          <a:p>
            <a:r>
              <a:rPr lang="en-NZ" dirty="0"/>
              <a:t>Shares many characteristics with UNIX</a:t>
            </a:r>
          </a:p>
          <a:p>
            <a:r>
              <a:rPr lang="en-NZ" dirty="0"/>
              <a:t>Is quite complex</a:t>
            </a:r>
          </a:p>
          <a:p>
            <a:endParaRPr lang="en-NZ" dirty="0"/>
          </a:p>
          <a:p>
            <a:pPr lvl="1"/>
            <a:endParaRPr lang="en-NZ" dirty="0"/>
          </a:p>
        </p:txBody>
      </p:sp>
      <p:graphicFrame>
        <p:nvGraphicFramePr>
          <p:cNvPr id="4" name="Diagram 3"/>
          <p:cNvGraphicFramePr/>
          <p:nvPr>
            <p:extLst>
              <p:ext uri="{D42A27DB-BD31-4B8C-83A1-F6EECF244321}">
                <p14:modId xmlns:p14="http://schemas.microsoft.com/office/powerpoint/2010/main" val="2821651235"/>
              </p:ext>
            </p:extLst>
          </p:nvPr>
        </p:nvGraphicFramePr>
        <p:xfrm>
          <a:off x="3733800" y="3048000"/>
          <a:ext cx="4724400" cy="276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Linux Virtual Memory</a:t>
            </a:r>
          </a:p>
        </p:txBody>
      </p:sp>
      <p:sp>
        <p:nvSpPr>
          <p:cNvPr id="3" name="Content Placeholder 2"/>
          <p:cNvSpPr>
            <a:spLocks noGrp="1"/>
          </p:cNvSpPr>
          <p:nvPr>
            <p:ph idx="1"/>
          </p:nvPr>
        </p:nvSpPr>
        <p:spPr/>
        <p:txBody>
          <a:bodyPr/>
          <a:lstStyle/>
          <a:p>
            <a:r>
              <a:rPr lang="en-NZ" dirty="0"/>
              <a:t>Three level page table structure:</a:t>
            </a:r>
          </a:p>
          <a:p>
            <a:pPr lvl="1"/>
            <a:endParaRPr lang="en-NZ" dirty="0"/>
          </a:p>
        </p:txBody>
      </p:sp>
      <p:graphicFrame>
        <p:nvGraphicFramePr>
          <p:cNvPr id="4" name="Diagram 3"/>
          <p:cNvGraphicFramePr/>
          <p:nvPr>
            <p:extLst>
              <p:ext uri="{D42A27DB-BD31-4B8C-83A1-F6EECF244321}">
                <p14:modId xmlns:p14="http://schemas.microsoft.com/office/powerpoint/2010/main" val="1829400994"/>
              </p:ext>
            </p:extLst>
          </p:nvPr>
        </p:nvGraphicFramePr>
        <p:xfrm>
          <a:off x="1981200" y="2133600"/>
          <a:ext cx="8305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descr="f23.pdf"/>
          <p:cNvPicPr>
            <a:picLocks noChangeAspect="1"/>
          </p:cNvPicPr>
          <p:nvPr/>
        </p:nvPicPr>
        <p:blipFill>
          <a:blip r:embed="rId3"/>
          <a:srcRect l="8182" t="16471" r="12727" b="11765"/>
          <a:stretch>
            <a:fillRect/>
          </a:stretch>
        </p:blipFill>
        <p:spPr>
          <a:xfrm>
            <a:off x="1905001" y="609601"/>
            <a:ext cx="8368403" cy="5867399"/>
          </a:xfrm>
          <a:prstGeom prst="rect">
            <a:avLst/>
          </a:prstGeom>
        </p:spPr>
      </p:pic>
      <p:sp>
        <p:nvSpPr>
          <p:cNvPr id="4" name="Title 3">
            <a:extLst>
              <a:ext uri="{FF2B5EF4-FFF2-40B4-BE49-F238E27FC236}">
                <a16:creationId xmlns:a16="http://schemas.microsoft.com/office/drawing/2014/main" id="{19BD77FF-7BA3-E3CC-D171-52C286A93246}"/>
              </a:ext>
            </a:extLst>
          </p:cNvPr>
          <p:cNvSpPr>
            <a:spLocks noGrp="1"/>
          </p:cNvSpPr>
          <p:nvPr>
            <p:ph type="title"/>
          </p:nvPr>
        </p:nvSpPr>
        <p:spPr/>
        <p:txBody>
          <a:bodyPr/>
          <a:lstStyle/>
          <a:p>
            <a:endParaRPr lang="en-GB"/>
          </a:p>
        </p:txBody>
      </p:sp>
      <p:sp>
        <p:nvSpPr>
          <p:cNvPr id="7" name="Content Placeholder 6">
            <a:extLst>
              <a:ext uri="{FF2B5EF4-FFF2-40B4-BE49-F238E27FC236}">
                <a16:creationId xmlns:a16="http://schemas.microsoft.com/office/drawing/2014/main" id="{82A722BB-DD78-BD14-EC01-D5824B14741B}"/>
              </a:ext>
            </a:extLst>
          </p:cNvPr>
          <p:cNvSpPr>
            <a:spLocks noGrp="1"/>
          </p:cNvSpPr>
          <p:nvPr>
            <p:ph idx="1"/>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Linux Page Replacement</a:t>
            </a:r>
          </a:p>
        </p:txBody>
      </p:sp>
      <p:sp>
        <p:nvSpPr>
          <p:cNvPr id="3" name="Content Placeholder 2"/>
          <p:cNvSpPr>
            <a:spLocks noGrp="1"/>
          </p:cNvSpPr>
          <p:nvPr>
            <p:ph idx="1"/>
          </p:nvPr>
        </p:nvSpPr>
        <p:spPr/>
        <p:txBody>
          <a:bodyPr/>
          <a:lstStyle/>
          <a:p>
            <a:r>
              <a:rPr lang="en-NZ" dirty="0"/>
              <a:t>Based on the clock algorithm</a:t>
            </a:r>
          </a:p>
          <a:p>
            <a:r>
              <a:rPr lang="en-NZ" dirty="0"/>
              <a:t>The use bit is replaced with an 8-bit age variable</a:t>
            </a:r>
          </a:p>
          <a:p>
            <a:pPr lvl="1"/>
            <a:r>
              <a:rPr lang="en-NZ" dirty="0"/>
              <a:t>Incremented each time the page is accessed</a:t>
            </a:r>
          </a:p>
          <a:p>
            <a:r>
              <a:rPr lang="en-NZ" dirty="0"/>
              <a:t>Periodically decrements the age bits</a:t>
            </a:r>
          </a:p>
          <a:p>
            <a:pPr lvl="1"/>
            <a:r>
              <a:rPr lang="en-NZ" dirty="0"/>
              <a:t>A page with an age of 0 is an “old” page that has not been referenced in some time and is the best candidate for replacement</a:t>
            </a:r>
          </a:p>
          <a:p>
            <a:r>
              <a:rPr lang="en-NZ" dirty="0"/>
              <a:t>A form of least frequently used policy</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descr="f24.pdf"/>
          <p:cNvPicPr>
            <a:picLocks noChangeAspect="1"/>
          </p:cNvPicPr>
          <p:nvPr/>
        </p:nvPicPr>
        <p:blipFill>
          <a:blip r:embed="rId3"/>
          <a:srcRect t="14545" b="27273"/>
          <a:stretch>
            <a:fillRect/>
          </a:stretch>
        </p:blipFill>
        <p:spPr>
          <a:xfrm>
            <a:off x="1828800" y="533400"/>
            <a:ext cx="8197528" cy="6172200"/>
          </a:xfrm>
          <a:prstGeom prst="rect">
            <a:avLst/>
          </a:prstGeom>
        </p:spPr>
      </p:pic>
      <p:sp>
        <p:nvSpPr>
          <p:cNvPr id="5" name="Title 4">
            <a:extLst>
              <a:ext uri="{FF2B5EF4-FFF2-40B4-BE49-F238E27FC236}">
                <a16:creationId xmlns:a16="http://schemas.microsoft.com/office/drawing/2014/main" id="{ABF11739-EE99-584F-37B0-6DA267F31118}"/>
              </a:ext>
            </a:extLst>
          </p:cNvPr>
          <p:cNvSpPr>
            <a:spLocks noGrp="1"/>
          </p:cNvSpPr>
          <p:nvPr>
            <p:ph type="title"/>
          </p:nvPr>
        </p:nvSpPr>
        <p:spPr/>
        <p:txBody>
          <a:bodyPr/>
          <a:lstStyle/>
          <a:p>
            <a:endParaRPr lang="en-GB"/>
          </a:p>
        </p:txBody>
      </p:sp>
      <p:sp>
        <p:nvSpPr>
          <p:cNvPr id="7" name="Content Placeholder 6">
            <a:extLst>
              <a:ext uri="{FF2B5EF4-FFF2-40B4-BE49-F238E27FC236}">
                <a16:creationId xmlns:a16="http://schemas.microsoft.com/office/drawing/2014/main" id="{690D458B-DECB-6D33-9EEB-0A859B10ECC5}"/>
              </a:ext>
            </a:extLst>
          </p:cNvPr>
          <p:cNvSpPr>
            <a:spLocks noGrp="1"/>
          </p:cNvSpPr>
          <p:nvPr>
            <p:ph idx="1"/>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 Memory Allocation</a:t>
            </a:r>
          </a:p>
        </p:txBody>
      </p:sp>
      <p:sp>
        <p:nvSpPr>
          <p:cNvPr id="3" name="Content Placeholder 2"/>
          <p:cNvSpPr>
            <a:spLocks noGrp="1"/>
          </p:cNvSpPr>
          <p:nvPr>
            <p:ph idx="1"/>
          </p:nvPr>
        </p:nvSpPr>
        <p:spPr/>
        <p:txBody>
          <a:bodyPr>
            <a:normAutofit fontScale="85000" lnSpcReduction="10000"/>
          </a:bodyPr>
          <a:lstStyle/>
          <a:p>
            <a:r>
              <a:rPr lang="en-US" dirty="0"/>
              <a:t>Kernel memory capability manages physical main memory page frames</a:t>
            </a:r>
          </a:p>
          <a:p>
            <a:pPr lvl="1"/>
            <a:r>
              <a:rPr lang="en-US" dirty="0"/>
              <a:t>Primary function is to allocate and </a:t>
            </a:r>
            <a:r>
              <a:rPr lang="en-US" dirty="0" err="1"/>
              <a:t>deallocate</a:t>
            </a:r>
            <a:r>
              <a:rPr lang="en-US" dirty="0"/>
              <a:t> frames for particular uses</a:t>
            </a:r>
          </a:p>
          <a:p>
            <a:pPr lvl="1"/>
            <a:endParaRPr lang="en-US" dirty="0"/>
          </a:p>
          <a:p>
            <a:pPr lvl="1"/>
            <a:endParaRPr lang="en-US" dirty="0"/>
          </a:p>
          <a:p>
            <a:pPr lvl="1"/>
            <a:endParaRPr lang="en-US" dirty="0"/>
          </a:p>
          <a:p>
            <a:pPr lvl="2"/>
            <a:endParaRPr lang="en-US" dirty="0"/>
          </a:p>
          <a:p>
            <a:pPr lvl="2"/>
            <a:endParaRPr lang="en-US" dirty="0"/>
          </a:p>
          <a:p>
            <a:r>
              <a:rPr lang="en-US" dirty="0"/>
              <a:t>A buddy algorithm is used so that memory for the kernel can be allocated and </a:t>
            </a:r>
            <a:r>
              <a:rPr lang="en-US" dirty="0" err="1"/>
              <a:t>deallocated</a:t>
            </a:r>
            <a:r>
              <a:rPr lang="en-US" dirty="0"/>
              <a:t> in units of one or more pages</a:t>
            </a:r>
          </a:p>
          <a:p>
            <a:r>
              <a:rPr lang="en-US" dirty="0"/>
              <a:t>Page allocator alone would be inefficient because the kernel requires small short-term memory chunks in odd sizes</a:t>
            </a:r>
          </a:p>
          <a:p>
            <a:r>
              <a:rPr lang="en-US" dirty="0"/>
              <a:t>Slab allocation</a:t>
            </a:r>
          </a:p>
          <a:p>
            <a:pPr lvl="1"/>
            <a:r>
              <a:rPr lang="en-US" dirty="0"/>
              <a:t>Used by Linux to accommodate small chunks</a:t>
            </a:r>
          </a:p>
        </p:txBody>
      </p:sp>
      <p:graphicFrame>
        <p:nvGraphicFramePr>
          <p:cNvPr id="4" name="Diagram 3"/>
          <p:cNvGraphicFramePr/>
          <p:nvPr/>
        </p:nvGraphicFramePr>
        <p:xfrm>
          <a:off x="3124200" y="2438400"/>
          <a:ext cx="6248400" cy="175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5357A-6FD1-9C8D-8291-FA16A2C4D42C}"/>
              </a:ext>
            </a:extLst>
          </p:cNvPr>
          <p:cNvSpPr>
            <a:spLocks noGrp="1"/>
          </p:cNvSpPr>
          <p:nvPr>
            <p:ph type="title"/>
          </p:nvPr>
        </p:nvSpPr>
        <p:spPr/>
        <p:txBody>
          <a:bodyPr/>
          <a:lstStyle/>
          <a:p>
            <a:r>
              <a:rPr lang="en-US" dirty="0"/>
              <a:t>Example of Fixed Partitioning</a:t>
            </a:r>
            <a:endParaRPr lang="en-GB" dirty="0"/>
          </a:p>
        </p:txBody>
      </p:sp>
      <p:pic>
        <p:nvPicPr>
          <p:cNvPr id="7" name="Picture 6">
            <a:extLst>
              <a:ext uri="{FF2B5EF4-FFF2-40B4-BE49-F238E27FC236}">
                <a16:creationId xmlns:a16="http://schemas.microsoft.com/office/drawing/2014/main" id="{403A8748-15F1-6816-DF50-0375186B34D3}"/>
              </a:ext>
            </a:extLst>
          </p:cNvPr>
          <p:cNvPicPr>
            <a:picLocks noChangeAspect="1"/>
          </p:cNvPicPr>
          <p:nvPr/>
        </p:nvPicPr>
        <p:blipFill>
          <a:blip r:embed="rId3"/>
          <a:stretch>
            <a:fillRect/>
          </a:stretch>
        </p:blipFill>
        <p:spPr>
          <a:xfrm>
            <a:off x="4191000" y="1828800"/>
            <a:ext cx="3230764" cy="4343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mv="urn:schemas-microsoft-com:mac:vml" xmlns="">
      <p:transition spd="slow">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Windows Memory Management</a:t>
            </a:r>
          </a:p>
        </p:txBody>
      </p:sp>
      <p:sp>
        <p:nvSpPr>
          <p:cNvPr id="3" name="Content Placeholder 2"/>
          <p:cNvSpPr>
            <a:spLocks noGrp="1"/>
          </p:cNvSpPr>
          <p:nvPr>
            <p:ph idx="1"/>
          </p:nvPr>
        </p:nvSpPr>
        <p:spPr/>
        <p:txBody>
          <a:bodyPr/>
          <a:lstStyle/>
          <a:p>
            <a:r>
              <a:rPr lang="en-NZ" dirty="0"/>
              <a:t>Virtual memory manager controls how memory is allocated and how paging is performed</a:t>
            </a:r>
          </a:p>
          <a:p>
            <a:r>
              <a:rPr lang="en-NZ" dirty="0"/>
              <a:t>Designed to operate over a variety of platforms</a:t>
            </a:r>
          </a:p>
          <a:p>
            <a:r>
              <a:rPr lang="en-NZ" dirty="0"/>
              <a:t>Uses page sizes ranging from 4 Kbytes to 64 Kbytes</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Windows Virtual Address Map</a:t>
            </a:r>
          </a:p>
        </p:txBody>
      </p:sp>
      <p:sp>
        <p:nvSpPr>
          <p:cNvPr id="3" name="Content Placeholder 2"/>
          <p:cNvSpPr>
            <a:spLocks noGrp="1"/>
          </p:cNvSpPr>
          <p:nvPr>
            <p:ph idx="1"/>
          </p:nvPr>
        </p:nvSpPr>
        <p:spPr/>
        <p:txBody>
          <a:bodyPr/>
          <a:lstStyle/>
          <a:p>
            <a:r>
              <a:rPr lang="en-NZ" dirty="0"/>
              <a:t>On 32 bit platforms each user process sees a separate 32 bit address space allowing 4 GB of virtual memory per process</a:t>
            </a:r>
          </a:p>
          <a:p>
            <a:pPr lvl="1"/>
            <a:r>
              <a:rPr lang="en-NZ" dirty="0"/>
              <a:t>By default half is reserved for the OS</a:t>
            </a:r>
          </a:p>
          <a:p>
            <a:pPr lvl="1"/>
            <a:r>
              <a:rPr lang="en-NZ" dirty="0"/>
              <a:t>Large memory intensive applications run more effectively using 64-bit Windows</a:t>
            </a:r>
          </a:p>
          <a:p>
            <a:pPr lvl="1"/>
            <a:r>
              <a:rPr lang="en-NZ" dirty="0"/>
              <a:t>Most modern PCs use the AMD64 processor architecture which is capable of running as either a 32-bit or 64-bit system</a:t>
            </a:r>
          </a:p>
          <a:p>
            <a:pPr lvl="1"/>
            <a:endParaRPr lang="en-NZ"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descr="f25.pdf"/>
          <p:cNvPicPr>
            <a:picLocks noChangeAspect="1"/>
          </p:cNvPicPr>
          <p:nvPr/>
        </p:nvPicPr>
        <p:blipFill>
          <a:blip r:embed="rId3"/>
          <a:srcRect t="10909" b="18182"/>
          <a:stretch>
            <a:fillRect/>
          </a:stretch>
        </p:blipFill>
        <p:spPr>
          <a:xfrm>
            <a:off x="3048001" y="609601"/>
            <a:ext cx="6560029" cy="6019799"/>
          </a:xfrm>
          <a:prstGeom prst="rect">
            <a:avLst/>
          </a:prstGeom>
        </p:spPr>
      </p:pic>
      <p:sp>
        <p:nvSpPr>
          <p:cNvPr id="4" name="Title 3">
            <a:extLst>
              <a:ext uri="{FF2B5EF4-FFF2-40B4-BE49-F238E27FC236}">
                <a16:creationId xmlns:a16="http://schemas.microsoft.com/office/drawing/2014/main" id="{A69B364F-CF24-CAFC-2160-5C7683346706}"/>
              </a:ext>
            </a:extLst>
          </p:cNvPr>
          <p:cNvSpPr>
            <a:spLocks noGrp="1"/>
          </p:cNvSpPr>
          <p:nvPr>
            <p:ph type="title"/>
          </p:nvPr>
        </p:nvSpPr>
        <p:spPr/>
        <p:txBody>
          <a:bodyPr/>
          <a:lstStyle/>
          <a:p>
            <a:endParaRPr lang="en-GB"/>
          </a:p>
        </p:txBody>
      </p:sp>
      <p:sp>
        <p:nvSpPr>
          <p:cNvPr id="7" name="Content Placeholder 6">
            <a:extLst>
              <a:ext uri="{FF2B5EF4-FFF2-40B4-BE49-F238E27FC236}">
                <a16:creationId xmlns:a16="http://schemas.microsoft.com/office/drawing/2014/main" id="{8DC15FD8-1FFD-976C-0479-57D120ED7EA7}"/>
              </a:ext>
            </a:extLst>
          </p:cNvPr>
          <p:cNvSpPr>
            <a:spLocks noGrp="1"/>
          </p:cNvSpPr>
          <p:nvPr>
            <p:ph idx="1"/>
          </p:nvPr>
        </p:nvSpPr>
        <p:spPr/>
        <p:txBody>
          <a:bodyPr/>
          <a:lstStyle/>
          <a:p>
            <a:endParaRPr lang="en-GB"/>
          </a:p>
        </p:txBody>
      </p:sp>
    </p:spTree>
  </p:cSld>
  <p:clrMapOvr>
    <a:masterClrMapping/>
  </p:clrMapOvr>
  <p:transition spd="slow">
    <p:push dir="u"/>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Paging</a:t>
            </a:r>
          </a:p>
        </p:txBody>
      </p:sp>
      <p:sp>
        <p:nvSpPr>
          <p:cNvPr id="3" name="Content Placeholder 2"/>
          <p:cNvSpPr>
            <a:spLocks noGrp="1"/>
          </p:cNvSpPr>
          <p:nvPr>
            <p:ph idx="1"/>
          </p:nvPr>
        </p:nvSpPr>
        <p:spPr/>
        <p:txBody>
          <a:bodyPr/>
          <a:lstStyle/>
          <a:p>
            <a:r>
              <a:rPr lang="en-NZ" dirty="0"/>
              <a:t>On creation, a process can make use of the entire user space of almost 2 GB</a:t>
            </a:r>
          </a:p>
          <a:p>
            <a:r>
              <a:rPr lang="en-NZ" dirty="0"/>
              <a:t>This space is divided into fixed-size pages managed in contiguous regions allocated on 64 KB boundaries</a:t>
            </a:r>
          </a:p>
          <a:p>
            <a:r>
              <a:rPr lang="en-NZ" dirty="0"/>
              <a:t>Regions may be in one of three states:</a:t>
            </a:r>
          </a:p>
        </p:txBody>
      </p:sp>
      <p:graphicFrame>
        <p:nvGraphicFramePr>
          <p:cNvPr id="6" name="Diagram 5"/>
          <p:cNvGraphicFramePr/>
          <p:nvPr/>
        </p:nvGraphicFramePr>
        <p:xfrm>
          <a:off x="2057400" y="3352800"/>
          <a:ext cx="7620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Resident Set</a:t>
            </a:r>
            <a:r>
              <a:rPr lang="hr-HR" dirty="0"/>
              <a:t> </a:t>
            </a:r>
            <a:r>
              <a:rPr lang="en-NZ" dirty="0"/>
              <a:t>Management System</a:t>
            </a:r>
          </a:p>
        </p:txBody>
      </p:sp>
      <p:sp>
        <p:nvSpPr>
          <p:cNvPr id="3" name="Content Placeholder 2"/>
          <p:cNvSpPr>
            <a:spLocks noGrp="1"/>
          </p:cNvSpPr>
          <p:nvPr>
            <p:ph idx="1"/>
          </p:nvPr>
        </p:nvSpPr>
        <p:spPr/>
        <p:txBody>
          <a:bodyPr/>
          <a:lstStyle/>
          <a:p>
            <a:r>
              <a:rPr lang="en-NZ" dirty="0"/>
              <a:t>Windows uses variable allocation, local scope</a:t>
            </a:r>
          </a:p>
          <a:p>
            <a:r>
              <a:rPr lang="en-NZ" dirty="0"/>
              <a:t>When activated, a process is assigned a data structure to manage its working set</a:t>
            </a:r>
          </a:p>
          <a:p>
            <a:r>
              <a:rPr lang="en-NZ" dirty="0"/>
              <a:t>Working sets of active processes are adjusted depending on the availability</a:t>
            </a:r>
            <a:r>
              <a:rPr lang="hr-HR" dirty="0"/>
              <a:t> </a:t>
            </a:r>
            <a:r>
              <a:rPr lang="en-NZ" dirty="0"/>
              <a:t>of main memory</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Memory Management</a:t>
            </a:r>
          </a:p>
        </p:txBody>
      </p:sp>
      <p:sp>
        <p:nvSpPr>
          <p:cNvPr id="5" name="Content Placeholder 4"/>
          <p:cNvSpPr>
            <a:spLocks noGrp="1"/>
          </p:cNvSpPr>
          <p:nvPr>
            <p:ph idx="1"/>
          </p:nvPr>
        </p:nvSpPr>
        <p:spPr/>
        <p:txBody>
          <a:bodyPr>
            <a:normAutofit fontScale="92500" lnSpcReduction="20000"/>
          </a:bodyPr>
          <a:lstStyle/>
          <a:p>
            <a:r>
              <a:rPr lang="en-US" dirty="0"/>
              <a:t>Android includes a number of extensions to the normal Linux kernel memory management facility</a:t>
            </a:r>
          </a:p>
          <a:p>
            <a:r>
              <a:rPr lang="en-US" dirty="0"/>
              <a:t>These include:</a:t>
            </a:r>
          </a:p>
          <a:p>
            <a:pPr lvl="1"/>
            <a:r>
              <a:rPr lang="en-US" dirty="0" err="1"/>
              <a:t>ASHMem</a:t>
            </a:r>
            <a:endParaRPr lang="en-US" dirty="0"/>
          </a:p>
          <a:p>
            <a:pPr lvl="2"/>
            <a:r>
              <a:rPr lang="en-US" dirty="0"/>
              <a:t>This feature provides anonymous shared memory, which abstracts memory as file descriptors</a:t>
            </a:r>
          </a:p>
          <a:p>
            <a:pPr lvl="2"/>
            <a:r>
              <a:rPr lang="en-US" dirty="0"/>
              <a:t>A file descriptor can be passed to another process to share memory</a:t>
            </a:r>
          </a:p>
          <a:p>
            <a:pPr lvl="1"/>
            <a:r>
              <a:rPr lang="en-US" dirty="0" err="1"/>
              <a:t>Pmem</a:t>
            </a:r>
            <a:endParaRPr lang="en-US" dirty="0"/>
          </a:p>
          <a:p>
            <a:pPr lvl="2"/>
            <a:r>
              <a:rPr lang="en-US" dirty="0"/>
              <a:t>This feature allocates virtual memory so that it is physically contiguous</a:t>
            </a:r>
          </a:p>
          <a:p>
            <a:pPr lvl="2"/>
            <a:r>
              <a:rPr lang="en-US" dirty="0"/>
              <a:t>This feature is useful for hardware that does not support virtual memory</a:t>
            </a:r>
          </a:p>
          <a:p>
            <a:pPr lvl="1"/>
            <a:r>
              <a:rPr lang="en-US" dirty="0"/>
              <a:t>Low Memory Killer</a:t>
            </a:r>
          </a:p>
          <a:p>
            <a:pPr lvl="2"/>
            <a:r>
              <a:rPr lang="en-US" dirty="0"/>
              <a:t>This feature enables the system to notify an app or apps that they need to free up memory</a:t>
            </a:r>
          </a:p>
          <a:p>
            <a:pPr lvl="2"/>
            <a:r>
              <a:rPr lang="en-US" dirty="0"/>
              <a:t>If an app does not cooperate, it is terminated</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7" name="Content Placeholder 6"/>
          <p:cNvSpPr>
            <a:spLocks noGrp="1"/>
          </p:cNvSpPr>
          <p:nvPr>
            <p:ph sz="half" idx="1"/>
          </p:nvPr>
        </p:nvSpPr>
        <p:spPr/>
        <p:txBody>
          <a:bodyPr>
            <a:normAutofit fontScale="62500" lnSpcReduction="20000"/>
          </a:bodyPr>
          <a:lstStyle/>
          <a:p>
            <a:r>
              <a:rPr lang="en-US" dirty="0"/>
              <a:t>Memory management requirements</a:t>
            </a:r>
          </a:p>
          <a:p>
            <a:pPr lvl="1"/>
            <a:r>
              <a:rPr lang="en-US" dirty="0"/>
              <a:t>Relocation</a:t>
            </a:r>
          </a:p>
          <a:p>
            <a:pPr lvl="1"/>
            <a:r>
              <a:rPr lang="en-US" dirty="0"/>
              <a:t>Protection</a:t>
            </a:r>
          </a:p>
          <a:p>
            <a:pPr lvl="1"/>
            <a:r>
              <a:rPr lang="en-US" dirty="0"/>
              <a:t>Sharing</a:t>
            </a:r>
          </a:p>
          <a:p>
            <a:pPr lvl="1"/>
            <a:r>
              <a:rPr lang="en-US" dirty="0"/>
              <a:t>Logical organization</a:t>
            </a:r>
          </a:p>
          <a:p>
            <a:pPr lvl="1"/>
            <a:r>
              <a:rPr lang="en-US" dirty="0"/>
              <a:t>Physical organization</a:t>
            </a:r>
          </a:p>
          <a:p>
            <a:r>
              <a:rPr lang="en-US" dirty="0"/>
              <a:t>Paging </a:t>
            </a:r>
            <a:endParaRPr lang="hr-HR" dirty="0"/>
          </a:p>
          <a:p>
            <a:r>
              <a:rPr lang="en-US" dirty="0"/>
              <a:t>Memory partitioning</a:t>
            </a:r>
          </a:p>
          <a:p>
            <a:pPr lvl="1"/>
            <a:r>
              <a:rPr lang="en-US" dirty="0"/>
              <a:t>Fixed partitioning</a:t>
            </a:r>
          </a:p>
          <a:p>
            <a:pPr lvl="1"/>
            <a:r>
              <a:rPr lang="en-US" dirty="0"/>
              <a:t>Dynamic partitioning</a:t>
            </a:r>
          </a:p>
          <a:p>
            <a:pPr lvl="1"/>
            <a:r>
              <a:rPr lang="en-US" dirty="0"/>
              <a:t>Buddy system</a:t>
            </a:r>
          </a:p>
          <a:p>
            <a:pPr lvl="1"/>
            <a:r>
              <a:rPr lang="en-US" dirty="0"/>
              <a:t>Relocation</a:t>
            </a:r>
          </a:p>
          <a:p>
            <a:r>
              <a:rPr lang="en-US" dirty="0"/>
              <a:t>Segmentation</a:t>
            </a:r>
            <a:endParaRPr lang="hr-HR" dirty="0"/>
          </a:p>
          <a:p>
            <a:r>
              <a:rPr lang="en-US" dirty="0"/>
              <a:t>Hardware and control structures</a:t>
            </a:r>
          </a:p>
          <a:p>
            <a:pPr lvl="1"/>
            <a:r>
              <a:rPr lang="en-US" dirty="0"/>
              <a:t>Locality and virtual memory</a:t>
            </a:r>
          </a:p>
          <a:p>
            <a:pPr lvl="1"/>
            <a:r>
              <a:rPr lang="en-US" dirty="0"/>
              <a:t>Combined paging and segmentation</a:t>
            </a:r>
          </a:p>
          <a:p>
            <a:pPr lvl="1"/>
            <a:r>
              <a:rPr lang="en-US" dirty="0"/>
              <a:t>Protection and sharing</a:t>
            </a:r>
          </a:p>
          <a:p>
            <a:endParaRPr lang="en-US" dirty="0"/>
          </a:p>
        </p:txBody>
      </p:sp>
      <p:sp>
        <p:nvSpPr>
          <p:cNvPr id="9" name="Content Placeholder 8"/>
          <p:cNvSpPr>
            <a:spLocks noGrp="1"/>
          </p:cNvSpPr>
          <p:nvPr>
            <p:ph sz="half" idx="2"/>
          </p:nvPr>
        </p:nvSpPr>
        <p:spPr/>
        <p:txBody>
          <a:bodyPr>
            <a:normAutofit fontScale="62500" lnSpcReduction="20000"/>
          </a:bodyPr>
          <a:lstStyle/>
          <a:p>
            <a:r>
              <a:rPr lang="en-US" dirty="0"/>
              <a:t>OS software</a:t>
            </a:r>
          </a:p>
          <a:p>
            <a:pPr lvl="1"/>
            <a:r>
              <a:rPr lang="en-US" dirty="0"/>
              <a:t>Fetch policy</a:t>
            </a:r>
          </a:p>
          <a:p>
            <a:pPr lvl="1"/>
            <a:r>
              <a:rPr lang="en-US" dirty="0"/>
              <a:t>Placement policy</a:t>
            </a:r>
          </a:p>
          <a:p>
            <a:pPr lvl="1"/>
            <a:r>
              <a:rPr lang="en-US" dirty="0"/>
              <a:t>Replacement policy</a:t>
            </a:r>
          </a:p>
          <a:p>
            <a:pPr lvl="1"/>
            <a:r>
              <a:rPr lang="en-US" dirty="0"/>
              <a:t>Resident set management</a:t>
            </a:r>
          </a:p>
          <a:p>
            <a:r>
              <a:rPr lang="en-US" dirty="0"/>
              <a:t>UNIX memory management</a:t>
            </a:r>
          </a:p>
          <a:p>
            <a:pPr lvl="1"/>
            <a:r>
              <a:rPr lang="en-US" dirty="0"/>
              <a:t>Paging system</a:t>
            </a:r>
          </a:p>
          <a:p>
            <a:r>
              <a:rPr lang="en-US" dirty="0"/>
              <a:t>Linux memory management</a:t>
            </a:r>
          </a:p>
          <a:p>
            <a:pPr lvl="1"/>
            <a:r>
              <a:rPr lang="en-US" dirty="0"/>
              <a:t>Linux virtual memory</a:t>
            </a:r>
            <a:endParaRPr lang="hr-HR" dirty="0"/>
          </a:p>
          <a:p>
            <a:pPr lvl="1"/>
            <a:r>
              <a:rPr lang="en-US" dirty="0"/>
              <a:t>Kernel memory allocation</a:t>
            </a:r>
          </a:p>
          <a:p>
            <a:r>
              <a:rPr lang="en-US" dirty="0"/>
              <a:t>Windows memory management</a:t>
            </a:r>
          </a:p>
          <a:p>
            <a:pPr lvl="1"/>
            <a:r>
              <a:rPr lang="en-US" dirty="0"/>
              <a:t>Windows virtual address map</a:t>
            </a:r>
          </a:p>
          <a:p>
            <a:pPr lvl="1"/>
            <a:r>
              <a:rPr lang="en-US" dirty="0"/>
              <a:t>Windows paging</a:t>
            </a:r>
          </a:p>
          <a:p>
            <a:pPr lvl="1"/>
            <a:r>
              <a:rPr lang="en-US" dirty="0"/>
              <a:t>Windows swapping</a:t>
            </a:r>
          </a:p>
          <a:p>
            <a:r>
              <a:rPr lang="en-US" dirty="0"/>
              <a:t>Android memory management</a:t>
            </a:r>
          </a:p>
          <a:p>
            <a:pPr lvl="2"/>
            <a:endParaRPr lang="en-US" dirty="0"/>
          </a:p>
          <a:p>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Thank you for your attention!</a:t>
            </a:r>
          </a:p>
        </p:txBody>
      </p:sp>
    </p:spTree>
    <p:extLst>
      <p:ext uri="{BB962C8B-B14F-4D97-AF65-F5344CB8AC3E}">
        <p14:creationId xmlns:p14="http://schemas.microsoft.com/office/powerpoint/2010/main" val="510256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r>
              <a:rPr lang="hr-HR" dirty="0"/>
              <a:t> </a:t>
            </a:r>
            <a:r>
              <a:rPr lang="en-US" dirty="0"/>
              <a:t>equal-size fixed partitions</a:t>
            </a:r>
          </a:p>
        </p:txBody>
      </p:sp>
      <p:sp>
        <p:nvSpPr>
          <p:cNvPr id="3" name="Content Placeholder 2"/>
          <p:cNvSpPr>
            <a:spLocks noGrp="1"/>
          </p:cNvSpPr>
          <p:nvPr>
            <p:ph idx="1"/>
          </p:nvPr>
        </p:nvSpPr>
        <p:spPr/>
        <p:txBody>
          <a:bodyPr/>
          <a:lstStyle/>
          <a:p>
            <a:r>
              <a:rPr lang="en-US" dirty="0"/>
              <a:t>A program may be too big to fit in a partition </a:t>
            </a:r>
          </a:p>
          <a:p>
            <a:pPr lvl="1"/>
            <a:r>
              <a:rPr lang="en-US" dirty="0"/>
              <a:t>Program needs to be designed with the use of overlays</a:t>
            </a:r>
          </a:p>
          <a:p>
            <a:r>
              <a:rPr lang="en-US" dirty="0"/>
              <a:t>Main memory utilization is inefficient  </a:t>
            </a:r>
          </a:p>
          <a:p>
            <a:pPr lvl="1"/>
            <a:r>
              <a:rPr lang="en-US" dirty="0"/>
              <a:t>Any program, regardless of size, occupies an entire partition</a:t>
            </a:r>
          </a:p>
          <a:p>
            <a:pPr lvl="1"/>
            <a:r>
              <a:rPr lang="en-US" dirty="0"/>
              <a:t>Internal fragmentation </a:t>
            </a:r>
          </a:p>
          <a:p>
            <a:pPr lvl="2"/>
            <a:r>
              <a:rPr lang="en-US" dirty="0"/>
              <a:t>Wasted space due to the block of data loaded being smaller than the partition</a:t>
            </a:r>
          </a:p>
          <a:p>
            <a:pPr lvl="1"/>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Disadvantages</a:t>
            </a:r>
            <a:r>
              <a:rPr lang="hr-HR" dirty="0"/>
              <a:t> unequal-size partitions</a:t>
            </a:r>
            <a:endParaRPr lang="en-NZ" dirty="0"/>
          </a:p>
        </p:txBody>
      </p:sp>
      <p:sp>
        <p:nvSpPr>
          <p:cNvPr id="3" name="Content Placeholder 2"/>
          <p:cNvSpPr>
            <a:spLocks noGrp="1"/>
          </p:cNvSpPr>
          <p:nvPr>
            <p:ph idx="1"/>
          </p:nvPr>
        </p:nvSpPr>
        <p:spPr/>
        <p:txBody>
          <a:bodyPr/>
          <a:lstStyle/>
          <a:p>
            <a:r>
              <a:rPr lang="en-NZ" dirty="0"/>
              <a:t>The number of partitions specified at system generation time limits the number of active processes in the system</a:t>
            </a:r>
          </a:p>
          <a:p>
            <a:r>
              <a:rPr lang="en-NZ" dirty="0"/>
              <a:t>Small jobs will not utilize partition space efficiently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Partitioning</a:t>
            </a:r>
          </a:p>
        </p:txBody>
      </p:sp>
      <p:sp>
        <p:nvSpPr>
          <p:cNvPr id="3" name="Content Placeholder 2"/>
          <p:cNvSpPr>
            <a:spLocks noGrp="1"/>
          </p:cNvSpPr>
          <p:nvPr>
            <p:ph idx="1"/>
          </p:nvPr>
        </p:nvSpPr>
        <p:spPr/>
        <p:txBody>
          <a:bodyPr/>
          <a:lstStyle/>
          <a:p>
            <a:r>
              <a:rPr lang="en-US" dirty="0"/>
              <a:t>Partitions are of variable length and number</a:t>
            </a:r>
          </a:p>
          <a:p>
            <a:r>
              <a:rPr lang="en-US" dirty="0"/>
              <a:t>Process is allocated exactly as much memory as it requires</a:t>
            </a:r>
          </a:p>
          <a:p>
            <a:r>
              <a:rPr lang="en-US" dirty="0"/>
              <a:t>This technique was used by IBM’s mainframe operating system, OS/MVT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descr="f4.pdf"/>
          <p:cNvPicPr>
            <a:picLocks noChangeAspect="1"/>
          </p:cNvPicPr>
          <p:nvPr/>
        </p:nvPicPr>
        <p:blipFill>
          <a:blip r:embed="rId3"/>
          <a:srcRect t="6364" b="20909"/>
          <a:stretch>
            <a:fillRect/>
          </a:stretch>
        </p:blipFill>
        <p:spPr>
          <a:xfrm>
            <a:off x="2667000" y="381001"/>
            <a:ext cx="6645034" cy="62541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Dynamic Partitioning</a:t>
            </a:r>
          </a:p>
        </p:txBody>
      </p:sp>
      <p:graphicFrame>
        <p:nvGraphicFramePr>
          <p:cNvPr id="4" name="Diagram 3"/>
          <p:cNvGraphicFramePr/>
          <p:nvPr>
            <p:extLst>
              <p:ext uri="{D42A27DB-BD31-4B8C-83A1-F6EECF244321}">
                <p14:modId xmlns:p14="http://schemas.microsoft.com/office/powerpoint/2010/main" val="415215009"/>
              </p:ext>
            </p:extLst>
          </p:nvPr>
        </p:nvGraphicFramePr>
        <p:xfrm>
          <a:off x="2057400" y="1690688"/>
          <a:ext cx="80772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Placement Algorithms</a:t>
            </a:r>
          </a:p>
        </p:txBody>
      </p:sp>
      <p:graphicFrame>
        <p:nvGraphicFramePr>
          <p:cNvPr id="4" name="Diagram 3"/>
          <p:cNvGraphicFramePr/>
          <p:nvPr>
            <p:extLst>
              <p:ext uri="{D42A27DB-BD31-4B8C-83A1-F6EECF244321}">
                <p14:modId xmlns:p14="http://schemas.microsoft.com/office/powerpoint/2010/main" val="3419699457"/>
              </p:ext>
            </p:extLst>
          </p:nvPr>
        </p:nvGraphicFramePr>
        <p:xfrm>
          <a:off x="1981200" y="1600200"/>
          <a:ext cx="8229600" cy="429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Buddy System</a:t>
            </a:r>
          </a:p>
        </p:txBody>
      </p:sp>
      <p:sp>
        <p:nvSpPr>
          <p:cNvPr id="3" name="Content Placeholder 2"/>
          <p:cNvSpPr>
            <a:spLocks noGrp="1"/>
          </p:cNvSpPr>
          <p:nvPr>
            <p:ph idx="1"/>
          </p:nvPr>
        </p:nvSpPr>
        <p:spPr/>
        <p:txBody>
          <a:bodyPr>
            <a:normAutofit/>
          </a:bodyPr>
          <a:lstStyle/>
          <a:p>
            <a:r>
              <a:rPr lang="en-US" sz="3000" dirty="0"/>
              <a:t>Comprised of fixed and dynamic partitioning schemes</a:t>
            </a:r>
          </a:p>
          <a:p>
            <a:r>
              <a:rPr lang="en-US" sz="3000" dirty="0"/>
              <a:t>Space available for allocation is treated as a single block</a:t>
            </a:r>
          </a:p>
          <a:p>
            <a:r>
              <a:rPr lang="en-US" sz="3000" dirty="0"/>
              <a:t>Memory blocks are available of size 2</a:t>
            </a:r>
            <a:r>
              <a:rPr lang="en-US" sz="3000" i="1" baseline="30000" dirty="0"/>
              <a:t>K</a:t>
            </a:r>
            <a:r>
              <a:rPr lang="en-US" sz="3000" i="1" dirty="0"/>
              <a:t> words, L ≤ K ≤ U, </a:t>
            </a:r>
            <a:r>
              <a:rPr lang="en-US" sz="3000" dirty="0"/>
              <a:t>where </a:t>
            </a:r>
          </a:p>
          <a:p>
            <a:pPr lvl="1"/>
            <a:r>
              <a:rPr lang="en-US" sz="2800" dirty="0"/>
              <a:t>2</a:t>
            </a:r>
            <a:r>
              <a:rPr lang="en-US" sz="2800" i="1" baseline="30000" dirty="0"/>
              <a:t>L</a:t>
            </a:r>
            <a:r>
              <a:rPr lang="en-US" sz="2800" i="1" dirty="0"/>
              <a:t> = </a:t>
            </a:r>
            <a:r>
              <a:rPr lang="en-US" sz="2800" dirty="0"/>
              <a:t>smallest size block that is allocated </a:t>
            </a:r>
          </a:p>
          <a:p>
            <a:pPr lvl="1"/>
            <a:r>
              <a:rPr lang="en-US" sz="2800" dirty="0"/>
              <a:t>2</a:t>
            </a:r>
            <a:r>
              <a:rPr lang="en-US" sz="2800" baseline="30000" dirty="0"/>
              <a:t>U</a:t>
            </a:r>
            <a:r>
              <a:rPr lang="en-US" sz="2800" dirty="0"/>
              <a:t> = largest size block that is allocated; generally 2</a:t>
            </a:r>
            <a:r>
              <a:rPr lang="en-US" sz="2800" baseline="30000" dirty="0"/>
              <a:t>U</a:t>
            </a:r>
            <a:r>
              <a:rPr lang="en-US" sz="2800" dirty="0"/>
              <a:t> is the size of the entire memory available for allocation</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59A78B7-732B-1568-E475-4F601314ADD8}"/>
              </a:ext>
            </a:extLst>
          </p:cNvPr>
          <p:cNvSpPr>
            <a:spLocks noGrp="1"/>
          </p:cNvSpPr>
          <p:nvPr>
            <p:ph type="title"/>
          </p:nvPr>
        </p:nvSpPr>
        <p:spPr/>
        <p:txBody>
          <a:bodyPr/>
          <a:lstStyle/>
          <a:p>
            <a:r>
              <a:rPr lang="en-GB" dirty="0"/>
              <a:t>Memory Management Terms</a:t>
            </a:r>
          </a:p>
        </p:txBody>
      </p:sp>
      <p:sp>
        <p:nvSpPr>
          <p:cNvPr id="11" name="Content Placeholder 10">
            <a:extLst>
              <a:ext uri="{FF2B5EF4-FFF2-40B4-BE49-F238E27FC236}">
                <a16:creationId xmlns:a16="http://schemas.microsoft.com/office/drawing/2014/main" id="{273C0193-42E8-06C0-012A-A9F1AC2E5CE4}"/>
              </a:ext>
            </a:extLst>
          </p:cNvPr>
          <p:cNvSpPr>
            <a:spLocks noGrp="1"/>
          </p:cNvSpPr>
          <p:nvPr>
            <p:ph idx="1"/>
          </p:nvPr>
        </p:nvSpPr>
        <p:spPr/>
        <p:txBody>
          <a:bodyPr>
            <a:normAutofit lnSpcReduction="10000"/>
          </a:bodyPr>
          <a:lstStyle/>
          <a:p>
            <a:r>
              <a:rPr lang="en-US" dirty="0"/>
              <a:t>Frame </a:t>
            </a:r>
            <a:endParaRPr lang="hr-HR" dirty="0"/>
          </a:p>
          <a:p>
            <a:pPr lvl="1"/>
            <a:r>
              <a:rPr lang="en-US" dirty="0"/>
              <a:t>A fixed-length block of main memory.</a:t>
            </a:r>
          </a:p>
          <a:p>
            <a:r>
              <a:rPr lang="en-US" dirty="0"/>
              <a:t>Page </a:t>
            </a:r>
            <a:endParaRPr lang="hr-HR" dirty="0"/>
          </a:p>
          <a:p>
            <a:pPr lvl="1"/>
            <a:r>
              <a:rPr lang="en-US" dirty="0"/>
              <a:t>A fixed-length block of data that resides in secondary memory (such as a disk). A page of</a:t>
            </a:r>
            <a:r>
              <a:rPr lang="hr-HR" dirty="0"/>
              <a:t> </a:t>
            </a:r>
            <a:r>
              <a:rPr lang="en-US" dirty="0"/>
              <a:t>data may temporarily be copied into a frame of main memory.</a:t>
            </a:r>
          </a:p>
          <a:p>
            <a:r>
              <a:rPr lang="en-US" dirty="0"/>
              <a:t>Segment </a:t>
            </a:r>
            <a:endParaRPr lang="hr-HR" dirty="0"/>
          </a:p>
          <a:p>
            <a:pPr lvl="1"/>
            <a:r>
              <a:rPr lang="en-US" dirty="0"/>
              <a:t>A variable-length block of data that resides in secondary memory. An entire segment may</a:t>
            </a:r>
            <a:r>
              <a:rPr lang="hr-HR" dirty="0"/>
              <a:t> </a:t>
            </a:r>
            <a:r>
              <a:rPr lang="en-US" dirty="0"/>
              <a:t>temporarily be copied into an available region of main memory (segmentation) or the segment</a:t>
            </a:r>
            <a:r>
              <a:rPr lang="hr-HR" dirty="0"/>
              <a:t> </a:t>
            </a:r>
            <a:r>
              <a:rPr lang="en-US" dirty="0"/>
              <a:t>may be divided into pages, which can be individually copied into main memory (combined</a:t>
            </a:r>
            <a:r>
              <a:rPr lang="hr-HR" dirty="0"/>
              <a:t> </a:t>
            </a:r>
            <a:r>
              <a:rPr lang="en-US" dirty="0"/>
              <a:t>segmentation and paging).</a:t>
            </a: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mv="urn:schemas-microsoft-com:mac:vml"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descr="f6.pdf"/>
          <p:cNvPicPr>
            <a:picLocks noChangeAspect="1"/>
          </p:cNvPicPr>
          <p:nvPr/>
        </p:nvPicPr>
        <p:blipFill>
          <a:blip r:embed="rId3"/>
          <a:stretch>
            <a:fillRect/>
          </a:stretch>
        </p:blipFill>
        <p:spPr>
          <a:xfrm>
            <a:off x="1524000" y="-152400"/>
            <a:ext cx="9466730" cy="7315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f7.pdf"/>
          <p:cNvPicPr>
            <a:picLocks noChangeAspect="1"/>
          </p:cNvPicPr>
          <p:nvPr/>
        </p:nvPicPr>
        <p:blipFill>
          <a:blip r:embed="rId3"/>
          <a:srcRect t="17273" b="10909"/>
          <a:stretch>
            <a:fillRect/>
          </a:stretch>
        </p:blipFill>
        <p:spPr>
          <a:xfrm>
            <a:off x="2743200" y="457200"/>
            <a:ext cx="6632712" cy="61645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Relocation </a:t>
            </a:r>
          </a:p>
        </p:txBody>
      </p:sp>
      <p:sp>
        <p:nvSpPr>
          <p:cNvPr id="6" name="Content Placeholder 5">
            <a:extLst>
              <a:ext uri="{FF2B5EF4-FFF2-40B4-BE49-F238E27FC236}">
                <a16:creationId xmlns:a16="http://schemas.microsoft.com/office/drawing/2014/main" id="{A1F49193-E3F1-F08B-AB45-7DC523C25D32}"/>
              </a:ext>
            </a:extLst>
          </p:cNvPr>
          <p:cNvSpPr>
            <a:spLocks noGrp="1"/>
          </p:cNvSpPr>
          <p:nvPr>
            <p:ph idx="1"/>
          </p:nvPr>
        </p:nvSpPr>
        <p:spPr/>
        <p:txBody>
          <a:bodyPr>
            <a:normAutofit fontScale="70000" lnSpcReduction="20000"/>
          </a:bodyPr>
          <a:lstStyle/>
          <a:p>
            <a:r>
              <a:rPr lang="en-US" dirty="0"/>
              <a:t>When the fixed partition scheme is used, we can expect a process will always be assigned to the same partition</a:t>
            </a:r>
          </a:p>
          <a:p>
            <a:pPr lvl="1"/>
            <a:r>
              <a:rPr lang="en-US" dirty="0"/>
              <a:t>Whichever partition is selected when a new process is loaded will always be used to swap that process back into memory after it has been swapped out</a:t>
            </a:r>
          </a:p>
          <a:p>
            <a:pPr lvl="1"/>
            <a:r>
              <a:rPr lang="en-US" dirty="0"/>
              <a:t>In that case, a simple relocating loader can be used</a:t>
            </a:r>
          </a:p>
          <a:p>
            <a:pPr lvl="1"/>
            <a:r>
              <a:rPr lang="en-US" dirty="0"/>
              <a:t>When the process is first loaded, all relative memory references in the code are replaced by absolute main memory addresses, determined by the base address of the loaded process</a:t>
            </a:r>
          </a:p>
          <a:p>
            <a:r>
              <a:rPr lang="en-US" dirty="0"/>
              <a:t>In the case of equal-size partitions and in the case of a single process queue for unequal-size partitions, a process may occupy different partitions during the course of its life</a:t>
            </a:r>
          </a:p>
          <a:p>
            <a:pPr lvl="1"/>
            <a:r>
              <a:rPr lang="en-US" dirty="0"/>
              <a:t>When a process image is first created, it is loaded into some partition in main memory; Later, the process may be swapped out</a:t>
            </a:r>
          </a:p>
          <a:p>
            <a:pPr lvl="1"/>
            <a:r>
              <a:rPr lang="en-US" dirty="0"/>
              <a:t>When it is subsequently swapped back in, it may be assigned to a different partition than the last time</a:t>
            </a:r>
          </a:p>
          <a:p>
            <a:pPr lvl="1"/>
            <a:r>
              <a:rPr lang="en-US" dirty="0"/>
              <a:t>The same is true for dynamic partitioning</a:t>
            </a:r>
          </a:p>
          <a:p>
            <a:r>
              <a:rPr lang="en-US" dirty="0"/>
              <a:t>When compaction is used, processes are shifted while they are in main memory</a:t>
            </a:r>
          </a:p>
          <a:p>
            <a:pPr lvl="1"/>
            <a:r>
              <a:rPr lang="en-US" dirty="0"/>
              <a:t>Thus, the locations referenced by a process are not fixed</a:t>
            </a:r>
          </a:p>
          <a:p>
            <a:pPr lvl="1"/>
            <a:r>
              <a:rPr lang="en-US" dirty="0"/>
              <a:t>They will change each time a process is swapped in or shifted</a:t>
            </a:r>
          </a:p>
          <a:p>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Addresses</a:t>
            </a:r>
          </a:p>
        </p:txBody>
      </p:sp>
      <p:graphicFrame>
        <p:nvGraphicFramePr>
          <p:cNvPr id="4" name="Diagram 3"/>
          <p:cNvGraphicFramePr/>
          <p:nvPr>
            <p:extLst>
              <p:ext uri="{D42A27DB-BD31-4B8C-83A1-F6EECF244321}">
                <p14:modId xmlns:p14="http://schemas.microsoft.com/office/powerpoint/2010/main" val="2693748647"/>
              </p:ext>
            </p:extLst>
          </p:nvPr>
        </p:nvGraphicFramePr>
        <p:xfrm>
          <a:off x="2209800" y="1447800"/>
          <a:ext cx="80772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8E201ED-C002-E531-BE60-DD7DB45AA175}"/>
              </a:ext>
            </a:extLst>
          </p:cNvPr>
          <p:cNvSpPr>
            <a:spLocks noGrp="1"/>
          </p:cNvSpPr>
          <p:nvPr>
            <p:ph type="title"/>
          </p:nvPr>
        </p:nvSpPr>
        <p:spPr/>
        <p:txBody>
          <a:bodyPr/>
          <a:lstStyle/>
          <a:p>
            <a:r>
              <a:rPr lang="en-GB" dirty="0"/>
              <a:t>Hardware Support for Relocation</a:t>
            </a:r>
          </a:p>
        </p:txBody>
      </p:sp>
      <p:pic>
        <p:nvPicPr>
          <p:cNvPr id="10" name="Picture 9">
            <a:extLst>
              <a:ext uri="{FF2B5EF4-FFF2-40B4-BE49-F238E27FC236}">
                <a16:creationId xmlns:a16="http://schemas.microsoft.com/office/drawing/2014/main" id="{E072BB10-9815-B8C5-6D3B-8F1BB7C4DB5B}"/>
              </a:ext>
            </a:extLst>
          </p:cNvPr>
          <p:cNvPicPr>
            <a:picLocks noChangeAspect="1"/>
          </p:cNvPicPr>
          <p:nvPr/>
        </p:nvPicPr>
        <p:blipFill>
          <a:blip r:embed="rId3"/>
          <a:stretch>
            <a:fillRect/>
          </a:stretch>
        </p:blipFill>
        <p:spPr>
          <a:xfrm>
            <a:off x="2907923" y="1295400"/>
            <a:ext cx="5438899" cy="4800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mv="urn:schemas-microsoft-com:mac:vml"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Paging</a:t>
            </a:r>
          </a:p>
        </p:txBody>
      </p:sp>
      <p:sp>
        <p:nvSpPr>
          <p:cNvPr id="3" name="Content Placeholder 2"/>
          <p:cNvSpPr>
            <a:spLocks noGrp="1"/>
          </p:cNvSpPr>
          <p:nvPr>
            <p:ph idx="1"/>
          </p:nvPr>
        </p:nvSpPr>
        <p:spPr/>
        <p:txBody>
          <a:bodyPr/>
          <a:lstStyle/>
          <a:p>
            <a:r>
              <a:rPr lang="en-US" dirty="0"/>
              <a:t>Partition memory into equal fixed-size chunks that are relatively small</a:t>
            </a:r>
          </a:p>
          <a:p>
            <a:r>
              <a:rPr lang="en-US" dirty="0"/>
              <a:t>Process is also divided into small fixed-size chunks of the same size</a:t>
            </a:r>
          </a:p>
        </p:txBody>
      </p:sp>
      <p:graphicFrame>
        <p:nvGraphicFramePr>
          <p:cNvPr id="4" name="Diagram 3"/>
          <p:cNvGraphicFramePr/>
          <p:nvPr>
            <p:extLst>
              <p:ext uri="{D42A27DB-BD31-4B8C-83A1-F6EECF244321}">
                <p14:modId xmlns:p14="http://schemas.microsoft.com/office/powerpoint/2010/main" val="1740068936"/>
              </p:ext>
            </p:extLst>
          </p:nvPr>
        </p:nvGraphicFramePr>
        <p:xfrm>
          <a:off x="3276600" y="3657600"/>
          <a:ext cx="5410200" cy="213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CA62A-E4F8-A08D-68F5-39592E51FEAE}"/>
              </a:ext>
            </a:extLst>
          </p:cNvPr>
          <p:cNvSpPr>
            <a:spLocks noGrp="1"/>
          </p:cNvSpPr>
          <p:nvPr>
            <p:ph type="title"/>
          </p:nvPr>
        </p:nvSpPr>
        <p:spPr>
          <a:xfrm>
            <a:off x="838200" y="365125"/>
            <a:ext cx="10896600" cy="1325563"/>
          </a:xfrm>
        </p:spPr>
        <p:txBody>
          <a:bodyPr/>
          <a:lstStyle/>
          <a:p>
            <a:r>
              <a:rPr lang="en-US" dirty="0"/>
              <a:t>Assignment of Process to Free Frames</a:t>
            </a:r>
            <a:endParaRPr lang="en-GB" dirty="0"/>
          </a:p>
        </p:txBody>
      </p:sp>
      <p:grpSp>
        <p:nvGrpSpPr>
          <p:cNvPr id="9" name="Group 8">
            <a:extLst>
              <a:ext uri="{FF2B5EF4-FFF2-40B4-BE49-F238E27FC236}">
                <a16:creationId xmlns:a16="http://schemas.microsoft.com/office/drawing/2014/main" id="{3C4E29D2-A560-E65E-D240-A97DEE92D1A6}"/>
              </a:ext>
            </a:extLst>
          </p:cNvPr>
          <p:cNvGrpSpPr/>
          <p:nvPr/>
        </p:nvGrpSpPr>
        <p:grpSpPr>
          <a:xfrm>
            <a:off x="838200" y="2133600"/>
            <a:ext cx="10442367" cy="3048000"/>
            <a:chOff x="914400" y="1447800"/>
            <a:chExt cx="7570716" cy="2209800"/>
          </a:xfrm>
        </p:grpSpPr>
        <p:pic>
          <p:nvPicPr>
            <p:cNvPr id="7" name="Picture 6">
              <a:extLst>
                <a:ext uri="{FF2B5EF4-FFF2-40B4-BE49-F238E27FC236}">
                  <a16:creationId xmlns:a16="http://schemas.microsoft.com/office/drawing/2014/main" id="{6DFEC985-007F-21AE-10C7-4B2E625580DE}"/>
                </a:ext>
              </a:extLst>
            </p:cNvPr>
            <p:cNvPicPr>
              <a:picLocks noChangeAspect="1"/>
            </p:cNvPicPr>
            <p:nvPr/>
          </p:nvPicPr>
          <p:blipFill rotWithShape="1">
            <a:blip r:embed="rId3"/>
            <a:srcRect b="51667"/>
            <a:stretch/>
          </p:blipFill>
          <p:spPr>
            <a:xfrm>
              <a:off x="914400" y="1447800"/>
              <a:ext cx="3836916" cy="2209800"/>
            </a:xfrm>
            <a:prstGeom prst="rect">
              <a:avLst/>
            </a:prstGeom>
          </p:spPr>
        </p:pic>
        <p:pic>
          <p:nvPicPr>
            <p:cNvPr id="8" name="Picture 7">
              <a:extLst>
                <a:ext uri="{FF2B5EF4-FFF2-40B4-BE49-F238E27FC236}">
                  <a16:creationId xmlns:a16="http://schemas.microsoft.com/office/drawing/2014/main" id="{F5529F81-CE7A-D6B7-02C4-F36C7BB0AA84}"/>
                </a:ext>
              </a:extLst>
            </p:cNvPr>
            <p:cNvPicPr>
              <a:picLocks noChangeAspect="1"/>
            </p:cNvPicPr>
            <p:nvPr/>
          </p:nvPicPr>
          <p:blipFill rotWithShape="1">
            <a:blip r:embed="rId3"/>
            <a:srcRect l="5958" t="53333"/>
            <a:stretch/>
          </p:blipFill>
          <p:spPr>
            <a:xfrm>
              <a:off x="4876800" y="1479550"/>
              <a:ext cx="3608316" cy="213360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Table</a:t>
            </a:r>
          </a:p>
        </p:txBody>
      </p:sp>
      <p:sp>
        <p:nvSpPr>
          <p:cNvPr id="3" name="Content Placeholder 2"/>
          <p:cNvSpPr>
            <a:spLocks noGrp="1"/>
          </p:cNvSpPr>
          <p:nvPr>
            <p:ph idx="1"/>
          </p:nvPr>
        </p:nvSpPr>
        <p:spPr/>
        <p:txBody>
          <a:bodyPr/>
          <a:lstStyle/>
          <a:p>
            <a:r>
              <a:rPr lang="en-US" dirty="0"/>
              <a:t>Maintained by operating system for each process</a:t>
            </a:r>
          </a:p>
          <a:p>
            <a:r>
              <a:rPr lang="en-US" dirty="0"/>
              <a:t>Contains the frame location for each page in the process</a:t>
            </a:r>
          </a:p>
          <a:p>
            <a:r>
              <a:rPr lang="en-US" dirty="0"/>
              <a:t>Processor must know how to access for the current process</a:t>
            </a:r>
          </a:p>
          <a:p>
            <a:r>
              <a:rPr lang="en-US" dirty="0"/>
              <a:t>Used by processor to produce a physical address</a:t>
            </a:r>
          </a:p>
          <a:p>
            <a:endParaRPr lang="en-US" dirty="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descr="f10.pdf"/>
          <p:cNvPicPr>
            <a:picLocks noChangeAspect="1"/>
          </p:cNvPicPr>
          <p:nvPr/>
        </p:nvPicPr>
        <p:blipFill>
          <a:blip r:embed="rId3"/>
          <a:srcRect l="9091" t="14118" r="4545" b="35294"/>
          <a:stretch>
            <a:fillRect/>
          </a:stretch>
        </p:blipFill>
        <p:spPr>
          <a:xfrm>
            <a:off x="1828800" y="1752601"/>
            <a:ext cx="8455628" cy="3827215"/>
          </a:xfrm>
          <a:prstGeom prst="rect">
            <a:avLst/>
          </a:prstGeom>
        </p:spPr>
      </p:pic>
    </p:spTree>
  </p:cSld>
  <p:clrMapOvr>
    <a:masterClrMapping/>
  </p:clrMapOvr>
  <p:transition spd="slow">
    <p:wheel spokes="1"/>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descr="f11.pdf"/>
          <p:cNvPicPr>
            <a:picLocks noChangeAspect="1"/>
          </p:cNvPicPr>
          <p:nvPr/>
        </p:nvPicPr>
        <p:blipFill>
          <a:blip r:embed="rId3"/>
          <a:stretch>
            <a:fillRect/>
          </a:stretch>
        </p:blipFill>
        <p:spPr>
          <a:xfrm>
            <a:off x="1792942" y="228600"/>
            <a:ext cx="8875059" cy="6858000"/>
          </a:xfrm>
          <a:prstGeom prst="rect">
            <a:avLst/>
          </a:prstGeom>
        </p:spPr>
      </p:pic>
      <p:sp>
        <p:nvSpPr>
          <p:cNvPr id="2" name="Title 1">
            <a:extLst>
              <a:ext uri="{FF2B5EF4-FFF2-40B4-BE49-F238E27FC236}">
                <a16:creationId xmlns:a16="http://schemas.microsoft.com/office/drawing/2014/main" id="{0C45FB18-6A8C-184F-8A56-5A3E825EE246}"/>
              </a:ext>
            </a:extLst>
          </p:cNvPr>
          <p:cNvSpPr>
            <a:spLocks noGrp="1"/>
          </p:cNvSpPr>
          <p:nvPr>
            <p:ph type="title"/>
          </p:nvPr>
        </p:nvSpPr>
        <p:spPr/>
        <p:txBody>
          <a:bodyPr/>
          <a:lstStyle/>
          <a:p>
            <a:endParaRPr lang="en-GB"/>
          </a:p>
        </p:txBody>
      </p:sp>
      <p:sp>
        <p:nvSpPr>
          <p:cNvPr id="4" name="Content Placeholder 3">
            <a:extLst>
              <a:ext uri="{FF2B5EF4-FFF2-40B4-BE49-F238E27FC236}">
                <a16:creationId xmlns:a16="http://schemas.microsoft.com/office/drawing/2014/main" id="{4956D34B-D56F-0931-E425-E144C42ABD08}"/>
              </a:ext>
            </a:extLst>
          </p:cNvPr>
          <p:cNvSpPr>
            <a:spLocks noGrp="1"/>
          </p:cNvSpPr>
          <p:nvPr>
            <p:ph idx="1"/>
          </p:nvPr>
        </p:nvSpPr>
        <p:spPr/>
        <p:txBody>
          <a:bodyPr/>
          <a:lstStyle/>
          <a:p>
            <a:endParaRPr lang="en-GB"/>
          </a:p>
        </p:txBody>
      </p:sp>
      <p:sp>
        <p:nvSpPr>
          <p:cNvPr id="5" name="Text Placeholder 4">
            <a:extLst>
              <a:ext uri="{FF2B5EF4-FFF2-40B4-BE49-F238E27FC236}">
                <a16:creationId xmlns:a16="http://schemas.microsoft.com/office/drawing/2014/main" id="{F8383EDA-BD97-BEB3-F44B-6C9F1FEF399B}"/>
              </a:ext>
            </a:extLst>
          </p:cNvPr>
          <p:cNvSpPr>
            <a:spLocks noGrp="1"/>
          </p:cNvSpPr>
          <p:nvPr>
            <p:ph type="body" sz="half" idx="2"/>
          </p:nvPr>
        </p:nvSpPr>
        <p:spPr/>
        <p:txBody>
          <a:bodyPr/>
          <a:lstStyle/>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Memory Management Requirements</a:t>
            </a:r>
          </a:p>
        </p:txBody>
      </p:sp>
      <p:sp>
        <p:nvSpPr>
          <p:cNvPr id="3" name="Content Placeholder 2"/>
          <p:cNvSpPr>
            <a:spLocks noGrp="1"/>
          </p:cNvSpPr>
          <p:nvPr>
            <p:ph idx="1"/>
          </p:nvPr>
        </p:nvSpPr>
        <p:spPr/>
        <p:txBody>
          <a:bodyPr>
            <a:normAutofit/>
          </a:bodyPr>
          <a:lstStyle/>
          <a:p>
            <a:r>
              <a:rPr lang="en-NZ" dirty="0"/>
              <a:t>Memory management is intended to satisfy the following requirements:</a:t>
            </a:r>
          </a:p>
          <a:p>
            <a:pPr marL="1139825" indent="-346075"/>
            <a:r>
              <a:rPr lang="en-NZ" sz="2400" dirty="0"/>
              <a:t>Relocation</a:t>
            </a:r>
          </a:p>
          <a:p>
            <a:pPr marL="1139825" indent="-346075"/>
            <a:r>
              <a:rPr lang="en-NZ" sz="2400" dirty="0"/>
              <a:t>Protection</a:t>
            </a:r>
          </a:p>
          <a:p>
            <a:pPr marL="1139825" indent="-346075"/>
            <a:r>
              <a:rPr lang="en-NZ" sz="2400" dirty="0"/>
              <a:t>Sharing</a:t>
            </a:r>
          </a:p>
          <a:p>
            <a:pPr marL="1139825" indent="-346075"/>
            <a:r>
              <a:rPr lang="en-NZ" sz="2400" dirty="0"/>
              <a:t>Logical organization</a:t>
            </a:r>
          </a:p>
          <a:p>
            <a:pPr marL="1139825" indent="-346075"/>
            <a:r>
              <a:rPr lang="en-NZ" sz="2400" dirty="0"/>
              <a:t>Physical organization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2.pdf"/>
          <p:cNvPicPr>
            <a:picLocks noChangeAspect="1"/>
          </p:cNvPicPr>
          <p:nvPr/>
        </p:nvPicPr>
        <p:blipFill>
          <a:blip r:embed="rId3"/>
          <a:srcRect t="90000"/>
          <a:stretch>
            <a:fillRect/>
          </a:stretch>
        </p:blipFill>
        <p:spPr>
          <a:xfrm>
            <a:off x="3446318" y="6172162"/>
            <a:ext cx="5299364" cy="685839"/>
          </a:xfrm>
          <a:prstGeom prst="rect">
            <a:avLst/>
          </a:prstGeom>
        </p:spPr>
      </p:pic>
      <p:sp>
        <p:nvSpPr>
          <p:cNvPr id="7" name="Title 6">
            <a:extLst>
              <a:ext uri="{FF2B5EF4-FFF2-40B4-BE49-F238E27FC236}">
                <a16:creationId xmlns:a16="http://schemas.microsoft.com/office/drawing/2014/main" id="{210FF923-92D6-1EE3-F77E-D5E127BB0526}"/>
              </a:ext>
            </a:extLst>
          </p:cNvPr>
          <p:cNvSpPr>
            <a:spLocks noGrp="1"/>
          </p:cNvSpPr>
          <p:nvPr>
            <p:ph type="title"/>
          </p:nvPr>
        </p:nvSpPr>
        <p:spPr/>
        <p:txBody>
          <a:bodyPr/>
          <a:lstStyle/>
          <a:p>
            <a:r>
              <a:rPr lang="hr-HR" dirty="0"/>
              <a:t>P</a:t>
            </a:r>
            <a:r>
              <a:rPr lang="en-GB" dirty="0"/>
              <a:t>aging</a:t>
            </a:r>
          </a:p>
        </p:txBody>
      </p:sp>
      <p:pic>
        <p:nvPicPr>
          <p:cNvPr id="3" name="Picture 2">
            <a:extLst>
              <a:ext uri="{FF2B5EF4-FFF2-40B4-BE49-F238E27FC236}">
                <a16:creationId xmlns:a16="http://schemas.microsoft.com/office/drawing/2014/main" id="{81EFC91F-4ACD-153B-C621-A4B7FE9D29DE}"/>
              </a:ext>
            </a:extLst>
          </p:cNvPr>
          <p:cNvPicPr>
            <a:picLocks noChangeAspect="1"/>
          </p:cNvPicPr>
          <p:nvPr/>
        </p:nvPicPr>
        <p:blipFill>
          <a:blip r:embed="rId4"/>
          <a:stretch>
            <a:fillRect/>
          </a:stretch>
        </p:blipFill>
        <p:spPr>
          <a:xfrm>
            <a:off x="2209800" y="1981200"/>
            <a:ext cx="7553325" cy="37493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mv="urn:schemas-microsoft-com:mac:vml" xmlns="">
      <p:transition spd="slow">
        <p:split orient="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Segmentation</a:t>
            </a:r>
          </a:p>
        </p:txBody>
      </p:sp>
      <p:sp>
        <p:nvSpPr>
          <p:cNvPr id="3" name="Content Placeholder 2"/>
          <p:cNvSpPr>
            <a:spLocks noGrp="1"/>
          </p:cNvSpPr>
          <p:nvPr>
            <p:ph idx="1"/>
          </p:nvPr>
        </p:nvSpPr>
        <p:spPr/>
        <p:txBody>
          <a:bodyPr/>
          <a:lstStyle/>
          <a:p>
            <a:r>
              <a:rPr lang="en-US" dirty="0"/>
              <a:t>A program can be subdivided into segments</a:t>
            </a:r>
          </a:p>
          <a:p>
            <a:pPr lvl="1"/>
            <a:r>
              <a:rPr lang="en-US" dirty="0"/>
              <a:t>May vary in length</a:t>
            </a:r>
          </a:p>
          <a:p>
            <a:pPr lvl="1"/>
            <a:r>
              <a:rPr lang="en-US" dirty="0"/>
              <a:t>There is a maximum length</a:t>
            </a:r>
          </a:p>
          <a:p>
            <a:r>
              <a:rPr lang="en-US" dirty="0"/>
              <a:t>Addressing consists of two parts:</a:t>
            </a:r>
          </a:p>
          <a:p>
            <a:pPr lvl="1"/>
            <a:r>
              <a:rPr lang="en-US" dirty="0"/>
              <a:t>Segment number </a:t>
            </a:r>
          </a:p>
          <a:p>
            <a:pPr lvl="1"/>
            <a:r>
              <a:rPr lang="en-US" dirty="0"/>
              <a:t>An offset</a:t>
            </a:r>
          </a:p>
          <a:p>
            <a:r>
              <a:rPr lang="en-US" dirty="0"/>
              <a:t>Similar to dynamic partitioning</a:t>
            </a:r>
          </a:p>
          <a:p>
            <a:r>
              <a:rPr lang="en-US" dirty="0"/>
              <a:t>Eliminates internal fragmentation</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Segmentation</a:t>
            </a:r>
          </a:p>
        </p:txBody>
      </p:sp>
      <p:sp>
        <p:nvSpPr>
          <p:cNvPr id="6" name="Content Placeholder 5"/>
          <p:cNvSpPr>
            <a:spLocks noGrp="1"/>
          </p:cNvSpPr>
          <p:nvPr>
            <p:ph idx="1"/>
          </p:nvPr>
        </p:nvSpPr>
        <p:spPr/>
        <p:txBody>
          <a:bodyPr/>
          <a:lstStyle/>
          <a:p>
            <a:r>
              <a:rPr lang="en-US" dirty="0"/>
              <a:t>Usually visible </a:t>
            </a:r>
          </a:p>
          <a:p>
            <a:r>
              <a:rPr lang="en-US" dirty="0"/>
              <a:t>Provided as a convenience for organizing programs and data</a:t>
            </a:r>
          </a:p>
          <a:p>
            <a:r>
              <a:rPr lang="en-US" dirty="0"/>
              <a:t>Typically, the programmer will assign programs and data to different segments</a:t>
            </a:r>
          </a:p>
          <a:p>
            <a:r>
              <a:rPr lang="en-US" dirty="0"/>
              <a:t>For purposes of modular programming the program or data may be further broken down into multiple segments</a:t>
            </a:r>
          </a:p>
          <a:p>
            <a:pPr lvl="1"/>
            <a:r>
              <a:rPr lang="en-US" dirty="0"/>
              <a:t>The principal inconvenience of this service is that the programmer must be aware of the maximum segment size limitation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Address Translation</a:t>
            </a:r>
          </a:p>
        </p:txBody>
      </p:sp>
      <p:sp>
        <p:nvSpPr>
          <p:cNvPr id="5" name="Content Placeholder 4"/>
          <p:cNvSpPr>
            <a:spLocks noGrp="1"/>
          </p:cNvSpPr>
          <p:nvPr>
            <p:ph idx="1"/>
          </p:nvPr>
        </p:nvSpPr>
        <p:spPr/>
        <p:txBody>
          <a:bodyPr/>
          <a:lstStyle/>
          <a:p>
            <a:r>
              <a:rPr lang="en-US" dirty="0"/>
              <a:t>Another consequence of unequal size segments is that there is no simple relationship between logical addresses and physical addresses</a:t>
            </a:r>
          </a:p>
          <a:p>
            <a:r>
              <a:rPr lang="en-US" dirty="0"/>
              <a:t>The following steps are needed for address translation:</a:t>
            </a:r>
          </a:p>
        </p:txBody>
      </p:sp>
      <p:graphicFrame>
        <p:nvGraphicFramePr>
          <p:cNvPr id="2" name="Diagram 1"/>
          <p:cNvGraphicFramePr/>
          <p:nvPr>
            <p:extLst>
              <p:ext uri="{D42A27DB-BD31-4B8C-83A1-F6EECF244321}">
                <p14:modId xmlns:p14="http://schemas.microsoft.com/office/powerpoint/2010/main" val="1164873580"/>
              </p:ext>
            </p:extLst>
          </p:nvPr>
        </p:nvGraphicFramePr>
        <p:xfrm>
          <a:off x="838200" y="3642768"/>
          <a:ext cx="10744200" cy="2519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9804-59AE-B0D0-9F87-76858E000025}"/>
              </a:ext>
            </a:extLst>
          </p:cNvPr>
          <p:cNvSpPr>
            <a:spLocks noGrp="1"/>
          </p:cNvSpPr>
          <p:nvPr>
            <p:ph type="title"/>
          </p:nvPr>
        </p:nvSpPr>
        <p:spPr/>
        <p:txBody>
          <a:bodyPr/>
          <a:lstStyle/>
          <a:p>
            <a:r>
              <a:rPr lang="en-US" dirty="0"/>
              <a:t>Segmentation</a:t>
            </a:r>
            <a:endParaRPr lang="en-GB" dirty="0"/>
          </a:p>
        </p:txBody>
      </p:sp>
      <p:pic>
        <p:nvPicPr>
          <p:cNvPr id="7" name="Picture 6">
            <a:extLst>
              <a:ext uri="{FF2B5EF4-FFF2-40B4-BE49-F238E27FC236}">
                <a16:creationId xmlns:a16="http://schemas.microsoft.com/office/drawing/2014/main" id="{40AFCF80-E02F-37FA-B417-9A63A9F73F37}"/>
              </a:ext>
            </a:extLst>
          </p:cNvPr>
          <p:cNvPicPr>
            <a:picLocks noChangeAspect="1"/>
          </p:cNvPicPr>
          <p:nvPr/>
        </p:nvPicPr>
        <p:blipFill>
          <a:blip r:embed="rId3"/>
          <a:stretch>
            <a:fillRect/>
          </a:stretch>
        </p:blipFill>
        <p:spPr>
          <a:xfrm>
            <a:off x="2133600" y="1905000"/>
            <a:ext cx="7439025" cy="366899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09E02-B29D-E780-3C88-176DFE4C55E9}"/>
              </a:ext>
            </a:extLst>
          </p:cNvPr>
          <p:cNvSpPr>
            <a:spLocks noGrp="1"/>
          </p:cNvSpPr>
          <p:nvPr>
            <p:ph type="title"/>
          </p:nvPr>
        </p:nvSpPr>
        <p:spPr/>
        <p:txBody>
          <a:bodyPr/>
          <a:lstStyle/>
          <a:p>
            <a:r>
              <a:rPr lang="en-GB" dirty="0"/>
              <a:t>Virtual Memory Terminology</a:t>
            </a:r>
          </a:p>
        </p:txBody>
      </p:sp>
      <p:sp>
        <p:nvSpPr>
          <p:cNvPr id="3" name="Content Placeholder 2">
            <a:extLst>
              <a:ext uri="{FF2B5EF4-FFF2-40B4-BE49-F238E27FC236}">
                <a16:creationId xmlns:a16="http://schemas.microsoft.com/office/drawing/2014/main" id="{7EA13126-82C0-68F0-7EC8-B00C62B3BB14}"/>
              </a:ext>
            </a:extLst>
          </p:cNvPr>
          <p:cNvSpPr>
            <a:spLocks noGrp="1"/>
          </p:cNvSpPr>
          <p:nvPr>
            <p:ph idx="1"/>
          </p:nvPr>
        </p:nvSpPr>
        <p:spPr/>
        <p:txBody>
          <a:bodyPr>
            <a:normAutofit fontScale="92500" lnSpcReduction="20000"/>
          </a:bodyPr>
          <a:lstStyle/>
          <a:p>
            <a:r>
              <a:rPr lang="en-US" dirty="0"/>
              <a:t>Virtual memory</a:t>
            </a:r>
            <a:endParaRPr lang="hr-HR" dirty="0"/>
          </a:p>
          <a:p>
            <a:pPr lvl="1"/>
            <a:r>
              <a:rPr lang="en-US" dirty="0"/>
              <a:t>A storage allocation scheme in which secondary memory can be addressed as</a:t>
            </a:r>
            <a:r>
              <a:rPr lang="hr-HR" dirty="0"/>
              <a:t> </a:t>
            </a:r>
            <a:r>
              <a:rPr lang="en-US" dirty="0"/>
              <a:t>though it were part of main memory. </a:t>
            </a:r>
          </a:p>
          <a:p>
            <a:r>
              <a:rPr lang="en-US" dirty="0"/>
              <a:t>Virtual address</a:t>
            </a:r>
            <a:endParaRPr lang="hr-HR" dirty="0"/>
          </a:p>
          <a:p>
            <a:pPr lvl="1"/>
            <a:r>
              <a:rPr lang="en-US" dirty="0"/>
              <a:t>The address assigned to a location in virtual memory to allow that location to be</a:t>
            </a:r>
            <a:r>
              <a:rPr lang="hr-HR" dirty="0"/>
              <a:t> </a:t>
            </a:r>
            <a:r>
              <a:rPr lang="en-US" dirty="0"/>
              <a:t>accessed as though it were part of main memory.</a:t>
            </a:r>
          </a:p>
          <a:p>
            <a:r>
              <a:rPr lang="en-US" dirty="0"/>
              <a:t>Virtual address space</a:t>
            </a:r>
            <a:endParaRPr lang="hr-HR" dirty="0"/>
          </a:p>
          <a:p>
            <a:pPr lvl="1"/>
            <a:r>
              <a:rPr lang="en-US" dirty="0"/>
              <a:t>The virtual storage assigned to a process.</a:t>
            </a:r>
          </a:p>
          <a:p>
            <a:r>
              <a:rPr lang="en-US" dirty="0"/>
              <a:t>Address space</a:t>
            </a:r>
            <a:endParaRPr lang="hr-HR" dirty="0"/>
          </a:p>
          <a:p>
            <a:pPr lvl="1"/>
            <a:r>
              <a:rPr lang="en-US" dirty="0"/>
              <a:t>The range of memory addresses available to a process.</a:t>
            </a:r>
          </a:p>
          <a:p>
            <a:r>
              <a:rPr lang="en-US" dirty="0"/>
              <a:t>Real address</a:t>
            </a:r>
            <a:endParaRPr lang="hr-HR" dirty="0"/>
          </a:p>
          <a:p>
            <a:pPr lvl="1"/>
            <a:r>
              <a:rPr lang="en-US" dirty="0"/>
              <a:t>The address of a storage location in main memory.</a:t>
            </a:r>
            <a:endParaRPr lang="en-GB" dirty="0"/>
          </a:p>
        </p:txBody>
      </p:sp>
    </p:spTree>
    <p:extLst>
      <p:ext uri="{BB962C8B-B14F-4D97-AF65-F5344CB8AC3E}">
        <p14:creationId xmlns:p14="http://schemas.microsoft.com/office/powerpoint/2010/main" val="16568031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and Control Structures</a:t>
            </a:r>
          </a:p>
        </p:txBody>
      </p:sp>
      <p:sp>
        <p:nvSpPr>
          <p:cNvPr id="3" name="Content Placeholder 2"/>
          <p:cNvSpPr>
            <a:spLocks noGrp="1"/>
          </p:cNvSpPr>
          <p:nvPr>
            <p:ph idx="1"/>
          </p:nvPr>
        </p:nvSpPr>
        <p:spPr/>
        <p:txBody>
          <a:bodyPr/>
          <a:lstStyle/>
          <a:p>
            <a:r>
              <a:rPr lang="en-US" dirty="0"/>
              <a:t>Two characteristics fundamental to memory management:</a:t>
            </a:r>
          </a:p>
          <a:p>
            <a:pPr lvl="1"/>
            <a:r>
              <a:rPr lang="en-US" dirty="0"/>
              <a:t>All memory references are logical addresses that are dynamically translated into physical addresses at run time</a:t>
            </a:r>
          </a:p>
          <a:p>
            <a:pPr lvl="1"/>
            <a:r>
              <a:rPr lang="en-US" dirty="0"/>
              <a:t>A process may be broken up into a number of pieces that don’t need to be contiguously located in main memory during execution</a:t>
            </a:r>
          </a:p>
          <a:p>
            <a:r>
              <a:rPr lang="en-US" dirty="0"/>
              <a:t>If these two characteristics are present, it is not necessary that all of the pages or segments of a process be in main memory during execution</a:t>
            </a:r>
          </a:p>
          <a:p>
            <a:pPr lvl="1"/>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a Process</a:t>
            </a:r>
          </a:p>
        </p:txBody>
      </p:sp>
      <p:sp>
        <p:nvSpPr>
          <p:cNvPr id="3" name="Content Placeholder 2"/>
          <p:cNvSpPr>
            <a:spLocks noGrp="1"/>
          </p:cNvSpPr>
          <p:nvPr>
            <p:ph idx="1"/>
          </p:nvPr>
        </p:nvSpPr>
        <p:spPr/>
        <p:txBody>
          <a:bodyPr/>
          <a:lstStyle/>
          <a:p>
            <a:r>
              <a:rPr lang="en-US" dirty="0"/>
              <a:t>Operating system brings into main memory a few pieces of the program</a:t>
            </a:r>
          </a:p>
          <a:p>
            <a:r>
              <a:rPr lang="en-US" dirty="0"/>
              <a:t>Resident set</a:t>
            </a:r>
          </a:p>
          <a:p>
            <a:pPr lvl="1"/>
            <a:r>
              <a:rPr lang="en-US" dirty="0"/>
              <a:t>Portion of process that is in main memory</a:t>
            </a:r>
          </a:p>
          <a:p>
            <a:r>
              <a:rPr lang="en-US" dirty="0"/>
              <a:t>An interrupt is generated when an                                       address is needed that is not in main                                 memory</a:t>
            </a:r>
          </a:p>
          <a:p>
            <a:r>
              <a:rPr lang="en-US" dirty="0"/>
              <a:t>Operating system places the process                                              in a blocking state</a:t>
            </a:r>
          </a:p>
          <a:p>
            <a:endParaRPr lang="en-US" dirty="0"/>
          </a:p>
        </p:txBody>
      </p:sp>
      <p:sp>
        <p:nvSpPr>
          <p:cNvPr id="4" name="TextBox 3"/>
          <p:cNvSpPr txBox="1"/>
          <p:nvPr/>
        </p:nvSpPr>
        <p:spPr>
          <a:xfrm>
            <a:off x="8458201" y="6457890"/>
            <a:ext cx="1631409" cy="400110"/>
          </a:xfrm>
          <a:prstGeom prst="rect">
            <a:avLst/>
          </a:prstGeom>
          <a:noFill/>
        </p:spPr>
        <p:txBody>
          <a:bodyPr wrap="none" rtlCol="0">
            <a:spAutoFit/>
          </a:bodyPr>
          <a:lstStyle/>
          <a:p>
            <a:r>
              <a:rPr lang="en-US" sz="2000" dirty="0">
                <a:latin typeface="+mn-lt"/>
              </a:rPr>
              <a:t>Continued . .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of a Process</a:t>
            </a:r>
          </a:p>
        </p:txBody>
      </p:sp>
      <p:sp>
        <p:nvSpPr>
          <p:cNvPr id="3" name="Content Placeholder 2"/>
          <p:cNvSpPr>
            <a:spLocks noGrp="1"/>
          </p:cNvSpPr>
          <p:nvPr>
            <p:ph idx="1"/>
          </p:nvPr>
        </p:nvSpPr>
        <p:spPr/>
        <p:txBody>
          <a:bodyPr/>
          <a:lstStyle/>
          <a:p>
            <a:r>
              <a:rPr lang="en-US" dirty="0"/>
              <a:t>Piece of process that contains the logical address is brought into main memory</a:t>
            </a:r>
          </a:p>
          <a:p>
            <a:pPr lvl="1"/>
            <a:r>
              <a:rPr lang="en-US" dirty="0"/>
              <a:t>Operating system issues a disk I/O Read request</a:t>
            </a:r>
          </a:p>
          <a:p>
            <a:pPr lvl="1"/>
            <a:r>
              <a:rPr lang="en-US" dirty="0"/>
              <a:t>Another process is dispatched to run while the disk I/O takes place</a:t>
            </a:r>
          </a:p>
          <a:p>
            <a:pPr lvl="1"/>
            <a:r>
              <a:rPr lang="en-US" dirty="0"/>
              <a:t>An interrupt is issued when disk I/O is complete, which causes the operating system to place the affected process in the Ready state</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Implications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a:t>More processes may be maintained in main memory</a:t>
            </a:r>
          </a:p>
          <a:p>
            <a:pPr lvl="1"/>
            <a:r>
              <a:rPr lang="en-US" dirty="0"/>
              <a:t>Because only some of the pieces of any particular process are loaded, there is room for more processes</a:t>
            </a:r>
          </a:p>
          <a:p>
            <a:pPr lvl="1"/>
            <a:r>
              <a:rPr lang="en-US" dirty="0"/>
              <a:t>This leads to more efficient utilization of the processor because it is more likely that at least one of the more numerous processes will be in a Ready state at any particular time</a:t>
            </a:r>
          </a:p>
          <a:p>
            <a:r>
              <a:rPr lang="en-US" dirty="0"/>
              <a:t>A process may be larger than all of main memory</a:t>
            </a:r>
          </a:p>
          <a:p>
            <a:pPr lvl="1"/>
            <a:r>
              <a:rPr lang="en-US" dirty="0"/>
              <a:t>If the program being written is too large, the programmer must devise ways to structure the program into pieces that can be loaded separately in some sort of overlay strategy</a:t>
            </a:r>
          </a:p>
          <a:p>
            <a:pPr lvl="1"/>
            <a:r>
              <a:rPr lang="en-US" dirty="0"/>
              <a:t>With virtual memory based on paging or segmentation, that job is left to the OS and the hardware</a:t>
            </a:r>
          </a:p>
          <a:p>
            <a:pPr lvl="1"/>
            <a:r>
              <a:rPr lang="en-US" dirty="0"/>
              <a:t>The OS automatically loads pieces of a process into main memory as required</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Relocation</a:t>
            </a:r>
          </a:p>
        </p:txBody>
      </p:sp>
      <p:sp>
        <p:nvSpPr>
          <p:cNvPr id="3" name="Content Placeholder 2"/>
          <p:cNvSpPr>
            <a:spLocks noGrp="1"/>
          </p:cNvSpPr>
          <p:nvPr>
            <p:ph idx="1"/>
          </p:nvPr>
        </p:nvSpPr>
        <p:spPr/>
        <p:txBody>
          <a:bodyPr>
            <a:normAutofit/>
          </a:bodyPr>
          <a:lstStyle/>
          <a:p>
            <a:r>
              <a:rPr lang="en-US" dirty="0"/>
              <a:t>Programmers typically do not know in advance which other programs will be resident in main memory at the time of execution of their program</a:t>
            </a:r>
          </a:p>
          <a:p>
            <a:r>
              <a:rPr lang="en-US" dirty="0"/>
              <a:t>Active processes need to be able to be swapped in and out of main memory in order to maximize processor utilization</a:t>
            </a:r>
          </a:p>
          <a:p>
            <a:r>
              <a:rPr lang="en-US" dirty="0"/>
              <a:t>Specifying that a process must be placed in the same memory          region when it is swapped back in would be limiting</a:t>
            </a:r>
          </a:p>
          <a:p>
            <a:pPr lvl="1"/>
            <a:r>
              <a:rPr lang="en-US" dirty="0"/>
              <a:t>May need to</a:t>
            </a:r>
            <a:r>
              <a:rPr lang="hr-HR" dirty="0"/>
              <a:t> </a:t>
            </a:r>
            <a:r>
              <a:rPr lang="en-US" i="1" dirty="0"/>
              <a:t>relocate</a:t>
            </a:r>
            <a:r>
              <a:rPr lang="hr-HR" i="1" dirty="0"/>
              <a:t> </a:t>
            </a:r>
            <a:r>
              <a:rPr lang="en-US" dirty="0"/>
              <a:t>the process to a different area of memory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and Virtual Memory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0097956"/>
              </p:ext>
            </p:extLst>
          </p:nvPr>
        </p:nvGraphicFramePr>
        <p:xfrm>
          <a:off x="838200" y="1690688"/>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A2C58B-A569-53CA-645D-4AA65BABC6D1}"/>
              </a:ext>
            </a:extLst>
          </p:cNvPr>
          <p:cNvSpPr>
            <a:spLocks noGrp="1"/>
          </p:cNvSpPr>
          <p:nvPr>
            <p:ph type="title"/>
          </p:nvPr>
        </p:nvSpPr>
        <p:spPr/>
        <p:txBody>
          <a:bodyPr/>
          <a:lstStyle/>
          <a:p>
            <a:r>
              <a:rPr lang="en-GB" dirty="0"/>
              <a:t>Thrashing</a:t>
            </a: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412972799"/>
              </p:ext>
            </p:extLst>
          </p:nvPr>
        </p:nvGraphicFramePr>
        <p:xfrm>
          <a:off x="1981200" y="1690688"/>
          <a:ext cx="7239000" cy="4575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of Locality</a:t>
            </a:r>
          </a:p>
        </p:txBody>
      </p:sp>
      <p:sp>
        <p:nvSpPr>
          <p:cNvPr id="3" name="Content Placeholder 2"/>
          <p:cNvSpPr>
            <a:spLocks noGrp="1"/>
          </p:cNvSpPr>
          <p:nvPr>
            <p:ph idx="1"/>
          </p:nvPr>
        </p:nvSpPr>
        <p:spPr/>
        <p:txBody>
          <a:bodyPr/>
          <a:lstStyle/>
          <a:p>
            <a:r>
              <a:rPr lang="en-US" dirty="0"/>
              <a:t>Program and data references within a process tend to cluster</a:t>
            </a:r>
          </a:p>
          <a:p>
            <a:r>
              <a:rPr lang="en-US" dirty="0"/>
              <a:t>Only a few pieces of a process will be needed over a short period of time</a:t>
            </a:r>
          </a:p>
          <a:p>
            <a:r>
              <a:rPr lang="en-US" dirty="0"/>
              <a:t>Therefore it is possible to make intelligent guesses about which pieces will be needed in the future</a:t>
            </a:r>
          </a:p>
          <a:p>
            <a:r>
              <a:rPr lang="en-US" dirty="0"/>
              <a:t>Avoids thrashing</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Needed for Virtual Memory</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02570630"/>
              </p:ext>
            </p:extLst>
          </p:nvPr>
        </p:nvGraphicFramePr>
        <p:xfrm>
          <a:off x="1905000" y="2286000"/>
          <a:ext cx="7772400" cy="28241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Paging</a:t>
            </a:r>
          </a:p>
        </p:txBody>
      </p:sp>
      <p:sp>
        <p:nvSpPr>
          <p:cNvPr id="3" name="Content Placeholder 2"/>
          <p:cNvSpPr>
            <a:spLocks noGrp="1"/>
          </p:cNvSpPr>
          <p:nvPr>
            <p:ph idx="1"/>
          </p:nvPr>
        </p:nvSpPr>
        <p:spPr/>
        <p:txBody>
          <a:bodyPr/>
          <a:lstStyle/>
          <a:p>
            <a:r>
              <a:rPr lang="en-US" dirty="0"/>
              <a:t>The term virtual memory is usually associated with systems that employ paging</a:t>
            </a:r>
          </a:p>
          <a:p>
            <a:r>
              <a:rPr lang="en-US" dirty="0"/>
              <a:t>Use of paging to achieve virtual memory was first reported for the Atlas computer</a:t>
            </a:r>
          </a:p>
          <a:p>
            <a:r>
              <a:rPr lang="en-US" dirty="0"/>
              <a:t>Each process has its own page table</a:t>
            </a:r>
          </a:p>
          <a:p>
            <a:pPr lvl="1"/>
            <a:r>
              <a:rPr lang="en-US" dirty="0"/>
              <a:t>Each page table entry (PTE) contains the frame number of the corresponding page in main memory</a:t>
            </a:r>
          </a:p>
          <a:p>
            <a:pPr lvl="1"/>
            <a:r>
              <a:rPr lang="en-US" dirty="0"/>
              <a:t>A page table is also needed for a virtual memory</a:t>
            </a:r>
            <a:r>
              <a:rPr lang="hr-HR" dirty="0"/>
              <a:t> </a:t>
            </a:r>
            <a:r>
              <a:rPr lang="en-US" dirty="0"/>
              <a:t>scheme based on paging</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47E56AF-0FD3-31DE-666D-AB613E0BF813}"/>
              </a:ext>
            </a:extLst>
          </p:cNvPr>
          <p:cNvSpPr>
            <a:spLocks noGrp="1"/>
          </p:cNvSpPr>
          <p:nvPr>
            <p:ph type="title"/>
          </p:nvPr>
        </p:nvSpPr>
        <p:spPr/>
        <p:txBody>
          <a:bodyPr/>
          <a:lstStyle/>
          <a:p>
            <a:r>
              <a:rPr lang="en-GB" dirty="0"/>
              <a:t>Typical Memory Management Formats</a:t>
            </a:r>
          </a:p>
        </p:txBody>
      </p:sp>
      <p:pic>
        <p:nvPicPr>
          <p:cNvPr id="9" name="Picture 8">
            <a:extLst>
              <a:ext uri="{FF2B5EF4-FFF2-40B4-BE49-F238E27FC236}">
                <a16:creationId xmlns:a16="http://schemas.microsoft.com/office/drawing/2014/main" id="{D516EF45-BAC8-B2C4-D166-E7693B00EB26}"/>
              </a:ext>
            </a:extLst>
          </p:cNvPr>
          <p:cNvPicPr>
            <a:picLocks noChangeAspect="1"/>
          </p:cNvPicPr>
          <p:nvPr/>
        </p:nvPicPr>
        <p:blipFill rotWithShape="1">
          <a:blip r:embed="rId3"/>
          <a:srcRect b="44313"/>
          <a:stretch/>
        </p:blipFill>
        <p:spPr>
          <a:xfrm>
            <a:off x="901700" y="1981200"/>
            <a:ext cx="5558590" cy="3200400"/>
          </a:xfrm>
          <a:prstGeom prst="rect">
            <a:avLst/>
          </a:prstGeom>
        </p:spPr>
      </p:pic>
      <p:pic>
        <p:nvPicPr>
          <p:cNvPr id="10" name="Picture 9">
            <a:extLst>
              <a:ext uri="{FF2B5EF4-FFF2-40B4-BE49-F238E27FC236}">
                <a16:creationId xmlns:a16="http://schemas.microsoft.com/office/drawing/2014/main" id="{B518123A-B1E8-F510-7F1E-8C742E5F1FD1}"/>
              </a:ext>
            </a:extLst>
          </p:cNvPr>
          <p:cNvPicPr>
            <a:picLocks noChangeAspect="1"/>
          </p:cNvPicPr>
          <p:nvPr/>
        </p:nvPicPr>
        <p:blipFill rotWithShape="1">
          <a:blip r:embed="rId3"/>
          <a:srcRect t="60083" r="13300"/>
          <a:stretch/>
        </p:blipFill>
        <p:spPr>
          <a:xfrm>
            <a:off x="6305884" y="2819400"/>
            <a:ext cx="4819316" cy="2294044"/>
          </a:xfrm>
          <a:prstGeom prst="rect">
            <a:avLst/>
          </a:prstGeom>
        </p:spPr>
      </p:pic>
      <p:pic>
        <p:nvPicPr>
          <p:cNvPr id="13" name="Picture 12">
            <a:extLst>
              <a:ext uri="{FF2B5EF4-FFF2-40B4-BE49-F238E27FC236}">
                <a16:creationId xmlns:a16="http://schemas.microsoft.com/office/drawing/2014/main" id="{B6590524-02C5-FFD0-337F-D9C11B6DBEF1}"/>
              </a:ext>
            </a:extLst>
          </p:cNvPr>
          <p:cNvPicPr>
            <a:picLocks noChangeAspect="1"/>
          </p:cNvPicPr>
          <p:nvPr/>
        </p:nvPicPr>
        <p:blipFill>
          <a:blip r:embed="rId4"/>
          <a:stretch>
            <a:fillRect/>
          </a:stretch>
        </p:blipFill>
        <p:spPr>
          <a:xfrm>
            <a:off x="5255377" y="5772855"/>
            <a:ext cx="1204913" cy="423189"/>
          </a:xfrm>
          <a:prstGeom prst="rect">
            <a:avLst/>
          </a:prstGeom>
        </p:spPr>
      </p:pic>
      <p:sp>
        <p:nvSpPr>
          <p:cNvPr id="14" name="Rectangle 13">
            <a:extLst>
              <a:ext uri="{FF2B5EF4-FFF2-40B4-BE49-F238E27FC236}">
                <a16:creationId xmlns:a16="http://schemas.microsoft.com/office/drawing/2014/main" id="{94A5D96F-5A07-93C0-6A86-C4DCCBC35A5B}"/>
              </a:ext>
            </a:extLst>
          </p:cNvPr>
          <p:cNvSpPr/>
          <p:nvPr/>
        </p:nvSpPr>
        <p:spPr>
          <a:xfrm>
            <a:off x="10820400" y="4495800"/>
            <a:ext cx="381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60B838-3B9A-C59E-9C6B-5831AD5BC16A}"/>
              </a:ext>
            </a:extLst>
          </p:cNvPr>
          <p:cNvSpPr>
            <a:spLocks noGrp="1"/>
          </p:cNvSpPr>
          <p:nvPr>
            <p:ph type="title"/>
          </p:nvPr>
        </p:nvSpPr>
        <p:spPr>
          <a:xfrm>
            <a:off x="838200" y="365125"/>
            <a:ext cx="10972800" cy="1325563"/>
          </a:xfrm>
        </p:spPr>
        <p:txBody>
          <a:bodyPr/>
          <a:lstStyle/>
          <a:p>
            <a:r>
              <a:rPr lang="en-US" dirty="0"/>
              <a:t>Address Translation in a Paging System</a:t>
            </a:r>
            <a:endParaRPr lang="en-GB" dirty="0"/>
          </a:p>
        </p:txBody>
      </p:sp>
      <p:pic>
        <p:nvPicPr>
          <p:cNvPr id="9" name="Picture 8">
            <a:extLst>
              <a:ext uri="{FF2B5EF4-FFF2-40B4-BE49-F238E27FC236}">
                <a16:creationId xmlns:a16="http://schemas.microsoft.com/office/drawing/2014/main" id="{4FAFD83B-A24C-CEEA-F24B-1B2553B258BA}"/>
              </a:ext>
            </a:extLst>
          </p:cNvPr>
          <p:cNvPicPr>
            <a:picLocks noChangeAspect="1"/>
          </p:cNvPicPr>
          <p:nvPr/>
        </p:nvPicPr>
        <p:blipFill>
          <a:blip r:embed="rId3"/>
          <a:stretch>
            <a:fillRect/>
          </a:stretch>
        </p:blipFill>
        <p:spPr>
          <a:xfrm>
            <a:off x="2362200" y="1524000"/>
            <a:ext cx="7356346" cy="462728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descr="f3.pdf"/>
          <p:cNvPicPr>
            <a:picLocks noChangeAspect="1"/>
          </p:cNvPicPr>
          <p:nvPr/>
        </p:nvPicPr>
        <p:blipFill>
          <a:blip r:embed="rId3"/>
          <a:srcRect l="17273" t="16471" r="18182" b="25882"/>
          <a:stretch>
            <a:fillRect/>
          </a:stretch>
        </p:blipFill>
        <p:spPr>
          <a:xfrm>
            <a:off x="1828800" y="762000"/>
            <a:ext cx="8686800" cy="5995030"/>
          </a:xfrm>
          <a:prstGeom prst="rect">
            <a:avLst/>
          </a:prstGeom>
        </p:spPr>
      </p:pic>
      <p:sp>
        <p:nvSpPr>
          <p:cNvPr id="4" name="Title 3">
            <a:extLst>
              <a:ext uri="{FF2B5EF4-FFF2-40B4-BE49-F238E27FC236}">
                <a16:creationId xmlns:a16="http://schemas.microsoft.com/office/drawing/2014/main" id="{CA8EBDB1-0160-48E3-DE57-AA62C70434F4}"/>
              </a:ext>
            </a:extLst>
          </p:cNvPr>
          <p:cNvSpPr>
            <a:spLocks noGrp="1"/>
          </p:cNvSpPr>
          <p:nvPr>
            <p:ph type="title"/>
          </p:nvPr>
        </p:nvSpPr>
        <p:spPr/>
        <p:txBody>
          <a:bodyPr/>
          <a:lstStyle/>
          <a:p>
            <a:endParaRPr lang="en-GB"/>
          </a:p>
        </p:txBody>
      </p:sp>
      <p:sp>
        <p:nvSpPr>
          <p:cNvPr id="7" name="Content Placeholder 6">
            <a:extLst>
              <a:ext uri="{FF2B5EF4-FFF2-40B4-BE49-F238E27FC236}">
                <a16:creationId xmlns:a16="http://schemas.microsoft.com/office/drawing/2014/main" id="{92835313-B82A-8940-1C79-58B53E2170AF}"/>
              </a:ext>
            </a:extLst>
          </p:cNvPr>
          <p:cNvSpPr>
            <a:spLocks noGrp="1"/>
          </p:cNvSpPr>
          <p:nvPr>
            <p:ph idx="1"/>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descr="f4.pdf"/>
          <p:cNvPicPr>
            <a:picLocks noChangeAspect="1"/>
          </p:cNvPicPr>
          <p:nvPr/>
        </p:nvPicPr>
        <p:blipFill>
          <a:blip r:embed="rId3"/>
          <a:stretch>
            <a:fillRect/>
          </a:stretch>
        </p:blipFill>
        <p:spPr>
          <a:xfrm>
            <a:off x="1658471" y="0"/>
            <a:ext cx="8875059" cy="6858000"/>
          </a:xfrm>
          <a:prstGeom prst="rect">
            <a:avLst/>
          </a:prstGeom>
        </p:spPr>
      </p:pic>
      <p:sp>
        <p:nvSpPr>
          <p:cNvPr id="4" name="Title 3">
            <a:extLst>
              <a:ext uri="{FF2B5EF4-FFF2-40B4-BE49-F238E27FC236}">
                <a16:creationId xmlns:a16="http://schemas.microsoft.com/office/drawing/2014/main" id="{2DC8C877-1AFB-E3B1-E298-7F90A0AB3316}"/>
              </a:ext>
            </a:extLst>
          </p:cNvPr>
          <p:cNvSpPr>
            <a:spLocks noGrp="1"/>
          </p:cNvSpPr>
          <p:nvPr>
            <p:ph type="title"/>
          </p:nvPr>
        </p:nvSpPr>
        <p:spPr/>
        <p:txBody>
          <a:bodyPr/>
          <a:lstStyle/>
          <a:p>
            <a:endParaRPr lang="en-GB"/>
          </a:p>
        </p:txBody>
      </p:sp>
      <p:sp>
        <p:nvSpPr>
          <p:cNvPr id="7" name="Content Placeholder 6">
            <a:extLst>
              <a:ext uri="{FF2B5EF4-FFF2-40B4-BE49-F238E27FC236}">
                <a16:creationId xmlns:a16="http://schemas.microsoft.com/office/drawing/2014/main" id="{AA891E71-67C0-5403-0311-09D88791DCCF}"/>
              </a:ext>
            </a:extLst>
          </p:cNvPr>
          <p:cNvSpPr>
            <a:spLocks noGrp="1"/>
          </p:cNvSpPr>
          <p:nvPr>
            <p:ph idx="1"/>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Inverted Page Table</a:t>
            </a:r>
          </a:p>
        </p:txBody>
      </p:sp>
      <p:sp>
        <p:nvSpPr>
          <p:cNvPr id="3" name="Content Placeholder 2"/>
          <p:cNvSpPr>
            <a:spLocks noGrp="1"/>
          </p:cNvSpPr>
          <p:nvPr>
            <p:ph idx="1"/>
          </p:nvPr>
        </p:nvSpPr>
        <p:spPr/>
        <p:txBody>
          <a:bodyPr/>
          <a:lstStyle/>
          <a:p>
            <a:r>
              <a:rPr lang="en-US" dirty="0"/>
              <a:t>Page number portion of a virtual address is mapped into a hash value</a:t>
            </a:r>
          </a:p>
          <a:p>
            <a:pPr lvl="1"/>
            <a:r>
              <a:rPr lang="en-US" dirty="0"/>
              <a:t>Hash value points to inverted page table</a:t>
            </a:r>
          </a:p>
          <a:p>
            <a:r>
              <a:rPr lang="en-US" dirty="0"/>
              <a:t>Fixed proportion of real memory is required for the tables regardless of the number of processes or virtual pages supported</a:t>
            </a:r>
          </a:p>
          <a:p>
            <a:r>
              <a:rPr lang="en-US" dirty="0"/>
              <a:t>Structure is called inverted because it indexes page table entries by frame number rather than by virtual page number</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A95C9-B4D8-0089-61F5-0A2FF9055589}"/>
              </a:ext>
            </a:extLst>
          </p:cNvPr>
          <p:cNvSpPr>
            <a:spLocks noGrp="1"/>
          </p:cNvSpPr>
          <p:nvPr>
            <p:ph type="title"/>
          </p:nvPr>
        </p:nvSpPr>
        <p:spPr/>
        <p:txBody>
          <a:bodyPr>
            <a:normAutofit/>
          </a:bodyPr>
          <a:lstStyle/>
          <a:p>
            <a:r>
              <a:rPr lang="en-US" sz="4000" dirty="0"/>
              <a:t>Addressing Requirements for a Process</a:t>
            </a:r>
            <a:endParaRPr lang="en-GB" sz="4000" dirty="0"/>
          </a:p>
        </p:txBody>
      </p:sp>
      <p:pic>
        <p:nvPicPr>
          <p:cNvPr id="7" name="Picture 6">
            <a:extLst>
              <a:ext uri="{FF2B5EF4-FFF2-40B4-BE49-F238E27FC236}">
                <a16:creationId xmlns:a16="http://schemas.microsoft.com/office/drawing/2014/main" id="{6219B86D-5414-8735-F539-C7F4FACB26D7}"/>
              </a:ext>
            </a:extLst>
          </p:cNvPr>
          <p:cNvPicPr>
            <a:picLocks noChangeAspect="1"/>
          </p:cNvPicPr>
          <p:nvPr/>
        </p:nvPicPr>
        <p:blipFill>
          <a:blip r:embed="rId3"/>
          <a:stretch>
            <a:fillRect/>
          </a:stretch>
        </p:blipFill>
        <p:spPr>
          <a:xfrm>
            <a:off x="2819400" y="1669787"/>
            <a:ext cx="5334000" cy="446895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mv="urn:schemas-microsoft-com:mac:vml" xmlns="">
      <p:transition spd="slow">
        <p:circl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66036A-AD3E-29A5-5AE7-111480E2E6B0}"/>
              </a:ext>
            </a:extLst>
          </p:cNvPr>
          <p:cNvSpPr>
            <a:spLocks noGrp="1"/>
          </p:cNvSpPr>
          <p:nvPr>
            <p:ph type="title"/>
          </p:nvPr>
        </p:nvSpPr>
        <p:spPr/>
        <p:txBody>
          <a:bodyPr/>
          <a:lstStyle/>
          <a:p>
            <a:r>
              <a:rPr lang="en-GB" dirty="0"/>
              <a:t>Inverted Page Table Structure</a:t>
            </a:r>
          </a:p>
        </p:txBody>
      </p:sp>
      <p:pic>
        <p:nvPicPr>
          <p:cNvPr id="9" name="Picture 8">
            <a:extLst>
              <a:ext uri="{FF2B5EF4-FFF2-40B4-BE49-F238E27FC236}">
                <a16:creationId xmlns:a16="http://schemas.microsoft.com/office/drawing/2014/main" id="{52D76046-1171-29F9-26D0-6EC96E44B689}"/>
              </a:ext>
            </a:extLst>
          </p:cNvPr>
          <p:cNvPicPr>
            <a:picLocks noChangeAspect="1"/>
          </p:cNvPicPr>
          <p:nvPr/>
        </p:nvPicPr>
        <p:blipFill>
          <a:blip r:embed="rId3"/>
          <a:stretch>
            <a:fillRect/>
          </a:stretch>
        </p:blipFill>
        <p:spPr>
          <a:xfrm>
            <a:off x="2362200" y="1427106"/>
            <a:ext cx="6858000" cy="47028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Inverted Page Table</a:t>
            </a:r>
          </a:p>
        </p:txBody>
      </p:sp>
      <p:sp>
        <p:nvSpPr>
          <p:cNvPr id="3" name="Content Placeholder 2"/>
          <p:cNvSpPr>
            <a:spLocks noGrp="1"/>
          </p:cNvSpPr>
          <p:nvPr>
            <p:ph idx="1"/>
          </p:nvPr>
        </p:nvSpPr>
        <p:spPr/>
        <p:txBody>
          <a:bodyPr/>
          <a:lstStyle/>
          <a:p>
            <a:r>
              <a:rPr lang="en-NZ" dirty="0"/>
              <a:t>Each entry in the page table includes:</a:t>
            </a:r>
            <a:endParaRPr lang="en-US" dirty="0"/>
          </a:p>
        </p:txBody>
      </p:sp>
      <p:graphicFrame>
        <p:nvGraphicFramePr>
          <p:cNvPr id="5" name="Diagram 4"/>
          <p:cNvGraphicFramePr/>
          <p:nvPr>
            <p:extLst>
              <p:ext uri="{D42A27DB-BD31-4B8C-83A1-F6EECF244321}">
                <p14:modId xmlns:p14="http://schemas.microsoft.com/office/powerpoint/2010/main" val="3650755111"/>
              </p:ext>
            </p:extLst>
          </p:nvPr>
        </p:nvGraphicFramePr>
        <p:xfrm>
          <a:off x="1905000" y="2743200"/>
          <a:ext cx="8382000" cy="360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9" name="Group 18">
            <a:extLst>
              <a:ext uri="{FF2B5EF4-FFF2-40B4-BE49-F238E27FC236}">
                <a16:creationId xmlns:a16="http://schemas.microsoft.com/office/drawing/2014/main" id="{36E3D6F1-F760-C373-5ECE-872D3F9D506F}"/>
              </a:ext>
            </a:extLst>
          </p:cNvPr>
          <p:cNvGrpSpPr/>
          <p:nvPr/>
        </p:nvGrpSpPr>
        <p:grpSpPr>
          <a:xfrm>
            <a:off x="2085727" y="2590523"/>
            <a:ext cx="4912320" cy="3277430"/>
            <a:chOff x="-1064345" y="1472325"/>
            <a:chExt cx="4912320" cy="3277430"/>
          </a:xfrm>
        </p:grpSpPr>
        <p:sp>
          <p:nvSpPr>
            <p:cNvPr id="20" name="Rectangle 19">
              <a:extLst>
                <a:ext uri="{FF2B5EF4-FFF2-40B4-BE49-F238E27FC236}">
                  <a16:creationId xmlns:a16="http://schemas.microsoft.com/office/drawing/2014/main" id="{3D5F6E9F-FD2E-C621-8E0C-497A24E5AB9B}"/>
                </a:ext>
              </a:extLst>
            </p:cNvPr>
            <p:cNvSpPr/>
            <p:nvPr/>
          </p:nvSpPr>
          <p:spPr>
            <a:xfrm>
              <a:off x="2043881" y="1472325"/>
              <a:ext cx="1804094" cy="167695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1" name="TextBox 20">
              <a:extLst>
                <a:ext uri="{FF2B5EF4-FFF2-40B4-BE49-F238E27FC236}">
                  <a16:creationId xmlns:a16="http://schemas.microsoft.com/office/drawing/2014/main" id="{C3E07C9F-9C20-136C-AF0F-59CA601D1B71}"/>
                </a:ext>
              </a:extLst>
            </p:cNvPr>
            <p:cNvSpPr txBox="1"/>
            <p:nvPr/>
          </p:nvSpPr>
          <p:spPr>
            <a:xfrm>
              <a:off x="-1064345" y="3072802"/>
              <a:ext cx="1804094" cy="167695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228600" lvl="1" indent="-228600" algn="l" defTabSz="1066800">
                <a:lnSpc>
                  <a:spcPct val="90000"/>
                </a:lnSpc>
                <a:spcBef>
                  <a:spcPct val="0"/>
                </a:spcBef>
                <a:spcAft>
                  <a:spcPct val="15000"/>
                </a:spcAft>
                <a:buChar char="•"/>
              </a:pPr>
              <a:r>
                <a:rPr lang="en-US" sz="2400" dirty="0">
                  <a:latin typeface="+mn-lt"/>
                </a:rPr>
                <a:t>This is the page number portion of the virtual address</a:t>
              </a:r>
              <a:endParaRPr lang="en-NZ" sz="2400" kern="1200" dirty="0"/>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Lookaside</a:t>
            </a:r>
            <a:r>
              <a:rPr lang="hr-HR" dirty="0"/>
              <a:t> </a:t>
            </a:r>
            <a:r>
              <a:rPr lang="en-US" dirty="0"/>
              <a:t>Buffer (TLB)</a:t>
            </a:r>
          </a:p>
        </p:txBody>
      </p:sp>
      <p:sp>
        <p:nvSpPr>
          <p:cNvPr id="3" name="Content Placeholder 2"/>
          <p:cNvSpPr>
            <a:spLocks noGrp="1"/>
          </p:cNvSpPr>
          <p:nvPr>
            <p:ph sz="half" idx="1"/>
          </p:nvPr>
        </p:nvSpPr>
        <p:spPr/>
        <p:txBody>
          <a:bodyPr>
            <a:normAutofit lnSpcReduction="10000"/>
          </a:bodyPr>
          <a:lstStyle/>
          <a:p>
            <a:pPr lvl="0"/>
            <a:r>
              <a:rPr lang="en-US" dirty="0"/>
              <a:t>Each virtual memory reference can cause two physical memory accesses:</a:t>
            </a:r>
          </a:p>
          <a:p>
            <a:pPr lvl="1"/>
            <a:r>
              <a:rPr lang="en-US" dirty="0"/>
              <a:t>One to fetch the page table entry</a:t>
            </a:r>
          </a:p>
          <a:p>
            <a:pPr lvl="1"/>
            <a:r>
              <a:rPr lang="en-US" dirty="0"/>
              <a:t>One to fetch the data</a:t>
            </a:r>
          </a:p>
          <a:p>
            <a:endParaRPr lang="en-US" dirty="0"/>
          </a:p>
        </p:txBody>
      </p:sp>
      <p:sp>
        <p:nvSpPr>
          <p:cNvPr id="11" name="Content Placeholder 10"/>
          <p:cNvSpPr>
            <a:spLocks noGrp="1"/>
          </p:cNvSpPr>
          <p:nvPr>
            <p:ph sz="half" idx="2"/>
          </p:nvPr>
        </p:nvSpPr>
        <p:spPr/>
        <p:txBody>
          <a:bodyPr>
            <a:normAutofit lnSpcReduction="10000"/>
          </a:bodyPr>
          <a:lstStyle/>
          <a:p>
            <a:r>
              <a:rPr lang="en-US" dirty="0"/>
              <a:t>To overcome the effect of doubling the memory access time, most virtual memory schemes make use of a special high-speed cache called a translation lookaside buffer (TLB)</a:t>
            </a:r>
          </a:p>
          <a:p>
            <a:pPr lvl="1"/>
            <a:r>
              <a:rPr lang="en-US" dirty="0"/>
              <a:t>This cache functions in the same way as a memory cache and contains those page table entities that have been most recently used</a:t>
            </a:r>
          </a:p>
          <a:p>
            <a:endParaRPr lang="en-US" dirty="0"/>
          </a:p>
          <a:p>
            <a:pPr lvl="0"/>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290BC6-5E1B-3689-3485-53C638BB7D3B}"/>
              </a:ext>
            </a:extLst>
          </p:cNvPr>
          <p:cNvSpPr>
            <a:spLocks noGrp="1"/>
          </p:cNvSpPr>
          <p:nvPr>
            <p:ph type="title"/>
          </p:nvPr>
        </p:nvSpPr>
        <p:spPr/>
        <p:txBody>
          <a:bodyPr/>
          <a:lstStyle/>
          <a:p>
            <a:r>
              <a:rPr lang="en-US" dirty="0"/>
              <a:t>Use of a Translation Lookaside Buffer</a:t>
            </a:r>
            <a:endParaRPr lang="en-GB" dirty="0"/>
          </a:p>
        </p:txBody>
      </p:sp>
      <p:pic>
        <p:nvPicPr>
          <p:cNvPr id="9" name="Picture 8">
            <a:extLst>
              <a:ext uri="{FF2B5EF4-FFF2-40B4-BE49-F238E27FC236}">
                <a16:creationId xmlns:a16="http://schemas.microsoft.com/office/drawing/2014/main" id="{BE46D31F-965C-477E-A193-F67990C75099}"/>
              </a:ext>
            </a:extLst>
          </p:cNvPr>
          <p:cNvPicPr>
            <a:picLocks noChangeAspect="1"/>
          </p:cNvPicPr>
          <p:nvPr/>
        </p:nvPicPr>
        <p:blipFill>
          <a:blip r:embed="rId3"/>
          <a:stretch>
            <a:fillRect/>
          </a:stretch>
        </p:blipFill>
        <p:spPr>
          <a:xfrm>
            <a:off x="2514600" y="1524000"/>
            <a:ext cx="6985959" cy="46670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mv="urn:schemas-microsoft-com:mac:vml"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B3CD3-736D-395D-CD35-33325529F854}"/>
              </a:ext>
            </a:extLst>
          </p:cNvPr>
          <p:cNvSpPr>
            <a:spLocks noGrp="1"/>
          </p:cNvSpPr>
          <p:nvPr>
            <p:ph type="title"/>
          </p:nvPr>
        </p:nvSpPr>
        <p:spPr/>
        <p:txBody>
          <a:bodyPr/>
          <a:lstStyle/>
          <a:p>
            <a:endParaRPr lang="en-GB"/>
          </a:p>
        </p:txBody>
      </p:sp>
      <p:sp>
        <p:nvSpPr>
          <p:cNvPr id="8" name="Content Placeholder 7">
            <a:extLst>
              <a:ext uri="{FF2B5EF4-FFF2-40B4-BE49-F238E27FC236}">
                <a16:creationId xmlns:a16="http://schemas.microsoft.com/office/drawing/2014/main" id="{C3FDD4BA-C9CB-74B6-BD50-D2DC75A6BB53}"/>
              </a:ext>
            </a:extLst>
          </p:cNvPr>
          <p:cNvSpPr>
            <a:spLocks noGrp="1"/>
          </p:cNvSpPr>
          <p:nvPr>
            <p:ph idx="1"/>
          </p:nvPr>
        </p:nvSpPr>
        <p:spPr/>
        <p:txBody>
          <a:bodyPr/>
          <a:lstStyle/>
          <a:p>
            <a:endParaRPr lang="en-GB"/>
          </a:p>
        </p:txBody>
      </p:sp>
      <p:pic>
        <p:nvPicPr>
          <p:cNvPr id="4" name="Picture 3" descr="f0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b="17273"/>
              <a:stretch>
                <a:fillRect/>
              </a:stretch>
            </p:blipFill>
          </mc:Choice>
          <mc:Fallback>
            <p:blipFill>
              <a:blip r:embed="rId4"/>
              <a:srcRect b="17273"/>
              <a:stretch>
                <a:fillRect/>
              </a:stretch>
            </p:blipFill>
          </mc:Fallback>
        </mc:AlternateContent>
        <p:spPr>
          <a:xfrm>
            <a:off x="2819400" y="-152400"/>
            <a:ext cx="6248400" cy="6689439"/>
          </a:xfrm>
          <a:prstGeom prst="rect">
            <a:avLst/>
          </a:prstGeom>
        </p:spPr>
      </p:pic>
      <p:sp useBgFill="1">
        <p:nvSpPr>
          <p:cNvPr id="7" name="TextBox 6"/>
          <p:cNvSpPr txBox="1"/>
          <p:nvPr/>
        </p:nvSpPr>
        <p:spPr>
          <a:xfrm>
            <a:off x="7848600" y="6096000"/>
            <a:ext cx="838200" cy="369332"/>
          </a:xfrm>
          <a:prstGeom prst="rect">
            <a:avLst/>
          </a:prstGeom>
        </p:spPr>
        <p:txBody>
          <a:bodyPr wrap="square" rtlCol="0">
            <a:spAutoFit/>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Associative Mapping</a:t>
            </a:r>
          </a:p>
        </p:txBody>
      </p:sp>
      <p:sp>
        <p:nvSpPr>
          <p:cNvPr id="3" name="Content Placeholder 2"/>
          <p:cNvSpPr>
            <a:spLocks noGrp="1"/>
          </p:cNvSpPr>
          <p:nvPr>
            <p:ph idx="1"/>
          </p:nvPr>
        </p:nvSpPr>
        <p:spPr/>
        <p:txBody>
          <a:bodyPr/>
          <a:lstStyle/>
          <a:p>
            <a:r>
              <a:rPr lang="en-NZ" dirty="0"/>
              <a:t>The TLB only contains some of the page table entries so we cannot simply index into the TLB based on page number</a:t>
            </a:r>
          </a:p>
          <a:p>
            <a:pPr lvl="1"/>
            <a:r>
              <a:rPr lang="en-NZ" dirty="0"/>
              <a:t>Each TLB entry must include the page number as well as the complete page table entry</a:t>
            </a:r>
          </a:p>
          <a:p>
            <a:r>
              <a:rPr lang="en-NZ" dirty="0"/>
              <a:t>The processor is equipped with hardware that allows it to interrogate simultaneously a number of TLB entries to determine if there is a match on page number</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descr="f8.pdf"/>
          <p:cNvPicPr>
            <a:picLocks noChangeAspect="1"/>
          </p:cNvPicPr>
          <p:nvPr/>
        </p:nvPicPr>
        <p:blipFill>
          <a:blip r:embed="rId3"/>
          <a:stretch>
            <a:fillRect/>
          </a:stretch>
        </p:blipFill>
        <p:spPr>
          <a:xfrm>
            <a:off x="1658471" y="0"/>
            <a:ext cx="8875059" cy="6858000"/>
          </a:xfrm>
          <a:prstGeom prst="rect">
            <a:avLst/>
          </a:prstGeom>
        </p:spPr>
      </p:pic>
      <p:sp>
        <p:nvSpPr>
          <p:cNvPr id="4" name="Title 3">
            <a:extLst>
              <a:ext uri="{FF2B5EF4-FFF2-40B4-BE49-F238E27FC236}">
                <a16:creationId xmlns:a16="http://schemas.microsoft.com/office/drawing/2014/main" id="{ADEA8524-1044-0F2A-51D7-DB5B338F27A7}"/>
              </a:ext>
            </a:extLst>
          </p:cNvPr>
          <p:cNvSpPr>
            <a:spLocks noGrp="1"/>
          </p:cNvSpPr>
          <p:nvPr>
            <p:ph type="title"/>
          </p:nvPr>
        </p:nvSpPr>
        <p:spPr/>
        <p:txBody>
          <a:bodyPr/>
          <a:lstStyle/>
          <a:p>
            <a:endParaRPr lang="en-GB"/>
          </a:p>
        </p:txBody>
      </p:sp>
      <p:sp>
        <p:nvSpPr>
          <p:cNvPr id="7" name="Content Placeholder 6">
            <a:extLst>
              <a:ext uri="{FF2B5EF4-FFF2-40B4-BE49-F238E27FC236}">
                <a16:creationId xmlns:a16="http://schemas.microsoft.com/office/drawing/2014/main" id="{36DF7979-0CB6-A007-24DD-EFA0E941617D}"/>
              </a:ext>
            </a:extLst>
          </p:cNvPr>
          <p:cNvSpPr>
            <a:spLocks noGrp="1"/>
          </p:cNvSpPr>
          <p:nvPr>
            <p:ph idx="1"/>
          </p:nvPr>
        </p:nvSpPr>
        <p:spPr/>
        <p:txBody>
          <a:bodyPr/>
          <a:lstStyle/>
          <a:p>
            <a:endParaRPr lang="en-GB"/>
          </a:p>
        </p:txBody>
      </p:sp>
    </p:spTree>
  </p:cSld>
  <p:clrMapOvr>
    <a:masterClrMapping/>
  </p:clrMapOvr>
  <p:transition spd="slow">
    <p:randomBar dir="vert"/>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descr="f9.pdf"/>
          <p:cNvPicPr>
            <a:picLocks noChangeAspect="1"/>
          </p:cNvPicPr>
          <p:nvPr/>
        </p:nvPicPr>
        <p:blipFill>
          <a:blip r:embed="rId3"/>
          <a:stretch>
            <a:fillRect/>
          </a:stretch>
        </p:blipFill>
        <p:spPr>
          <a:xfrm>
            <a:off x="2133601" y="152400"/>
            <a:ext cx="8875059" cy="6858000"/>
          </a:xfrm>
          <a:prstGeom prst="rect">
            <a:avLst/>
          </a:prstGeom>
        </p:spPr>
      </p:pic>
      <p:sp>
        <p:nvSpPr>
          <p:cNvPr id="4" name="Title 3">
            <a:extLst>
              <a:ext uri="{FF2B5EF4-FFF2-40B4-BE49-F238E27FC236}">
                <a16:creationId xmlns:a16="http://schemas.microsoft.com/office/drawing/2014/main" id="{A6A2FA29-01B8-AA2A-E036-BD00E7FBDD20}"/>
              </a:ext>
            </a:extLst>
          </p:cNvPr>
          <p:cNvSpPr>
            <a:spLocks noGrp="1"/>
          </p:cNvSpPr>
          <p:nvPr>
            <p:ph type="title"/>
          </p:nvPr>
        </p:nvSpPr>
        <p:spPr/>
        <p:txBody>
          <a:bodyPr/>
          <a:lstStyle/>
          <a:p>
            <a:endParaRPr lang="en-GB"/>
          </a:p>
        </p:txBody>
      </p:sp>
      <p:sp>
        <p:nvSpPr>
          <p:cNvPr id="7" name="Content Placeholder 6">
            <a:extLst>
              <a:ext uri="{FF2B5EF4-FFF2-40B4-BE49-F238E27FC236}">
                <a16:creationId xmlns:a16="http://schemas.microsoft.com/office/drawing/2014/main" id="{C00543A7-AC2A-A28D-9442-6A8E58D6EB8F}"/>
              </a:ext>
            </a:extLst>
          </p:cNvPr>
          <p:cNvSpPr>
            <a:spLocks noGrp="1"/>
          </p:cNvSpPr>
          <p:nvPr>
            <p:ph idx="1"/>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Size</a:t>
            </a:r>
          </a:p>
        </p:txBody>
      </p:sp>
      <p:sp>
        <p:nvSpPr>
          <p:cNvPr id="3" name="Content Placeholder 2"/>
          <p:cNvSpPr>
            <a:spLocks noGrp="1"/>
          </p:cNvSpPr>
          <p:nvPr>
            <p:ph idx="1"/>
          </p:nvPr>
        </p:nvSpPr>
        <p:spPr/>
        <p:txBody>
          <a:bodyPr/>
          <a:lstStyle/>
          <a:p>
            <a:r>
              <a:rPr lang="en-US" dirty="0"/>
              <a:t>The smaller the page size, the lesser the amount of internal fragmentation</a:t>
            </a:r>
          </a:p>
          <a:p>
            <a:pPr lvl="1"/>
            <a:r>
              <a:rPr lang="en-US" dirty="0"/>
              <a:t>However, more pages are required per process</a:t>
            </a:r>
          </a:p>
          <a:p>
            <a:pPr lvl="1"/>
            <a:r>
              <a:rPr lang="en-US" dirty="0"/>
              <a:t>More pages per process means larger page tables</a:t>
            </a:r>
          </a:p>
          <a:p>
            <a:pPr lvl="1"/>
            <a:r>
              <a:rPr lang="en-US" dirty="0"/>
              <a:t>For large programs in a heavily multiprogrammed environment some portion of the page tables of active processes must be in virtual memory instead of main memory</a:t>
            </a:r>
          </a:p>
          <a:p>
            <a:pPr lvl="1"/>
            <a:r>
              <a:rPr lang="en-US" dirty="0"/>
              <a:t>The physical characteristics of most secondary-memory devices favor a larger page size for more efficient block transfer of data</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descr="f10.pdf"/>
          <p:cNvPicPr>
            <a:picLocks noChangeAspect="1"/>
          </p:cNvPicPr>
          <p:nvPr/>
        </p:nvPicPr>
        <p:blipFill>
          <a:blip r:embed="rId3"/>
          <a:stretch>
            <a:fillRect/>
          </a:stretch>
        </p:blipFill>
        <p:spPr>
          <a:xfrm>
            <a:off x="1371600" y="1"/>
            <a:ext cx="9601200" cy="7419109"/>
          </a:xfrm>
          <a:prstGeom prst="rect">
            <a:avLst/>
          </a:prstGeom>
        </p:spPr>
      </p:pic>
      <p:sp>
        <p:nvSpPr>
          <p:cNvPr id="4" name="Title 3">
            <a:extLst>
              <a:ext uri="{FF2B5EF4-FFF2-40B4-BE49-F238E27FC236}">
                <a16:creationId xmlns:a16="http://schemas.microsoft.com/office/drawing/2014/main" id="{77378F34-0247-1DB3-B486-EB961F527C2B}"/>
              </a:ext>
            </a:extLst>
          </p:cNvPr>
          <p:cNvSpPr>
            <a:spLocks noGrp="1"/>
          </p:cNvSpPr>
          <p:nvPr>
            <p:ph type="title"/>
          </p:nvPr>
        </p:nvSpPr>
        <p:spPr/>
        <p:txBody>
          <a:bodyPr/>
          <a:lstStyle/>
          <a:p>
            <a:endParaRPr lang="en-GB"/>
          </a:p>
        </p:txBody>
      </p:sp>
      <p:sp>
        <p:nvSpPr>
          <p:cNvPr id="7" name="Content Placeholder 6">
            <a:extLst>
              <a:ext uri="{FF2B5EF4-FFF2-40B4-BE49-F238E27FC236}">
                <a16:creationId xmlns:a16="http://schemas.microsoft.com/office/drawing/2014/main" id="{07C720CA-38DE-B811-FDC5-5671AC989F49}"/>
              </a:ext>
            </a:extLst>
          </p:cNvPr>
          <p:cNvSpPr>
            <a:spLocks noGrp="1"/>
          </p:cNvSpPr>
          <p:nvPr>
            <p:ph idx="1"/>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Protection</a:t>
            </a:r>
          </a:p>
        </p:txBody>
      </p:sp>
      <p:sp>
        <p:nvSpPr>
          <p:cNvPr id="3" name="Content Placeholder 2"/>
          <p:cNvSpPr>
            <a:spLocks noGrp="1"/>
          </p:cNvSpPr>
          <p:nvPr>
            <p:ph idx="1"/>
          </p:nvPr>
        </p:nvSpPr>
        <p:spPr/>
        <p:txBody>
          <a:bodyPr/>
          <a:lstStyle/>
          <a:p>
            <a:r>
              <a:rPr lang="en-US" dirty="0"/>
              <a:t>Processes need to acquire permission to reference memory locations for reading or writing purposes</a:t>
            </a:r>
          </a:p>
          <a:p>
            <a:r>
              <a:rPr lang="en-US" dirty="0"/>
              <a:t>Location of a program in main memory is unpredictable</a:t>
            </a:r>
          </a:p>
          <a:p>
            <a:r>
              <a:rPr lang="en-US" dirty="0"/>
              <a:t>Memory references generated by a process must be checked at run time</a:t>
            </a:r>
          </a:p>
          <a:p>
            <a:r>
              <a:rPr lang="en-US" dirty="0"/>
              <a:t>Mechanisms that support relocation also support protection</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p:cNvSpPr txBox="1"/>
          <p:nvPr/>
        </p:nvSpPr>
        <p:spPr>
          <a:xfrm>
            <a:off x="2286000" y="1537368"/>
            <a:ext cx="1752600" cy="369332"/>
          </a:xfrm>
          <a:prstGeom prst="rect">
            <a:avLst/>
          </a:prstGeom>
          <a:blipFill rotWithShape="1">
            <a:blip r:embed="rId3"/>
            <a:tile tx="0" ty="0" sx="100000" sy="100000" flip="none" algn="tl"/>
          </a:blipFill>
        </p:spPr>
        <p:txBody>
          <a:bodyPr wrap="square" rtlCol="0">
            <a:spAutoFit/>
          </a:bodyPr>
          <a:lstStyle/>
          <a:p>
            <a:endParaRPr lang="en-US" dirty="0"/>
          </a:p>
        </p:txBody>
      </p:sp>
      <p:sp>
        <p:nvSpPr>
          <p:cNvPr id="6" name="TextBox 5"/>
          <p:cNvSpPr txBox="1"/>
          <p:nvPr/>
        </p:nvSpPr>
        <p:spPr>
          <a:xfrm>
            <a:off x="9144001" y="1216526"/>
            <a:ext cx="532245" cy="369332"/>
          </a:xfrm>
          <a:prstGeom prst="rect">
            <a:avLst/>
          </a:prstGeom>
          <a:blipFill rotWithShape="1">
            <a:blip r:embed="rId3"/>
            <a:tile tx="0" ty="0" sx="100000" sy="100000" flip="none" algn="tl"/>
          </a:blipFill>
        </p:spPr>
        <p:txBody>
          <a:bodyPr wrap="square" rtlCol="0">
            <a:spAutoFit/>
          </a:bodyPr>
          <a:lstStyle/>
          <a:p>
            <a:endParaRPr lang="en-US" dirty="0"/>
          </a:p>
        </p:txBody>
      </p:sp>
      <p:pic>
        <p:nvPicPr>
          <p:cNvPr id="7" name="Picture 6"/>
          <p:cNvPicPr>
            <a:picLocks noChangeAspect="1"/>
          </p:cNvPicPr>
          <p:nvPr/>
        </p:nvPicPr>
        <p:blipFill>
          <a:blip r:embed="rId4"/>
          <a:stretch>
            <a:fillRect/>
          </a:stretch>
        </p:blipFill>
        <p:spPr>
          <a:xfrm>
            <a:off x="152400" y="762000"/>
            <a:ext cx="9165416" cy="5867400"/>
          </a:xfrm>
          <a:prstGeom prst="rect">
            <a:avLst/>
          </a:prstGeom>
        </p:spPr>
      </p:pic>
      <p:sp>
        <p:nvSpPr>
          <p:cNvPr id="8" name="TextBox 7"/>
          <p:cNvSpPr txBox="1"/>
          <p:nvPr/>
        </p:nvSpPr>
        <p:spPr>
          <a:xfrm>
            <a:off x="8153400" y="1752601"/>
            <a:ext cx="2057400" cy="2062103"/>
          </a:xfrm>
          <a:prstGeom prst="rect">
            <a:avLst/>
          </a:prstGeom>
          <a:noFill/>
        </p:spPr>
        <p:txBody>
          <a:bodyPr wrap="square" rtlCol="0">
            <a:spAutoFit/>
          </a:bodyPr>
          <a:lstStyle/>
          <a:p>
            <a:pPr algn="ctr"/>
            <a:r>
              <a:rPr lang="en-US" sz="2800" dirty="0">
                <a:latin typeface="+mn-lt"/>
              </a:rPr>
              <a:t>Table 8.3 </a:t>
            </a:r>
          </a:p>
          <a:p>
            <a:pPr algn="ctr"/>
            <a:endParaRPr lang="en-US" sz="2800" dirty="0">
              <a:latin typeface="+mn-lt"/>
            </a:endParaRPr>
          </a:p>
          <a:p>
            <a:pPr algn="ctr"/>
            <a:r>
              <a:rPr lang="en-US" sz="2400" dirty="0">
                <a:latin typeface="+mn-lt"/>
              </a:rPr>
              <a:t>Example </a:t>
            </a:r>
          </a:p>
          <a:p>
            <a:pPr algn="ctr"/>
            <a:r>
              <a:rPr lang="en-US" sz="2400" dirty="0">
                <a:latin typeface="+mn-lt"/>
              </a:rPr>
              <a:t>of Page </a:t>
            </a:r>
          </a:p>
          <a:p>
            <a:pPr algn="ctr"/>
            <a:r>
              <a:rPr lang="en-US" sz="2400" dirty="0">
                <a:latin typeface="+mn-lt"/>
              </a:rPr>
              <a:t>Sizes </a:t>
            </a:r>
          </a:p>
        </p:txBody>
      </p:sp>
      <p:sp>
        <p:nvSpPr>
          <p:cNvPr id="4" name="Title 3">
            <a:extLst>
              <a:ext uri="{FF2B5EF4-FFF2-40B4-BE49-F238E27FC236}">
                <a16:creationId xmlns:a16="http://schemas.microsoft.com/office/drawing/2014/main" id="{E053130C-80FA-BBA6-3902-7ECCF5FCBDE4}"/>
              </a:ext>
            </a:extLst>
          </p:cNvPr>
          <p:cNvSpPr>
            <a:spLocks noGrp="1"/>
          </p:cNvSpPr>
          <p:nvPr>
            <p:ph type="title"/>
          </p:nvPr>
        </p:nvSpPr>
        <p:spPr/>
        <p:txBody>
          <a:bodyPr/>
          <a:lstStyle/>
          <a:p>
            <a:endParaRPr lang="en-GB"/>
          </a:p>
        </p:txBody>
      </p:sp>
      <p:sp>
        <p:nvSpPr>
          <p:cNvPr id="9" name="Content Placeholder 8">
            <a:extLst>
              <a:ext uri="{FF2B5EF4-FFF2-40B4-BE49-F238E27FC236}">
                <a16:creationId xmlns:a16="http://schemas.microsoft.com/office/drawing/2014/main" id="{AB11E5C5-650E-02B4-D0B0-F7DA46303DB7}"/>
              </a:ext>
            </a:extLst>
          </p:cNvPr>
          <p:cNvSpPr>
            <a:spLocks noGrp="1"/>
          </p:cNvSpPr>
          <p:nvPr>
            <p:ph idx="1"/>
          </p:nvPr>
        </p:nvSpPr>
        <p:spPr/>
        <p:txBody>
          <a:bodyPr/>
          <a:lstStyle/>
          <a:p>
            <a:endParaRPr lang="en-GB"/>
          </a:p>
        </p:txBody>
      </p:sp>
      <p:cxnSp>
        <p:nvCxnSpPr>
          <p:cNvPr id="10" name="Straight Connector 9"/>
          <p:cNvCxnSpPr/>
          <p:nvPr/>
        </p:nvCxnSpPr>
        <p:spPr>
          <a:xfrm rot="5400000">
            <a:off x="2095500" y="3543300"/>
            <a:ext cx="5562600" cy="1588"/>
          </a:xfrm>
          <a:prstGeom prst="line">
            <a:avLst/>
          </a:prstGeom>
          <a:ln w="222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057400" y="4421188"/>
            <a:ext cx="5943600" cy="1588"/>
          </a:xfrm>
          <a:prstGeom prst="line">
            <a:avLst/>
          </a:prstGeom>
          <a:ln w="222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057400" y="4876800"/>
            <a:ext cx="5943600" cy="1588"/>
          </a:xfrm>
          <a:prstGeom prst="line">
            <a:avLst/>
          </a:prstGeom>
          <a:ln w="222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2057400" y="5334000"/>
            <a:ext cx="5943600" cy="1588"/>
          </a:xfrm>
          <a:prstGeom prst="line">
            <a:avLst/>
          </a:prstGeom>
          <a:ln w="222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057400" y="5791200"/>
            <a:ext cx="5943600" cy="1588"/>
          </a:xfrm>
          <a:prstGeom prst="line">
            <a:avLst/>
          </a:prstGeom>
          <a:ln w="222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2057400" y="3962400"/>
            <a:ext cx="5943600" cy="1588"/>
          </a:xfrm>
          <a:prstGeom prst="line">
            <a:avLst/>
          </a:prstGeom>
          <a:ln w="222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057400" y="3505200"/>
            <a:ext cx="5943600" cy="1588"/>
          </a:xfrm>
          <a:prstGeom prst="line">
            <a:avLst/>
          </a:prstGeom>
          <a:ln w="222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2057400" y="3048000"/>
            <a:ext cx="5943600" cy="1588"/>
          </a:xfrm>
          <a:prstGeom prst="line">
            <a:avLst/>
          </a:prstGeom>
          <a:ln w="222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2057400" y="2590800"/>
            <a:ext cx="5943600" cy="1588"/>
          </a:xfrm>
          <a:prstGeom prst="line">
            <a:avLst/>
          </a:prstGeom>
          <a:ln w="222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2057400" y="2133600"/>
            <a:ext cx="5943600" cy="1588"/>
          </a:xfrm>
          <a:prstGeom prst="line">
            <a:avLst/>
          </a:prstGeom>
          <a:ln w="222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057400" y="1676400"/>
            <a:ext cx="5943600" cy="1588"/>
          </a:xfrm>
          <a:prstGeom prst="line">
            <a:avLst/>
          </a:prstGeom>
          <a:ln w="222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5400000">
            <a:off x="-723900" y="3543300"/>
            <a:ext cx="5562600" cy="1588"/>
          </a:xfrm>
          <a:prstGeom prst="line">
            <a:avLst/>
          </a:prstGeom>
          <a:ln w="222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rot="5400000">
            <a:off x="5296694" y="3542506"/>
            <a:ext cx="5562600" cy="1588"/>
          </a:xfrm>
          <a:prstGeom prst="line">
            <a:avLst/>
          </a:prstGeom>
          <a:ln w="22225">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Size</a:t>
            </a:r>
          </a:p>
        </p:txBody>
      </p:sp>
      <p:sp>
        <p:nvSpPr>
          <p:cNvPr id="3" name="Content Placeholder 2"/>
          <p:cNvSpPr>
            <a:spLocks noGrp="1"/>
          </p:cNvSpPr>
          <p:nvPr>
            <p:ph idx="1"/>
          </p:nvPr>
        </p:nvSpPr>
        <p:spPr/>
        <p:txBody>
          <a:bodyPr/>
          <a:lstStyle/>
          <a:p>
            <a:r>
              <a:rPr lang="en-US" dirty="0"/>
              <a:t>Contemporary programming techniques used in large programs tend to decrease the locality of references within a process</a:t>
            </a:r>
          </a:p>
        </p:txBody>
      </p:sp>
      <p:graphicFrame>
        <p:nvGraphicFramePr>
          <p:cNvPr id="4" name="Diagram 3"/>
          <p:cNvGraphicFramePr/>
          <p:nvPr>
            <p:extLst>
              <p:ext uri="{D42A27DB-BD31-4B8C-83A1-F6EECF244321}">
                <p14:modId xmlns:p14="http://schemas.microsoft.com/office/powerpoint/2010/main" val="1167214042"/>
              </p:ext>
            </p:extLst>
          </p:nvPr>
        </p:nvGraphicFramePr>
        <p:xfrm>
          <a:off x="1752600" y="2743200"/>
          <a:ext cx="89154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Segmentation</a:t>
            </a:r>
          </a:p>
        </p:txBody>
      </p:sp>
      <p:sp>
        <p:nvSpPr>
          <p:cNvPr id="3" name="Content Placeholder 2"/>
          <p:cNvSpPr>
            <a:spLocks noGrp="1"/>
          </p:cNvSpPr>
          <p:nvPr>
            <p:ph idx="1"/>
          </p:nvPr>
        </p:nvSpPr>
        <p:spPr/>
        <p:txBody>
          <a:bodyPr/>
          <a:lstStyle/>
          <a:p>
            <a:r>
              <a:rPr lang="en-NZ" dirty="0"/>
              <a:t>Segmentation allows the programmer to view memory as consisting of multiple address spaces or segments</a:t>
            </a:r>
            <a:endParaRPr lang="hr-HR" dirty="0"/>
          </a:p>
          <a:p>
            <a:r>
              <a:rPr lang="en-US" dirty="0"/>
              <a:t>Advantages:</a:t>
            </a:r>
          </a:p>
          <a:p>
            <a:pPr lvl="1"/>
            <a:r>
              <a:rPr lang="en-US" dirty="0"/>
              <a:t>Simplifies handling of growing data structures</a:t>
            </a:r>
          </a:p>
          <a:p>
            <a:pPr lvl="1"/>
            <a:r>
              <a:rPr lang="en-US" dirty="0"/>
              <a:t>Allows programs to be altered and recompiled independently</a:t>
            </a:r>
          </a:p>
          <a:p>
            <a:pPr lvl="1"/>
            <a:r>
              <a:rPr lang="en-US" dirty="0"/>
              <a:t>Lends itself to sharing data among processes</a:t>
            </a:r>
          </a:p>
          <a:p>
            <a:pPr lvl="1"/>
            <a:r>
              <a:rPr lang="en-US" dirty="0"/>
              <a:t>Lends itself to protection</a:t>
            </a:r>
          </a:p>
          <a:p>
            <a:endParaRPr lang="en-US" dirty="0"/>
          </a:p>
          <a:p>
            <a:endParaRPr lang="en-NZ"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Segment Organization</a:t>
            </a:r>
          </a:p>
        </p:txBody>
      </p:sp>
      <p:sp>
        <p:nvSpPr>
          <p:cNvPr id="3" name="Content Placeholder 2"/>
          <p:cNvSpPr>
            <a:spLocks noGrp="1"/>
          </p:cNvSpPr>
          <p:nvPr>
            <p:ph idx="1"/>
          </p:nvPr>
        </p:nvSpPr>
        <p:spPr/>
        <p:txBody>
          <a:bodyPr/>
          <a:lstStyle/>
          <a:p>
            <a:r>
              <a:rPr lang="en-US" dirty="0"/>
              <a:t>Each segment table entry contains the starting address of the corresponding segment in main memory and the length of the segment</a:t>
            </a:r>
          </a:p>
          <a:p>
            <a:r>
              <a:rPr lang="en-US" dirty="0"/>
              <a:t>A bit is needed to determine if the segment is already in main memory</a:t>
            </a:r>
          </a:p>
          <a:p>
            <a:r>
              <a:rPr lang="en-US" dirty="0"/>
              <a:t>Another bit is needed to determine if the segment has been modified since it was loaded in main memory</a:t>
            </a:r>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descr="f11.pdf"/>
          <p:cNvPicPr>
            <a:picLocks noChangeAspect="1"/>
          </p:cNvPicPr>
          <p:nvPr/>
        </p:nvPicPr>
        <p:blipFill>
          <a:blip r:embed="rId3"/>
          <a:srcRect t="21818" b="8182"/>
          <a:stretch>
            <a:fillRect/>
          </a:stretch>
        </p:blipFill>
        <p:spPr>
          <a:xfrm>
            <a:off x="2819400" y="457201"/>
            <a:ext cx="6768516" cy="6131483"/>
          </a:xfrm>
          <a:prstGeom prst="rect">
            <a:avLst/>
          </a:prstGeom>
        </p:spPr>
      </p:pic>
      <p:sp>
        <p:nvSpPr>
          <p:cNvPr id="4" name="Title 3">
            <a:extLst>
              <a:ext uri="{FF2B5EF4-FFF2-40B4-BE49-F238E27FC236}">
                <a16:creationId xmlns:a16="http://schemas.microsoft.com/office/drawing/2014/main" id="{20F78CE9-F44D-BA6E-436C-E3E428F575F2}"/>
              </a:ext>
            </a:extLst>
          </p:cNvPr>
          <p:cNvSpPr>
            <a:spLocks noGrp="1"/>
          </p:cNvSpPr>
          <p:nvPr>
            <p:ph type="title"/>
          </p:nvPr>
        </p:nvSpPr>
        <p:spPr/>
        <p:txBody>
          <a:bodyPr/>
          <a:lstStyle/>
          <a:p>
            <a:endParaRPr lang="en-GB"/>
          </a:p>
        </p:txBody>
      </p:sp>
      <p:sp>
        <p:nvSpPr>
          <p:cNvPr id="6" name="Content Placeholder 5">
            <a:extLst>
              <a:ext uri="{FF2B5EF4-FFF2-40B4-BE49-F238E27FC236}">
                <a16:creationId xmlns:a16="http://schemas.microsoft.com/office/drawing/2014/main" id="{51E176D6-321C-83A2-7E16-90B99644C24A}"/>
              </a:ext>
            </a:extLst>
          </p:cNvPr>
          <p:cNvSpPr>
            <a:spLocks noGrp="1"/>
          </p:cNvSpPr>
          <p:nvPr>
            <p:ph idx="1"/>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Combined Paging and Segmentation</a:t>
            </a:r>
          </a:p>
        </p:txBody>
      </p:sp>
      <p:graphicFrame>
        <p:nvGraphicFramePr>
          <p:cNvPr id="5" name="Diagram 4"/>
          <p:cNvGraphicFramePr/>
          <p:nvPr>
            <p:extLst>
              <p:ext uri="{D42A27DB-BD31-4B8C-83A1-F6EECF244321}">
                <p14:modId xmlns:p14="http://schemas.microsoft.com/office/powerpoint/2010/main" val="4106409734"/>
              </p:ext>
            </p:extLst>
          </p:nvPr>
        </p:nvGraphicFramePr>
        <p:xfrm>
          <a:off x="1708150" y="1295400"/>
          <a:ext cx="83820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descr="f12.pdf"/>
          <p:cNvPicPr>
            <a:picLocks noChangeAspect="1"/>
          </p:cNvPicPr>
          <p:nvPr/>
        </p:nvPicPr>
        <p:blipFill>
          <a:blip r:embed="rId3"/>
          <a:stretch>
            <a:fillRect/>
          </a:stretch>
        </p:blipFill>
        <p:spPr>
          <a:xfrm>
            <a:off x="1658471" y="0"/>
            <a:ext cx="8875059" cy="6858000"/>
          </a:xfrm>
          <a:prstGeom prst="rect">
            <a:avLst/>
          </a:prstGeom>
        </p:spPr>
      </p:pic>
      <p:sp>
        <p:nvSpPr>
          <p:cNvPr id="4" name="Title 3">
            <a:extLst>
              <a:ext uri="{FF2B5EF4-FFF2-40B4-BE49-F238E27FC236}">
                <a16:creationId xmlns:a16="http://schemas.microsoft.com/office/drawing/2014/main" id="{5AF17157-574A-6148-00A8-9D9A36574AEC}"/>
              </a:ext>
            </a:extLst>
          </p:cNvPr>
          <p:cNvSpPr>
            <a:spLocks noGrp="1"/>
          </p:cNvSpPr>
          <p:nvPr>
            <p:ph type="title"/>
          </p:nvPr>
        </p:nvSpPr>
        <p:spPr/>
        <p:txBody>
          <a:bodyPr/>
          <a:lstStyle/>
          <a:p>
            <a:endParaRPr lang="en-GB"/>
          </a:p>
        </p:txBody>
      </p:sp>
      <p:sp>
        <p:nvSpPr>
          <p:cNvPr id="7" name="Content Placeholder 6">
            <a:extLst>
              <a:ext uri="{FF2B5EF4-FFF2-40B4-BE49-F238E27FC236}">
                <a16:creationId xmlns:a16="http://schemas.microsoft.com/office/drawing/2014/main" id="{87D8CA4C-DDAD-723C-C0B8-7DA1977821B2}"/>
              </a:ext>
            </a:extLst>
          </p:cNvPr>
          <p:cNvSpPr>
            <a:spLocks noGrp="1"/>
          </p:cNvSpPr>
          <p:nvPr>
            <p:ph idx="1"/>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descr="f1.pdf"/>
          <p:cNvPicPr>
            <a:picLocks noChangeAspect="1"/>
          </p:cNvPicPr>
          <p:nvPr/>
        </p:nvPicPr>
        <p:blipFill>
          <a:blip r:embed="rId3"/>
          <a:srcRect l="7059" t="51818" r="9412" b="20000"/>
          <a:stretch>
            <a:fillRect/>
          </a:stretch>
        </p:blipFill>
        <p:spPr>
          <a:xfrm>
            <a:off x="1873029" y="1447800"/>
            <a:ext cx="8551215" cy="3733800"/>
          </a:xfrm>
          <a:prstGeom prst="rect">
            <a:avLst/>
          </a:prstGeom>
        </p:spPr>
      </p:pic>
      <p:sp>
        <p:nvSpPr>
          <p:cNvPr id="7" name="Title 6">
            <a:extLst>
              <a:ext uri="{FF2B5EF4-FFF2-40B4-BE49-F238E27FC236}">
                <a16:creationId xmlns:a16="http://schemas.microsoft.com/office/drawing/2014/main" id="{64D5120F-E9A9-E536-8C72-F5EC27D1301C}"/>
              </a:ext>
            </a:extLst>
          </p:cNvPr>
          <p:cNvSpPr>
            <a:spLocks noGrp="1"/>
          </p:cNvSpPr>
          <p:nvPr>
            <p:ph type="title"/>
          </p:nvPr>
        </p:nvSpPr>
        <p:spPr/>
        <p:txBody>
          <a:bodyPr/>
          <a:lstStyle/>
          <a:p>
            <a:endParaRPr lang="en-GB"/>
          </a:p>
        </p:txBody>
      </p:sp>
      <p:sp>
        <p:nvSpPr>
          <p:cNvPr id="8" name="Content Placeholder 7">
            <a:extLst>
              <a:ext uri="{FF2B5EF4-FFF2-40B4-BE49-F238E27FC236}">
                <a16:creationId xmlns:a16="http://schemas.microsoft.com/office/drawing/2014/main" id="{33FAD723-6531-C5BF-F9EF-9E7EA79A3F42}"/>
              </a:ext>
            </a:extLst>
          </p:cNvPr>
          <p:cNvSpPr>
            <a:spLocks noGrp="1"/>
          </p:cNvSpPr>
          <p:nvPr>
            <p:ph idx="1"/>
          </p:nvPr>
        </p:nvSpPr>
        <p:spPr/>
        <p:txBody>
          <a:bodyPr/>
          <a:lstStyle/>
          <a:p>
            <a:endParaRPr lang="en-GB"/>
          </a:p>
        </p:txBody>
      </p:sp>
      <p:pic>
        <p:nvPicPr>
          <p:cNvPr id="4" name="Picture 3" descr="f0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4"/>
              <a:srcRect t="84545" b="6364"/>
              <a:stretch>
                <a:fillRect/>
              </a:stretch>
            </p:blipFill>
          </mc:Choice>
          <mc:Fallback>
            <p:blipFill>
              <a:blip r:embed="rId5"/>
              <a:srcRect t="84545" b="6364"/>
              <a:stretch>
                <a:fillRect/>
              </a:stretch>
            </p:blipFill>
          </mc:Fallback>
        </mc:AlternateContent>
        <p:spPr>
          <a:xfrm>
            <a:off x="3581400" y="5638800"/>
            <a:ext cx="5299364" cy="62355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Protection and Sharing</a:t>
            </a:r>
          </a:p>
        </p:txBody>
      </p:sp>
      <p:sp>
        <p:nvSpPr>
          <p:cNvPr id="3" name="Content Placeholder 2"/>
          <p:cNvSpPr>
            <a:spLocks noGrp="1"/>
          </p:cNvSpPr>
          <p:nvPr>
            <p:ph idx="1"/>
          </p:nvPr>
        </p:nvSpPr>
        <p:spPr/>
        <p:txBody>
          <a:bodyPr/>
          <a:lstStyle/>
          <a:p>
            <a:r>
              <a:rPr lang="en-NZ" dirty="0"/>
              <a:t>Segmentation lends itself to the implementation of protection and sharing policies</a:t>
            </a:r>
          </a:p>
          <a:p>
            <a:r>
              <a:rPr lang="en-NZ" dirty="0"/>
              <a:t>Each entry has a base address and length so inadvertent memory access can be controlled</a:t>
            </a:r>
          </a:p>
          <a:p>
            <a:r>
              <a:rPr lang="en-NZ" dirty="0"/>
              <a:t>Sharing can be achieved by segments referencing multiple processes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descr="f13.pdf"/>
          <p:cNvPicPr>
            <a:picLocks noChangeAspect="1"/>
          </p:cNvPicPr>
          <p:nvPr/>
        </p:nvPicPr>
        <p:blipFill>
          <a:blip r:embed="rId3"/>
          <a:srcRect l="7059" t="15455" r="14118" b="14545"/>
          <a:stretch>
            <a:fillRect/>
          </a:stretch>
        </p:blipFill>
        <p:spPr>
          <a:xfrm>
            <a:off x="3581401" y="533400"/>
            <a:ext cx="5240561" cy="6022716"/>
          </a:xfrm>
          <a:prstGeom prst="rect">
            <a:avLst/>
          </a:prstGeom>
        </p:spPr>
      </p:pic>
      <p:sp>
        <p:nvSpPr>
          <p:cNvPr id="4" name="Title 3">
            <a:extLst>
              <a:ext uri="{FF2B5EF4-FFF2-40B4-BE49-F238E27FC236}">
                <a16:creationId xmlns:a16="http://schemas.microsoft.com/office/drawing/2014/main" id="{AF43753E-E057-3109-72A4-3BDFCB2401D9}"/>
              </a:ext>
            </a:extLst>
          </p:cNvPr>
          <p:cNvSpPr>
            <a:spLocks noGrp="1"/>
          </p:cNvSpPr>
          <p:nvPr>
            <p:ph type="title"/>
          </p:nvPr>
        </p:nvSpPr>
        <p:spPr/>
        <p:txBody>
          <a:bodyPr/>
          <a:lstStyle/>
          <a:p>
            <a:endParaRPr lang="en-GB"/>
          </a:p>
        </p:txBody>
      </p:sp>
      <p:sp>
        <p:nvSpPr>
          <p:cNvPr id="6" name="Content Placeholder 5">
            <a:extLst>
              <a:ext uri="{FF2B5EF4-FFF2-40B4-BE49-F238E27FC236}">
                <a16:creationId xmlns:a16="http://schemas.microsoft.com/office/drawing/2014/main" id="{1DD337BA-F967-46F8-9254-CF3BA79492F2}"/>
              </a:ext>
            </a:extLst>
          </p:cNvPr>
          <p:cNvSpPr>
            <a:spLocks noGrp="1"/>
          </p:cNvSpPr>
          <p:nvPr>
            <p:ph idx="1"/>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Sharing</a:t>
            </a:r>
          </a:p>
        </p:txBody>
      </p:sp>
      <p:sp>
        <p:nvSpPr>
          <p:cNvPr id="3" name="Content Placeholder 2"/>
          <p:cNvSpPr>
            <a:spLocks noGrp="1"/>
          </p:cNvSpPr>
          <p:nvPr>
            <p:ph idx="1"/>
          </p:nvPr>
        </p:nvSpPr>
        <p:spPr/>
        <p:txBody>
          <a:bodyPr/>
          <a:lstStyle/>
          <a:p>
            <a:r>
              <a:rPr lang="en-US" dirty="0"/>
              <a:t>Advantageous to allow each process access to the same copy of the program rather than have their own separate copy</a:t>
            </a:r>
          </a:p>
          <a:p>
            <a:r>
              <a:rPr lang="en-US" dirty="0"/>
              <a:t>Memory management must allow controlled access to shared areas of memory without compromising protection</a:t>
            </a:r>
          </a:p>
          <a:p>
            <a:r>
              <a:rPr lang="en-US" dirty="0"/>
              <a:t>Mechanisms used to support relocation support sharing capabilities</a:t>
            </a:r>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Operating System Software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5894796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059964" y="1676400"/>
            <a:ext cx="8072072" cy="3505200"/>
          </a:xfrm>
          <a:prstGeom prst="rect">
            <a:avLst/>
          </a:prstGeom>
        </p:spPr>
      </p:pic>
      <p:sp>
        <p:nvSpPr>
          <p:cNvPr id="6" name="TextBox 5"/>
          <p:cNvSpPr txBox="1"/>
          <p:nvPr/>
        </p:nvSpPr>
        <p:spPr>
          <a:xfrm>
            <a:off x="1905000" y="5795848"/>
            <a:ext cx="8382000" cy="369332"/>
          </a:xfrm>
          <a:prstGeom prst="rect">
            <a:avLst/>
          </a:prstGeom>
          <a:noFill/>
        </p:spPr>
        <p:txBody>
          <a:bodyPr wrap="square" rtlCol="0">
            <a:spAutoFit/>
          </a:bodyPr>
          <a:lstStyle/>
          <a:p>
            <a:pPr algn="ctr"/>
            <a:r>
              <a:rPr lang="en-US" b="1" dirty="0">
                <a:latin typeface="+mn-lt"/>
              </a:rPr>
              <a:t>Table 8.4   Operating System Policies for Virtual Memory</a:t>
            </a:r>
            <a:r>
              <a:rPr lang="en-US" dirty="0">
                <a:latin typeface="+mn-lt"/>
              </a:rPr>
              <a:t> </a:t>
            </a:r>
          </a:p>
        </p:txBody>
      </p:sp>
      <p:sp>
        <p:nvSpPr>
          <p:cNvPr id="4" name="Title 3">
            <a:extLst>
              <a:ext uri="{FF2B5EF4-FFF2-40B4-BE49-F238E27FC236}">
                <a16:creationId xmlns:a16="http://schemas.microsoft.com/office/drawing/2014/main" id="{91981844-159C-E6B5-73C3-5409DC79EC43}"/>
              </a:ext>
            </a:extLst>
          </p:cNvPr>
          <p:cNvSpPr>
            <a:spLocks noGrp="1"/>
          </p:cNvSpPr>
          <p:nvPr>
            <p:ph type="title"/>
          </p:nvPr>
        </p:nvSpPr>
        <p:spPr/>
        <p:txBody>
          <a:bodyPr/>
          <a:lstStyle/>
          <a:p>
            <a:endParaRPr lang="en-GB"/>
          </a:p>
        </p:txBody>
      </p:sp>
      <p:sp>
        <p:nvSpPr>
          <p:cNvPr id="7" name="Content Placeholder 6">
            <a:extLst>
              <a:ext uri="{FF2B5EF4-FFF2-40B4-BE49-F238E27FC236}">
                <a16:creationId xmlns:a16="http://schemas.microsoft.com/office/drawing/2014/main" id="{B926DDC1-4315-A7C7-0FEB-36EE3178F22D}"/>
              </a:ext>
            </a:extLst>
          </p:cNvPr>
          <p:cNvSpPr>
            <a:spLocks noGrp="1"/>
          </p:cNvSpPr>
          <p:nvPr>
            <p:ph idx="1"/>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Fetch Policy</a:t>
            </a:r>
          </a:p>
        </p:txBody>
      </p:sp>
      <p:sp>
        <p:nvSpPr>
          <p:cNvPr id="3" name="Content Placeholder 2"/>
          <p:cNvSpPr>
            <a:spLocks noGrp="1"/>
          </p:cNvSpPr>
          <p:nvPr>
            <p:ph idx="1"/>
          </p:nvPr>
        </p:nvSpPr>
        <p:spPr/>
        <p:txBody>
          <a:bodyPr/>
          <a:lstStyle/>
          <a:p>
            <a:r>
              <a:rPr lang="en-US" dirty="0"/>
              <a:t>Determines when a page should be brought into memory</a:t>
            </a:r>
          </a:p>
        </p:txBody>
      </p:sp>
      <p:graphicFrame>
        <p:nvGraphicFramePr>
          <p:cNvPr id="4" name="Diagram 3"/>
          <p:cNvGraphicFramePr/>
          <p:nvPr>
            <p:extLst>
              <p:ext uri="{D42A27DB-BD31-4B8C-83A1-F6EECF244321}">
                <p14:modId xmlns:p14="http://schemas.microsoft.com/office/powerpoint/2010/main" val="1533257761"/>
              </p:ext>
            </p:extLst>
          </p:nvPr>
        </p:nvGraphicFramePr>
        <p:xfrm>
          <a:off x="3276600" y="2438400"/>
          <a:ext cx="4419600" cy="345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Demand Paging </a:t>
            </a:r>
            <a:endParaRPr lang="en-US" dirty="0"/>
          </a:p>
        </p:txBody>
      </p:sp>
      <p:sp>
        <p:nvSpPr>
          <p:cNvPr id="3" name="Content Placeholder 2"/>
          <p:cNvSpPr>
            <a:spLocks noGrp="1"/>
          </p:cNvSpPr>
          <p:nvPr>
            <p:ph idx="1"/>
          </p:nvPr>
        </p:nvSpPr>
        <p:spPr/>
        <p:txBody>
          <a:bodyPr/>
          <a:lstStyle/>
          <a:p>
            <a:r>
              <a:rPr lang="en-US" dirty="0"/>
              <a:t>Only brings pages into main memory when a reference is made to a location on the page</a:t>
            </a:r>
          </a:p>
          <a:p>
            <a:r>
              <a:rPr lang="en-US" dirty="0"/>
              <a:t>Many page faults when process is first started </a:t>
            </a:r>
          </a:p>
          <a:p>
            <a:r>
              <a:rPr lang="en-US" dirty="0"/>
              <a:t>Principle of locality suggests that as more and more pages are brought in, most future references will be to pages that have recently been brought in, and page faults should drop to a very low level</a:t>
            </a:r>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Prepaging</a:t>
            </a:r>
          </a:p>
        </p:txBody>
      </p:sp>
      <p:sp>
        <p:nvSpPr>
          <p:cNvPr id="3" name="Content Placeholder 2"/>
          <p:cNvSpPr>
            <a:spLocks noGrp="1"/>
          </p:cNvSpPr>
          <p:nvPr>
            <p:ph idx="1"/>
          </p:nvPr>
        </p:nvSpPr>
        <p:spPr/>
        <p:txBody>
          <a:bodyPr/>
          <a:lstStyle/>
          <a:p>
            <a:r>
              <a:rPr lang="en-US" dirty="0"/>
              <a:t>Pages other than the one demanded by a page fault are brought in</a:t>
            </a:r>
          </a:p>
          <a:p>
            <a:r>
              <a:rPr lang="en-US" dirty="0"/>
              <a:t>Exploits the characteristics of most secondary memory devices</a:t>
            </a:r>
          </a:p>
          <a:p>
            <a:r>
              <a:rPr lang="en-US" dirty="0"/>
              <a:t>If pages of a process are stored contiguously in secondary memory it is more efficient to bring in a number of pages at one time</a:t>
            </a:r>
          </a:p>
          <a:p>
            <a:r>
              <a:rPr lang="en-US" dirty="0"/>
              <a:t>Ineffective if extra pages are not referenced</a:t>
            </a:r>
          </a:p>
          <a:p>
            <a:r>
              <a:rPr lang="en-US" dirty="0"/>
              <a:t>Should not be confused with “swapping”</a:t>
            </a:r>
          </a:p>
          <a:p>
            <a:endParaRPr lang="en-NZ"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Placement Policy</a:t>
            </a:r>
          </a:p>
        </p:txBody>
      </p:sp>
      <p:sp>
        <p:nvSpPr>
          <p:cNvPr id="3" name="Content Placeholder 2"/>
          <p:cNvSpPr>
            <a:spLocks noGrp="1"/>
          </p:cNvSpPr>
          <p:nvPr>
            <p:ph idx="1"/>
          </p:nvPr>
        </p:nvSpPr>
        <p:spPr/>
        <p:txBody>
          <a:bodyPr/>
          <a:lstStyle/>
          <a:p>
            <a:r>
              <a:rPr lang="en-US" dirty="0"/>
              <a:t>Determines where in real memory a process piece is to reside</a:t>
            </a:r>
          </a:p>
          <a:p>
            <a:r>
              <a:rPr lang="en-US" dirty="0"/>
              <a:t>Important design issue in a segmentation system</a:t>
            </a:r>
          </a:p>
          <a:p>
            <a:r>
              <a:rPr lang="en-US" dirty="0"/>
              <a:t>Paging or combined paging with segmentation placing is irrelevant because hardware performs functions with equal efficiency</a:t>
            </a:r>
          </a:p>
          <a:p>
            <a:r>
              <a:rPr lang="en-US" dirty="0"/>
              <a:t>For NUMA systems an automatic placement strategy is desirable</a:t>
            </a:r>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Replacement Policy</a:t>
            </a:r>
          </a:p>
        </p:txBody>
      </p:sp>
      <p:sp>
        <p:nvSpPr>
          <p:cNvPr id="3" name="Content Placeholder 2"/>
          <p:cNvSpPr>
            <a:spLocks noGrp="1"/>
          </p:cNvSpPr>
          <p:nvPr>
            <p:ph idx="1"/>
          </p:nvPr>
        </p:nvSpPr>
        <p:spPr/>
        <p:txBody>
          <a:bodyPr/>
          <a:lstStyle/>
          <a:p>
            <a:r>
              <a:rPr lang="en-NZ" dirty="0"/>
              <a:t>Deals with the selection of a page in main memory to be replaced when a new page must be brought in</a:t>
            </a:r>
          </a:p>
          <a:p>
            <a:pPr lvl="1"/>
            <a:r>
              <a:rPr lang="en-NZ" dirty="0"/>
              <a:t>Objective is that the page that is removed be the page least likely to be referenced in the near future</a:t>
            </a:r>
          </a:p>
          <a:p>
            <a:pPr lvl="1"/>
            <a:r>
              <a:rPr lang="en-NZ" dirty="0"/>
              <a:t>The more elaborate the replacement policy the greater the hardware and software overhead to implement it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Frame Locking</a:t>
            </a:r>
          </a:p>
        </p:txBody>
      </p:sp>
      <p:sp>
        <p:nvSpPr>
          <p:cNvPr id="3" name="Content Placeholder 2"/>
          <p:cNvSpPr>
            <a:spLocks noGrp="1"/>
          </p:cNvSpPr>
          <p:nvPr>
            <p:ph idx="1"/>
          </p:nvPr>
        </p:nvSpPr>
        <p:spPr/>
        <p:txBody>
          <a:bodyPr/>
          <a:lstStyle/>
          <a:p>
            <a:r>
              <a:rPr lang="en-US" dirty="0"/>
              <a:t>When a frame is locked the page currently stored in that frame may not be replaced</a:t>
            </a:r>
          </a:p>
          <a:p>
            <a:pPr lvl="1"/>
            <a:r>
              <a:rPr lang="en-US" dirty="0"/>
              <a:t>Kernel of the OS as well as key control structures are held in locked frames</a:t>
            </a:r>
          </a:p>
          <a:p>
            <a:pPr lvl="1"/>
            <a:r>
              <a:rPr lang="en-US" dirty="0"/>
              <a:t>I/O buffers and time-critical areas may be locked into main memory frames</a:t>
            </a:r>
          </a:p>
          <a:p>
            <a:pPr lvl="1"/>
            <a:r>
              <a:rPr lang="en-US" dirty="0"/>
              <a:t>Locking is achieved by associating a lock bit with each frame</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Basic Algorithms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7577369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FD694B-D6DF-BEDF-1852-AA6600A95C89}"/>
              </a:ext>
            </a:extLst>
          </p:cNvPr>
          <p:cNvSpPr>
            <a:spLocks noGrp="1"/>
          </p:cNvSpPr>
          <p:nvPr>
            <p:ph type="title"/>
          </p:nvPr>
        </p:nvSpPr>
        <p:spPr>
          <a:xfrm>
            <a:off x="838200" y="365125"/>
            <a:ext cx="11277600" cy="1325563"/>
          </a:xfrm>
        </p:spPr>
        <p:txBody>
          <a:bodyPr>
            <a:normAutofit/>
          </a:bodyPr>
          <a:lstStyle/>
          <a:p>
            <a:r>
              <a:rPr lang="en-US" sz="4000" dirty="0"/>
              <a:t>Behavior of Page Replacement Algorithms</a:t>
            </a:r>
            <a:endParaRPr lang="en-GB" sz="4000" dirty="0"/>
          </a:p>
        </p:txBody>
      </p:sp>
      <p:graphicFrame>
        <p:nvGraphicFramePr>
          <p:cNvPr id="9" name="Object 8">
            <a:extLst>
              <a:ext uri="{FF2B5EF4-FFF2-40B4-BE49-F238E27FC236}">
                <a16:creationId xmlns:a16="http://schemas.microsoft.com/office/drawing/2014/main" id="{E442C7FA-DD71-B8BA-9EA2-70A14D833452}"/>
              </a:ext>
            </a:extLst>
          </p:cNvPr>
          <p:cNvGraphicFramePr>
            <a:graphicFrameLocks noChangeAspect="1"/>
          </p:cNvGraphicFramePr>
          <p:nvPr>
            <p:extLst>
              <p:ext uri="{D42A27DB-BD31-4B8C-83A1-F6EECF244321}">
                <p14:modId xmlns:p14="http://schemas.microsoft.com/office/powerpoint/2010/main" val="3726983018"/>
              </p:ext>
            </p:extLst>
          </p:nvPr>
        </p:nvGraphicFramePr>
        <p:xfrm>
          <a:off x="1066800" y="1461734"/>
          <a:ext cx="9867037" cy="5410200"/>
        </p:xfrm>
        <a:graphic>
          <a:graphicData uri="http://schemas.openxmlformats.org/presentationml/2006/ole">
            <mc:AlternateContent xmlns:mc="http://schemas.openxmlformats.org/markup-compatibility/2006">
              <mc:Choice xmlns:v="urn:schemas-microsoft-com:vml" Requires="v">
                <p:oleObj spid="_x0000_s1030" name="Document" r:id="rId4" imgW="4578895" imgH="2511312" progId="Word.Document.12">
                  <p:embed/>
                </p:oleObj>
              </mc:Choice>
              <mc:Fallback>
                <p:oleObj name="Document" r:id="rId4" imgW="4578895" imgH="2511312" progId="Word.Document.12">
                  <p:embed/>
                  <p:pic>
                    <p:nvPicPr>
                      <p:cNvPr id="0" name=""/>
                      <p:cNvPicPr/>
                      <p:nvPr/>
                    </p:nvPicPr>
                    <p:blipFill>
                      <a:blip r:embed="rId5"/>
                      <a:stretch>
                        <a:fillRect/>
                      </a:stretch>
                    </p:blipFill>
                    <p:spPr>
                      <a:xfrm>
                        <a:off x="1066800" y="1461734"/>
                        <a:ext cx="9867037" cy="5410200"/>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Organization</a:t>
            </a:r>
          </a:p>
        </p:txBody>
      </p:sp>
      <p:sp>
        <p:nvSpPr>
          <p:cNvPr id="3" name="Content Placeholder 2"/>
          <p:cNvSpPr>
            <a:spLocks noGrp="1"/>
          </p:cNvSpPr>
          <p:nvPr>
            <p:ph idx="1"/>
          </p:nvPr>
        </p:nvSpPr>
        <p:spPr/>
        <p:txBody>
          <a:bodyPr/>
          <a:lstStyle/>
          <a:p>
            <a:r>
              <a:rPr lang="en-US" dirty="0"/>
              <a:t>Memory is organized as linear</a:t>
            </a:r>
          </a:p>
          <a:p>
            <a:endParaRPr lang="en-US" dirty="0"/>
          </a:p>
          <a:p>
            <a:endParaRPr lang="en-US" dirty="0"/>
          </a:p>
          <a:p>
            <a:endParaRPr lang="en-US" dirty="0"/>
          </a:p>
          <a:p>
            <a:endParaRPr lang="en-US" dirty="0"/>
          </a:p>
          <a:p>
            <a:endParaRPr lang="en-US" dirty="0"/>
          </a:p>
          <a:p>
            <a:endParaRPr lang="en-US" dirty="0"/>
          </a:p>
          <a:p>
            <a:r>
              <a:rPr lang="en-US" dirty="0"/>
              <a:t>Segmentation is the tool that most readily satisfies requirements</a:t>
            </a:r>
          </a:p>
          <a:p>
            <a:endParaRPr lang="en-US" dirty="0"/>
          </a:p>
        </p:txBody>
      </p:sp>
      <p:graphicFrame>
        <p:nvGraphicFramePr>
          <p:cNvPr id="4" name="Diagram 3"/>
          <p:cNvGraphicFramePr/>
          <p:nvPr>
            <p:extLst>
              <p:ext uri="{D42A27DB-BD31-4B8C-83A1-F6EECF244321}">
                <p14:modId xmlns:p14="http://schemas.microsoft.com/office/powerpoint/2010/main" val="2129004704"/>
              </p:ext>
            </p:extLst>
          </p:nvPr>
        </p:nvGraphicFramePr>
        <p:xfrm>
          <a:off x="2133600" y="2715419"/>
          <a:ext cx="8153400" cy="241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First-in-First-out (FIFO)</a:t>
            </a:r>
          </a:p>
        </p:txBody>
      </p:sp>
      <p:sp>
        <p:nvSpPr>
          <p:cNvPr id="3" name="Content Placeholder 2"/>
          <p:cNvSpPr>
            <a:spLocks noGrp="1"/>
          </p:cNvSpPr>
          <p:nvPr>
            <p:ph idx="1"/>
          </p:nvPr>
        </p:nvSpPr>
        <p:spPr/>
        <p:txBody>
          <a:bodyPr/>
          <a:lstStyle/>
          <a:p>
            <a:r>
              <a:rPr lang="en-US" dirty="0"/>
              <a:t>Treats page frames allocated to a process as a circular buffer</a:t>
            </a:r>
          </a:p>
          <a:p>
            <a:r>
              <a:rPr lang="en-US" dirty="0"/>
              <a:t>Pages are removed in round-robin style</a:t>
            </a:r>
          </a:p>
          <a:p>
            <a:pPr lvl="1"/>
            <a:r>
              <a:rPr lang="en-US" dirty="0"/>
              <a:t>Simple replacement policy to implement</a:t>
            </a:r>
          </a:p>
          <a:p>
            <a:r>
              <a:rPr lang="en-US" dirty="0"/>
              <a:t>Page that has been in memory the longest is replaced</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Least Recently Used (LRU)</a:t>
            </a:r>
          </a:p>
        </p:txBody>
      </p:sp>
      <p:sp>
        <p:nvSpPr>
          <p:cNvPr id="3" name="Content Placeholder 2"/>
          <p:cNvSpPr>
            <a:spLocks noGrp="1"/>
          </p:cNvSpPr>
          <p:nvPr>
            <p:ph idx="1"/>
          </p:nvPr>
        </p:nvSpPr>
        <p:spPr/>
        <p:txBody>
          <a:bodyPr/>
          <a:lstStyle/>
          <a:p>
            <a:r>
              <a:rPr lang="en-US" dirty="0"/>
              <a:t>Replaces the page that has not been referenced for the longest time</a:t>
            </a:r>
          </a:p>
          <a:p>
            <a:r>
              <a:rPr lang="en-US" dirty="0"/>
              <a:t>By the principle of locality, this should be the page least likely to be referenced in the near future</a:t>
            </a:r>
          </a:p>
          <a:p>
            <a:r>
              <a:rPr lang="en-US" dirty="0"/>
              <a:t>Difficult to implement</a:t>
            </a:r>
          </a:p>
          <a:p>
            <a:pPr lvl="1"/>
            <a:r>
              <a:rPr lang="en-US" dirty="0"/>
              <a:t>One approach is to tag each page with the time of last reference</a:t>
            </a:r>
          </a:p>
          <a:p>
            <a:pPr lvl="2"/>
            <a:r>
              <a:rPr lang="en-US" dirty="0"/>
              <a:t>This requires a great deal of overhead</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Least </a:t>
            </a:r>
            <a:r>
              <a:rPr lang="hr-HR" dirty="0"/>
              <a:t>Frequently</a:t>
            </a:r>
            <a:r>
              <a:rPr lang="en-US" dirty="0"/>
              <a:t> Used (L</a:t>
            </a:r>
            <a:r>
              <a:rPr lang="hr-HR" dirty="0"/>
              <a:t>F</a:t>
            </a:r>
            <a:r>
              <a:rPr lang="en-US" dirty="0"/>
              <a:t>U)</a:t>
            </a:r>
          </a:p>
        </p:txBody>
      </p:sp>
      <p:sp>
        <p:nvSpPr>
          <p:cNvPr id="3" name="Content Placeholder 2"/>
          <p:cNvSpPr>
            <a:spLocks noGrp="1"/>
          </p:cNvSpPr>
          <p:nvPr>
            <p:ph idx="1"/>
          </p:nvPr>
        </p:nvSpPr>
        <p:spPr/>
        <p:txBody>
          <a:bodyPr/>
          <a:lstStyle/>
          <a:p>
            <a:r>
              <a:rPr lang="en-US" dirty="0"/>
              <a:t>Replaces the page with the lowest reference frequency</a:t>
            </a:r>
          </a:p>
          <a:p>
            <a:r>
              <a:rPr lang="en-US" dirty="0"/>
              <a:t>By the principle of locality, this should be the page least likely to be referenced in the near future</a:t>
            </a:r>
          </a:p>
          <a:p>
            <a:r>
              <a:rPr lang="en-US" dirty="0"/>
              <a:t>In situation where we need to chose between same frequencies, we need </a:t>
            </a:r>
            <a:r>
              <a:rPr lang="en-US" dirty="0" err="1"/>
              <a:t>tu</a:t>
            </a:r>
            <a:r>
              <a:rPr lang="en-US" dirty="0"/>
              <a:t> use </a:t>
            </a:r>
            <a:r>
              <a:rPr lang="en-US" b="1" dirty="0"/>
              <a:t>LRU</a:t>
            </a:r>
          </a:p>
          <a:p>
            <a:r>
              <a:rPr lang="en-US" dirty="0"/>
              <a:t>Also, difficult to implement</a:t>
            </a:r>
          </a:p>
        </p:txBody>
      </p:sp>
    </p:spTree>
    <p:extLst>
      <p:ext uri="{BB962C8B-B14F-4D97-AF65-F5344CB8AC3E}">
        <p14:creationId xmlns:p14="http://schemas.microsoft.com/office/powerpoint/2010/main" val="32614021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Clock Policy</a:t>
            </a:r>
          </a:p>
        </p:txBody>
      </p:sp>
      <p:sp>
        <p:nvSpPr>
          <p:cNvPr id="3" name="Content Placeholder 2"/>
          <p:cNvSpPr>
            <a:spLocks noGrp="1"/>
          </p:cNvSpPr>
          <p:nvPr>
            <p:ph idx="1"/>
          </p:nvPr>
        </p:nvSpPr>
        <p:spPr>
          <a:xfrm>
            <a:off x="838200" y="1825625"/>
            <a:ext cx="7620000" cy="4351338"/>
          </a:xfrm>
        </p:spPr>
        <p:txBody>
          <a:bodyPr>
            <a:normAutofit lnSpcReduction="10000"/>
          </a:bodyPr>
          <a:lstStyle/>
          <a:p>
            <a:r>
              <a:rPr lang="en-US" dirty="0"/>
              <a:t>Requires the association of an additional bit with each frame</a:t>
            </a:r>
          </a:p>
          <a:p>
            <a:pPr lvl="1"/>
            <a:r>
              <a:rPr lang="en-US" dirty="0"/>
              <a:t>Referred to as the use bit</a:t>
            </a:r>
          </a:p>
          <a:p>
            <a:r>
              <a:rPr lang="en-US" dirty="0"/>
              <a:t>When a page is first loaded in memory or referenced, the use bit is set to 1</a:t>
            </a:r>
          </a:p>
          <a:p>
            <a:r>
              <a:rPr lang="en-US" dirty="0"/>
              <a:t>The set of frames is considered to be a circular buffer</a:t>
            </a:r>
          </a:p>
          <a:p>
            <a:r>
              <a:rPr lang="en-US" dirty="0"/>
              <a:t>Any frame with a use bit of 1 is passed over</a:t>
            </a:r>
            <a:r>
              <a:rPr lang="hr-HR" dirty="0"/>
              <a:t> </a:t>
            </a:r>
            <a:r>
              <a:rPr lang="en-US" dirty="0"/>
              <a:t>by the algorithm</a:t>
            </a:r>
          </a:p>
          <a:p>
            <a:r>
              <a:rPr lang="en-US" dirty="0"/>
              <a:t>Page frames visualized as laid out in a circle</a:t>
            </a:r>
          </a:p>
          <a:p>
            <a:endParaRPr lang="en-US" dirty="0"/>
          </a:p>
        </p:txBody>
      </p:sp>
      <p:pic>
        <p:nvPicPr>
          <p:cNvPr id="7" name="Picture 6">
            <a:extLst>
              <a:ext uri="{FF2B5EF4-FFF2-40B4-BE49-F238E27FC236}">
                <a16:creationId xmlns:a16="http://schemas.microsoft.com/office/drawing/2014/main" id="{72330830-3207-EB34-7A62-D73E1C59D7FC}"/>
              </a:ext>
            </a:extLst>
          </p:cNvPr>
          <p:cNvPicPr>
            <a:picLocks noChangeAspect="1"/>
          </p:cNvPicPr>
          <p:nvPr/>
        </p:nvPicPr>
        <p:blipFill>
          <a:blip r:embed="rId3"/>
          <a:stretch>
            <a:fillRect/>
          </a:stretch>
        </p:blipFill>
        <p:spPr>
          <a:xfrm>
            <a:off x="8686800" y="493585"/>
            <a:ext cx="3378431" cy="5695439"/>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descr="f15.pdf"/>
          <p:cNvPicPr>
            <a:picLocks noChangeAspect="1"/>
          </p:cNvPicPr>
          <p:nvPr/>
        </p:nvPicPr>
        <p:blipFill>
          <a:blip r:embed="rId3"/>
          <a:stretch>
            <a:fillRect/>
          </a:stretch>
        </p:blipFill>
        <p:spPr>
          <a:xfrm>
            <a:off x="3732296" y="304800"/>
            <a:ext cx="4802105" cy="6347130"/>
          </a:xfrm>
          <a:prstGeom prst="rect">
            <a:avLst/>
          </a:prstGeom>
        </p:spPr>
      </p:pic>
      <p:sp>
        <p:nvSpPr>
          <p:cNvPr id="4" name="Title 3">
            <a:extLst>
              <a:ext uri="{FF2B5EF4-FFF2-40B4-BE49-F238E27FC236}">
                <a16:creationId xmlns:a16="http://schemas.microsoft.com/office/drawing/2014/main" id="{9E08F545-23F0-7AF3-AADF-336F945D30CD}"/>
              </a:ext>
            </a:extLst>
          </p:cNvPr>
          <p:cNvSpPr>
            <a:spLocks noGrp="1"/>
          </p:cNvSpPr>
          <p:nvPr>
            <p:ph type="title"/>
          </p:nvPr>
        </p:nvSpPr>
        <p:spPr/>
        <p:txBody>
          <a:bodyPr/>
          <a:lstStyle/>
          <a:p>
            <a:endParaRPr lang="en-GB"/>
          </a:p>
        </p:txBody>
      </p:sp>
      <p:sp>
        <p:nvSpPr>
          <p:cNvPr id="7" name="Content Placeholder 6">
            <a:extLst>
              <a:ext uri="{FF2B5EF4-FFF2-40B4-BE49-F238E27FC236}">
                <a16:creationId xmlns:a16="http://schemas.microsoft.com/office/drawing/2014/main" id="{B85488DD-2DBE-CA44-F74D-7036A0A6341D}"/>
              </a:ext>
            </a:extLst>
          </p:cNvPr>
          <p:cNvSpPr>
            <a:spLocks noGrp="1"/>
          </p:cNvSpPr>
          <p:nvPr>
            <p:ph idx="1"/>
          </p:nvPr>
        </p:nvSpPr>
        <p:spPr/>
        <p:txBody>
          <a:bodyPr/>
          <a:lstStyle/>
          <a:p>
            <a:endParaRPr lang="en-GB" dirty="0"/>
          </a:p>
        </p:txBody>
      </p:sp>
    </p:spTree>
  </p:cSld>
  <p:clrMapOvr>
    <a:masterClrMapping/>
  </p:clrMapOvr>
  <p:transition spd="slow">
    <p:wheel spokes="1"/>
  </p:transition>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descr="f16.pdf"/>
          <p:cNvPicPr>
            <a:picLocks noChangeAspect="1"/>
          </p:cNvPicPr>
          <p:nvPr/>
        </p:nvPicPr>
        <p:blipFill>
          <a:blip r:embed="rId3"/>
          <a:srcRect l="9091" t="22353" r="9091" b="24706"/>
          <a:stretch>
            <a:fillRect/>
          </a:stretch>
        </p:blipFill>
        <p:spPr>
          <a:xfrm>
            <a:off x="1972170" y="1532976"/>
            <a:ext cx="8364143" cy="4182024"/>
          </a:xfrm>
          <a:prstGeom prst="rect">
            <a:avLst/>
          </a:prstGeom>
        </p:spPr>
      </p:pic>
      <p:sp>
        <p:nvSpPr>
          <p:cNvPr id="4" name="Title 3">
            <a:extLst>
              <a:ext uri="{FF2B5EF4-FFF2-40B4-BE49-F238E27FC236}">
                <a16:creationId xmlns:a16="http://schemas.microsoft.com/office/drawing/2014/main" id="{A89E5A29-0F94-4737-C55D-271E03E8296A}"/>
              </a:ext>
            </a:extLst>
          </p:cNvPr>
          <p:cNvSpPr>
            <a:spLocks noGrp="1"/>
          </p:cNvSpPr>
          <p:nvPr>
            <p:ph type="title"/>
          </p:nvPr>
        </p:nvSpPr>
        <p:spPr/>
        <p:txBody>
          <a:bodyPr/>
          <a:lstStyle/>
          <a:p>
            <a:endParaRPr lang="en-GB"/>
          </a:p>
        </p:txBody>
      </p:sp>
      <p:sp>
        <p:nvSpPr>
          <p:cNvPr id="7" name="Content Placeholder 6">
            <a:extLst>
              <a:ext uri="{FF2B5EF4-FFF2-40B4-BE49-F238E27FC236}">
                <a16:creationId xmlns:a16="http://schemas.microsoft.com/office/drawing/2014/main" id="{2999BEDC-CAD6-99CD-DA69-91E112A5D46B}"/>
              </a:ext>
            </a:extLst>
          </p:cNvPr>
          <p:cNvSpPr>
            <a:spLocks noGrp="1"/>
          </p:cNvSpPr>
          <p:nvPr>
            <p:ph idx="1"/>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Buffering</a:t>
            </a:r>
          </a:p>
        </p:txBody>
      </p:sp>
      <p:sp>
        <p:nvSpPr>
          <p:cNvPr id="3" name="Content Placeholder 2"/>
          <p:cNvSpPr>
            <a:spLocks noGrp="1"/>
          </p:cNvSpPr>
          <p:nvPr>
            <p:ph idx="1"/>
          </p:nvPr>
        </p:nvSpPr>
        <p:spPr/>
        <p:txBody>
          <a:bodyPr/>
          <a:lstStyle/>
          <a:p>
            <a:r>
              <a:rPr lang="en-US" dirty="0"/>
              <a:t>Improves paging performance and allows the use of a simpler page replacement policy</a:t>
            </a:r>
          </a:p>
        </p:txBody>
      </p:sp>
      <p:graphicFrame>
        <p:nvGraphicFramePr>
          <p:cNvPr id="4" name="Diagram 3"/>
          <p:cNvGraphicFramePr/>
          <p:nvPr>
            <p:extLst>
              <p:ext uri="{D42A27DB-BD31-4B8C-83A1-F6EECF244321}">
                <p14:modId xmlns:p14="http://schemas.microsoft.com/office/powerpoint/2010/main" val="2964111037"/>
              </p:ext>
            </p:extLst>
          </p:nvPr>
        </p:nvGraphicFramePr>
        <p:xfrm>
          <a:off x="1219200" y="2971800"/>
          <a:ext cx="9296400" cy="304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Replacement Policy and Cache Size</a:t>
            </a:r>
          </a:p>
        </p:txBody>
      </p:sp>
      <p:sp>
        <p:nvSpPr>
          <p:cNvPr id="3" name="Content Placeholder 2"/>
          <p:cNvSpPr>
            <a:spLocks noGrp="1"/>
          </p:cNvSpPr>
          <p:nvPr>
            <p:ph idx="1"/>
          </p:nvPr>
        </p:nvSpPr>
        <p:spPr/>
        <p:txBody>
          <a:bodyPr/>
          <a:lstStyle/>
          <a:p>
            <a:r>
              <a:rPr lang="en-NZ" dirty="0"/>
              <a:t>With large caches, replacement of pages can have a performance impact</a:t>
            </a:r>
          </a:p>
          <a:p>
            <a:pPr lvl="1"/>
            <a:r>
              <a:rPr lang="en-NZ" dirty="0"/>
              <a:t>If the page frame selected for replacement is in the cache, that cache block is lost as well as the page that it holds</a:t>
            </a:r>
          </a:p>
          <a:p>
            <a:pPr lvl="1"/>
            <a:r>
              <a:rPr lang="en-NZ" dirty="0"/>
              <a:t>In systems using page buffering, cache performance can be improved with a policy for page placement in the page buffer</a:t>
            </a:r>
          </a:p>
          <a:p>
            <a:pPr lvl="1"/>
            <a:r>
              <a:rPr lang="en-NZ" dirty="0"/>
              <a:t>Most operating systems place pages by selecting an arbitrary page frame from the page buffer</a:t>
            </a:r>
          </a:p>
          <a:p>
            <a:pPr lvl="1"/>
            <a:endParaRPr lang="en-NZ"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Resident Set Management</a:t>
            </a:r>
          </a:p>
        </p:txBody>
      </p:sp>
      <p:sp>
        <p:nvSpPr>
          <p:cNvPr id="3" name="Content Placeholder 2"/>
          <p:cNvSpPr>
            <a:spLocks noGrp="1"/>
          </p:cNvSpPr>
          <p:nvPr>
            <p:ph idx="1"/>
          </p:nvPr>
        </p:nvSpPr>
        <p:spPr/>
        <p:txBody>
          <a:bodyPr/>
          <a:lstStyle/>
          <a:p>
            <a:r>
              <a:rPr lang="en-NZ" dirty="0"/>
              <a:t>The OS must decide how many pages to bring into main memory</a:t>
            </a:r>
          </a:p>
          <a:p>
            <a:pPr lvl="2"/>
            <a:r>
              <a:rPr lang="en-NZ" dirty="0"/>
              <a:t>The smaller the amount of memory allocated to each process, the more processes can reside in memory</a:t>
            </a:r>
          </a:p>
          <a:p>
            <a:pPr lvl="2"/>
            <a:r>
              <a:rPr lang="en-NZ" dirty="0"/>
              <a:t>Small number of pages loaded increases page faults</a:t>
            </a:r>
          </a:p>
          <a:p>
            <a:pPr lvl="2"/>
            <a:r>
              <a:rPr lang="en-NZ" dirty="0"/>
              <a:t>Beyond a certain size, further allocations                               of pages will not effect the page fault rate</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Resident Set Size</a:t>
            </a:r>
          </a:p>
        </p:txBody>
      </p:sp>
      <p:sp>
        <p:nvSpPr>
          <p:cNvPr id="8" name="Content Placeholder 7"/>
          <p:cNvSpPr>
            <a:spLocks noGrp="1"/>
          </p:cNvSpPr>
          <p:nvPr>
            <p:ph idx="1"/>
          </p:nvPr>
        </p:nvSpPr>
        <p:spPr/>
        <p:txBody>
          <a:bodyPr/>
          <a:lstStyle/>
          <a:p>
            <a:r>
              <a:rPr lang="en-US" dirty="0"/>
              <a:t>Gives a process a fixed number of frames in main memory within which to execute</a:t>
            </a:r>
          </a:p>
          <a:p>
            <a:pPr lvl="1"/>
            <a:r>
              <a:rPr lang="en-US" dirty="0"/>
              <a:t>When a page fault occurs, one of the pages of that process must be replaced</a:t>
            </a:r>
          </a:p>
          <a:p>
            <a:endParaRPr lang="en-US" dirty="0"/>
          </a:p>
        </p:txBody>
      </p:sp>
      <p:sp>
        <p:nvSpPr>
          <p:cNvPr id="5" name="Text Placeholder 4"/>
          <p:cNvSpPr>
            <a:spLocks noGrp="1"/>
          </p:cNvSpPr>
          <p:nvPr>
            <p:ph type="body" idx="4294967295"/>
          </p:nvPr>
        </p:nvSpPr>
        <p:spPr>
          <a:xfrm>
            <a:off x="0" y="2362200"/>
            <a:ext cx="3657600" cy="730250"/>
          </a:xfrm>
        </p:spPr>
        <p:txBody>
          <a:bodyPr>
            <a:normAutofit/>
          </a:bodyPr>
          <a:lstStyle/>
          <a:p>
            <a:pPr lvl="0"/>
            <a:r>
              <a:rPr lang="en-US" sz="3200" dirty="0"/>
              <a:t>Fixed-allocation</a:t>
            </a:r>
          </a:p>
          <a:p>
            <a:endParaRPr lang="en-US" dirty="0"/>
          </a:p>
        </p:txBody>
      </p:sp>
      <p:sp>
        <p:nvSpPr>
          <p:cNvPr id="6" name="Text Placeholder 5"/>
          <p:cNvSpPr>
            <a:spLocks noGrp="1"/>
          </p:cNvSpPr>
          <p:nvPr>
            <p:ph type="body" sz="quarter" idx="4294967295"/>
          </p:nvPr>
        </p:nvSpPr>
        <p:spPr>
          <a:xfrm>
            <a:off x="8534400" y="2438400"/>
            <a:ext cx="3657600" cy="609600"/>
          </a:xfrm>
        </p:spPr>
        <p:txBody>
          <a:bodyPr>
            <a:normAutofit fontScale="92500"/>
          </a:bodyPr>
          <a:lstStyle/>
          <a:p>
            <a:pPr lvl="0"/>
            <a:r>
              <a:rPr lang="en-US" sz="3200" dirty="0"/>
              <a:t>Variable-allocation</a:t>
            </a:r>
          </a:p>
          <a:p>
            <a:endParaRPr lang="en-US" sz="3200" dirty="0"/>
          </a:p>
        </p:txBody>
      </p:sp>
      <p:sp>
        <p:nvSpPr>
          <p:cNvPr id="7" name="Content Placeholder 6"/>
          <p:cNvSpPr>
            <a:spLocks noGrp="1"/>
          </p:cNvSpPr>
          <p:nvPr>
            <p:ph sz="quarter" idx="4294967295"/>
          </p:nvPr>
        </p:nvSpPr>
        <p:spPr>
          <a:xfrm>
            <a:off x="8534400" y="2895600"/>
            <a:ext cx="3657600" cy="3230563"/>
          </a:xfrm>
        </p:spPr>
        <p:txBody>
          <a:bodyPr>
            <a:normAutofit/>
          </a:bodyPr>
          <a:lstStyle/>
          <a:p>
            <a:pPr lvl="0"/>
            <a:r>
              <a:rPr lang="en-US" sz="2200" dirty="0"/>
              <a:t>Allows the number of page frames allocated to a process to be varied over the lifetime of the process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Organization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5372927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Replacement Scope</a:t>
            </a:r>
          </a:p>
        </p:txBody>
      </p:sp>
      <p:sp>
        <p:nvSpPr>
          <p:cNvPr id="3" name="Content Placeholder 2"/>
          <p:cNvSpPr>
            <a:spLocks noGrp="1"/>
          </p:cNvSpPr>
          <p:nvPr>
            <p:ph idx="1"/>
          </p:nvPr>
        </p:nvSpPr>
        <p:spPr/>
        <p:txBody>
          <a:bodyPr/>
          <a:lstStyle/>
          <a:p>
            <a:r>
              <a:rPr lang="en-NZ" dirty="0"/>
              <a:t>The scope of a replacement strategy can be categorized as global or local</a:t>
            </a:r>
          </a:p>
          <a:p>
            <a:pPr lvl="1"/>
            <a:r>
              <a:rPr lang="en-NZ" dirty="0"/>
              <a:t>Both types are activated by a page fault when there are no free page frames</a:t>
            </a:r>
          </a:p>
        </p:txBody>
      </p:sp>
      <p:graphicFrame>
        <p:nvGraphicFramePr>
          <p:cNvPr id="4" name="Diagram 3"/>
          <p:cNvGraphicFramePr/>
          <p:nvPr/>
        </p:nvGraphicFramePr>
        <p:xfrm>
          <a:off x="1981200" y="3810000"/>
          <a:ext cx="8229600" cy="281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133600" y="1219201"/>
            <a:ext cx="8062805" cy="4345224"/>
          </a:xfrm>
          <a:prstGeom prst="rect">
            <a:avLst/>
          </a:prstGeom>
        </p:spPr>
      </p:pic>
      <p:sp useBgFill="1">
        <p:nvSpPr>
          <p:cNvPr id="6" name="TextBox 5"/>
          <p:cNvSpPr txBox="1"/>
          <p:nvPr/>
        </p:nvSpPr>
        <p:spPr>
          <a:xfrm>
            <a:off x="7696200" y="1219200"/>
            <a:ext cx="228600" cy="369332"/>
          </a:xfrm>
          <a:prstGeom prst="rect">
            <a:avLst/>
          </a:prstGeom>
        </p:spPr>
        <p:txBody>
          <a:bodyPr wrap="square" rtlCol="0">
            <a:spAutoFit/>
          </a:bodyPr>
          <a:lstStyle/>
          <a:p>
            <a:r>
              <a:rPr lang="en-US" dirty="0"/>
              <a:t> </a:t>
            </a:r>
          </a:p>
        </p:txBody>
      </p:sp>
      <p:sp>
        <p:nvSpPr>
          <p:cNvPr id="7" name="TextBox 6"/>
          <p:cNvSpPr txBox="1"/>
          <p:nvPr/>
        </p:nvSpPr>
        <p:spPr>
          <a:xfrm>
            <a:off x="1828800" y="5977283"/>
            <a:ext cx="8534400" cy="369332"/>
          </a:xfrm>
          <a:prstGeom prst="rect">
            <a:avLst/>
          </a:prstGeom>
          <a:noFill/>
        </p:spPr>
        <p:txBody>
          <a:bodyPr wrap="square" rtlCol="0">
            <a:spAutoFit/>
          </a:bodyPr>
          <a:lstStyle/>
          <a:p>
            <a:pPr algn="ctr"/>
            <a:r>
              <a:rPr lang="en-US" b="1" dirty="0">
                <a:latin typeface="+mn-lt"/>
              </a:rPr>
              <a:t>Table 8.5  Resident Set Management</a:t>
            </a:r>
            <a:r>
              <a:rPr lang="en-US" dirty="0">
                <a:latin typeface="+mn-lt"/>
              </a:rPr>
              <a:t> </a:t>
            </a:r>
          </a:p>
        </p:txBody>
      </p:sp>
      <p:sp>
        <p:nvSpPr>
          <p:cNvPr id="4" name="Title 3">
            <a:extLst>
              <a:ext uri="{FF2B5EF4-FFF2-40B4-BE49-F238E27FC236}">
                <a16:creationId xmlns:a16="http://schemas.microsoft.com/office/drawing/2014/main" id="{A586AF89-5B26-45F8-7215-54828AF3971F}"/>
              </a:ext>
            </a:extLst>
          </p:cNvPr>
          <p:cNvSpPr>
            <a:spLocks noGrp="1"/>
          </p:cNvSpPr>
          <p:nvPr>
            <p:ph type="title"/>
          </p:nvPr>
        </p:nvSpPr>
        <p:spPr/>
        <p:txBody>
          <a:bodyPr/>
          <a:lstStyle/>
          <a:p>
            <a:endParaRPr lang="en-GB"/>
          </a:p>
        </p:txBody>
      </p:sp>
      <p:sp>
        <p:nvSpPr>
          <p:cNvPr id="8" name="Content Placeholder 7">
            <a:extLst>
              <a:ext uri="{FF2B5EF4-FFF2-40B4-BE49-F238E27FC236}">
                <a16:creationId xmlns:a16="http://schemas.microsoft.com/office/drawing/2014/main" id="{019B2860-94B9-527F-3A2A-662562B96AC4}"/>
              </a:ext>
            </a:extLst>
          </p:cNvPr>
          <p:cNvSpPr>
            <a:spLocks noGrp="1"/>
          </p:cNvSpPr>
          <p:nvPr>
            <p:ph idx="1"/>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Allocation, Local Scope</a:t>
            </a:r>
          </a:p>
        </p:txBody>
      </p:sp>
      <p:sp>
        <p:nvSpPr>
          <p:cNvPr id="3" name="Content Placeholder 2"/>
          <p:cNvSpPr>
            <a:spLocks noGrp="1"/>
          </p:cNvSpPr>
          <p:nvPr>
            <p:ph idx="1"/>
          </p:nvPr>
        </p:nvSpPr>
        <p:spPr/>
        <p:txBody>
          <a:bodyPr/>
          <a:lstStyle/>
          <a:p>
            <a:r>
              <a:rPr lang="en-US" dirty="0"/>
              <a:t>Necessary to decide ahead of time the amount of allocation to give a process</a:t>
            </a:r>
          </a:p>
          <a:p>
            <a:r>
              <a:rPr lang="en-US" dirty="0"/>
              <a:t>If allocation is too small, there will be a high page fault rate</a:t>
            </a:r>
          </a:p>
        </p:txBody>
      </p:sp>
      <p:graphicFrame>
        <p:nvGraphicFramePr>
          <p:cNvPr id="4" name="Diagram 3"/>
          <p:cNvGraphicFramePr/>
          <p:nvPr/>
        </p:nvGraphicFramePr>
        <p:xfrm>
          <a:off x="2438400" y="4267200"/>
          <a:ext cx="7162800" cy="172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Allocation </a:t>
            </a:r>
            <a:br>
              <a:rPr lang="en-US" dirty="0"/>
            </a:br>
            <a:r>
              <a:rPr lang="en-US" dirty="0"/>
              <a:t>Global Scope</a:t>
            </a:r>
          </a:p>
        </p:txBody>
      </p:sp>
      <p:sp>
        <p:nvSpPr>
          <p:cNvPr id="3" name="Content Placeholder 2"/>
          <p:cNvSpPr>
            <a:spLocks noGrp="1"/>
          </p:cNvSpPr>
          <p:nvPr>
            <p:ph idx="1"/>
          </p:nvPr>
        </p:nvSpPr>
        <p:spPr/>
        <p:txBody>
          <a:bodyPr/>
          <a:lstStyle/>
          <a:p>
            <a:r>
              <a:rPr lang="en-US" dirty="0"/>
              <a:t>Easiest to implement</a:t>
            </a:r>
          </a:p>
          <a:p>
            <a:pPr lvl="1"/>
            <a:r>
              <a:rPr lang="en-US" dirty="0"/>
              <a:t>Adopted in a number of operating systems</a:t>
            </a:r>
          </a:p>
          <a:p>
            <a:r>
              <a:rPr lang="en-US" dirty="0"/>
              <a:t>OS maintains a list of free frames</a:t>
            </a:r>
          </a:p>
          <a:p>
            <a:r>
              <a:rPr lang="en-US" dirty="0"/>
              <a:t>Free frame is added to resident set of process when a page fault occurs</a:t>
            </a:r>
          </a:p>
          <a:p>
            <a:r>
              <a:rPr lang="en-US" dirty="0"/>
              <a:t>If no frames are available the OS must choose a page currently in memory</a:t>
            </a:r>
          </a:p>
          <a:p>
            <a:r>
              <a:rPr lang="en-US" dirty="0"/>
              <a:t>One way to counter potential problems is to use page buffering</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Allocation </a:t>
            </a:r>
            <a:br>
              <a:rPr lang="en-US" dirty="0"/>
            </a:br>
            <a:r>
              <a:rPr lang="en-US" dirty="0"/>
              <a:t>Local Scope</a:t>
            </a:r>
          </a:p>
        </p:txBody>
      </p:sp>
      <p:sp>
        <p:nvSpPr>
          <p:cNvPr id="3" name="Content Placeholder 2"/>
          <p:cNvSpPr>
            <a:spLocks noGrp="1"/>
          </p:cNvSpPr>
          <p:nvPr>
            <p:ph idx="1"/>
          </p:nvPr>
        </p:nvSpPr>
        <p:spPr/>
        <p:txBody>
          <a:bodyPr/>
          <a:lstStyle/>
          <a:p>
            <a:r>
              <a:rPr lang="en-US" dirty="0"/>
              <a:t>When a new process is loaded into main memory, allocate to it a certain number of page frames as its resident set</a:t>
            </a:r>
          </a:p>
          <a:p>
            <a:r>
              <a:rPr lang="en-US" dirty="0"/>
              <a:t>When a page fault occurs, select the page to replace from among the resident set of the process that suffers the fault</a:t>
            </a:r>
          </a:p>
          <a:p>
            <a:r>
              <a:rPr lang="en-US" dirty="0"/>
              <a:t>Reevaluate the allocation provided to the process and increase or decrease it to improve overall performance</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Allocation</a:t>
            </a:r>
            <a:br>
              <a:rPr lang="en-US" dirty="0"/>
            </a:br>
            <a:r>
              <a:rPr lang="en-US" dirty="0"/>
              <a:t>Local Scope</a:t>
            </a:r>
          </a:p>
        </p:txBody>
      </p:sp>
      <p:sp>
        <p:nvSpPr>
          <p:cNvPr id="3" name="Content Placeholder 2"/>
          <p:cNvSpPr>
            <a:spLocks noGrp="1"/>
          </p:cNvSpPr>
          <p:nvPr>
            <p:ph idx="1"/>
          </p:nvPr>
        </p:nvSpPr>
        <p:spPr/>
        <p:txBody>
          <a:bodyPr/>
          <a:lstStyle/>
          <a:p>
            <a:r>
              <a:rPr lang="en-US" dirty="0"/>
              <a:t>Decision to increase or decrease a resident set size is based on the assessment of the likely future demands of active processes</a:t>
            </a:r>
          </a:p>
        </p:txBody>
      </p:sp>
      <p:graphicFrame>
        <p:nvGraphicFramePr>
          <p:cNvPr id="4" name="Diagram 3"/>
          <p:cNvGraphicFramePr/>
          <p:nvPr/>
        </p:nvGraphicFramePr>
        <p:xfrm>
          <a:off x="3810000" y="3505200"/>
          <a:ext cx="4419600" cy="241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f17.pdf"/>
          <p:cNvPicPr>
            <a:picLocks noChangeAspect="1"/>
          </p:cNvPicPr>
          <p:nvPr/>
        </p:nvPicPr>
        <p:blipFill>
          <a:blip r:embed="rId3"/>
          <a:srcRect t="8182" b="29091"/>
          <a:stretch>
            <a:fillRect/>
          </a:stretch>
        </p:blipFill>
        <p:spPr>
          <a:xfrm>
            <a:off x="2209800" y="533400"/>
            <a:ext cx="7475044" cy="6068014"/>
          </a:xfrm>
          <a:prstGeom prst="rect">
            <a:avLst/>
          </a:prstGeom>
        </p:spPr>
      </p:pic>
      <p:sp>
        <p:nvSpPr>
          <p:cNvPr id="5" name="Title 4">
            <a:extLst>
              <a:ext uri="{FF2B5EF4-FFF2-40B4-BE49-F238E27FC236}">
                <a16:creationId xmlns:a16="http://schemas.microsoft.com/office/drawing/2014/main" id="{DC5722E0-9CFF-3DE3-8589-7F7EC673FBC4}"/>
              </a:ext>
            </a:extLst>
          </p:cNvPr>
          <p:cNvSpPr>
            <a:spLocks noGrp="1"/>
          </p:cNvSpPr>
          <p:nvPr>
            <p:ph type="title"/>
          </p:nvPr>
        </p:nvSpPr>
        <p:spPr/>
        <p:txBody>
          <a:bodyPr/>
          <a:lstStyle/>
          <a:p>
            <a:endParaRPr lang="en-GB"/>
          </a:p>
        </p:txBody>
      </p:sp>
      <p:sp>
        <p:nvSpPr>
          <p:cNvPr id="7" name="Content Placeholder 6">
            <a:extLst>
              <a:ext uri="{FF2B5EF4-FFF2-40B4-BE49-F238E27FC236}">
                <a16:creationId xmlns:a16="http://schemas.microsoft.com/office/drawing/2014/main" id="{D9581167-011C-DD34-5843-87A9F1A21ED2}"/>
              </a:ext>
            </a:extLst>
          </p:cNvPr>
          <p:cNvSpPr>
            <a:spLocks noGrp="1"/>
          </p:cNvSpPr>
          <p:nvPr>
            <p:ph idx="1"/>
          </p:nvPr>
        </p:nvSpPr>
        <p:spPr/>
        <p:txBody>
          <a:bodyPr/>
          <a:lstStyle/>
          <a:p>
            <a:endParaRPr lang="en-GB"/>
          </a:p>
        </p:txBody>
      </p:sp>
    </p:spTree>
  </p:cSld>
  <p:clrMapOvr>
    <a:masterClrMapping/>
  </p:clrMapOvr>
  <p:transition spd="slow">
    <p:push dir="u"/>
  </p:transition>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descr="CH 8 F18.pdf"/>
          <p:cNvPicPr>
            <a:picLocks noChangeAspect="1"/>
          </p:cNvPicPr>
          <p:nvPr/>
        </p:nvPicPr>
        <p:blipFill rotWithShape="1">
          <a:blip r:embed="rId3">
            <a:extLst>
              <a:ext uri="{28A0092B-C50C-407E-A947-70E740481C1C}">
                <a14:useLocalDpi xmlns:a14="http://schemas.microsoft.com/office/drawing/2010/main" val="0"/>
              </a:ext>
            </a:extLst>
          </a:blip>
          <a:srcRect l="1" t="19072" r="-79" b="17769"/>
          <a:stretch/>
        </p:blipFill>
        <p:spPr>
          <a:xfrm>
            <a:off x="2362200" y="533401"/>
            <a:ext cx="7467600" cy="6180083"/>
          </a:xfrm>
          <a:prstGeom prst="rect">
            <a:avLst/>
          </a:prstGeom>
        </p:spPr>
      </p:pic>
      <p:sp>
        <p:nvSpPr>
          <p:cNvPr id="5" name="Title 4">
            <a:extLst>
              <a:ext uri="{FF2B5EF4-FFF2-40B4-BE49-F238E27FC236}">
                <a16:creationId xmlns:a16="http://schemas.microsoft.com/office/drawing/2014/main" id="{9E0684CC-2CAF-8E19-2092-9FD207453825}"/>
              </a:ext>
            </a:extLst>
          </p:cNvPr>
          <p:cNvSpPr>
            <a:spLocks noGrp="1"/>
          </p:cNvSpPr>
          <p:nvPr>
            <p:ph type="title"/>
          </p:nvPr>
        </p:nvSpPr>
        <p:spPr/>
        <p:txBody>
          <a:bodyPr/>
          <a:lstStyle/>
          <a:p>
            <a:endParaRPr lang="en-GB"/>
          </a:p>
        </p:txBody>
      </p:sp>
      <p:sp>
        <p:nvSpPr>
          <p:cNvPr id="7" name="Content Placeholder 6">
            <a:extLst>
              <a:ext uri="{FF2B5EF4-FFF2-40B4-BE49-F238E27FC236}">
                <a16:creationId xmlns:a16="http://schemas.microsoft.com/office/drawing/2014/main" id="{D0C3B580-0FBA-3E41-D4EF-96115815EF98}"/>
              </a:ext>
            </a:extLst>
          </p:cNvPr>
          <p:cNvSpPr>
            <a:spLocks noGrp="1"/>
          </p:cNvSpPr>
          <p:nvPr>
            <p:ph idx="1"/>
          </p:nvPr>
        </p:nvSpPr>
        <p:spPr/>
        <p:txBody>
          <a:bodyPr/>
          <a:lstStyle/>
          <a:p>
            <a:endParaRPr lang="en-GB"/>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Fault Frequency (PFF)</a:t>
            </a:r>
          </a:p>
        </p:txBody>
      </p:sp>
      <p:sp>
        <p:nvSpPr>
          <p:cNvPr id="3" name="Content Placeholder 2"/>
          <p:cNvSpPr>
            <a:spLocks noGrp="1"/>
          </p:cNvSpPr>
          <p:nvPr>
            <p:ph idx="1"/>
          </p:nvPr>
        </p:nvSpPr>
        <p:spPr/>
        <p:txBody>
          <a:bodyPr/>
          <a:lstStyle/>
          <a:p>
            <a:r>
              <a:rPr lang="en-US" dirty="0"/>
              <a:t>Requires a use bit to be associated with each page in memory</a:t>
            </a:r>
          </a:p>
          <a:p>
            <a:r>
              <a:rPr lang="en-US" dirty="0"/>
              <a:t>Bit is set to 1 when that page is accessed</a:t>
            </a:r>
          </a:p>
          <a:p>
            <a:r>
              <a:rPr lang="en-US" dirty="0"/>
              <a:t>When a page fault occurs, the OS notes the virtual time since the last page fault for that process</a:t>
            </a:r>
          </a:p>
          <a:p>
            <a:r>
              <a:rPr lang="en-US" dirty="0"/>
              <a:t>Does not perform well during the transient periods when there is a shift to a new locality</a:t>
            </a:r>
          </a:p>
          <a:p>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Variable-Interval Sampled Working Set (VSWS)</a:t>
            </a:r>
          </a:p>
        </p:txBody>
      </p:sp>
      <p:sp>
        <p:nvSpPr>
          <p:cNvPr id="3" name="Content Placeholder 2"/>
          <p:cNvSpPr>
            <a:spLocks noGrp="1"/>
          </p:cNvSpPr>
          <p:nvPr>
            <p:ph idx="1"/>
          </p:nvPr>
        </p:nvSpPr>
        <p:spPr/>
        <p:txBody>
          <a:bodyPr/>
          <a:lstStyle/>
          <a:p>
            <a:r>
              <a:rPr lang="en-US" dirty="0"/>
              <a:t>Evaluates the working set of a process at sampling instances based on elapsed virtual time</a:t>
            </a:r>
          </a:p>
          <a:p>
            <a:r>
              <a:rPr lang="en-US" dirty="0"/>
              <a:t>Driven by three parameters:</a:t>
            </a:r>
          </a:p>
        </p:txBody>
      </p:sp>
      <p:graphicFrame>
        <p:nvGraphicFramePr>
          <p:cNvPr id="4" name="Diagram 3"/>
          <p:cNvGraphicFramePr/>
          <p:nvPr/>
        </p:nvGraphicFramePr>
        <p:xfrm>
          <a:off x="2971800" y="4038600"/>
          <a:ext cx="6324600" cy="208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Algebra">
  <a:themeElements>
    <a:clrScheme name="algebra">
      <a:dk1>
        <a:srgbClr val="000000"/>
      </a:dk1>
      <a:lt1>
        <a:srgbClr val="FFFFFF"/>
      </a:lt1>
      <a:dk2>
        <a:srgbClr val="FFFFFF"/>
      </a:dk2>
      <a:lt2>
        <a:srgbClr val="FFFFFF"/>
      </a:lt2>
      <a:accent1>
        <a:srgbClr val="CF41AD"/>
      </a:accent1>
      <a:accent2>
        <a:srgbClr val="F7921D"/>
      </a:accent2>
      <a:accent3>
        <a:srgbClr val="E5E5E5"/>
      </a:accent3>
      <a:accent4>
        <a:srgbClr val="B71373"/>
      </a:accent4>
      <a:accent5>
        <a:srgbClr val="FF8529"/>
      </a:accent5>
      <a:accent6>
        <a:srgbClr val="E83773"/>
      </a:accent6>
      <a:hlink>
        <a:srgbClr val="414141"/>
      </a:hlink>
      <a:folHlink>
        <a:srgbClr val="C1316E"/>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gebra" id="{0915BFB8-07CB-4DD4-B522-D577840BE348}" vid="{E98588D6-F011-4DCE-AFA6-C4D268392D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27778</Words>
  <Application>Microsoft Office PowerPoint</Application>
  <PresentationFormat>Widescreen</PresentationFormat>
  <Paragraphs>1594</Paragraphs>
  <Slides>127</Slides>
  <Notes>126</Notes>
  <HiddenSlides>44</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127</vt:i4>
      </vt:variant>
    </vt:vector>
  </HeadingPairs>
  <TitlesOfParts>
    <vt:vector size="134" baseType="lpstr">
      <vt:lpstr>Arial</vt:lpstr>
      <vt:lpstr>Calibri</vt:lpstr>
      <vt:lpstr>Calibri Light</vt:lpstr>
      <vt:lpstr>Stolzl Bold</vt:lpstr>
      <vt:lpstr>Stolzl Book</vt:lpstr>
      <vt:lpstr>Algebra</vt:lpstr>
      <vt:lpstr>Document</vt:lpstr>
      <vt:lpstr>Memory Management</vt:lpstr>
      <vt:lpstr>Memory Management Terms</vt:lpstr>
      <vt:lpstr>Memory Management Requirements</vt:lpstr>
      <vt:lpstr>Relocation</vt:lpstr>
      <vt:lpstr>Addressing Requirements for a Process</vt:lpstr>
      <vt:lpstr>Protection</vt:lpstr>
      <vt:lpstr>Sharing</vt:lpstr>
      <vt:lpstr>Logical Organization</vt:lpstr>
      <vt:lpstr>Physical Organization</vt:lpstr>
      <vt:lpstr>Memory Partitioning</vt:lpstr>
      <vt:lpstr>Memory Management Techniques</vt:lpstr>
      <vt:lpstr>Example of Fixed Partitioning</vt:lpstr>
      <vt:lpstr>Disadvantages equal-size fixed partitions</vt:lpstr>
      <vt:lpstr>Disadvantages unequal-size partitions</vt:lpstr>
      <vt:lpstr>Dynamic Partitioning</vt:lpstr>
      <vt:lpstr>PowerPoint Presentation</vt:lpstr>
      <vt:lpstr>Dynamic Partitioning</vt:lpstr>
      <vt:lpstr>Placement Algorithms</vt:lpstr>
      <vt:lpstr>Buddy System</vt:lpstr>
      <vt:lpstr>PowerPoint Presentation</vt:lpstr>
      <vt:lpstr>PowerPoint Presentation</vt:lpstr>
      <vt:lpstr>Relocation </vt:lpstr>
      <vt:lpstr>Addresses</vt:lpstr>
      <vt:lpstr>Hardware Support for Relocation</vt:lpstr>
      <vt:lpstr>Paging</vt:lpstr>
      <vt:lpstr>Assignment of Process to Free Frames</vt:lpstr>
      <vt:lpstr>Page Table</vt:lpstr>
      <vt:lpstr>PowerPoint Presentation</vt:lpstr>
      <vt:lpstr>PowerPoint Presentation</vt:lpstr>
      <vt:lpstr>Paging</vt:lpstr>
      <vt:lpstr>Segmentation</vt:lpstr>
      <vt:lpstr>Segmentation</vt:lpstr>
      <vt:lpstr>Address Translation</vt:lpstr>
      <vt:lpstr>Segmentation</vt:lpstr>
      <vt:lpstr>Virtual Memory Terminology</vt:lpstr>
      <vt:lpstr>Hardware and Control Structures</vt:lpstr>
      <vt:lpstr>Execution of a Process</vt:lpstr>
      <vt:lpstr>Execution of a Process</vt:lpstr>
      <vt:lpstr>Implications</vt:lpstr>
      <vt:lpstr>Real and Virtual Memory</vt:lpstr>
      <vt:lpstr>Thrashing</vt:lpstr>
      <vt:lpstr>Principle of Locality</vt:lpstr>
      <vt:lpstr>Support Needed for Virtual Memory</vt:lpstr>
      <vt:lpstr>Paging</vt:lpstr>
      <vt:lpstr>Typical Memory Management Formats</vt:lpstr>
      <vt:lpstr>Address Translation in a Paging System</vt:lpstr>
      <vt:lpstr>PowerPoint Presentation</vt:lpstr>
      <vt:lpstr>PowerPoint Presentation</vt:lpstr>
      <vt:lpstr>Inverted Page Table</vt:lpstr>
      <vt:lpstr>Inverted Page Table Structure</vt:lpstr>
      <vt:lpstr>Inverted Page Table</vt:lpstr>
      <vt:lpstr>Translation Lookaside Buffer (TLB)</vt:lpstr>
      <vt:lpstr>Use of a Translation Lookaside Buffer</vt:lpstr>
      <vt:lpstr>PowerPoint Presentation</vt:lpstr>
      <vt:lpstr>Associative Mapping</vt:lpstr>
      <vt:lpstr>PowerPoint Presentation</vt:lpstr>
      <vt:lpstr>PowerPoint Presentation</vt:lpstr>
      <vt:lpstr>Page Size</vt:lpstr>
      <vt:lpstr>PowerPoint Presentation</vt:lpstr>
      <vt:lpstr>PowerPoint Presentation</vt:lpstr>
      <vt:lpstr>Page Size</vt:lpstr>
      <vt:lpstr>Segmentation</vt:lpstr>
      <vt:lpstr>Segment Organization</vt:lpstr>
      <vt:lpstr>PowerPoint Presentation</vt:lpstr>
      <vt:lpstr>Combined Paging and Segmentation</vt:lpstr>
      <vt:lpstr>PowerPoint Presentation</vt:lpstr>
      <vt:lpstr>PowerPoint Presentation</vt:lpstr>
      <vt:lpstr>Protection and Sharing</vt:lpstr>
      <vt:lpstr>PowerPoint Presentation</vt:lpstr>
      <vt:lpstr>Operating System Software</vt:lpstr>
      <vt:lpstr>PowerPoint Presentation</vt:lpstr>
      <vt:lpstr>Fetch Policy</vt:lpstr>
      <vt:lpstr>Demand Paging </vt:lpstr>
      <vt:lpstr>Prepaging</vt:lpstr>
      <vt:lpstr>Placement Policy</vt:lpstr>
      <vt:lpstr>Replacement Policy</vt:lpstr>
      <vt:lpstr> Frame Locking</vt:lpstr>
      <vt:lpstr>Basic Algorithms</vt:lpstr>
      <vt:lpstr>Behavior of Page Replacement Algorithms</vt:lpstr>
      <vt:lpstr>First-in-First-out (FIFO)</vt:lpstr>
      <vt:lpstr>Least Recently Used (LRU)</vt:lpstr>
      <vt:lpstr>Least Frequently Used (LFU)</vt:lpstr>
      <vt:lpstr>Clock Policy</vt:lpstr>
      <vt:lpstr>PowerPoint Presentation</vt:lpstr>
      <vt:lpstr>PowerPoint Presentation</vt:lpstr>
      <vt:lpstr>Page Buffering</vt:lpstr>
      <vt:lpstr>Replacement Policy and Cache Size</vt:lpstr>
      <vt:lpstr>Resident Set Management</vt:lpstr>
      <vt:lpstr>Resident Set Size</vt:lpstr>
      <vt:lpstr>Replacement Scope</vt:lpstr>
      <vt:lpstr>PowerPoint Presentation</vt:lpstr>
      <vt:lpstr>Fixed Allocation, Local Scope</vt:lpstr>
      <vt:lpstr>Variable Allocation  Global Scope</vt:lpstr>
      <vt:lpstr>Variable Allocation  Local Scope</vt:lpstr>
      <vt:lpstr>Variable Allocation Local Scope</vt:lpstr>
      <vt:lpstr>PowerPoint Presentation</vt:lpstr>
      <vt:lpstr>PowerPoint Presentation</vt:lpstr>
      <vt:lpstr>Page Fault Frequency (PFF)</vt:lpstr>
      <vt:lpstr>Variable-Interval Sampled Working Set (VSWS)</vt:lpstr>
      <vt:lpstr>Cleaning Policy</vt:lpstr>
      <vt:lpstr>Load Control</vt:lpstr>
      <vt:lpstr>PowerPoint Presentation</vt:lpstr>
      <vt:lpstr>Process Suspension</vt:lpstr>
      <vt:lpstr>UNIX</vt:lpstr>
      <vt:lpstr>Paging System and Kernel Memory Allocator</vt:lpstr>
      <vt:lpstr>PowerPoint Presentation</vt:lpstr>
      <vt:lpstr>PowerPoint Presentation</vt:lpstr>
      <vt:lpstr>PowerPoint Presentation</vt:lpstr>
      <vt:lpstr>Page Replacement</vt:lpstr>
      <vt:lpstr>PowerPoint Presentation</vt:lpstr>
      <vt:lpstr>Kernel Memory Allocator</vt:lpstr>
      <vt:lpstr>Lazy Buddy</vt:lpstr>
      <vt:lpstr>PowerPoint Presentation</vt:lpstr>
      <vt:lpstr>Linux Memory Management</vt:lpstr>
      <vt:lpstr>Linux Virtual Memory</vt:lpstr>
      <vt:lpstr>PowerPoint Presentation</vt:lpstr>
      <vt:lpstr>Linux Page Replacement</vt:lpstr>
      <vt:lpstr>PowerPoint Presentation</vt:lpstr>
      <vt:lpstr>Kernel Memory Allocation</vt:lpstr>
      <vt:lpstr>Windows Memory Management</vt:lpstr>
      <vt:lpstr>Windows Virtual Address Map</vt:lpstr>
      <vt:lpstr>PowerPoint Presentation</vt:lpstr>
      <vt:lpstr>Windows Paging</vt:lpstr>
      <vt:lpstr>Resident Set Management System</vt:lpstr>
      <vt:lpstr>Android Memory Management</vt:lpstr>
      <vt:lpstr>Summary</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cp:lastPrinted>2022-05-24T22:44:36Z</cp:lastPrinted>
  <dcterms:created xsi:type="dcterms:W3CDTF">2017-03-14T02:26:12Z</dcterms:created>
  <dcterms:modified xsi:type="dcterms:W3CDTF">2022-05-31T18:04:23Z</dcterms:modified>
</cp:coreProperties>
</file>