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753600" cy="7315200"/>
  <p:notesSz cx="6858000" cy="9144000"/>
  <p:embeddedFontLst>
    <p:embeddedFont>
      <p:font typeface="Kompot Display" charset="1" panose="00000000000000000000"/>
      <p:regular r:id="rId16"/>
    </p:embeddedFont>
    <p:embeddedFont>
      <p:font typeface="Solway" charset="1" panose="00000500000000000000"/>
      <p:regular r:id="rId17"/>
    </p:embeddedFont>
    <p:embeddedFont>
      <p:font typeface="Poppins" charset="1" panose="00000500000000000000"/>
      <p:regular r:id="rId18"/>
    </p:embeddedFont>
    <p:embeddedFont>
      <p:font typeface="Helvetica World Bold" charset="1" panose="020B080004000002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987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61117">
            <a:off x="8700479" y="771012"/>
            <a:ext cx="1417066" cy="2272264"/>
          </a:xfrm>
          <a:custGeom>
            <a:avLst/>
            <a:gdLst/>
            <a:ahLst/>
            <a:cxnLst/>
            <a:rect r="r" b="b" t="t" l="l"/>
            <a:pathLst>
              <a:path h="2272264" w="1417066">
                <a:moveTo>
                  <a:pt x="0" y="0"/>
                </a:moveTo>
                <a:lnTo>
                  <a:pt x="1417066" y="0"/>
                </a:lnTo>
                <a:lnTo>
                  <a:pt x="1417066" y="2272264"/>
                </a:lnTo>
                <a:lnTo>
                  <a:pt x="0" y="22722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1245" y="2983079"/>
            <a:ext cx="8752355" cy="2101920"/>
            <a:chOff x="0" y="0"/>
            <a:chExt cx="1906831" cy="4579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06831" cy="457935"/>
            </a:xfrm>
            <a:custGeom>
              <a:avLst/>
              <a:gdLst/>
              <a:ahLst/>
              <a:cxnLst/>
              <a:rect r="r" b="b" t="t" l="l"/>
              <a:pathLst>
                <a:path h="457935" w="1906831">
                  <a:moveTo>
                    <a:pt x="0" y="0"/>
                  </a:moveTo>
                  <a:lnTo>
                    <a:pt x="1906831" y="0"/>
                  </a:lnTo>
                  <a:lnTo>
                    <a:pt x="1906831" y="457935"/>
                  </a:lnTo>
                  <a:lnTo>
                    <a:pt x="0" y="457935"/>
                  </a:lnTo>
                  <a:close/>
                </a:path>
              </a:pathLst>
            </a:custGeom>
            <a:blipFill>
              <a:blip r:embed="rId4"/>
              <a:stretch>
                <a:fillRect l="0" t="-88712" r="0" b="-88712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01245" y="5432314"/>
            <a:ext cx="5327212" cy="1191083"/>
            <a:chOff x="0" y="0"/>
            <a:chExt cx="1973041" cy="4411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3041" cy="441142"/>
            </a:xfrm>
            <a:custGeom>
              <a:avLst/>
              <a:gdLst/>
              <a:ahLst/>
              <a:cxnLst/>
              <a:rect r="r" b="b" t="t" l="l"/>
              <a:pathLst>
                <a:path h="441142" w="1973041">
                  <a:moveTo>
                    <a:pt x="52318" y="0"/>
                  </a:moveTo>
                  <a:lnTo>
                    <a:pt x="1920723" y="0"/>
                  </a:lnTo>
                  <a:cubicBezTo>
                    <a:pt x="1934599" y="0"/>
                    <a:pt x="1947906" y="5512"/>
                    <a:pt x="1957718" y="15324"/>
                  </a:cubicBezTo>
                  <a:cubicBezTo>
                    <a:pt x="1967529" y="25135"/>
                    <a:pt x="1973041" y="38442"/>
                    <a:pt x="1973041" y="52318"/>
                  </a:cubicBezTo>
                  <a:lnTo>
                    <a:pt x="1973041" y="388824"/>
                  </a:lnTo>
                  <a:cubicBezTo>
                    <a:pt x="1973041" y="417718"/>
                    <a:pt x="1949618" y="441142"/>
                    <a:pt x="1920723" y="441142"/>
                  </a:cubicBezTo>
                  <a:lnTo>
                    <a:pt x="52318" y="441142"/>
                  </a:lnTo>
                  <a:cubicBezTo>
                    <a:pt x="38442" y="441142"/>
                    <a:pt x="25135" y="435630"/>
                    <a:pt x="15324" y="425818"/>
                  </a:cubicBezTo>
                  <a:cubicBezTo>
                    <a:pt x="5512" y="416007"/>
                    <a:pt x="0" y="402700"/>
                    <a:pt x="0" y="388824"/>
                  </a:cubicBezTo>
                  <a:lnTo>
                    <a:pt x="0" y="52318"/>
                  </a:lnTo>
                  <a:cubicBezTo>
                    <a:pt x="0" y="38442"/>
                    <a:pt x="5512" y="25135"/>
                    <a:pt x="15324" y="15324"/>
                  </a:cubicBezTo>
                  <a:cubicBezTo>
                    <a:pt x="25135" y="5512"/>
                    <a:pt x="38442" y="0"/>
                    <a:pt x="52318" y="0"/>
                  </a:cubicBezTo>
                  <a:close/>
                </a:path>
              </a:pathLst>
            </a:custGeom>
            <a:solidFill>
              <a:srgbClr val="F8ED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973041" cy="488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6729551" y="6027856"/>
            <a:ext cx="3316224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731520" y="826202"/>
            <a:ext cx="6880675" cy="2668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5941" spc="748">
                <a:solidFill>
                  <a:srgbClr val="FFFFFF"/>
                </a:solidFill>
                <a:latin typeface="Kompot Display"/>
                <a:ea typeface="Kompot Display"/>
                <a:cs typeface="Kompot Display"/>
                <a:sym typeface="Kompot Display"/>
              </a:rPr>
              <a:t>KOLABORASI DENGAN REMOTE REPOSITORY</a:t>
            </a:r>
          </a:p>
          <a:p>
            <a:pPr algn="l">
              <a:lnSpc>
                <a:spcPts val="510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671116" y="5851644"/>
            <a:ext cx="1987468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By kelompok 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987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6248" y="1878802"/>
            <a:ext cx="5184014" cy="3738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37"/>
              </a:lnSpc>
            </a:pPr>
            <a:r>
              <a:rPr lang="en-US" sz="13750">
                <a:solidFill>
                  <a:srgbClr val="FFFFFF"/>
                </a:solidFill>
                <a:latin typeface="Kompot Display"/>
                <a:ea typeface="Kompot Display"/>
                <a:cs typeface="Kompot Display"/>
                <a:sym typeface="Kompot Display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666678" y="-894370"/>
            <a:ext cx="4275082" cy="4275082"/>
          </a:xfrm>
          <a:custGeom>
            <a:avLst/>
            <a:gdLst/>
            <a:ahLst/>
            <a:cxnLst/>
            <a:rect r="r" b="b" t="t" l="l"/>
            <a:pathLst>
              <a:path h="4275082" w="4275082">
                <a:moveTo>
                  <a:pt x="0" y="0"/>
                </a:moveTo>
                <a:lnTo>
                  <a:pt x="4275082" y="0"/>
                </a:lnTo>
                <a:lnTo>
                  <a:pt x="4275082" y="4275082"/>
                </a:lnTo>
                <a:lnTo>
                  <a:pt x="0" y="4275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32953" y="4886726"/>
            <a:ext cx="1262150" cy="320380"/>
          </a:xfrm>
          <a:custGeom>
            <a:avLst/>
            <a:gdLst/>
            <a:ahLst/>
            <a:cxnLst/>
            <a:rect r="r" b="b" t="t" l="l"/>
            <a:pathLst>
              <a:path h="320380" w="1262150">
                <a:moveTo>
                  <a:pt x="0" y="0"/>
                </a:moveTo>
                <a:lnTo>
                  <a:pt x="1262150" y="0"/>
                </a:lnTo>
                <a:lnTo>
                  <a:pt x="1262150" y="320381"/>
                </a:lnTo>
                <a:lnTo>
                  <a:pt x="0" y="320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>
            <a:off x="1206248" y="6236184"/>
            <a:ext cx="883040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987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57296" y="-485120"/>
            <a:ext cx="1490907" cy="1490907"/>
          </a:xfrm>
          <a:custGeom>
            <a:avLst/>
            <a:gdLst/>
            <a:ahLst/>
            <a:cxnLst/>
            <a:rect r="r" b="b" t="t" l="l"/>
            <a:pathLst>
              <a:path h="1490907" w="1490907">
                <a:moveTo>
                  <a:pt x="0" y="0"/>
                </a:moveTo>
                <a:lnTo>
                  <a:pt x="1490907" y="0"/>
                </a:lnTo>
                <a:lnTo>
                  <a:pt x="1490907" y="1490906"/>
                </a:lnTo>
                <a:lnTo>
                  <a:pt x="0" y="1490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21940" y="1370547"/>
            <a:ext cx="6509720" cy="3484637"/>
            <a:chOff x="0" y="0"/>
            <a:chExt cx="2411007" cy="12906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1007" cy="1290606"/>
            </a:xfrm>
            <a:custGeom>
              <a:avLst/>
              <a:gdLst/>
              <a:ahLst/>
              <a:cxnLst/>
              <a:rect r="r" b="b" t="t" l="l"/>
              <a:pathLst>
                <a:path h="1290606" w="2411007">
                  <a:moveTo>
                    <a:pt x="42814" y="0"/>
                  </a:moveTo>
                  <a:lnTo>
                    <a:pt x="2368193" y="0"/>
                  </a:lnTo>
                  <a:cubicBezTo>
                    <a:pt x="2391839" y="0"/>
                    <a:pt x="2411007" y="19169"/>
                    <a:pt x="2411007" y="42814"/>
                  </a:cubicBezTo>
                  <a:lnTo>
                    <a:pt x="2411007" y="1247792"/>
                  </a:lnTo>
                  <a:cubicBezTo>
                    <a:pt x="2411007" y="1271438"/>
                    <a:pt x="2391839" y="1290606"/>
                    <a:pt x="2368193" y="1290606"/>
                  </a:cubicBezTo>
                  <a:lnTo>
                    <a:pt x="42814" y="1290606"/>
                  </a:lnTo>
                  <a:cubicBezTo>
                    <a:pt x="19169" y="1290606"/>
                    <a:pt x="0" y="1271438"/>
                    <a:pt x="0" y="1247792"/>
                  </a:cubicBezTo>
                  <a:lnTo>
                    <a:pt x="0" y="42814"/>
                  </a:lnTo>
                  <a:cubicBezTo>
                    <a:pt x="0" y="19169"/>
                    <a:pt x="19169" y="0"/>
                    <a:pt x="42814" y="0"/>
                  </a:cubicBezTo>
                  <a:close/>
                </a:path>
              </a:pathLst>
            </a:custGeom>
            <a:solidFill>
              <a:srgbClr val="BDD2B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11007" cy="1338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592300" y="6019179"/>
            <a:ext cx="1976321" cy="1976321"/>
          </a:xfrm>
          <a:custGeom>
            <a:avLst/>
            <a:gdLst/>
            <a:ahLst/>
            <a:cxnLst/>
            <a:rect r="r" b="b" t="t" l="l"/>
            <a:pathLst>
              <a:path h="1976321" w="1976321">
                <a:moveTo>
                  <a:pt x="0" y="0"/>
                </a:moveTo>
                <a:lnTo>
                  <a:pt x="1976321" y="0"/>
                </a:lnTo>
                <a:lnTo>
                  <a:pt x="1976321" y="1976321"/>
                </a:lnTo>
                <a:lnTo>
                  <a:pt x="0" y="1976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74418" y="204822"/>
            <a:ext cx="6004764" cy="52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9"/>
              </a:lnSpc>
            </a:pPr>
            <a:r>
              <a:rPr lang="en-US" sz="3349" spc="559">
                <a:solidFill>
                  <a:srgbClr val="FFFFFF"/>
                </a:solidFill>
                <a:latin typeface="Kompot Display"/>
                <a:ea typeface="Kompot Display"/>
                <a:cs typeface="Kompot Display"/>
                <a:sym typeface="Kompot Display"/>
              </a:rPr>
              <a:t>TUJUAN PEMBELAJARAN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17259" y="1647656"/>
            <a:ext cx="5545512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22715" indent="-211357" lvl="1">
              <a:lnSpc>
                <a:spcPts val="2349"/>
              </a:lnSpc>
              <a:buFont typeface="Arial"/>
              <a:buChar char="•"/>
            </a:pPr>
            <a:r>
              <a:rPr lang="en-US" sz="195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Memahami a</a:t>
            </a:r>
            <a:r>
              <a:rPr lang="en-US" sz="195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pa itu remote repository di Git.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47445" y="2481643"/>
            <a:ext cx="5414703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22715" indent="-211357" lvl="1">
              <a:lnSpc>
                <a:spcPts val="2349"/>
              </a:lnSpc>
              <a:buFont typeface="Arial"/>
              <a:buChar char="•"/>
            </a:pPr>
            <a:r>
              <a:rPr lang="en-US" sz="195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M</a:t>
            </a:r>
            <a:r>
              <a:rPr lang="en-US" sz="195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enggunakan GitHub untuk kolaborasi tim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47445" y="3281371"/>
            <a:ext cx="5515325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22715" indent="-211357" lvl="1">
              <a:lnSpc>
                <a:spcPts val="2349"/>
              </a:lnSpc>
              <a:buFont typeface="Arial"/>
              <a:buChar char="•"/>
            </a:pPr>
            <a:r>
              <a:rPr lang="en-US" sz="195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Mengelola </a:t>
            </a:r>
            <a:r>
              <a:rPr lang="en-US" sz="195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perubahan dengan pull, push dan  merge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47445" y="4081098"/>
            <a:ext cx="5414703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22715" indent="-211357" lvl="1">
              <a:lnSpc>
                <a:spcPts val="2349"/>
              </a:lnSpc>
              <a:buFont typeface="Arial"/>
              <a:buChar char="•"/>
            </a:pPr>
            <a:r>
              <a:rPr lang="en-US" sz="195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Menyelesaikan konfl</a:t>
            </a:r>
            <a:r>
              <a:rPr lang="en-US" sz="195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ik dan memahami alur kerja tim menggunakan Git.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7987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8595" y="1162226"/>
            <a:ext cx="5277094" cy="2150826"/>
            <a:chOff x="0" y="0"/>
            <a:chExt cx="1954479" cy="796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4479" cy="796602"/>
            </a:xfrm>
            <a:custGeom>
              <a:avLst/>
              <a:gdLst/>
              <a:ahLst/>
              <a:cxnLst/>
              <a:rect r="r" b="b" t="t" l="l"/>
              <a:pathLst>
                <a:path h="796602" w="1954479">
                  <a:moveTo>
                    <a:pt x="52815" y="0"/>
                  </a:moveTo>
                  <a:lnTo>
                    <a:pt x="1901665" y="0"/>
                  </a:lnTo>
                  <a:cubicBezTo>
                    <a:pt x="1930833" y="0"/>
                    <a:pt x="1954479" y="23646"/>
                    <a:pt x="1954479" y="52815"/>
                  </a:cubicBezTo>
                  <a:lnTo>
                    <a:pt x="1954479" y="743787"/>
                  </a:lnTo>
                  <a:cubicBezTo>
                    <a:pt x="1954479" y="772956"/>
                    <a:pt x="1930833" y="796602"/>
                    <a:pt x="1901665" y="796602"/>
                  </a:cubicBezTo>
                  <a:lnTo>
                    <a:pt x="52815" y="796602"/>
                  </a:lnTo>
                  <a:cubicBezTo>
                    <a:pt x="23646" y="796602"/>
                    <a:pt x="0" y="772956"/>
                    <a:pt x="0" y="743787"/>
                  </a:cubicBezTo>
                  <a:lnTo>
                    <a:pt x="0" y="52815"/>
                  </a:lnTo>
                  <a:cubicBezTo>
                    <a:pt x="0" y="23646"/>
                    <a:pt x="23646" y="0"/>
                    <a:pt x="52815" y="0"/>
                  </a:cubicBezTo>
                  <a:close/>
                </a:path>
              </a:pathLst>
            </a:custGeom>
            <a:solidFill>
              <a:srgbClr val="F8ED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54479" cy="844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51026" y="3313052"/>
            <a:ext cx="3681624" cy="780048"/>
            <a:chOff x="0" y="0"/>
            <a:chExt cx="1363564" cy="2889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3565" cy="288907"/>
            </a:xfrm>
            <a:custGeom>
              <a:avLst/>
              <a:gdLst/>
              <a:ahLst/>
              <a:cxnLst/>
              <a:rect r="r" b="b" t="t" l="l"/>
              <a:pathLst>
                <a:path h="288907" w="1363565">
                  <a:moveTo>
                    <a:pt x="75703" y="0"/>
                  </a:moveTo>
                  <a:lnTo>
                    <a:pt x="1287862" y="0"/>
                  </a:lnTo>
                  <a:cubicBezTo>
                    <a:pt x="1329671" y="0"/>
                    <a:pt x="1363565" y="33893"/>
                    <a:pt x="1363565" y="75703"/>
                  </a:cubicBezTo>
                  <a:lnTo>
                    <a:pt x="1363565" y="213204"/>
                  </a:lnTo>
                  <a:cubicBezTo>
                    <a:pt x="1363565" y="233282"/>
                    <a:pt x="1355589" y="252537"/>
                    <a:pt x="1341392" y="266734"/>
                  </a:cubicBezTo>
                  <a:cubicBezTo>
                    <a:pt x="1327195" y="280931"/>
                    <a:pt x="1307939" y="288907"/>
                    <a:pt x="1287862" y="288907"/>
                  </a:cubicBezTo>
                  <a:lnTo>
                    <a:pt x="75703" y="288907"/>
                  </a:lnTo>
                  <a:cubicBezTo>
                    <a:pt x="33893" y="288907"/>
                    <a:pt x="0" y="255013"/>
                    <a:pt x="0" y="213204"/>
                  </a:cubicBezTo>
                  <a:lnTo>
                    <a:pt x="0" y="75703"/>
                  </a:lnTo>
                  <a:cubicBezTo>
                    <a:pt x="0" y="33893"/>
                    <a:pt x="33893" y="0"/>
                    <a:pt x="75703" y="0"/>
                  </a:cubicBezTo>
                  <a:close/>
                </a:path>
              </a:pathLst>
            </a:custGeom>
            <a:solidFill>
              <a:srgbClr val="F8ED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63564" cy="336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243836" y="3993486"/>
            <a:ext cx="9525" cy="3035803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65314" y="163269"/>
            <a:ext cx="9467270" cy="8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4"/>
              </a:lnSpc>
            </a:pPr>
            <a:r>
              <a:rPr lang="en-US" sz="5253" spc="404">
                <a:solidFill>
                  <a:srgbClr val="FFFFFF"/>
                </a:solidFill>
                <a:latin typeface="Kompot Display"/>
                <a:ea typeface="Kompot Display"/>
                <a:cs typeface="Kompot Display"/>
                <a:sym typeface="Kompot Display"/>
              </a:rPr>
              <a:t>APA ITU REMOTE REPOSITORY?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2886" y="1322169"/>
            <a:ext cx="512851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Remote repository adalah tempat penyimpanan kode yang berada di server atau cloud (misalnya GitHub).</a:t>
            </a:r>
          </a:p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Dapat diakses oleh banyak orang untuk berkolaborasi dalam proyek.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33667" y="3391112"/>
            <a:ext cx="3598982" cy="623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6"/>
              </a:lnSpc>
            </a:pPr>
            <a:r>
              <a:rPr lang="en-US" sz="204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Keuntungan menggunakan remote repository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319748" y="4093100"/>
            <a:ext cx="5430537" cy="3031600"/>
            <a:chOff x="0" y="0"/>
            <a:chExt cx="2011310" cy="11228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11310" cy="1122815"/>
            </a:xfrm>
            <a:custGeom>
              <a:avLst/>
              <a:gdLst/>
              <a:ahLst/>
              <a:cxnLst/>
              <a:rect r="r" b="b" t="t" l="l"/>
              <a:pathLst>
                <a:path h="1122815" w="2011310">
                  <a:moveTo>
                    <a:pt x="51323" y="0"/>
                  </a:moveTo>
                  <a:lnTo>
                    <a:pt x="1959988" y="0"/>
                  </a:lnTo>
                  <a:cubicBezTo>
                    <a:pt x="1973599" y="0"/>
                    <a:pt x="1986653" y="5407"/>
                    <a:pt x="1996278" y="15032"/>
                  </a:cubicBezTo>
                  <a:cubicBezTo>
                    <a:pt x="2005903" y="24657"/>
                    <a:pt x="2011310" y="37711"/>
                    <a:pt x="2011310" y="51323"/>
                  </a:cubicBezTo>
                  <a:lnTo>
                    <a:pt x="2011310" y="1071492"/>
                  </a:lnTo>
                  <a:cubicBezTo>
                    <a:pt x="2011310" y="1085104"/>
                    <a:pt x="2005903" y="1098158"/>
                    <a:pt x="1996278" y="1107783"/>
                  </a:cubicBezTo>
                  <a:cubicBezTo>
                    <a:pt x="1986653" y="1117408"/>
                    <a:pt x="1973599" y="1122815"/>
                    <a:pt x="1959988" y="1122815"/>
                  </a:cubicBezTo>
                  <a:lnTo>
                    <a:pt x="51323" y="1122815"/>
                  </a:lnTo>
                  <a:cubicBezTo>
                    <a:pt x="37711" y="1122815"/>
                    <a:pt x="24657" y="1117408"/>
                    <a:pt x="15032" y="1107783"/>
                  </a:cubicBezTo>
                  <a:cubicBezTo>
                    <a:pt x="5407" y="1098158"/>
                    <a:pt x="0" y="1085104"/>
                    <a:pt x="0" y="1071492"/>
                  </a:cubicBezTo>
                  <a:lnTo>
                    <a:pt x="0" y="51323"/>
                  </a:lnTo>
                  <a:cubicBezTo>
                    <a:pt x="0" y="37711"/>
                    <a:pt x="5407" y="24657"/>
                    <a:pt x="15032" y="15032"/>
                  </a:cubicBezTo>
                  <a:cubicBezTo>
                    <a:pt x="24657" y="5407"/>
                    <a:pt x="37711" y="0"/>
                    <a:pt x="51323" y="0"/>
                  </a:cubicBezTo>
                  <a:close/>
                </a:path>
              </a:pathLst>
            </a:custGeom>
            <a:solidFill>
              <a:srgbClr val="BDD2B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011310" cy="11704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557058" y="4283600"/>
            <a:ext cx="4955917" cy="623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41949" indent="-220974" lvl="1">
              <a:lnSpc>
                <a:spcPts val="2456"/>
              </a:lnSpc>
              <a:buFont typeface="Arial"/>
              <a:buChar char="•"/>
            </a:pPr>
            <a:r>
              <a:rPr lang="en-US" sz="204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Kolaborasi: Semua anggota tim bisa bekerja bersama.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57058" y="5174227"/>
            <a:ext cx="4955917" cy="623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41949" indent="-220974" lvl="1">
              <a:lnSpc>
                <a:spcPts val="2456"/>
              </a:lnSpc>
              <a:buFont typeface="Arial"/>
              <a:buChar char="•"/>
            </a:pPr>
            <a:r>
              <a:rPr lang="en-US" sz="204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Backup : Menjaga kode tetap aman dari kehilangan data.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57058" y="6064854"/>
            <a:ext cx="4955917" cy="93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41949" indent="-220974" lvl="1">
              <a:lnSpc>
                <a:spcPts val="2456"/>
              </a:lnSpc>
              <a:buFont typeface="Arial"/>
              <a:buChar char="•"/>
            </a:pPr>
            <a:r>
              <a:rPr lang="en-US" sz="204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Pengelolaan versi : Memungkinkan untuk melacak perubahan yang terjadi.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9613534" y="731550"/>
            <a:ext cx="9525" cy="3035803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987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7194" y="2811887"/>
            <a:ext cx="2312796" cy="1760715"/>
            <a:chOff x="0" y="0"/>
            <a:chExt cx="927389" cy="7060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389" cy="706014"/>
            </a:xfrm>
            <a:custGeom>
              <a:avLst/>
              <a:gdLst/>
              <a:ahLst/>
              <a:cxnLst/>
              <a:rect r="r" b="b" t="t" l="l"/>
              <a:pathLst>
                <a:path h="706014" w="927389">
                  <a:moveTo>
                    <a:pt x="120507" y="0"/>
                  </a:moveTo>
                  <a:lnTo>
                    <a:pt x="806881" y="0"/>
                  </a:lnTo>
                  <a:cubicBezTo>
                    <a:pt x="838842" y="0"/>
                    <a:pt x="869493" y="12696"/>
                    <a:pt x="892093" y="35296"/>
                  </a:cubicBezTo>
                  <a:cubicBezTo>
                    <a:pt x="914692" y="57895"/>
                    <a:pt x="927389" y="88547"/>
                    <a:pt x="927389" y="120507"/>
                  </a:cubicBezTo>
                  <a:lnTo>
                    <a:pt x="927389" y="585507"/>
                  </a:lnTo>
                  <a:cubicBezTo>
                    <a:pt x="927389" y="652061"/>
                    <a:pt x="873436" y="706014"/>
                    <a:pt x="806881" y="706014"/>
                  </a:cubicBezTo>
                  <a:lnTo>
                    <a:pt x="120507" y="706014"/>
                  </a:lnTo>
                  <a:cubicBezTo>
                    <a:pt x="53953" y="706014"/>
                    <a:pt x="0" y="652061"/>
                    <a:pt x="0" y="585507"/>
                  </a:cubicBezTo>
                  <a:lnTo>
                    <a:pt x="0" y="120507"/>
                  </a:lnTo>
                  <a:cubicBezTo>
                    <a:pt x="0" y="53953"/>
                    <a:pt x="53953" y="0"/>
                    <a:pt x="120507" y="0"/>
                  </a:cubicBezTo>
                  <a:close/>
                </a:path>
              </a:pathLst>
            </a:custGeom>
            <a:solidFill>
              <a:srgbClr val="F8ED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27389" cy="753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95248" y="2857069"/>
            <a:ext cx="1955773" cy="1715533"/>
            <a:chOff x="0" y="0"/>
            <a:chExt cx="784229" cy="6878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4229" cy="687897"/>
            </a:xfrm>
            <a:custGeom>
              <a:avLst/>
              <a:gdLst/>
              <a:ahLst/>
              <a:cxnLst/>
              <a:rect r="r" b="b" t="t" l="l"/>
              <a:pathLst>
                <a:path h="687897" w="784229">
                  <a:moveTo>
                    <a:pt x="142506" y="0"/>
                  </a:moveTo>
                  <a:lnTo>
                    <a:pt x="641723" y="0"/>
                  </a:lnTo>
                  <a:cubicBezTo>
                    <a:pt x="720427" y="0"/>
                    <a:pt x="784229" y="63802"/>
                    <a:pt x="784229" y="142506"/>
                  </a:cubicBezTo>
                  <a:lnTo>
                    <a:pt x="784229" y="545391"/>
                  </a:lnTo>
                  <a:cubicBezTo>
                    <a:pt x="784229" y="624095"/>
                    <a:pt x="720427" y="687897"/>
                    <a:pt x="641723" y="687897"/>
                  </a:cubicBezTo>
                  <a:lnTo>
                    <a:pt x="142506" y="687897"/>
                  </a:lnTo>
                  <a:cubicBezTo>
                    <a:pt x="63802" y="687897"/>
                    <a:pt x="0" y="624095"/>
                    <a:pt x="0" y="545391"/>
                  </a:cubicBezTo>
                  <a:lnTo>
                    <a:pt x="0" y="142506"/>
                  </a:lnTo>
                  <a:cubicBezTo>
                    <a:pt x="0" y="63802"/>
                    <a:pt x="63802" y="0"/>
                    <a:pt x="142506" y="0"/>
                  </a:cubicBezTo>
                  <a:close/>
                </a:path>
              </a:pathLst>
            </a:custGeom>
            <a:solidFill>
              <a:srgbClr val="F8ED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784229" cy="7355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461398" y="-542949"/>
            <a:ext cx="3822670" cy="2926080"/>
          </a:xfrm>
          <a:custGeom>
            <a:avLst/>
            <a:gdLst/>
            <a:ahLst/>
            <a:cxnLst/>
            <a:rect r="r" b="b" t="t" l="l"/>
            <a:pathLst>
              <a:path h="2926080" w="3822670">
                <a:moveTo>
                  <a:pt x="0" y="0"/>
                </a:moveTo>
                <a:lnTo>
                  <a:pt x="3822670" y="0"/>
                </a:lnTo>
                <a:lnTo>
                  <a:pt x="382267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57224" y="6376674"/>
            <a:ext cx="1631018" cy="414013"/>
          </a:xfrm>
          <a:custGeom>
            <a:avLst/>
            <a:gdLst/>
            <a:ahLst/>
            <a:cxnLst/>
            <a:rect r="r" b="b" t="t" l="l"/>
            <a:pathLst>
              <a:path h="414013" w="1631018">
                <a:moveTo>
                  <a:pt x="0" y="0"/>
                </a:moveTo>
                <a:lnTo>
                  <a:pt x="1631019" y="0"/>
                </a:lnTo>
                <a:lnTo>
                  <a:pt x="1631019" y="414012"/>
                </a:lnTo>
                <a:lnTo>
                  <a:pt x="0" y="414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31224" y="2999081"/>
            <a:ext cx="1764737" cy="560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2"/>
              </a:lnSpc>
            </a:pPr>
            <a:r>
              <a:rPr lang="en-US" sz="17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Inisialisasi repository lokal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5315" y="191720"/>
            <a:ext cx="7211722" cy="1754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6"/>
              </a:lnSpc>
            </a:pPr>
            <a:r>
              <a:rPr lang="en-US" sz="3838" spc="391">
                <a:solidFill>
                  <a:srgbClr val="FFFFFF"/>
                </a:solidFill>
                <a:latin typeface="Kompot Display"/>
                <a:ea typeface="Kompot Display"/>
                <a:cs typeface="Kompot Display"/>
                <a:sym typeface="Kompot Display"/>
              </a:rPr>
              <a:t>MENGHUBUNGKAN REPOSITORY LOKAL DENGAN REMOTE REPOSITORY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4580" y="3943350"/>
            <a:ext cx="1958025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"/>
              </a:lnSpc>
            </a:pPr>
            <a:r>
              <a:rPr lang="en-US" sz="1344">
                <a:solidFill>
                  <a:srgbClr val="545454"/>
                </a:solidFill>
                <a:latin typeface="Solway"/>
                <a:ea typeface="Solway"/>
                <a:cs typeface="Solway"/>
                <a:sym typeface="Solway"/>
              </a:rPr>
              <a:t>Git init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4580" y="3648075"/>
            <a:ext cx="1958025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"/>
              </a:lnSpc>
            </a:pPr>
            <a:r>
              <a:rPr lang="en-US" sz="1344">
                <a:solidFill>
                  <a:srgbClr val="545454"/>
                </a:solidFill>
                <a:latin typeface="Solway"/>
                <a:ea typeface="Solway"/>
                <a:cs typeface="Solway"/>
                <a:sym typeface="Solway"/>
              </a:rPr>
              <a:t>Menggunakan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926221" y="2811887"/>
            <a:ext cx="2312796" cy="1776632"/>
            <a:chOff x="0" y="0"/>
            <a:chExt cx="927389" cy="7123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27389" cy="712397"/>
            </a:xfrm>
            <a:custGeom>
              <a:avLst/>
              <a:gdLst/>
              <a:ahLst/>
              <a:cxnLst/>
              <a:rect r="r" b="b" t="t" l="l"/>
              <a:pathLst>
                <a:path h="712397" w="927389">
                  <a:moveTo>
                    <a:pt x="120507" y="0"/>
                  </a:moveTo>
                  <a:lnTo>
                    <a:pt x="806881" y="0"/>
                  </a:lnTo>
                  <a:cubicBezTo>
                    <a:pt x="838842" y="0"/>
                    <a:pt x="869493" y="12696"/>
                    <a:pt x="892093" y="35296"/>
                  </a:cubicBezTo>
                  <a:cubicBezTo>
                    <a:pt x="914692" y="57895"/>
                    <a:pt x="927389" y="88547"/>
                    <a:pt x="927389" y="120507"/>
                  </a:cubicBezTo>
                  <a:lnTo>
                    <a:pt x="927389" y="591889"/>
                  </a:lnTo>
                  <a:cubicBezTo>
                    <a:pt x="927389" y="658444"/>
                    <a:pt x="873436" y="712397"/>
                    <a:pt x="806881" y="712397"/>
                  </a:cubicBezTo>
                  <a:lnTo>
                    <a:pt x="120507" y="712397"/>
                  </a:lnTo>
                  <a:cubicBezTo>
                    <a:pt x="53953" y="712397"/>
                    <a:pt x="0" y="658444"/>
                    <a:pt x="0" y="591889"/>
                  </a:cubicBezTo>
                  <a:lnTo>
                    <a:pt x="0" y="120507"/>
                  </a:lnTo>
                  <a:cubicBezTo>
                    <a:pt x="0" y="53953"/>
                    <a:pt x="53953" y="0"/>
                    <a:pt x="120507" y="0"/>
                  </a:cubicBezTo>
                  <a:close/>
                </a:path>
              </a:pathLst>
            </a:custGeom>
            <a:solidFill>
              <a:srgbClr val="F8EDE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927389" cy="760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4041176" y="2957654"/>
            <a:ext cx="2038767" cy="560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2"/>
              </a:lnSpc>
            </a:pPr>
            <a:r>
              <a:rPr lang="en-US" sz="17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Menambahkan remote repository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41176" y="3640465"/>
            <a:ext cx="2038767" cy="62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>
                <a:solidFill>
                  <a:srgbClr val="545454"/>
                </a:solidFill>
                <a:latin typeface="Solway"/>
                <a:ea typeface="Solway"/>
                <a:cs typeface="Solway"/>
                <a:sym typeface="Solway"/>
              </a:rPr>
              <a:t>git remote add origin https://github.com/username/repository.git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53751" y="2957654"/>
            <a:ext cx="2038767" cy="560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2"/>
              </a:lnSpc>
            </a:pPr>
            <a:r>
              <a:rPr lang="en-US" sz="17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Memeriksa koneksi remote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53751" y="3970010"/>
            <a:ext cx="2038767" cy="208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>
                <a:solidFill>
                  <a:srgbClr val="545454"/>
                </a:solidFill>
                <a:latin typeface="Solway"/>
                <a:ea typeface="Solway"/>
                <a:cs typeface="Solway"/>
                <a:sym typeface="Solway"/>
              </a:rPr>
              <a:t>git remote -v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95248" y="3634420"/>
            <a:ext cx="1958025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"/>
              </a:lnSpc>
            </a:pPr>
            <a:r>
              <a:rPr lang="en-US" sz="1344">
                <a:solidFill>
                  <a:srgbClr val="545454"/>
                </a:solidFill>
                <a:latin typeface="Solway"/>
                <a:ea typeface="Solway"/>
                <a:cs typeface="Solway"/>
                <a:sym typeface="Solway"/>
              </a:rPr>
              <a:t>Menggunakan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-980111" y="5120640"/>
            <a:ext cx="3822670" cy="2926080"/>
          </a:xfrm>
          <a:custGeom>
            <a:avLst/>
            <a:gdLst/>
            <a:ahLst/>
            <a:cxnLst/>
            <a:rect r="r" b="b" t="t" l="l"/>
            <a:pathLst>
              <a:path h="2926080" w="3822670">
                <a:moveTo>
                  <a:pt x="0" y="0"/>
                </a:moveTo>
                <a:lnTo>
                  <a:pt x="3822670" y="0"/>
                </a:lnTo>
                <a:lnTo>
                  <a:pt x="382267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987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018" y="623635"/>
            <a:ext cx="4262782" cy="1663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sz="5457" spc="600">
                <a:solidFill>
                  <a:srgbClr val="FFFFFF"/>
                </a:solidFill>
                <a:latin typeface="Kompot Display"/>
                <a:ea typeface="Kompot Display"/>
                <a:cs typeface="Kompot Display"/>
                <a:sym typeface="Kompot Display"/>
              </a:rPr>
              <a:t>PULL DAN PUSH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97713" y="2876777"/>
            <a:ext cx="3675268" cy="2424324"/>
            <a:chOff x="0" y="0"/>
            <a:chExt cx="1361210" cy="8978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1211" cy="897898"/>
            </a:xfrm>
            <a:custGeom>
              <a:avLst/>
              <a:gdLst/>
              <a:ahLst/>
              <a:cxnLst/>
              <a:rect r="r" b="b" t="t" l="l"/>
              <a:pathLst>
                <a:path h="897898" w="1361211">
                  <a:moveTo>
                    <a:pt x="75834" y="0"/>
                  </a:moveTo>
                  <a:lnTo>
                    <a:pt x="1285377" y="0"/>
                  </a:lnTo>
                  <a:cubicBezTo>
                    <a:pt x="1327259" y="0"/>
                    <a:pt x="1361211" y="33952"/>
                    <a:pt x="1361211" y="75834"/>
                  </a:cubicBezTo>
                  <a:lnTo>
                    <a:pt x="1361211" y="822064"/>
                  </a:lnTo>
                  <a:cubicBezTo>
                    <a:pt x="1361211" y="863946"/>
                    <a:pt x="1327259" y="897898"/>
                    <a:pt x="1285377" y="897898"/>
                  </a:cubicBezTo>
                  <a:lnTo>
                    <a:pt x="75834" y="897898"/>
                  </a:lnTo>
                  <a:cubicBezTo>
                    <a:pt x="33952" y="897898"/>
                    <a:pt x="0" y="863946"/>
                    <a:pt x="0" y="822064"/>
                  </a:cubicBezTo>
                  <a:lnTo>
                    <a:pt x="0" y="75834"/>
                  </a:lnTo>
                  <a:cubicBezTo>
                    <a:pt x="0" y="33952"/>
                    <a:pt x="33952" y="0"/>
                    <a:pt x="75834" y="0"/>
                  </a:cubicBezTo>
                  <a:close/>
                </a:path>
              </a:pathLst>
            </a:custGeom>
            <a:solidFill>
              <a:srgbClr val="F8EDE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61210" cy="945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04332" y="3091940"/>
            <a:ext cx="346203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Pull: Mengambil perubahan terbaru dari remote ke repository lokal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686420" y="-194437"/>
            <a:ext cx="1349507" cy="2163932"/>
          </a:xfrm>
          <a:custGeom>
            <a:avLst/>
            <a:gdLst/>
            <a:ahLst/>
            <a:cxnLst/>
            <a:rect r="r" b="b" t="t" l="l"/>
            <a:pathLst>
              <a:path h="2163932" w="1349507">
                <a:moveTo>
                  <a:pt x="0" y="0"/>
                </a:moveTo>
                <a:lnTo>
                  <a:pt x="1349507" y="0"/>
                </a:lnTo>
                <a:lnTo>
                  <a:pt x="1349507" y="2163932"/>
                </a:lnTo>
                <a:lnTo>
                  <a:pt x="0" y="216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346812" y="2876777"/>
            <a:ext cx="3675268" cy="2424324"/>
            <a:chOff x="0" y="0"/>
            <a:chExt cx="1361210" cy="8978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61211" cy="897898"/>
            </a:xfrm>
            <a:custGeom>
              <a:avLst/>
              <a:gdLst/>
              <a:ahLst/>
              <a:cxnLst/>
              <a:rect r="r" b="b" t="t" l="l"/>
              <a:pathLst>
                <a:path h="897898" w="1361211">
                  <a:moveTo>
                    <a:pt x="75834" y="0"/>
                  </a:moveTo>
                  <a:lnTo>
                    <a:pt x="1285377" y="0"/>
                  </a:lnTo>
                  <a:cubicBezTo>
                    <a:pt x="1327259" y="0"/>
                    <a:pt x="1361211" y="33952"/>
                    <a:pt x="1361211" y="75834"/>
                  </a:cubicBezTo>
                  <a:lnTo>
                    <a:pt x="1361211" y="822064"/>
                  </a:lnTo>
                  <a:cubicBezTo>
                    <a:pt x="1361211" y="863946"/>
                    <a:pt x="1327259" y="897898"/>
                    <a:pt x="1285377" y="897898"/>
                  </a:cubicBezTo>
                  <a:lnTo>
                    <a:pt x="75834" y="897898"/>
                  </a:lnTo>
                  <a:cubicBezTo>
                    <a:pt x="33952" y="897898"/>
                    <a:pt x="0" y="863946"/>
                    <a:pt x="0" y="822064"/>
                  </a:cubicBezTo>
                  <a:lnTo>
                    <a:pt x="0" y="75834"/>
                  </a:lnTo>
                  <a:cubicBezTo>
                    <a:pt x="0" y="33952"/>
                    <a:pt x="33952" y="0"/>
                    <a:pt x="75834" y="0"/>
                  </a:cubicBezTo>
                  <a:close/>
                </a:path>
              </a:pathLst>
            </a:custGeom>
            <a:solidFill>
              <a:srgbClr val="F8ED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361210" cy="945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453431" y="3258628"/>
            <a:ext cx="3462030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Push: Mengirimkan perubahan dari lokal ke remote repository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4394" y="4597820"/>
            <a:ext cx="3462030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git pull origin 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53431" y="4597820"/>
            <a:ext cx="3462030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git push origin master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5453501"/>
            <a:ext cx="9197499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EBEBEB"/>
                </a:solidFill>
                <a:latin typeface="Poppins"/>
                <a:ea typeface="Poppins"/>
                <a:cs typeface="Poppins"/>
                <a:sym typeface="Poppins"/>
              </a:rPr>
              <a:t>Peran Pull dan Push:</a:t>
            </a:r>
          </a:p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EBEBEB"/>
                </a:solidFill>
                <a:latin typeface="Poppins"/>
                <a:ea typeface="Poppins"/>
                <a:cs typeface="Poppins"/>
                <a:sym typeface="Poppins"/>
              </a:rPr>
              <a:t>Pull un</a:t>
            </a:r>
            <a:r>
              <a:rPr lang="en-US" sz="2199">
                <a:solidFill>
                  <a:srgbClr val="EBEBEB"/>
                </a:solidFill>
                <a:latin typeface="Poppins"/>
                <a:ea typeface="Poppins"/>
                <a:cs typeface="Poppins"/>
                <a:sym typeface="Poppins"/>
              </a:rPr>
              <a:t>tuk mengunduh perubahan yang sudah dilakukan oleh orang lain.</a:t>
            </a:r>
          </a:p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EBEBEB"/>
                </a:solidFill>
                <a:latin typeface="Poppins"/>
                <a:ea typeface="Poppins"/>
                <a:cs typeface="Poppins"/>
                <a:sym typeface="Poppins"/>
              </a:rPr>
              <a:t>Push untuk mengirimkan perubahan yang telah kita buat agar orang lain bisa melihatnya.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987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6444" y="261696"/>
            <a:ext cx="8766670" cy="1611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2"/>
              </a:lnSpc>
            </a:pPr>
            <a:r>
              <a:rPr lang="en-US" sz="5285" spc="539">
                <a:solidFill>
                  <a:srgbClr val="FFFFFF"/>
                </a:solidFill>
                <a:latin typeface="Kompot Display"/>
                <a:ea typeface="Kompot Display"/>
                <a:cs typeface="Kompot Display"/>
                <a:sym typeface="Kompot Display"/>
              </a:rPr>
              <a:t>MENGGUNAKAN BRANCH DALAM KOLABORASI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726491" y="2498106"/>
            <a:ext cx="5513294" cy="1328304"/>
            <a:chOff x="0" y="0"/>
            <a:chExt cx="2041961" cy="4919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41961" cy="491964"/>
            </a:xfrm>
            <a:custGeom>
              <a:avLst/>
              <a:gdLst/>
              <a:ahLst/>
              <a:cxnLst/>
              <a:rect r="r" b="b" t="t" l="l"/>
              <a:pathLst>
                <a:path h="491964" w="2041961">
                  <a:moveTo>
                    <a:pt x="50552" y="0"/>
                  </a:moveTo>
                  <a:lnTo>
                    <a:pt x="1991409" y="0"/>
                  </a:lnTo>
                  <a:cubicBezTo>
                    <a:pt x="2004816" y="0"/>
                    <a:pt x="2017674" y="5326"/>
                    <a:pt x="2027154" y="14806"/>
                  </a:cubicBezTo>
                  <a:cubicBezTo>
                    <a:pt x="2036635" y="24287"/>
                    <a:pt x="2041961" y="37145"/>
                    <a:pt x="2041961" y="50552"/>
                  </a:cubicBezTo>
                  <a:lnTo>
                    <a:pt x="2041961" y="441412"/>
                  </a:lnTo>
                  <a:cubicBezTo>
                    <a:pt x="2041961" y="469331"/>
                    <a:pt x="2019328" y="491964"/>
                    <a:pt x="1991409" y="491964"/>
                  </a:cubicBezTo>
                  <a:lnTo>
                    <a:pt x="50552" y="491964"/>
                  </a:lnTo>
                  <a:cubicBezTo>
                    <a:pt x="22633" y="491964"/>
                    <a:pt x="0" y="469331"/>
                    <a:pt x="0" y="441412"/>
                  </a:cubicBezTo>
                  <a:lnTo>
                    <a:pt x="0" y="50552"/>
                  </a:lnTo>
                  <a:cubicBezTo>
                    <a:pt x="0" y="22633"/>
                    <a:pt x="22633" y="0"/>
                    <a:pt x="50552" y="0"/>
                  </a:cubicBezTo>
                  <a:close/>
                </a:path>
              </a:pathLst>
            </a:custGeom>
            <a:solidFill>
              <a:srgbClr val="BDD2B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041961" cy="539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840444" y="4055703"/>
            <a:ext cx="5399341" cy="943843"/>
            <a:chOff x="0" y="0"/>
            <a:chExt cx="1999756" cy="3495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99756" cy="349571"/>
            </a:xfrm>
            <a:custGeom>
              <a:avLst/>
              <a:gdLst/>
              <a:ahLst/>
              <a:cxnLst/>
              <a:rect r="r" b="b" t="t" l="l"/>
              <a:pathLst>
                <a:path h="349571" w="1999756">
                  <a:moveTo>
                    <a:pt x="51619" y="0"/>
                  </a:moveTo>
                  <a:lnTo>
                    <a:pt x="1948137" y="0"/>
                  </a:lnTo>
                  <a:cubicBezTo>
                    <a:pt x="1976645" y="0"/>
                    <a:pt x="1999756" y="23111"/>
                    <a:pt x="1999756" y="51619"/>
                  </a:cubicBezTo>
                  <a:lnTo>
                    <a:pt x="1999756" y="297952"/>
                  </a:lnTo>
                  <a:cubicBezTo>
                    <a:pt x="1999756" y="326461"/>
                    <a:pt x="1976645" y="349571"/>
                    <a:pt x="1948137" y="349571"/>
                  </a:cubicBezTo>
                  <a:lnTo>
                    <a:pt x="51619" y="349571"/>
                  </a:lnTo>
                  <a:cubicBezTo>
                    <a:pt x="23111" y="349571"/>
                    <a:pt x="0" y="326461"/>
                    <a:pt x="0" y="297952"/>
                  </a:cubicBezTo>
                  <a:lnTo>
                    <a:pt x="0" y="51619"/>
                  </a:lnTo>
                  <a:cubicBezTo>
                    <a:pt x="0" y="23111"/>
                    <a:pt x="23111" y="0"/>
                    <a:pt x="51619" y="0"/>
                  </a:cubicBezTo>
                  <a:close/>
                </a:path>
              </a:pathLst>
            </a:custGeom>
            <a:solidFill>
              <a:srgbClr val="BDD2B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999756" cy="397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79454" y="5228146"/>
            <a:ext cx="7160331" cy="1035255"/>
            <a:chOff x="0" y="0"/>
            <a:chExt cx="2651974" cy="3834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51974" cy="383428"/>
            </a:xfrm>
            <a:custGeom>
              <a:avLst/>
              <a:gdLst/>
              <a:ahLst/>
              <a:cxnLst/>
              <a:rect r="r" b="b" t="t" l="l"/>
              <a:pathLst>
                <a:path h="383428" w="2651974">
                  <a:moveTo>
                    <a:pt x="38924" y="0"/>
                  </a:moveTo>
                  <a:lnTo>
                    <a:pt x="2613050" y="0"/>
                  </a:lnTo>
                  <a:cubicBezTo>
                    <a:pt x="2634548" y="0"/>
                    <a:pt x="2651974" y="17427"/>
                    <a:pt x="2651974" y="38924"/>
                  </a:cubicBezTo>
                  <a:lnTo>
                    <a:pt x="2651974" y="344504"/>
                  </a:lnTo>
                  <a:cubicBezTo>
                    <a:pt x="2651974" y="366001"/>
                    <a:pt x="2634548" y="383428"/>
                    <a:pt x="2613050" y="383428"/>
                  </a:cubicBezTo>
                  <a:lnTo>
                    <a:pt x="38924" y="383428"/>
                  </a:lnTo>
                  <a:cubicBezTo>
                    <a:pt x="17427" y="383428"/>
                    <a:pt x="0" y="366001"/>
                    <a:pt x="0" y="344504"/>
                  </a:cubicBezTo>
                  <a:lnTo>
                    <a:pt x="0" y="38924"/>
                  </a:lnTo>
                  <a:cubicBezTo>
                    <a:pt x="0" y="17427"/>
                    <a:pt x="17427" y="0"/>
                    <a:pt x="38924" y="0"/>
                  </a:cubicBezTo>
                  <a:close/>
                </a:path>
              </a:pathLst>
            </a:custGeom>
            <a:solidFill>
              <a:srgbClr val="BDD2B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651974" cy="431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79454" y="2387468"/>
            <a:ext cx="2304643" cy="2772588"/>
            <a:chOff x="0" y="0"/>
            <a:chExt cx="812800" cy="97783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977835"/>
            </a:xfrm>
            <a:custGeom>
              <a:avLst/>
              <a:gdLst/>
              <a:ahLst/>
              <a:cxnLst/>
              <a:rect r="r" b="b" t="t" l="l"/>
              <a:pathLst>
                <a:path h="977835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850835"/>
                  </a:lnTo>
                  <a:cubicBezTo>
                    <a:pt x="812800" y="884517"/>
                    <a:pt x="799420" y="916820"/>
                    <a:pt x="775603" y="940637"/>
                  </a:cubicBezTo>
                  <a:cubicBezTo>
                    <a:pt x="751785" y="964454"/>
                    <a:pt x="719482" y="977835"/>
                    <a:pt x="685800" y="977835"/>
                  </a:cubicBezTo>
                  <a:lnTo>
                    <a:pt x="127000" y="977835"/>
                  </a:lnTo>
                  <a:cubicBezTo>
                    <a:pt x="56860" y="977835"/>
                    <a:pt x="0" y="920975"/>
                    <a:pt x="0" y="850835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8EDE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10254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16792" y="2838408"/>
            <a:ext cx="1722740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membuat branch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27348" y="3005095"/>
            <a:ext cx="3899302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9"/>
              </a:lnSpc>
            </a:pPr>
            <a:r>
              <a:rPr lang="en-US" sz="195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git checkout -b feature-branch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8173" y="4155974"/>
            <a:ext cx="1877883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memindahkan ke branch lain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66450" y="4322662"/>
            <a:ext cx="362110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9"/>
              </a:lnSpc>
            </a:pPr>
            <a:r>
              <a:rPr lang="en-US" sz="195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git </a:t>
            </a:r>
            <a:r>
              <a:rPr lang="en-US" sz="195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checkout branch-name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08173" y="5278994"/>
            <a:ext cx="6750056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9"/>
              </a:lnSpc>
            </a:pPr>
            <a:r>
              <a:rPr lang="en-US" sz="195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Menggabungkan branch (merge)</a:t>
            </a:r>
          </a:p>
          <a:p>
            <a:pPr algn="l">
              <a:lnSpc>
                <a:spcPts val="2349"/>
              </a:lnSpc>
            </a:pPr>
            <a:r>
              <a:rPr lang="en-US" sz="195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Setelah selesai bekerja di branch, kita bisa </a:t>
            </a:r>
            <a:r>
              <a:rPr lang="en-US" sz="195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menggabungkan perubahan kembali ke branch utama.</a:t>
            </a:r>
          </a:p>
          <a:p>
            <a:pPr algn="l">
              <a:lnSpc>
                <a:spcPts val="2349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239785" y="5228146"/>
            <a:ext cx="3121528" cy="3121528"/>
          </a:xfrm>
          <a:custGeom>
            <a:avLst/>
            <a:gdLst/>
            <a:ahLst/>
            <a:cxnLst/>
            <a:rect r="r" b="b" t="t" l="l"/>
            <a:pathLst>
              <a:path h="3121528" w="3121528">
                <a:moveTo>
                  <a:pt x="0" y="0"/>
                </a:moveTo>
                <a:lnTo>
                  <a:pt x="3121528" y="0"/>
                </a:lnTo>
                <a:lnTo>
                  <a:pt x="3121528" y="3121527"/>
                </a:lnTo>
                <a:lnTo>
                  <a:pt x="0" y="3121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899498" y="1280886"/>
            <a:ext cx="1631018" cy="414013"/>
          </a:xfrm>
          <a:custGeom>
            <a:avLst/>
            <a:gdLst/>
            <a:ahLst/>
            <a:cxnLst/>
            <a:rect r="r" b="b" t="t" l="l"/>
            <a:pathLst>
              <a:path h="414013" w="1631018">
                <a:moveTo>
                  <a:pt x="0" y="0"/>
                </a:moveTo>
                <a:lnTo>
                  <a:pt x="1631018" y="0"/>
                </a:lnTo>
                <a:lnTo>
                  <a:pt x="1631018" y="414013"/>
                </a:lnTo>
                <a:lnTo>
                  <a:pt x="0" y="4140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7987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28300" y="1721561"/>
            <a:ext cx="3753126" cy="2013944"/>
            <a:chOff x="0" y="0"/>
            <a:chExt cx="1510706" cy="8106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10706" cy="810652"/>
            </a:xfrm>
            <a:custGeom>
              <a:avLst/>
              <a:gdLst/>
              <a:ahLst/>
              <a:cxnLst/>
              <a:rect r="r" b="b" t="t" l="l"/>
              <a:pathLst>
                <a:path h="810652" w="1510706">
                  <a:moveTo>
                    <a:pt x="74261" y="0"/>
                  </a:moveTo>
                  <a:lnTo>
                    <a:pt x="1436445" y="0"/>
                  </a:lnTo>
                  <a:cubicBezTo>
                    <a:pt x="1477458" y="0"/>
                    <a:pt x="1510706" y="33248"/>
                    <a:pt x="1510706" y="74261"/>
                  </a:cubicBezTo>
                  <a:lnTo>
                    <a:pt x="1510706" y="736391"/>
                  </a:lnTo>
                  <a:cubicBezTo>
                    <a:pt x="1510706" y="756086"/>
                    <a:pt x="1502882" y="774975"/>
                    <a:pt x="1488956" y="788901"/>
                  </a:cubicBezTo>
                  <a:cubicBezTo>
                    <a:pt x="1475029" y="802828"/>
                    <a:pt x="1456141" y="810652"/>
                    <a:pt x="1436445" y="810652"/>
                  </a:cubicBezTo>
                  <a:lnTo>
                    <a:pt x="74261" y="810652"/>
                  </a:lnTo>
                  <a:cubicBezTo>
                    <a:pt x="33248" y="810652"/>
                    <a:pt x="0" y="777404"/>
                    <a:pt x="0" y="736391"/>
                  </a:cubicBezTo>
                  <a:lnTo>
                    <a:pt x="0" y="74261"/>
                  </a:lnTo>
                  <a:cubicBezTo>
                    <a:pt x="0" y="33248"/>
                    <a:pt x="33248" y="0"/>
                    <a:pt x="74261" y="0"/>
                  </a:cubicBezTo>
                  <a:close/>
                </a:path>
              </a:pathLst>
            </a:custGeom>
            <a:solidFill>
              <a:srgbClr val="F8ED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10706" cy="858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20357" y="412432"/>
            <a:ext cx="5685834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40"/>
              </a:lnSpc>
            </a:pPr>
            <a:r>
              <a:rPr lang="en-US" sz="4117" spc="485">
                <a:solidFill>
                  <a:srgbClr val="FFFFFF"/>
                </a:solidFill>
                <a:latin typeface="Kompot Display"/>
                <a:ea typeface="Kompot Display"/>
                <a:cs typeface="Kompot Display"/>
                <a:sym typeface="Kompot Display"/>
              </a:rPr>
              <a:t>PULL REQUEST (PR)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34694" y="1431328"/>
            <a:ext cx="2729411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14"/>
              </a:lnSpc>
            </a:pPr>
            <a:r>
              <a:rPr lang="en-US" sz="1595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apa itu Pull Request (PR)?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9776" y="4126030"/>
            <a:ext cx="586882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14"/>
              </a:lnSpc>
            </a:pPr>
            <a:r>
              <a:rPr lang="en-US" sz="1595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Langkah-langkah membuat Pull Request:</a:t>
            </a:r>
          </a:p>
          <a:p>
            <a:pPr algn="r">
              <a:lnSpc>
                <a:spcPts val="191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876620" y="1885571"/>
            <a:ext cx="2256486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14"/>
              </a:lnSpc>
            </a:pPr>
            <a:r>
              <a:rPr lang="en-US" sz="1595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PR adalah cara untuk mengajukan perubahan dari satu branch ke branch lain (misalnya dari feature branch ke master).</a:t>
            </a:r>
          </a:p>
          <a:p>
            <a:pPr algn="r">
              <a:lnSpc>
                <a:spcPts val="1914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358420" y="4411780"/>
            <a:ext cx="7663660" cy="2634762"/>
            <a:chOff x="0" y="0"/>
            <a:chExt cx="3084771" cy="10605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84771" cy="1060543"/>
            </a:xfrm>
            <a:custGeom>
              <a:avLst/>
              <a:gdLst/>
              <a:ahLst/>
              <a:cxnLst/>
              <a:rect r="r" b="b" t="t" l="l"/>
              <a:pathLst>
                <a:path h="1060543" w="3084771">
                  <a:moveTo>
                    <a:pt x="36368" y="0"/>
                  </a:moveTo>
                  <a:lnTo>
                    <a:pt x="3048404" y="0"/>
                  </a:lnTo>
                  <a:cubicBezTo>
                    <a:pt x="3058049" y="0"/>
                    <a:pt x="3067299" y="3832"/>
                    <a:pt x="3074120" y="10652"/>
                  </a:cubicBezTo>
                  <a:cubicBezTo>
                    <a:pt x="3080940" y="17472"/>
                    <a:pt x="3084771" y="26722"/>
                    <a:pt x="3084771" y="36368"/>
                  </a:cubicBezTo>
                  <a:lnTo>
                    <a:pt x="3084771" y="1024175"/>
                  </a:lnTo>
                  <a:cubicBezTo>
                    <a:pt x="3084771" y="1033820"/>
                    <a:pt x="3080940" y="1043071"/>
                    <a:pt x="3074120" y="1049891"/>
                  </a:cubicBezTo>
                  <a:cubicBezTo>
                    <a:pt x="3067299" y="1056711"/>
                    <a:pt x="3058049" y="1060543"/>
                    <a:pt x="3048404" y="1060543"/>
                  </a:cubicBezTo>
                  <a:lnTo>
                    <a:pt x="36368" y="1060543"/>
                  </a:lnTo>
                  <a:cubicBezTo>
                    <a:pt x="26722" y="1060543"/>
                    <a:pt x="17472" y="1056711"/>
                    <a:pt x="10652" y="1049891"/>
                  </a:cubicBezTo>
                  <a:cubicBezTo>
                    <a:pt x="3832" y="1043071"/>
                    <a:pt x="0" y="1033820"/>
                    <a:pt x="0" y="1024175"/>
                  </a:cubicBezTo>
                  <a:lnTo>
                    <a:pt x="0" y="36368"/>
                  </a:lnTo>
                  <a:cubicBezTo>
                    <a:pt x="0" y="26722"/>
                    <a:pt x="3832" y="17472"/>
                    <a:pt x="10652" y="10652"/>
                  </a:cubicBezTo>
                  <a:cubicBezTo>
                    <a:pt x="17472" y="3832"/>
                    <a:pt x="26722" y="0"/>
                    <a:pt x="36368" y="0"/>
                  </a:cubicBezTo>
                  <a:close/>
                </a:path>
              </a:pathLst>
            </a:custGeom>
            <a:solidFill>
              <a:srgbClr val="F8EDE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084771" cy="110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12489" y="4767136"/>
            <a:ext cx="7609591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14"/>
              </a:lnSpc>
            </a:pPr>
            <a:r>
              <a:rPr lang="en-US" sz="1595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 1.push branch lokal ke remote</a:t>
            </a:r>
          </a:p>
          <a:p>
            <a:pPr algn="just">
              <a:lnSpc>
                <a:spcPts val="1914"/>
              </a:lnSpc>
            </a:pPr>
          </a:p>
          <a:p>
            <a:pPr algn="just">
              <a:lnSpc>
                <a:spcPts val="1914"/>
              </a:lnSpc>
            </a:pPr>
          </a:p>
          <a:p>
            <a:pPr algn="just">
              <a:lnSpc>
                <a:spcPts val="1914"/>
              </a:lnSpc>
            </a:pPr>
            <a:r>
              <a:rPr lang="en-US" sz="1595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2.Buka GitHub dan pilih repository yang bersangkutan.</a:t>
            </a:r>
          </a:p>
          <a:p>
            <a:pPr algn="just">
              <a:lnSpc>
                <a:spcPts val="1914"/>
              </a:lnSpc>
            </a:pPr>
          </a:p>
          <a:p>
            <a:pPr algn="just">
              <a:lnSpc>
                <a:spcPts val="1914"/>
              </a:lnSpc>
            </a:pPr>
            <a:r>
              <a:rPr lang="en-US" sz="1595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3.Klik tab Pull Requests dan buat pull request baru.</a:t>
            </a:r>
          </a:p>
          <a:p>
            <a:pPr algn="just">
              <a:lnSpc>
                <a:spcPts val="1914"/>
              </a:lnSpc>
            </a:pPr>
          </a:p>
          <a:p>
            <a:pPr algn="just">
              <a:lnSpc>
                <a:spcPts val="1914"/>
              </a:lnSpc>
            </a:pPr>
            <a:r>
              <a:rPr lang="en-US" sz="1595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4.Pilih base branch dan compare branch, kemudian kirim PR.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1063" y="5103533"/>
            <a:ext cx="3182211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14"/>
              </a:lnSpc>
            </a:pPr>
            <a:r>
              <a:rPr lang="en-US" sz="1595">
                <a:solidFill>
                  <a:srgbClr val="D8C8AA"/>
                </a:solidFill>
                <a:latin typeface="Solway"/>
                <a:ea typeface="Solway"/>
                <a:cs typeface="Solway"/>
                <a:sym typeface="Solway"/>
              </a:rPr>
              <a:t>git push origin feature-branch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987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92416" y="-1675883"/>
            <a:ext cx="3200722" cy="3189083"/>
          </a:xfrm>
          <a:custGeom>
            <a:avLst/>
            <a:gdLst/>
            <a:ahLst/>
            <a:cxnLst/>
            <a:rect r="r" b="b" t="t" l="l"/>
            <a:pathLst>
              <a:path h="3189083" w="3200722">
                <a:moveTo>
                  <a:pt x="0" y="0"/>
                </a:moveTo>
                <a:lnTo>
                  <a:pt x="3200722" y="0"/>
                </a:lnTo>
                <a:lnTo>
                  <a:pt x="3200722" y="3189083"/>
                </a:lnTo>
                <a:lnTo>
                  <a:pt x="0" y="3189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7459" y="195837"/>
            <a:ext cx="4994470" cy="1455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9"/>
              </a:lnSpc>
            </a:pPr>
            <a:r>
              <a:rPr lang="en-US" sz="4807" spc="408">
                <a:solidFill>
                  <a:srgbClr val="FFFFFF"/>
                </a:solidFill>
                <a:latin typeface="Kompot Display"/>
                <a:ea typeface="Kompot Display"/>
                <a:cs typeface="Kompot Display"/>
                <a:sym typeface="Kompot Display"/>
              </a:rPr>
              <a:t>MENGATASI KONFLIK MERGE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1097" y="1651360"/>
            <a:ext cx="792938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4"/>
              </a:lnSpc>
            </a:pPr>
            <a:r>
              <a:rPr lang="en-US" sz="1595" b="true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Apa itu konflik merge?</a:t>
            </a:r>
          </a:p>
          <a:p>
            <a:pPr algn="l">
              <a:lnSpc>
                <a:spcPts val="1914"/>
              </a:lnSpc>
            </a:pPr>
            <a:r>
              <a:rPr lang="en-US" sz="1595" b="true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Konflik merge terjadi ketika dua orang mengubah bagian yang sama dalam file berbeda,sehingga git tidak bisa menggabungkan perubahan secara otomatis</a:t>
            </a:r>
          </a:p>
        </p:txBody>
      </p:sp>
      <p:grpSp>
        <p:nvGrpSpPr>
          <p:cNvPr name="Group 5" id="5"/>
          <p:cNvGrpSpPr/>
          <p:nvPr/>
        </p:nvGrpSpPr>
        <p:grpSpPr>
          <a:xfrm rot="5400000">
            <a:off x="1065233" y="3718464"/>
            <a:ext cx="3906643" cy="1957036"/>
            <a:chOff x="0" y="0"/>
            <a:chExt cx="1572500" cy="7877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72500" cy="787745"/>
            </a:xfrm>
            <a:custGeom>
              <a:avLst/>
              <a:gdLst/>
              <a:ahLst/>
              <a:cxnLst/>
              <a:rect r="r" b="b" t="t" l="l"/>
              <a:pathLst>
                <a:path h="787745" w="1572500">
                  <a:moveTo>
                    <a:pt x="71342" y="0"/>
                  </a:moveTo>
                  <a:lnTo>
                    <a:pt x="1501157" y="0"/>
                  </a:lnTo>
                  <a:cubicBezTo>
                    <a:pt x="1520078" y="0"/>
                    <a:pt x="1538225" y="7516"/>
                    <a:pt x="1551604" y="20896"/>
                  </a:cubicBezTo>
                  <a:cubicBezTo>
                    <a:pt x="1564983" y="34275"/>
                    <a:pt x="1572500" y="52421"/>
                    <a:pt x="1572500" y="71342"/>
                  </a:cubicBezTo>
                  <a:lnTo>
                    <a:pt x="1572500" y="716402"/>
                  </a:lnTo>
                  <a:cubicBezTo>
                    <a:pt x="1572500" y="735323"/>
                    <a:pt x="1564983" y="753470"/>
                    <a:pt x="1551604" y="766849"/>
                  </a:cubicBezTo>
                  <a:cubicBezTo>
                    <a:pt x="1538225" y="780228"/>
                    <a:pt x="1520078" y="787745"/>
                    <a:pt x="1501157" y="787745"/>
                  </a:cubicBezTo>
                  <a:lnTo>
                    <a:pt x="71342" y="787745"/>
                  </a:lnTo>
                  <a:cubicBezTo>
                    <a:pt x="31941" y="787745"/>
                    <a:pt x="0" y="755804"/>
                    <a:pt x="0" y="716402"/>
                  </a:cubicBezTo>
                  <a:lnTo>
                    <a:pt x="0" y="71342"/>
                  </a:lnTo>
                  <a:cubicBezTo>
                    <a:pt x="0" y="52421"/>
                    <a:pt x="7516" y="34275"/>
                    <a:pt x="20896" y="20896"/>
                  </a:cubicBezTo>
                  <a:cubicBezTo>
                    <a:pt x="34275" y="7516"/>
                    <a:pt x="52421" y="0"/>
                    <a:pt x="71342" y="0"/>
                  </a:cubicBezTo>
                  <a:close/>
                </a:path>
              </a:pathLst>
            </a:custGeom>
            <a:solidFill>
              <a:srgbClr val="D0BBA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572500" cy="835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784303" y="2743660"/>
            <a:ext cx="3753126" cy="1131933"/>
            <a:chOff x="0" y="0"/>
            <a:chExt cx="1510706" cy="455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10706" cy="455625"/>
            </a:xfrm>
            <a:custGeom>
              <a:avLst/>
              <a:gdLst/>
              <a:ahLst/>
              <a:cxnLst/>
              <a:rect r="r" b="b" t="t" l="l"/>
              <a:pathLst>
                <a:path h="455625" w="1510706">
                  <a:moveTo>
                    <a:pt x="74261" y="0"/>
                  </a:moveTo>
                  <a:lnTo>
                    <a:pt x="1436445" y="0"/>
                  </a:lnTo>
                  <a:cubicBezTo>
                    <a:pt x="1477458" y="0"/>
                    <a:pt x="1510706" y="33248"/>
                    <a:pt x="1510706" y="74261"/>
                  </a:cubicBezTo>
                  <a:lnTo>
                    <a:pt x="1510706" y="381364"/>
                  </a:lnTo>
                  <a:cubicBezTo>
                    <a:pt x="1510706" y="422377"/>
                    <a:pt x="1477458" y="455625"/>
                    <a:pt x="1436445" y="455625"/>
                  </a:cubicBezTo>
                  <a:lnTo>
                    <a:pt x="74261" y="455625"/>
                  </a:lnTo>
                  <a:cubicBezTo>
                    <a:pt x="54565" y="455625"/>
                    <a:pt x="35677" y="447801"/>
                    <a:pt x="21750" y="433874"/>
                  </a:cubicBezTo>
                  <a:cubicBezTo>
                    <a:pt x="7824" y="419948"/>
                    <a:pt x="0" y="401060"/>
                    <a:pt x="0" y="381364"/>
                  </a:cubicBezTo>
                  <a:lnTo>
                    <a:pt x="0" y="74261"/>
                  </a:lnTo>
                  <a:cubicBezTo>
                    <a:pt x="0" y="33248"/>
                    <a:pt x="33248" y="0"/>
                    <a:pt x="74261" y="0"/>
                  </a:cubicBezTo>
                  <a:close/>
                </a:path>
              </a:pathLst>
            </a:custGeom>
            <a:solidFill>
              <a:srgbClr val="F8ED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510706" cy="5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784303" y="4072113"/>
            <a:ext cx="3753126" cy="1131933"/>
            <a:chOff x="0" y="0"/>
            <a:chExt cx="1510706" cy="4556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10706" cy="455625"/>
            </a:xfrm>
            <a:custGeom>
              <a:avLst/>
              <a:gdLst/>
              <a:ahLst/>
              <a:cxnLst/>
              <a:rect r="r" b="b" t="t" l="l"/>
              <a:pathLst>
                <a:path h="455625" w="1510706">
                  <a:moveTo>
                    <a:pt x="74261" y="0"/>
                  </a:moveTo>
                  <a:lnTo>
                    <a:pt x="1436445" y="0"/>
                  </a:lnTo>
                  <a:cubicBezTo>
                    <a:pt x="1477458" y="0"/>
                    <a:pt x="1510706" y="33248"/>
                    <a:pt x="1510706" y="74261"/>
                  </a:cubicBezTo>
                  <a:lnTo>
                    <a:pt x="1510706" y="381364"/>
                  </a:lnTo>
                  <a:cubicBezTo>
                    <a:pt x="1510706" y="422377"/>
                    <a:pt x="1477458" y="455625"/>
                    <a:pt x="1436445" y="455625"/>
                  </a:cubicBezTo>
                  <a:lnTo>
                    <a:pt x="74261" y="455625"/>
                  </a:lnTo>
                  <a:cubicBezTo>
                    <a:pt x="54565" y="455625"/>
                    <a:pt x="35677" y="447801"/>
                    <a:pt x="21750" y="433874"/>
                  </a:cubicBezTo>
                  <a:cubicBezTo>
                    <a:pt x="7824" y="419948"/>
                    <a:pt x="0" y="401060"/>
                    <a:pt x="0" y="381364"/>
                  </a:cubicBezTo>
                  <a:lnTo>
                    <a:pt x="0" y="74261"/>
                  </a:lnTo>
                  <a:cubicBezTo>
                    <a:pt x="0" y="33248"/>
                    <a:pt x="33248" y="0"/>
                    <a:pt x="74261" y="0"/>
                  </a:cubicBezTo>
                  <a:close/>
                </a:path>
              </a:pathLst>
            </a:custGeom>
            <a:solidFill>
              <a:srgbClr val="F8EDE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510706" cy="5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784303" y="5518371"/>
            <a:ext cx="3753126" cy="1131933"/>
            <a:chOff x="0" y="0"/>
            <a:chExt cx="1510706" cy="4556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10706" cy="455625"/>
            </a:xfrm>
            <a:custGeom>
              <a:avLst/>
              <a:gdLst/>
              <a:ahLst/>
              <a:cxnLst/>
              <a:rect r="r" b="b" t="t" l="l"/>
              <a:pathLst>
                <a:path h="455625" w="1510706">
                  <a:moveTo>
                    <a:pt x="74261" y="0"/>
                  </a:moveTo>
                  <a:lnTo>
                    <a:pt x="1436445" y="0"/>
                  </a:lnTo>
                  <a:cubicBezTo>
                    <a:pt x="1477458" y="0"/>
                    <a:pt x="1510706" y="33248"/>
                    <a:pt x="1510706" y="74261"/>
                  </a:cubicBezTo>
                  <a:lnTo>
                    <a:pt x="1510706" y="381364"/>
                  </a:lnTo>
                  <a:cubicBezTo>
                    <a:pt x="1510706" y="422377"/>
                    <a:pt x="1477458" y="455625"/>
                    <a:pt x="1436445" y="455625"/>
                  </a:cubicBezTo>
                  <a:lnTo>
                    <a:pt x="74261" y="455625"/>
                  </a:lnTo>
                  <a:cubicBezTo>
                    <a:pt x="54565" y="455625"/>
                    <a:pt x="35677" y="447801"/>
                    <a:pt x="21750" y="433874"/>
                  </a:cubicBezTo>
                  <a:cubicBezTo>
                    <a:pt x="7824" y="419948"/>
                    <a:pt x="0" y="401060"/>
                    <a:pt x="0" y="381364"/>
                  </a:cubicBezTo>
                  <a:lnTo>
                    <a:pt x="0" y="74261"/>
                  </a:lnTo>
                  <a:cubicBezTo>
                    <a:pt x="0" y="33248"/>
                    <a:pt x="33248" y="0"/>
                    <a:pt x="74261" y="0"/>
                  </a:cubicBezTo>
                  <a:close/>
                </a:path>
              </a:pathLst>
            </a:custGeom>
            <a:solidFill>
              <a:srgbClr val="F8EDE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510706" cy="5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952213" y="3195813"/>
            <a:ext cx="3813937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4"/>
              </a:lnSpc>
            </a:pPr>
            <a:r>
              <a:rPr lang="en-US" sz="1595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Git akan menandai file yang konflik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02823" y="4380905"/>
            <a:ext cx="323032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4"/>
              </a:lnSpc>
            </a:pPr>
            <a:r>
              <a:rPr lang="en-US" sz="1595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Edit file untuk menggabungkan perubahan secara manual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02823" y="5827162"/>
            <a:ext cx="323032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4"/>
              </a:lnSpc>
            </a:pPr>
            <a:r>
              <a:rPr lang="en-US" sz="1595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Setelah selesai lakukan commit untuk selesaikan konflik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55332" y="4380905"/>
            <a:ext cx="184174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4"/>
              </a:lnSpc>
            </a:pPr>
            <a:r>
              <a:rPr lang="en-US" sz="1595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cara mengatasi konflik merge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987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61117">
            <a:off x="6368295" y="2382776"/>
            <a:ext cx="4433011" cy="7108327"/>
          </a:xfrm>
          <a:custGeom>
            <a:avLst/>
            <a:gdLst/>
            <a:ahLst/>
            <a:cxnLst/>
            <a:rect r="r" b="b" t="t" l="l"/>
            <a:pathLst>
              <a:path h="7108327" w="4433011">
                <a:moveTo>
                  <a:pt x="0" y="0"/>
                </a:moveTo>
                <a:lnTo>
                  <a:pt x="4433010" y="0"/>
                </a:lnTo>
                <a:lnTo>
                  <a:pt x="4433010" y="7108326"/>
                </a:lnTo>
                <a:lnTo>
                  <a:pt x="0" y="7108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8584800" y="0"/>
            <a:ext cx="0" cy="634988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93671" y="646393"/>
            <a:ext cx="5019734" cy="115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94"/>
              </a:lnSpc>
            </a:pPr>
            <a:r>
              <a:rPr lang="en-US" sz="7661">
                <a:solidFill>
                  <a:srgbClr val="FFFFFF"/>
                </a:solidFill>
                <a:latin typeface="Kompot Display"/>
                <a:ea typeface="Kompot Display"/>
                <a:cs typeface="Kompot Display"/>
                <a:sym typeface="Kompot Display"/>
              </a:rPr>
              <a:t>RINGKASAN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3671" y="2019898"/>
            <a:ext cx="8000654" cy="307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-Remote repository adalah kunci dalam kolaborasi tim dalam pengembangan perangkat lunak.</a:t>
            </a:r>
          </a:p>
          <a:p>
            <a:pPr algn="l">
              <a:lnSpc>
                <a:spcPts val="2400"/>
              </a:lnSpc>
            </a:pP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-Git memungkinkan pengembangan untuk bekerja di branch       terpisah,melakukan PR, dan menggabungkan perubahan dengan mudah.</a:t>
            </a:r>
          </a:p>
          <a:p>
            <a:pPr algn="l">
              <a:lnSpc>
                <a:spcPts val="2400"/>
              </a:lnSpc>
            </a:pP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-Memahami cara mengatasi konflik merge dan mengikuti alur kerja yang efisien sangat penting dalam kolaborasi menggunakan git.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0" y="6349880"/>
            <a:ext cx="8594325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DAGwAtBaEBk</dc:identifier>
  <dcterms:modified xsi:type="dcterms:W3CDTF">2011-08-01T06:04:30Z</dcterms:modified>
  <cp:revision>1</cp:revision>
  <dc:title>Green and Beige Modern Effective Study Presentation</dc:title>
</cp:coreProperties>
</file>