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Montserrat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6aefe1a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26aefe1a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3f6dac1a6_1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f3f6dac1a6_1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f3f6dac1a6_1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f3f6dac1a6_1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f3f6dac1a6_1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f3f6dac1a6_1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f3f6dac1a6_1_1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f3f6dac1a6_1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f3f6dac1a6_1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f3f6dac1a6_1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f3f6dac1a6_1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f3f6dac1a6_1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f3f6dac1a6_1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f3f6dac1a6_1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f3f6dac1a6_1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f3f6dac1a6_1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f3f6dac1a6_1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f3f6dac1a6_1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f6dac1a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3f6dac1a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3f6dac1a6_1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3f6dac1a6_1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3f6dac1a6_1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3f6dac1a6_1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3f6dac1a6_1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3f6dac1a6_1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3f6dac1a6_1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3f6dac1a6_1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3f6dac1a6_1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3f6dac1a6_1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3f6dac1a6_1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3f6dac1a6_1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3f6dac1a6_1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3f6dac1a6_1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924000" y="873063"/>
            <a:ext cx="7296000" cy="1031413"/>
            <a:chOff x="924000" y="873063"/>
            <a:chExt cx="7296000" cy="1031413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924000" y="873063"/>
              <a:ext cx="7296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u" sz="2300">
                  <a:solidFill>
                    <a:srgbClr val="FF99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Active Directory Domain Services üzemeltetés</a:t>
              </a:r>
              <a:endParaRPr b="1" sz="2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3281550" y="1411875"/>
              <a:ext cx="2580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 sz="2000">
                  <a:solidFill>
                    <a:srgbClr val="E6913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Event Forwarding</a:t>
              </a:r>
              <a:endParaRPr sz="2000">
                <a:solidFill>
                  <a:srgbClr val="E69138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700" y="1724913"/>
            <a:ext cx="2976750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F9CB9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3"/>
          <p:cNvCxnSpPr>
            <a:stCxn id="61" idx="6"/>
            <a:endCxn id="63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3"/>
          <p:cNvCxnSpPr>
            <a:endCxn id="64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" name="Google Shape;81;p13"/>
          <p:cNvCxnSpPr>
            <a:endCxn id="65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2" name="Google Shape;82;p13"/>
          <p:cNvCxnSpPr>
            <a:stCxn id="65" idx="6"/>
            <a:endCxn id="66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3" name="Google Shape;83;p13"/>
          <p:cNvCxnSpPr>
            <a:stCxn id="66" idx="6"/>
            <a:endCxn id="62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4" name="Google Shape;84;p13"/>
          <p:cNvCxnSpPr>
            <a:endCxn id="67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3"/>
          <p:cNvCxnSpPr>
            <a:stCxn id="67" idx="6"/>
            <a:endCxn id="68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" name="Google Shape;86;p13"/>
          <p:cNvCxnSpPr>
            <a:stCxn id="68" idx="6"/>
            <a:endCxn id="69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7" name="Google Shape;87;p13"/>
          <p:cNvCxnSpPr>
            <a:stCxn id="69" idx="6"/>
            <a:endCxn id="70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3"/>
          <p:cNvCxnSpPr>
            <a:stCxn id="70" idx="6"/>
            <a:endCxn id="71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3"/>
          <p:cNvCxnSpPr>
            <a:endCxn id="72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" name="Google Shape;90;p13"/>
          <p:cNvCxnSpPr>
            <a:stCxn id="72" idx="6"/>
            <a:endCxn id="73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3"/>
          <p:cNvCxnSpPr>
            <a:stCxn id="73" idx="6"/>
            <a:endCxn id="74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3"/>
          <p:cNvCxnSpPr>
            <a:endCxn id="75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p13"/>
          <p:cNvCxnSpPr>
            <a:endCxn id="76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3"/>
          <p:cNvCxnSpPr>
            <a:endCxn id="77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3"/>
          <p:cNvCxnSpPr>
            <a:endCxn id="78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p22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2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22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41" name="Google Shape;541;p22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42" name="Google Shape;542;p22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22"/>
          <p:cNvSpPr txBox="1"/>
          <p:nvPr/>
        </p:nvSpPr>
        <p:spPr>
          <a:xfrm>
            <a:off x="125" y="393450"/>
            <a:ext cx="67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GPO létrehozása az “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”-ek megfelelő továbbításához I. fázis (EVENT)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44" name="Google Shape;5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050"/>
            <a:ext cx="5290118" cy="3665376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545" name="Google Shape;5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918" y="946050"/>
            <a:ext cx="3396682" cy="1778263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546" name="Google Shape;546;p22"/>
          <p:cNvSpPr txBox="1"/>
          <p:nvPr/>
        </p:nvSpPr>
        <p:spPr>
          <a:xfrm>
            <a:off x="5594925" y="2991575"/>
            <a:ext cx="339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Network Service-t adjuk hozzá!</a:t>
            </a:r>
            <a:br>
              <a:rPr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Így tudnak majd Authentikálni a gépek egymással!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22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2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2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2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2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2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2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2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2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2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2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2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2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2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2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2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2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2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22"/>
          <p:cNvCxnSpPr>
            <a:stCxn id="547" idx="6"/>
            <a:endCxn id="549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66" name="Google Shape;566;p22"/>
          <p:cNvCxnSpPr>
            <a:endCxn id="550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67" name="Google Shape;567;p22"/>
          <p:cNvCxnSpPr>
            <a:endCxn id="551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68" name="Google Shape;568;p22"/>
          <p:cNvCxnSpPr>
            <a:stCxn id="551" idx="6"/>
            <a:endCxn id="552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69" name="Google Shape;569;p22"/>
          <p:cNvCxnSpPr>
            <a:stCxn id="552" idx="6"/>
            <a:endCxn id="548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0" name="Google Shape;570;p22"/>
          <p:cNvCxnSpPr>
            <a:endCxn id="553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1" name="Google Shape;571;p22"/>
          <p:cNvCxnSpPr>
            <a:stCxn id="553" idx="6"/>
            <a:endCxn id="554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2" name="Google Shape;572;p22"/>
          <p:cNvCxnSpPr>
            <a:stCxn id="554" idx="6"/>
            <a:endCxn id="555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3" name="Google Shape;573;p22"/>
          <p:cNvCxnSpPr>
            <a:stCxn id="555" idx="6"/>
            <a:endCxn id="556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4" name="Google Shape;574;p22"/>
          <p:cNvCxnSpPr>
            <a:stCxn id="556" idx="6"/>
            <a:endCxn id="557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5" name="Google Shape;575;p22"/>
          <p:cNvCxnSpPr>
            <a:endCxn id="558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6" name="Google Shape;576;p22"/>
          <p:cNvCxnSpPr>
            <a:stCxn id="558" idx="6"/>
            <a:endCxn id="559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7" name="Google Shape;577;p22"/>
          <p:cNvCxnSpPr>
            <a:stCxn id="559" idx="6"/>
            <a:endCxn id="560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8" name="Google Shape;578;p22"/>
          <p:cNvCxnSpPr>
            <a:endCxn id="561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79" name="Google Shape;579;p22"/>
          <p:cNvCxnSpPr>
            <a:endCxn id="562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80" name="Google Shape;580;p22"/>
          <p:cNvCxnSpPr>
            <a:endCxn id="563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81" name="Google Shape;581;p22"/>
          <p:cNvCxnSpPr>
            <a:endCxn id="564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6" name="Google Shape;586;p23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23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23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89" name="Google Shape;589;p23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90" name="Google Shape;590;p23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23"/>
          <p:cNvSpPr txBox="1"/>
          <p:nvPr/>
        </p:nvSpPr>
        <p:spPr>
          <a:xfrm>
            <a:off x="125" y="393450"/>
            <a:ext cx="7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GPO létrehozása az “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”-ek megfelelő továbbításához II. fázis (SERVICES)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92" name="Google Shape;5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750" y="927450"/>
            <a:ext cx="5289375" cy="3702563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593" name="Google Shape;593;p23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3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3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3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3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3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3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3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3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3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3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3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3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3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3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3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3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3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23"/>
          <p:cNvCxnSpPr>
            <a:stCxn id="593" idx="6"/>
            <a:endCxn id="595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2" name="Google Shape;612;p23"/>
          <p:cNvCxnSpPr>
            <a:endCxn id="596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3" name="Google Shape;613;p23"/>
          <p:cNvCxnSpPr>
            <a:endCxn id="597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4" name="Google Shape;614;p23"/>
          <p:cNvCxnSpPr>
            <a:stCxn id="597" idx="6"/>
            <a:endCxn id="598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5" name="Google Shape;615;p23"/>
          <p:cNvCxnSpPr>
            <a:stCxn id="598" idx="6"/>
            <a:endCxn id="594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6" name="Google Shape;616;p23"/>
          <p:cNvCxnSpPr>
            <a:endCxn id="599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7" name="Google Shape;617;p23"/>
          <p:cNvCxnSpPr>
            <a:stCxn id="599" idx="6"/>
            <a:endCxn id="600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8" name="Google Shape;618;p23"/>
          <p:cNvCxnSpPr>
            <a:stCxn id="600" idx="6"/>
            <a:endCxn id="601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19" name="Google Shape;619;p23"/>
          <p:cNvCxnSpPr>
            <a:stCxn id="601" idx="6"/>
            <a:endCxn id="602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0" name="Google Shape;620;p23"/>
          <p:cNvCxnSpPr>
            <a:stCxn id="602" idx="6"/>
            <a:endCxn id="603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1" name="Google Shape;621;p23"/>
          <p:cNvCxnSpPr>
            <a:endCxn id="604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2" name="Google Shape;622;p23"/>
          <p:cNvCxnSpPr>
            <a:stCxn id="604" idx="6"/>
            <a:endCxn id="605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3" name="Google Shape;623;p23"/>
          <p:cNvCxnSpPr>
            <a:stCxn id="605" idx="6"/>
            <a:endCxn id="606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4" name="Google Shape;624;p23"/>
          <p:cNvCxnSpPr>
            <a:endCxn id="607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5" name="Google Shape;625;p23"/>
          <p:cNvCxnSpPr>
            <a:endCxn id="608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6" name="Google Shape;626;p23"/>
          <p:cNvCxnSpPr>
            <a:endCxn id="609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27" name="Google Shape;627;p23"/>
          <p:cNvCxnSpPr>
            <a:endCxn id="610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2" name="Google Shape;632;p24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24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24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35" name="Google Shape;635;p24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36" name="Google Shape;636;p24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24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GPO létrehozása az “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”-ek megfelelő továbbításához III. fázis (FIREWALL)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38" name="Google Shape;6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975" y="987350"/>
            <a:ext cx="6010275" cy="40005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639" name="Google Shape;639;p24"/>
          <p:cNvSpPr txBox="1"/>
          <p:nvPr/>
        </p:nvSpPr>
        <p:spPr>
          <a:xfrm>
            <a:off x="77150" y="1581125"/>
            <a:ext cx="8966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Computer Configuration &gt; Policies &gt; Windows Settings &gt; Security Settings &gt; Windows Firewall with Advanced Security  &gt;  Windows Firewall with Advanced Security  &gt;  Inbound Rules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Erre sem feltétlenül van szükségünk, hiszen elvileg a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a konfigurálásakor már ezeket a szükséges portokat megnyitja!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De ne bízzunk semmit sem a véletlenre! Válasszuk ki az alábbi lehetőségeket!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Predefined (Windows Firewall Remote Management) → Windows Remote (HTTP-In) (Domain, Private) → Allow The Connection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4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4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4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4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4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4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4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4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4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4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4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4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4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4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4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4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4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4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p24"/>
          <p:cNvCxnSpPr>
            <a:stCxn id="640" idx="6"/>
            <a:endCxn id="642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59" name="Google Shape;659;p24"/>
          <p:cNvCxnSpPr>
            <a:endCxn id="643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0" name="Google Shape;660;p24"/>
          <p:cNvCxnSpPr>
            <a:endCxn id="644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1" name="Google Shape;661;p24"/>
          <p:cNvCxnSpPr>
            <a:stCxn id="644" idx="6"/>
            <a:endCxn id="645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2" name="Google Shape;662;p24"/>
          <p:cNvCxnSpPr>
            <a:stCxn id="645" idx="6"/>
            <a:endCxn id="641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3" name="Google Shape;663;p24"/>
          <p:cNvCxnSpPr>
            <a:endCxn id="646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4" name="Google Shape;664;p24"/>
          <p:cNvCxnSpPr>
            <a:stCxn id="646" idx="6"/>
            <a:endCxn id="647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5" name="Google Shape;665;p24"/>
          <p:cNvCxnSpPr>
            <a:stCxn id="647" idx="6"/>
            <a:endCxn id="648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6" name="Google Shape;666;p24"/>
          <p:cNvCxnSpPr>
            <a:stCxn id="648" idx="6"/>
            <a:endCxn id="649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7" name="Google Shape;667;p24"/>
          <p:cNvCxnSpPr>
            <a:stCxn id="649" idx="6"/>
            <a:endCxn id="650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8" name="Google Shape;668;p24"/>
          <p:cNvCxnSpPr>
            <a:endCxn id="651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69" name="Google Shape;669;p24"/>
          <p:cNvCxnSpPr>
            <a:stCxn id="651" idx="6"/>
            <a:endCxn id="652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70" name="Google Shape;670;p24"/>
          <p:cNvCxnSpPr>
            <a:stCxn id="652" idx="6"/>
            <a:endCxn id="653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71" name="Google Shape;671;p24"/>
          <p:cNvCxnSpPr>
            <a:endCxn id="654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72" name="Google Shape;672;p24"/>
          <p:cNvCxnSpPr>
            <a:endCxn id="655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73" name="Google Shape;673;p24"/>
          <p:cNvCxnSpPr>
            <a:endCxn id="656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674" name="Google Shape;674;p24"/>
          <p:cNvCxnSpPr>
            <a:endCxn id="657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9" name="Google Shape;679;p25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25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25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82" name="Google Shape;682;p25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83" name="Google Shape;683;p25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25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 Log Readers csoporthoz felhasználók hozzárendelése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85" name="Google Shape;6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0" y="849800"/>
            <a:ext cx="700399" cy="7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5"/>
          <p:cNvSpPr txBox="1"/>
          <p:nvPr/>
        </p:nvSpPr>
        <p:spPr>
          <a:xfrm>
            <a:off x="1188450" y="793650"/>
            <a:ext cx="676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Miért van erre szükség?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CE5C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Mert bizonyos “titkosabb”, magasabb jogosultságú, zártabb “Event”-ket szeretnénk olvasni!</a:t>
            </a:r>
            <a:endParaRPr>
              <a:solidFill>
                <a:srgbClr val="FCE5C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7" name="Google Shape;6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26" y="1705875"/>
            <a:ext cx="2480600" cy="289097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688" name="Google Shape;688;p25"/>
          <p:cNvSpPr txBox="1"/>
          <p:nvPr/>
        </p:nvSpPr>
        <p:spPr>
          <a:xfrm>
            <a:off x="310250" y="1669875"/>
            <a:ext cx="5855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NETWORK SERVICE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→ </a:t>
            </a: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Aki bemutatja a számítógép hitelesítő adatait a távoli gépeknek!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Subscription User Account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→ </a:t>
            </a: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Ez azért fontos, mert valamilyen felhasználóval tudnunk kell ennek a log-nak az olvasását!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Domain Controller / Maga a “Collector” gép!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→ </a:t>
            </a: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 mivel mi vagyunk maga a DC is, ezért a Domain Controller is elég!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Domain Computer, hiszen fontos a gép azonosítása is!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5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5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5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5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5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5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5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5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5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5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5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5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7" name="Google Shape;707;p25"/>
          <p:cNvCxnSpPr>
            <a:stCxn id="689" idx="6"/>
            <a:endCxn id="691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08" name="Google Shape;708;p25"/>
          <p:cNvCxnSpPr>
            <a:endCxn id="692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09" name="Google Shape;709;p25"/>
          <p:cNvCxnSpPr>
            <a:endCxn id="693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0" name="Google Shape;710;p25"/>
          <p:cNvCxnSpPr>
            <a:stCxn id="693" idx="6"/>
            <a:endCxn id="694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1" name="Google Shape;711;p25"/>
          <p:cNvCxnSpPr>
            <a:stCxn id="694" idx="6"/>
            <a:endCxn id="690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2" name="Google Shape;712;p25"/>
          <p:cNvCxnSpPr>
            <a:endCxn id="695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3" name="Google Shape;713;p25"/>
          <p:cNvCxnSpPr>
            <a:stCxn id="695" idx="6"/>
            <a:endCxn id="696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4" name="Google Shape;714;p25"/>
          <p:cNvCxnSpPr>
            <a:stCxn id="696" idx="6"/>
            <a:endCxn id="697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5" name="Google Shape;715;p25"/>
          <p:cNvCxnSpPr>
            <a:stCxn id="697" idx="6"/>
            <a:endCxn id="698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6" name="Google Shape;716;p25"/>
          <p:cNvCxnSpPr>
            <a:stCxn id="698" idx="6"/>
            <a:endCxn id="699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7" name="Google Shape;717;p25"/>
          <p:cNvCxnSpPr>
            <a:endCxn id="700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8" name="Google Shape;718;p25"/>
          <p:cNvCxnSpPr>
            <a:stCxn id="700" idx="6"/>
            <a:endCxn id="701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19" name="Google Shape;719;p25"/>
          <p:cNvCxnSpPr>
            <a:stCxn id="701" idx="6"/>
            <a:endCxn id="702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20" name="Google Shape;720;p25"/>
          <p:cNvCxnSpPr>
            <a:endCxn id="703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21" name="Google Shape;721;p25"/>
          <p:cNvCxnSpPr>
            <a:endCxn id="704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22" name="Google Shape;722;p25"/>
          <p:cNvCxnSpPr>
            <a:endCxn id="705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23" name="Google Shape;723;p25"/>
          <p:cNvCxnSpPr>
            <a:endCxn id="706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8" name="Google Shape;728;p26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26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26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31" name="Google Shape;731;p26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32" name="Google Shape;732;p26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26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 Subscription beállítása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34" name="Google Shape;7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50" y="917225"/>
            <a:ext cx="4419600" cy="3723033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735" name="Google Shape;7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075" y="917225"/>
            <a:ext cx="3653343" cy="372302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736" name="Google Shape;7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9050" y="1776413"/>
            <a:ext cx="3486150" cy="159067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737" name="Google Shape;737;p26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6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6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6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6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6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6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6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6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6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6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" name="Google Shape;755;p26"/>
          <p:cNvCxnSpPr>
            <a:stCxn id="737" idx="6"/>
            <a:endCxn id="739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56" name="Google Shape;756;p26"/>
          <p:cNvCxnSpPr>
            <a:endCxn id="740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57" name="Google Shape;757;p26"/>
          <p:cNvCxnSpPr>
            <a:endCxn id="741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58" name="Google Shape;758;p26"/>
          <p:cNvCxnSpPr>
            <a:stCxn id="741" idx="6"/>
            <a:endCxn id="742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59" name="Google Shape;759;p26"/>
          <p:cNvCxnSpPr>
            <a:stCxn id="742" idx="6"/>
            <a:endCxn id="738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0" name="Google Shape;760;p26"/>
          <p:cNvCxnSpPr>
            <a:endCxn id="743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1" name="Google Shape;761;p26"/>
          <p:cNvCxnSpPr>
            <a:stCxn id="743" idx="6"/>
            <a:endCxn id="744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2" name="Google Shape;762;p26"/>
          <p:cNvCxnSpPr>
            <a:stCxn id="744" idx="6"/>
            <a:endCxn id="745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3" name="Google Shape;763;p26"/>
          <p:cNvCxnSpPr>
            <a:stCxn id="745" idx="6"/>
            <a:endCxn id="746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4" name="Google Shape;764;p26"/>
          <p:cNvCxnSpPr>
            <a:stCxn id="746" idx="6"/>
            <a:endCxn id="747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5" name="Google Shape;765;p26"/>
          <p:cNvCxnSpPr>
            <a:endCxn id="748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6" name="Google Shape;766;p26"/>
          <p:cNvCxnSpPr>
            <a:stCxn id="748" idx="6"/>
            <a:endCxn id="749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7" name="Google Shape;767;p26"/>
          <p:cNvCxnSpPr>
            <a:stCxn id="749" idx="6"/>
            <a:endCxn id="750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8" name="Google Shape;768;p26"/>
          <p:cNvCxnSpPr>
            <a:endCxn id="751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69" name="Google Shape;769;p26"/>
          <p:cNvCxnSpPr>
            <a:endCxn id="752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70" name="Google Shape;770;p26"/>
          <p:cNvCxnSpPr>
            <a:endCxn id="753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771" name="Google Shape;771;p26"/>
          <p:cNvCxnSpPr>
            <a:endCxn id="754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6" name="Google Shape;776;p27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27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27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79" name="Google Shape;779;p27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80" name="Google Shape;780;p27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Google Shape;781;p27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 Subscription finomhangolása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82" name="Google Shape;782;p27"/>
          <p:cNvPicPr preferRelativeResize="0"/>
          <p:nvPr/>
        </p:nvPicPr>
        <p:blipFill rotWithShape="1">
          <a:blip r:embed="rId3">
            <a:alphaModFix/>
          </a:blip>
          <a:srcRect b="0" l="0" r="1960" t="0"/>
          <a:stretch/>
        </p:blipFill>
        <p:spPr>
          <a:xfrm>
            <a:off x="400725" y="793650"/>
            <a:ext cx="8342526" cy="3625487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783" name="Google Shape;783;p27"/>
          <p:cNvSpPr txBox="1"/>
          <p:nvPr/>
        </p:nvSpPr>
        <p:spPr>
          <a:xfrm>
            <a:off x="378875" y="4366925"/>
            <a:ext cx="66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→</a:t>
            </a: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LoadBalance, “Rendered Text” helyett, most without message lett!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4" name="Google Shape;784;p27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7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7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7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7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7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7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7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7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7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7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7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7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7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7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7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7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7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2" name="Google Shape;802;p27"/>
          <p:cNvCxnSpPr>
            <a:stCxn id="784" idx="6"/>
            <a:endCxn id="786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3" name="Google Shape;803;p27"/>
          <p:cNvCxnSpPr>
            <a:endCxn id="787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4" name="Google Shape;804;p27"/>
          <p:cNvCxnSpPr>
            <a:endCxn id="788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5" name="Google Shape;805;p27"/>
          <p:cNvCxnSpPr>
            <a:stCxn id="788" idx="6"/>
            <a:endCxn id="789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6" name="Google Shape;806;p27"/>
          <p:cNvCxnSpPr>
            <a:stCxn id="789" idx="6"/>
            <a:endCxn id="785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7" name="Google Shape;807;p27"/>
          <p:cNvCxnSpPr>
            <a:endCxn id="790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8" name="Google Shape;808;p27"/>
          <p:cNvCxnSpPr>
            <a:stCxn id="790" idx="6"/>
            <a:endCxn id="791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09" name="Google Shape;809;p27"/>
          <p:cNvCxnSpPr>
            <a:stCxn id="791" idx="6"/>
            <a:endCxn id="792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0" name="Google Shape;810;p27"/>
          <p:cNvCxnSpPr>
            <a:stCxn id="792" idx="6"/>
            <a:endCxn id="793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1" name="Google Shape;811;p27"/>
          <p:cNvCxnSpPr>
            <a:stCxn id="793" idx="6"/>
            <a:endCxn id="794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2" name="Google Shape;812;p27"/>
          <p:cNvCxnSpPr>
            <a:endCxn id="795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3" name="Google Shape;813;p27"/>
          <p:cNvCxnSpPr>
            <a:stCxn id="795" idx="6"/>
            <a:endCxn id="796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4" name="Google Shape;814;p27"/>
          <p:cNvCxnSpPr>
            <a:stCxn id="796" idx="6"/>
            <a:endCxn id="797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5" name="Google Shape;815;p27"/>
          <p:cNvCxnSpPr>
            <a:endCxn id="798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6" name="Google Shape;816;p27"/>
          <p:cNvCxnSpPr>
            <a:endCxn id="799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7" name="Google Shape;817;p27"/>
          <p:cNvCxnSpPr>
            <a:endCxn id="800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18" name="Google Shape;818;p27"/>
          <p:cNvCxnSpPr>
            <a:endCxn id="801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3" name="Google Shape;823;p28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28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28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26" name="Google Shape;826;p28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27" name="Google Shape;827;p28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28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Eredmények ellenőrzése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29" name="Google Shape;8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050"/>
            <a:ext cx="5137225" cy="3665376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830" name="Google Shape;830;p28"/>
          <p:cNvPicPr preferRelativeResize="0"/>
          <p:nvPr/>
        </p:nvPicPr>
        <p:blipFill rotWithShape="1">
          <a:blip r:embed="rId4">
            <a:alphaModFix/>
          </a:blip>
          <a:srcRect b="28047" l="0" r="0" t="0"/>
          <a:stretch/>
        </p:blipFill>
        <p:spPr>
          <a:xfrm>
            <a:off x="5390700" y="946050"/>
            <a:ext cx="3652925" cy="107855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831" name="Google Shape;831;p28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8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8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8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8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8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8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8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8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8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8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8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8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8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8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8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8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8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9" name="Google Shape;849;p28"/>
          <p:cNvCxnSpPr>
            <a:stCxn id="831" idx="6"/>
            <a:endCxn id="833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0" name="Google Shape;850;p28"/>
          <p:cNvCxnSpPr>
            <a:endCxn id="834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1" name="Google Shape;851;p28"/>
          <p:cNvCxnSpPr>
            <a:endCxn id="835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2" name="Google Shape;852;p28"/>
          <p:cNvCxnSpPr>
            <a:stCxn id="835" idx="6"/>
            <a:endCxn id="836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3" name="Google Shape;853;p28"/>
          <p:cNvCxnSpPr>
            <a:stCxn id="836" idx="6"/>
            <a:endCxn id="832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4" name="Google Shape;854;p28"/>
          <p:cNvCxnSpPr>
            <a:endCxn id="837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5" name="Google Shape;855;p28"/>
          <p:cNvCxnSpPr>
            <a:stCxn id="837" idx="6"/>
            <a:endCxn id="838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6" name="Google Shape;856;p28"/>
          <p:cNvCxnSpPr>
            <a:stCxn id="838" idx="6"/>
            <a:endCxn id="839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7" name="Google Shape;857;p28"/>
          <p:cNvCxnSpPr>
            <a:stCxn id="839" idx="6"/>
            <a:endCxn id="840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8" name="Google Shape;858;p28"/>
          <p:cNvCxnSpPr>
            <a:stCxn id="840" idx="6"/>
            <a:endCxn id="841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59" name="Google Shape;859;p28"/>
          <p:cNvCxnSpPr>
            <a:endCxn id="842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0" name="Google Shape;860;p28"/>
          <p:cNvCxnSpPr>
            <a:stCxn id="842" idx="6"/>
            <a:endCxn id="843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1" name="Google Shape;861;p28"/>
          <p:cNvCxnSpPr>
            <a:stCxn id="843" idx="6"/>
            <a:endCxn id="844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2" name="Google Shape;862;p28"/>
          <p:cNvCxnSpPr>
            <a:endCxn id="845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3" name="Google Shape;863;p28"/>
          <p:cNvCxnSpPr>
            <a:endCxn id="846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4" name="Google Shape;864;p28"/>
          <p:cNvCxnSpPr>
            <a:endCxn id="847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65" name="Google Shape;865;p28"/>
          <p:cNvCxnSpPr>
            <a:endCxn id="848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pic>
        <p:nvPicPr>
          <p:cNvPr id="866" name="Google Shape;8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9550" y="965575"/>
            <a:ext cx="3802299" cy="3626311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867" name="Google Shape;86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113" y="965588"/>
            <a:ext cx="2950229" cy="3626301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2" name="Google Shape;872;p29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29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29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75" name="Google Shape;875;p29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76" name="Google Shape;876;p29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29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Értékelés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8" name="Google Shape;878;p29"/>
          <p:cNvSpPr txBox="1"/>
          <p:nvPr/>
        </p:nvSpPr>
        <p:spPr>
          <a:xfrm>
            <a:off x="101175" y="898825"/>
            <a:ext cx="8860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AutoNum type="arabicPeriod"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Borzalmas volt konfigurálni! Szerintem itt valami még közbeszólhat! A szervereket többször is újra kellett indítanom, hogy a 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Channel 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Access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token bekerüljön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AutoNum type="arabicPeriod"/>
            </a:pP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Windows Event Subscription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BUG-s! Ha egyszer 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bekerül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egy gép, azt nem szedi ki!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AutoNum type="arabicPeriod"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Nincsen lehetőség a 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Windows Event Subscription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felületén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konfigurálni az 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 Message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-t!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AutoNum type="arabicPeriod"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nyamvadt 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105-s hiba</a:t>
            </a: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még mindig jelen van, de már megkapok minden LOG-t! Mi lehet a gond? Nem tudni! Az internet sem segített…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9" name="Google Shape;879;p29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9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9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9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9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9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9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9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9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9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9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9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9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9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9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7" name="Google Shape;897;p29"/>
          <p:cNvCxnSpPr>
            <a:stCxn id="879" idx="6"/>
            <a:endCxn id="881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98" name="Google Shape;898;p29"/>
          <p:cNvCxnSpPr>
            <a:endCxn id="882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899" name="Google Shape;899;p29"/>
          <p:cNvCxnSpPr>
            <a:endCxn id="883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0" name="Google Shape;900;p29"/>
          <p:cNvCxnSpPr>
            <a:stCxn id="883" idx="6"/>
            <a:endCxn id="884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1" name="Google Shape;901;p29"/>
          <p:cNvCxnSpPr>
            <a:stCxn id="884" idx="6"/>
            <a:endCxn id="880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2" name="Google Shape;902;p29"/>
          <p:cNvCxnSpPr>
            <a:endCxn id="885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3" name="Google Shape;903;p29"/>
          <p:cNvCxnSpPr>
            <a:stCxn id="885" idx="6"/>
            <a:endCxn id="886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4" name="Google Shape;904;p29"/>
          <p:cNvCxnSpPr>
            <a:stCxn id="886" idx="6"/>
            <a:endCxn id="887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5" name="Google Shape;905;p29"/>
          <p:cNvCxnSpPr>
            <a:stCxn id="887" idx="6"/>
            <a:endCxn id="888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6" name="Google Shape;906;p29"/>
          <p:cNvCxnSpPr>
            <a:stCxn id="888" idx="6"/>
            <a:endCxn id="889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7" name="Google Shape;907;p29"/>
          <p:cNvCxnSpPr>
            <a:endCxn id="890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8" name="Google Shape;908;p29"/>
          <p:cNvCxnSpPr>
            <a:stCxn id="890" idx="6"/>
            <a:endCxn id="891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09" name="Google Shape;909;p29"/>
          <p:cNvCxnSpPr>
            <a:stCxn id="891" idx="6"/>
            <a:endCxn id="892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10" name="Google Shape;910;p29"/>
          <p:cNvCxnSpPr>
            <a:endCxn id="893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11" name="Google Shape;911;p29"/>
          <p:cNvCxnSpPr>
            <a:endCxn id="894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12" name="Google Shape;912;p29"/>
          <p:cNvCxnSpPr>
            <a:endCxn id="895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13" name="Google Shape;913;p29"/>
          <p:cNvCxnSpPr>
            <a:endCxn id="896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8" name="Google Shape;918;p30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30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0" name="Google Shape;920;p30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21" name="Google Shape;921;p30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922" name="Google Shape;922;p30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3" name="Google Shape;923;p30"/>
          <p:cNvSpPr txBox="1"/>
          <p:nvPr/>
        </p:nvSpPr>
        <p:spPr>
          <a:xfrm>
            <a:off x="125" y="393450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Források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4" name="Google Shape;924;p30"/>
          <p:cNvSpPr txBox="1"/>
          <p:nvPr/>
        </p:nvSpPr>
        <p:spPr>
          <a:xfrm>
            <a:off x="144450" y="918525"/>
            <a:ext cx="3662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ServerFault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 105-s hiba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Microsoft DOCS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→WinRM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→WEC (Windows Event Collector)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→Event Readers GROUP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→NETWORK SERVICE SEC ACCOUNT</a:t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Rengeteg fórum, ahonnan szereztem</a:t>
            </a:r>
            <a:b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konfigurációs</a:t>
            </a: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beállításokat az Event</a:t>
            </a:r>
            <a:b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Forwarding-hoz!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25" name="Google Shape;9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431" y="918525"/>
            <a:ext cx="5276120" cy="3701037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30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0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0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0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0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0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0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0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0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0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0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0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0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0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0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0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0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0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4" name="Google Shape;944;p30"/>
          <p:cNvCxnSpPr>
            <a:stCxn id="926" idx="6"/>
            <a:endCxn id="928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45" name="Google Shape;945;p30"/>
          <p:cNvCxnSpPr>
            <a:endCxn id="929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46" name="Google Shape;946;p30"/>
          <p:cNvCxnSpPr>
            <a:endCxn id="930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47" name="Google Shape;947;p30"/>
          <p:cNvCxnSpPr>
            <a:stCxn id="930" idx="6"/>
            <a:endCxn id="931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48" name="Google Shape;948;p30"/>
          <p:cNvCxnSpPr>
            <a:stCxn id="931" idx="6"/>
            <a:endCxn id="927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49" name="Google Shape;949;p30"/>
          <p:cNvCxnSpPr>
            <a:endCxn id="932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0" name="Google Shape;950;p30"/>
          <p:cNvCxnSpPr>
            <a:stCxn id="932" idx="6"/>
            <a:endCxn id="933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1" name="Google Shape;951;p30"/>
          <p:cNvCxnSpPr>
            <a:stCxn id="933" idx="6"/>
            <a:endCxn id="934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2" name="Google Shape;952;p30"/>
          <p:cNvCxnSpPr>
            <a:stCxn id="934" idx="6"/>
            <a:endCxn id="935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3" name="Google Shape;953;p30"/>
          <p:cNvCxnSpPr>
            <a:stCxn id="935" idx="6"/>
            <a:endCxn id="936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4" name="Google Shape;954;p30"/>
          <p:cNvCxnSpPr>
            <a:endCxn id="937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5" name="Google Shape;955;p30"/>
          <p:cNvCxnSpPr>
            <a:stCxn id="937" idx="6"/>
            <a:endCxn id="938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6" name="Google Shape;956;p30"/>
          <p:cNvCxnSpPr>
            <a:stCxn id="938" idx="6"/>
            <a:endCxn id="939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7" name="Google Shape;957;p30"/>
          <p:cNvCxnSpPr>
            <a:endCxn id="940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8" name="Google Shape;958;p30"/>
          <p:cNvCxnSpPr>
            <a:endCxn id="941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59" name="Google Shape;959;p30"/>
          <p:cNvCxnSpPr>
            <a:endCxn id="942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960" name="Google Shape;960;p30"/>
          <p:cNvCxnSpPr>
            <a:endCxn id="943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5" name="Google Shape;965;p31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31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" name="Google Shape;967;p31"/>
          <p:cNvSpPr txBox="1"/>
          <p:nvPr/>
        </p:nvSpPr>
        <p:spPr>
          <a:xfrm>
            <a:off x="924000" y="2302338"/>
            <a:ext cx="729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2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Köszönöm szépen a figyelmet!</a:t>
            </a:r>
            <a:endParaRPr b="1" sz="23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31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4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 txBox="1"/>
          <p:nvPr/>
        </p:nvSpPr>
        <p:spPr>
          <a:xfrm>
            <a:off x="125" y="393450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Tartalom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06" name="Google Shape;106;p14"/>
          <p:cNvGrpSpPr/>
          <p:nvPr/>
        </p:nvGrpSpPr>
        <p:grpSpPr>
          <a:xfrm>
            <a:off x="1656325" y="1623675"/>
            <a:ext cx="1279500" cy="1607150"/>
            <a:chOff x="1656325" y="1623675"/>
            <a:chExt cx="1279500" cy="1607150"/>
          </a:xfrm>
        </p:grpSpPr>
        <p:sp>
          <p:nvSpPr>
            <p:cNvPr id="107" name="Google Shape;107;p14"/>
            <p:cNvSpPr/>
            <p:nvPr/>
          </p:nvSpPr>
          <p:spPr>
            <a:xfrm>
              <a:off x="1844425" y="1623675"/>
              <a:ext cx="903300" cy="903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1656325" y="2615225"/>
              <a:ext cx="1279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WinRM beállítása</a:t>
              </a:r>
              <a:endParaRPr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pic>
          <p:nvPicPr>
            <p:cNvPr id="109" name="Google Shape;10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95338" y="1674588"/>
              <a:ext cx="801475" cy="801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4"/>
          <p:cNvGrpSpPr/>
          <p:nvPr/>
        </p:nvGrpSpPr>
        <p:grpSpPr>
          <a:xfrm>
            <a:off x="2855500" y="1161975"/>
            <a:ext cx="1760400" cy="2068850"/>
            <a:chOff x="2855500" y="1161975"/>
            <a:chExt cx="1760400" cy="2068850"/>
          </a:xfrm>
        </p:grpSpPr>
        <p:sp>
          <p:nvSpPr>
            <p:cNvPr id="111" name="Google Shape;111;p14"/>
            <p:cNvSpPr/>
            <p:nvPr/>
          </p:nvSpPr>
          <p:spPr>
            <a:xfrm>
              <a:off x="3284050" y="1623675"/>
              <a:ext cx="903300" cy="903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" name="Google Shape;11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050" y="1623675"/>
              <a:ext cx="903300" cy="90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 txBox="1"/>
            <p:nvPr/>
          </p:nvSpPr>
          <p:spPr>
            <a:xfrm>
              <a:off x="3095950" y="2615225"/>
              <a:ext cx="1279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GPO létrehozása</a:t>
              </a:r>
              <a:endParaRPr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2855500" y="1161975"/>
              <a:ext cx="1760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u" sz="900">
                  <a:solidFill>
                    <a:srgbClr val="F9CB9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Eventek továbbításához</a:t>
              </a:r>
              <a:endParaRPr b="1" sz="9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4295125" y="1161963"/>
            <a:ext cx="1760400" cy="2068863"/>
            <a:chOff x="4295125" y="1161963"/>
            <a:chExt cx="1760400" cy="2068863"/>
          </a:xfrm>
        </p:grpSpPr>
        <p:sp>
          <p:nvSpPr>
            <p:cNvPr id="116" name="Google Shape;116;p14"/>
            <p:cNvSpPr/>
            <p:nvPr/>
          </p:nvSpPr>
          <p:spPr>
            <a:xfrm>
              <a:off x="4723675" y="1623675"/>
              <a:ext cx="903300" cy="903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" name="Google Shape;11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93488" y="1593487"/>
              <a:ext cx="963675" cy="96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4"/>
            <p:cNvSpPr txBox="1"/>
            <p:nvPr/>
          </p:nvSpPr>
          <p:spPr>
            <a:xfrm>
              <a:off x="4361425" y="2615225"/>
              <a:ext cx="1627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Felhasználók hozzárendelése</a:t>
              </a:r>
              <a:endParaRPr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4295125" y="1161963"/>
              <a:ext cx="176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u" sz="900">
                  <a:solidFill>
                    <a:srgbClr val="F9CB9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Event Log Readers csoporthoz</a:t>
              </a:r>
              <a:endParaRPr b="1" sz="9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5734750" y="1161963"/>
            <a:ext cx="1760400" cy="2284563"/>
            <a:chOff x="5734750" y="1161963"/>
            <a:chExt cx="1760400" cy="2284563"/>
          </a:xfrm>
        </p:grpSpPr>
        <p:sp>
          <p:nvSpPr>
            <p:cNvPr id="121" name="Google Shape;121;p14"/>
            <p:cNvSpPr/>
            <p:nvPr/>
          </p:nvSpPr>
          <p:spPr>
            <a:xfrm>
              <a:off x="6163300" y="1623675"/>
              <a:ext cx="903300" cy="903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5801050" y="2615225"/>
              <a:ext cx="16278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Event Subscription beállítása</a:t>
              </a:r>
              <a:endParaRPr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5734750" y="1161963"/>
              <a:ext cx="1760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24" name="Google Shape;124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42025" y="1702400"/>
              <a:ext cx="745850" cy="745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4"/>
          <p:cNvGrpSpPr/>
          <p:nvPr/>
        </p:nvGrpSpPr>
        <p:grpSpPr>
          <a:xfrm>
            <a:off x="7283225" y="1161963"/>
            <a:ext cx="1760400" cy="2284563"/>
            <a:chOff x="7283225" y="1161963"/>
            <a:chExt cx="1760400" cy="2284563"/>
          </a:xfrm>
        </p:grpSpPr>
        <p:sp>
          <p:nvSpPr>
            <p:cNvPr id="126" name="Google Shape;126;p14"/>
            <p:cNvSpPr/>
            <p:nvPr/>
          </p:nvSpPr>
          <p:spPr>
            <a:xfrm>
              <a:off x="7711763" y="1623675"/>
              <a:ext cx="903300" cy="903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790500" y="1702388"/>
              <a:ext cx="745850" cy="745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4"/>
            <p:cNvSpPr txBox="1"/>
            <p:nvPr/>
          </p:nvSpPr>
          <p:spPr>
            <a:xfrm>
              <a:off x="7314725" y="2615225"/>
              <a:ext cx="1697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Event Subscription finomhangolása</a:t>
              </a:r>
              <a:endParaRPr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7283225" y="1161963"/>
              <a:ext cx="176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u" sz="900">
                  <a:solidFill>
                    <a:srgbClr val="F9CB9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biztos Eventek továbbításához</a:t>
              </a:r>
              <a:endParaRPr b="1" sz="9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0" name="Google Shape;130;p14"/>
          <p:cNvGrpSpPr/>
          <p:nvPr/>
        </p:nvGrpSpPr>
        <p:grpSpPr>
          <a:xfrm>
            <a:off x="125" y="1623663"/>
            <a:ext cx="1760400" cy="1607163"/>
            <a:chOff x="125" y="1623663"/>
            <a:chExt cx="1760400" cy="1607163"/>
          </a:xfrm>
        </p:grpSpPr>
        <p:sp>
          <p:nvSpPr>
            <p:cNvPr id="131" name="Google Shape;131;p14"/>
            <p:cNvSpPr/>
            <p:nvPr/>
          </p:nvSpPr>
          <p:spPr>
            <a:xfrm>
              <a:off x="404800" y="1623663"/>
              <a:ext cx="903300" cy="903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125" y="2615225"/>
              <a:ext cx="1760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Mi is az-az “Event </a:t>
              </a: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Forwarding</a:t>
              </a:r>
              <a:r>
                <a:rPr lang="hu"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”?</a:t>
              </a:r>
              <a:endParaRPr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pic>
          <p:nvPicPr>
            <p:cNvPr id="133" name="Google Shape;133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83525" y="1702387"/>
              <a:ext cx="745849" cy="7458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4" name="Google Shape;134;p14"/>
          <p:cNvCxnSpPr>
            <a:stCxn id="131" idx="6"/>
            <a:endCxn id="107" idx="2"/>
          </p:cNvCxnSpPr>
          <p:nvPr/>
        </p:nvCxnSpPr>
        <p:spPr>
          <a:xfrm>
            <a:off x="1308100" y="2075313"/>
            <a:ext cx="5364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4"/>
          <p:cNvCxnSpPr>
            <a:endCxn id="112" idx="1"/>
          </p:cNvCxnSpPr>
          <p:nvPr/>
        </p:nvCxnSpPr>
        <p:spPr>
          <a:xfrm>
            <a:off x="2747650" y="2075325"/>
            <a:ext cx="5364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4"/>
          <p:cNvCxnSpPr>
            <a:stCxn id="112" idx="3"/>
            <a:endCxn id="117" idx="1"/>
          </p:cNvCxnSpPr>
          <p:nvPr/>
        </p:nvCxnSpPr>
        <p:spPr>
          <a:xfrm>
            <a:off x="4187350" y="2075325"/>
            <a:ext cx="5061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4"/>
          <p:cNvCxnSpPr>
            <a:stCxn id="117" idx="3"/>
            <a:endCxn id="121" idx="2"/>
          </p:cNvCxnSpPr>
          <p:nvPr/>
        </p:nvCxnSpPr>
        <p:spPr>
          <a:xfrm>
            <a:off x="5657162" y="2075325"/>
            <a:ext cx="5061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4"/>
          <p:cNvCxnSpPr>
            <a:stCxn id="121" idx="6"/>
            <a:endCxn id="126" idx="2"/>
          </p:cNvCxnSpPr>
          <p:nvPr/>
        </p:nvCxnSpPr>
        <p:spPr>
          <a:xfrm>
            <a:off x="7066600" y="2075325"/>
            <a:ext cx="6453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39" name="Google Shape;139;p14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4"/>
          <p:cNvCxnSpPr>
            <a:stCxn id="139" idx="6"/>
            <a:endCxn id="141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58" name="Google Shape;158;p14"/>
          <p:cNvCxnSpPr>
            <a:endCxn id="142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59" name="Google Shape;159;p14"/>
          <p:cNvCxnSpPr>
            <a:endCxn id="143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14"/>
          <p:cNvCxnSpPr>
            <a:stCxn id="143" idx="6"/>
            <a:endCxn id="144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1" name="Google Shape;161;p14"/>
          <p:cNvCxnSpPr>
            <a:stCxn id="144" idx="6"/>
            <a:endCxn id="140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2" name="Google Shape;162;p14"/>
          <p:cNvCxnSpPr>
            <a:endCxn id="145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14"/>
          <p:cNvCxnSpPr>
            <a:stCxn id="145" idx="6"/>
            <a:endCxn id="146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4" name="Google Shape;164;p14"/>
          <p:cNvCxnSpPr>
            <a:stCxn id="146" idx="6"/>
            <a:endCxn id="147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5" name="Google Shape;165;p14"/>
          <p:cNvCxnSpPr>
            <a:stCxn id="147" idx="6"/>
            <a:endCxn id="148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p14"/>
          <p:cNvCxnSpPr>
            <a:stCxn id="148" idx="6"/>
            <a:endCxn id="149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7" name="Google Shape;167;p14"/>
          <p:cNvCxnSpPr>
            <a:endCxn id="150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14"/>
          <p:cNvCxnSpPr>
            <a:stCxn id="150" idx="6"/>
            <a:endCxn id="151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9" name="Google Shape;169;p14"/>
          <p:cNvCxnSpPr>
            <a:stCxn id="151" idx="6"/>
            <a:endCxn id="152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70" name="Google Shape;170;p14"/>
          <p:cNvCxnSpPr>
            <a:endCxn id="153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71" name="Google Shape;171;p14"/>
          <p:cNvCxnSpPr>
            <a:endCxn id="154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72" name="Google Shape;172;p14"/>
          <p:cNvCxnSpPr>
            <a:endCxn id="155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73" name="Google Shape;173;p14"/>
          <p:cNvCxnSpPr>
            <a:endCxn id="156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/>
        </p:nvSpPr>
        <p:spPr>
          <a:xfrm>
            <a:off x="3934775" y="897450"/>
            <a:ext cx="5209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Ki az a </a:t>
            </a:r>
            <a:r>
              <a:rPr b="1"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Collector</a:t>
            </a:r>
            <a:r>
              <a:rPr b="1"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? Mi a szerepe?</a:t>
            </a:r>
            <a:br>
              <a:rPr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→Aki begyűjti a “</a:t>
            </a:r>
            <a:r>
              <a:rPr lang="hu" sz="1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Source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”-k “</a:t>
            </a:r>
            <a:r>
              <a:rPr lang="hu" sz="1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Event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”-jeit!</a:t>
            </a:r>
            <a:b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→Egy kitüntetett “</a:t>
            </a:r>
            <a:r>
              <a:rPr lang="hu" sz="1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Event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 gyűjtő (</a:t>
            </a:r>
            <a:r>
              <a:rPr lang="hu" sz="1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Collector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) a monitorozáshoz!</a:t>
            </a:r>
            <a:endParaRPr sz="1300"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Ki az a </a:t>
            </a:r>
            <a:r>
              <a:rPr b="1"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Source</a:t>
            </a:r>
            <a:r>
              <a:rPr b="1"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? Mi a szerepe?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→Aki feliratkozik egy vagy több  “</a:t>
            </a:r>
            <a:r>
              <a:rPr lang="hu" sz="1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Subscription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”-re!</a:t>
            </a:r>
            <a:endParaRPr sz="1300"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→Egy szerver/kliens aki összegyűjti a saját “</a:t>
            </a:r>
            <a:r>
              <a:rPr lang="hu" sz="1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Event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”-it, majd pedig azt a “</a:t>
            </a:r>
            <a:r>
              <a:rPr lang="hu" sz="1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Subscription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”-nek adja!</a:t>
            </a:r>
            <a:endParaRPr sz="1300"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9" name="Google Shape;179;p15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5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5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2" name="Google Shape;182;p15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83" name="Google Shape;183;p15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5"/>
          <p:cNvSpPr txBox="1"/>
          <p:nvPr/>
        </p:nvSpPr>
        <p:spPr>
          <a:xfrm>
            <a:off x="125" y="393450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 is az-az “Event Forwarding”? 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113075" y="2959725"/>
            <a:ext cx="3821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Mi az-az </a:t>
            </a:r>
            <a:r>
              <a:rPr b="1"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Event</a:t>
            </a: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→Egy olyan információ, amit hibaelhárításhoz használhatunk fel!</a:t>
            </a:r>
            <a:endParaRPr sz="1300"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Mi az a </a:t>
            </a:r>
            <a:r>
              <a:rPr b="1"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Subscription</a:t>
            </a: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→Ami összegyűjti a </a:t>
            </a:r>
            <a:r>
              <a:rPr lang="hu" sz="13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Collector 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által definiált “</a:t>
            </a:r>
            <a:r>
              <a:rPr lang="hu" sz="1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Event</a:t>
            </a:r>
            <a:r>
              <a:rPr lang="hu" sz="1300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”-ket!</a:t>
            </a:r>
            <a:endParaRPr sz="1300"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15"/>
          <p:cNvCxnSpPr/>
          <p:nvPr/>
        </p:nvCxnSpPr>
        <p:spPr>
          <a:xfrm>
            <a:off x="3437500" y="3625975"/>
            <a:ext cx="1076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5"/>
          <p:cNvCxnSpPr>
            <a:stCxn id="178" idx="2"/>
          </p:cNvCxnSpPr>
          <p:nvPr/>
        </p:nvCxnSpPr>
        <p:spPr>
          <a:xfrm flipH="1">
            <a:off x="6536225" y="2713650"/>
            <a:ext cx="3300" cy="410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5"/>
          <p:cNvSpPr txBox="1"/>
          <p:nvPr/>
        </p:nvSpPr>
        <p:spPr>
          <a:xfrm>
            <a:off x="4535975" y="3124050"/>
            <a:ext cx="4507800" cy="10314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Event Forwarding</a:t>
            </a:r>
            <a:endParaRPr b="1" sz="16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→A “</a:t>
            </a:r>
            <a:r>
              <a:rPr lang="hu" sz="13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Source</a:t>
            </a:r>
            <a:r>
              <a:rPr lang="hu" sz="1300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 számítógépek továbbítják a “</a:t>
            </a:r>
            <a:r>
              <a:rPr lang="hu" sz="1300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Subscription</a:t>
            </a:r>
            <a:r>
              <a:rPr lang="hu" sz="1300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”-k által definiált “</a:t>
            </a:r>
            <a:r>
              <a:rPr lang="hu" sz="1300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 sz="1300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”-ket (logokat) a “</a:t>
            </a:r>
            <a:r>
              <a:rPr lang="hu" sz="13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Collector</a:t>
            </a:r>
            <a:r>
              <a:rPr lang="hu" sz="1300">
                <a:solidFill>
                  <a:srgbClr val="F9CB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 szerver felé!</a:t>
            </a:r>
            <a:endParaRPr sz="1300">
              <a:solidFill>
                <a:srgbClr val="F9CB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89" name="Google Shape;189;p15"/>
          <p:cNvGrpSpPr/>
          <p:nvPr/>
        </p:nvGrpSpPr>
        <p:grpSpPr>
          <a:xfrm>
            <a:off x="93963" y="897450"/>
            <a:ext cx="3888125" cy="1816200"/>
            <a:chOff x="93963" y="897450"/>
            <a:chExt cx="3888125" cy="1816200"/>
          </a:xfrm>
        </p:grpSpPr>
        <p:grpSp>
          <p:nvGrpSpPr>
            <p:cNvPr id="190" name="Google Shape;190;p15"/>
            <p:cNvGrpSpPr/>
            <p:nvPr/>
          </p:nvGrpSpPr>
          <p:grpSpPr>
            <a:xfrm>
              <a:off x="93963" y="1079050"/>
              <a:ext cx="3888125" cy="1492575"/>
              <a:chOff x="2628063" y="1825450"/>
              <a:chExt cx="3888125" cy="1492575"/>
            </a:xfrm>
          </p:grpSpPr>
          <p:pic>
            <p:nvPicPr>
              <p:cNvPr id="191" name="Google Shape;19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57038" y="1825450"/>
                <a:ext cx="939700" cy="9397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072613" y="1825450"/>
                <a:ext cx="939700" cy="939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" name="Google Shape;193;p15"/>
              <p:cNvSpPr txBox="1"/>
              <p:nvPr/>
            </p:nvSpPr>
            <p:spPr>
              <a:xfrm>
                <a:off x="4937588" y="2702425"/>
                <a:ext cx="15786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F9900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Collector</a:t>
                </a:r>
                <a:endParaRPr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9CB9C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AD_DS Server</a:t>
                </a:r>
                <a:endParaRPr>
                  <a:solidFill>
                    <a:srgbClr val="F9CB9C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194" name="Google Shape;194;p15"/>
              <p:cNvSpPr txBox="1"/>
              <p:nvPr/>
            </p:nvSpPr>
            <p:spPr>
              <a:xfrm>
                <a:off x="2628063" y="2702425"/>
                <a:ext cx="1828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F9900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Source</a:t>
                </a:r>
                <a:endParaRPr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9CB9C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MEMBERS Server</a:t>
                </a:r>
                <a:endParaRPr>
                  <a:solidFill>
                    <a:srgbClr val="F9CB9C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sp>
          <p:nvSpPr>
            <p:cNvPr id="195" name="Google Shape;195;p15"/>
            <p:cNvSpPr/>
            <p:nvPr/>
          </p:nvSpPr>
          <p:spPr>
            <a:xfrm>
              <a:off x="113075" y="897450"/>
              <a:ext cx="3821700" cy="1816200"/>
            </a:xfrm>
            <a:prstGeom prst="rect">
              <a:avLst/>
            </a:prstGeom>
            <a:noFill/>
            <a:ln cap="flat" cmpd="sng" w="19050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15"/>
            <p:cNvCxnSpPr/>
            <p:nvPr/>
          </p:nvCxnSpPr>
          <p:spPr>
            <a:xfrm rot="10800000">
              <a:off x="1593400" y="1505850"/>
              <a:ext cx="1229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p15"/>
            <p:cNvCxnSpPr/>
            <p:nvPr/>
          </p:nvCxnSpPr>
          <p:spPr>
            <a:xfrm rot="10800000">
              <a:off x="1593400" y="1771175"/>
              <a:ext cx="1229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pic>
          <p:nvPicPr>
            <p:cNvPr id="198" name="Google Shape;19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93397" y="1476325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05485" y="1550075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01897" y="1644563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84735" y="1720763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99998" y="1139673"/>
              <a:ext cx="410381" cy="410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15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15"/>
          <p:cNvCxnSpPr>
            <a:stCxn id="203" idx="6"/>
            <a:endCxn id="205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2" name="Google Shape;222;p15"/>
          <p:cNvCxnSpPr>
            <a:endCxn id="206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3" name="Google Shape;223;p15"/>
          <p:cNvCxnSpPr>
            <a:endCxn id="207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15"/>
          <p:cNvCxnSpPr>
            <a:stCxn id="207" idx="6"/>
            <a:endCxn id="208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5" name="Google Shape;225;p15"/>
          <p:cNvCxnSpPr>
            <a:stCxn id="208" idx="6"/>
            <a:endCxn id="204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6" name="Google Shape;226;p15"/>
          <p:cNvCxnSpPr>
            <a:endCxn id="209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7" name="Google Shape;227;p15"/>
          <p:cNvCxnSpPr>
            <a:stCxn id="209" idx="6"/>
            <a:endCxn id="210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8" name="Google Shape;228;p15"/>
          <p:cNvCxnSpPr>
            <a:stCxn id="210" idx="6"/>
            <a:endCxn id="211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9" name="Google Shape;229;p15"/>
          <p:cNvCxnSpPr>
            <a:stCxn id="211" idx="6"/>
            <a:endCxn id="212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0" name="Google Shape;230;p15"/>
          <p:cNvCxnSpPr>
            <a:stCxn id="212" idx="6"/>
            <a:endCxn id="213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1" name="Google Shape;231;p15"/>
          <p:cNvCxnSpPr>
            <a:endCxn id="214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2" name="Google Shape;232;p15"/>
          <p:cNvCxnSpPr>
            <a:stCxn id="214" idx="6"/>
            <a:endCxn id="215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3" name="Google Shape;233;p15"/>
          <p:cNvCxnSpPr>
            <a:stCxn id="215" idx="6"/>
            <a:endCxn id="216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4" name="Google Shape;234;p15"/>
          <p:cNvCxnSpPr>
            <a:endCxn id="217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5" name="Google Shape;235;p15"/>
          <p:cNvCxnSpPr>
            <a:endCxn id="218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6" name="Google Shape;236;p15"/>
          <p:cNvCxnSpPr>
            <a:endCxn id="219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7" name="Google Shape;237;p15"/>
          <p:cNvCxnSpPr>
            <a:endCxn id="220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16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6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6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5" name="Google Shape;245;p16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46" name="Google Shape;246;p16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6"/>
          <p:cNvSpPr txBox="1"/>
          <p:nvPr/>
        </p:nvSpPr>
        <p:spPr>
          <a:xfrm>
            <a:off x="125" y="393450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WinRM beállítása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79350" y="826088"/>
            <a:ext cx="8985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Mi az a WinRM?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Ennek a protokollnak a segítségével tudjuk elérni azt, hogy elérhessük a rendszerek 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menedzsment információit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!  Egyben cseréjére is, az IT infrastruktúrán belül!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Ezt mindenképpen szeretnénk, ha minden egyes rendszer esetében aktív lenne!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Elvileg alapértelmezetten már aktív szolgáltatásként van jelen a WinRM!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Előfordulhat viszont olyan, hogy nagyon régi rendszer van az egyik kliensen/szerveren, emiatt mindenképpen érdemes ezt konfigurálni!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Erre GPO-t fogunk majd létrehozni!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9" name="Google Shape;249;p16"/>
          <p:cNvGrpSpPr/>
          <p:nvPr/>
        </p:nvGrpSpPr>
        <p:grpSpPr>
          <a:xfrm>
            <a:off x="4767650" y="2653725"/>
            <a:ext cx="3888125" cy="1816200"/>
            <a:chOff x="93963" y="897450"/>
            <a:chExt cx="3888125" cy="1816200"/>
          </a:xfrm>
        </p:grpSpPr>
        <p:grpSp>
          <p:nvGrpSpPr>
            <p:cNvPr id="250" name="Google Shape;250;p16"/>
            <p:cNvGrpSpPr/>
            <p:nvPr/>
          </p:nvGrpSpPr>
          <p:grpSpPr>
            <a:xfrm>
              <a:off x="93963" y="1079050"/>
              <a:ext cx="3888125" cy="1492575"/>
              <a:chOff x="2628063" y="1825450"/>
              <a:chExt cx="3888125" cy="1492575"/>
            </a:xfrm>
          </p:grpSpPr>
          <p:pic>
            <p:nvPicPr>
              <p:cNvPr id="251" name="Google Shape;25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57038" y="1825450"/>
                <a:ext cx="939700" cy="9397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072613" y="1825450"/>
                <a:ext cx="939700" cy="939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" name="Google Shape;253;p16"/>
              <p:cNvSpPr txBox="1"/>
              <p:nvPr/>
            </p:nvSpPr>
            <p:spPr>
              <a:xfrm>
                <a:off x="4937588" y="2702425"/>
                <a:ext cx="15786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F9900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Collector</a:t>
                </a:r>
                <a:endParaRPr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9CB9C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AD_DS Server</a:t>
                </a:r>
                <a:endParaRPr>
                  <a:solidFill>
                    <a:srgbClr val="F9CB9C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254" name="Google Shape;254;p16"/>
              <p:cNvSpPr txBox="1"/>
              <p:nvPr/>
            </p:nvSpPr>
            <p:spPr>
              <a:xfrm>
                <a:off x="2628063" y="2702425"/>
                <a:ext cx="1828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F9900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Source</a:t>
                </a:r>
                <a:endParaRPr>
                  <a:solidFill>
                    <a:srgbClr val="FF99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">
                    <a:solidFill>
                      <a:srgbClr val="F9CB9C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MEMBERS Server</a:t>
                </a:r>
                <a:endParaRPr>
                  <a:solidFill>
                    <a:srgbClr val="F9CB9C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sp>
          <p:nvSpPr>
            <p:cNvPr id="255" name="Google Shape;255;p16"/>
            <p:cNvSpPr/>
            <p:nvPr/>
          </p:nvSpPr>
          <p:spPr>
            <a:xfrm>
              <a:off x="113075" y="897450"/>
              <a:ext cx="3821700" cy="1816200"/>
            </a:xfrm>
            <a:prstGeom prst="rect">
              <a:avLst/>
            </a:prstGeom>
            <a:noFill/>
            <a:ln cap="flat" cmpd="sng" w="19050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" name="Google Shape;256;p16"/>
            <p:cNvCxnSpPr/>
            <p:nvPr/>
          </p:nvCxnSpPr>
          <p:spPr>
            <a:xfrm rot="10800000">
              <a:off x="1593400" y="1505850"/>
              <a:ext cx="1229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7" name="Google Shape;257;p16"/>
            <p:cNvCxnSpPr/>
            <p:nvPr/>
          </p:nvCxnSpPr>
          <p:spPr>
            <a:xfrm rot="10800000">
              <a:off x="1593400" y="1771175"/>
              <a:ext cx="1229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pic>
          <p:nvPicPr>
            <p:cNvPr id="258" name="Google Shape;25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93397" y="1476325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05485" y="1550075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01897" y="1644563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84735" y="1720763"/>
              <a:ext cx="636875" cy="5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99998" y="1139673"/>
              <a:ext cx="410381" cy="410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3" name="Google Shape;26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4913" y="2870375"/>
            <a:ext cx="1065900" cy="1065900"/>
          </a:xfrm>
          <a:prstGeom prst="ellipse">
            <a:avLst/>
          </a:prstGeom>
          <a:noFill/>
          <a:ln cap="flat" cmpd="sng" w="38100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264" name="Google Shape;264;p16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16"/>
          <p:cNvCxnSpPr>
            <a:stCxn id="264" idx="6"/>
            <a:endCxn id="266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3" name="Google Shape;283;p16"/>
          <p:cNvCxnSpPr>
            <a:endCxn id="267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4" name="Google Shape;284;p16"/>
          <p:cNvCxnSpPr>
            <a:endCxn id="268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5" name="Google Shape;285;p16"/>
          <p:cNvCxnSpPr>
            <a:stCxn id="268" idx="6"/>
            <a:endCxn id="269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6" name="Google Shape;286;p16"/>
          <p:cNvCxnSpPr>
            <a:stCxn id="269" idx="6"/>
            <a:endCxn id="265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7" name="Google Shape;287;p16"/>
          <p:cNvCxnSpPr>
            <a:endCxn id="270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8" name="Google Shape;288;p16"/>
          <p:cNvCxnSpPr>
            <a:stCxn id="270" idx="6"/>
            <a:endCxn id="271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9" name="Google Shape;289;p16"/>
          <p:cNvCxnSpPr>
            <a:stCxn id="271" idx="6"/>
            <a:endCxn id="272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0" name="Google Shape;290;p16"/>
          <p:cNvCxnSpPr>
            <a:stCxn id="272" idx="6"/>
            <a:endCxn id="273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1" name="Google Shape;291;p16"/>
          <p:cNvCxnSpPr>
            <a:stCxn id="273" idx="6"/>
            <a:endCxn id="274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2" name="Google Shape;292;p16"/>
          <p:cNvCxnSpPr>
            <a:endCxn id="275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3" name="Google Shape;293;p16"/>
          <p:cNvCxnSpPr>
            <a:stCxn id="275" idx="6"/>
            <a:endCxn id="276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4" name="Google Shape;294;p16"/>
          <p:cNvCxnSpPr>
            <a:stCxn id="276" idx="6"/>
            <a:endCxn id="277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5" name="Google Shape;295;p16"/>
          <p:cNvCxnSpPr>
            <a:endCxn id="278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6" name="Google Shape;296;p16"/>
          <p:cNvCxnSpPr>
            <a:endCxn id="279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7" name="Google Shape;297;p16"/>
          <p:cNvCxnSpPr>
            <a:endCxn id="280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p16"/>
          <p:cNvCxnSpPr>
            <a:endCxn id="281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17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17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17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06" name="Google Shape;306;p17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07" name="Google Shape;307;p17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17"/>
          <p:cNvSpPr txBox="1"/>
          <p:nvPr/>
        </p:nvSpPr>
        <p:spPr>
          <a:xfrm>
            <a:off x="125" y="393450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WinRM beállítása I. fázis (BEÁLLÍTÁS)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00" y="1005463"/>
            <a:ext cx="8466251" cy="1188025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00" y="2435988"/>
            <a:ext cx="8466250" cy="600075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311" name="Google Shape;311;p17"/>
          <p:cNvSpPr txBox="1"/>
          <p:nvPr/>
        </p:nvSpPr>
        <p:spPr>
          <a:xfrm>
            <a:off x="338850" y="3278563"/>
            <a:ext cx="846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Mint az látható, a WinRM már fut a “Collector” szerveren! De ellenőrizzük le a kapcsolatot a másik szerveren!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17"/>
          <p:cNvCxnSpPr>
            <a:stCxn id="312" idx="6"/>
            <a:endCxn id="314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1" name="Google Shape;331;p17"/>
          <p:cNvCxnSpPr>
            <a:endCxn id="315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2" name="Google Shape;332;p17"/>
          <p:cNvCxnSpPr>
            <a:endCxn id="316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3" name="Google Shape;333;p17"/>
          <p:cNvCxnSpPr>
            <a:stCxn id="316" idx="6"/>
            <a:endCxn id="317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4" name="Google Shape;334;p17"/>
          <p:cNvCxnSpPr>
            <a:stCxn id="317" idx="6"/>
            <a:endCxn id="313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5" name="Google Shape;335;p17"/>
          <p:cNvCxnSpPr>
            <a:endCxn id="318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6" name="Google Shape;336;p17"/>
          <p:cNvCxnSpPr>
            <a:stCxn id="318" idx="6"/>
            <a:endCxn id="319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7" name="Google Shape;337;p17"/>
          <p:cNvCxnSpPr>
            <a:stCxn id="319" idx="6"/>
            <a:endCxn id="320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8" name="Google Shape;338;p17"/>
          <p:cNvCxnSpPr>
            <a:stCxn id="320" idx="6"/>
            <a:endCxn id="321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9" name="Google Shape;339;p17"/>
          <p:cNvCxnSpPr>
            <a:stCxn id="321" idx="6"/>
            <a:endCxn id="322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0" name="Google Shape;340;p17"/>
          <p:cNvCxnSpPr>
            <a:endCxn id="323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1" name="Google Shape;341;p17"/>
          <p:cNvCxnSpPr>
            <a:stCxn id="323" idx="6"/>
            <a:endCxn id="324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2" name="Google Shape;342;p17"/>
          <p:cNvCxnSpPr>
            <a:stCxn id="324" idx="6"/>
            <a:endCxn id="325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3" name="Google Shape;343;p17"/>
          <p:cNvCxnSpPr>
            <a:endCxn id="326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4" name="Google Shape;344;p17"/>
          <p:cNvCxnSpPr>
            <a:endCxn id="327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5" name="Google Shape;345;p17"/>
          <p:cNvCxnSpPr>
            <a:endCxn id="328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46" name="Google Shape;346;p17"/>
          <p:cNvCxnSpPr>
            <a:endCxn id="329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18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8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18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4" name="Google Shape;354;p18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55" name="Google Shape;355;p18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18"/>
          <p:cNvSpPr txBox="1"/>
          <p:nvPr/>
        </p:nvSpPr>
        <p:spPr>
          <a:xfrm>
            <a:off x="125" y="393450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WinRM beállítása II. fázis (ELLENŐRZÉS)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57" name="Google Shape;3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00" y="1005475"/>
            <a:ext cx="8466250" cy="466725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358" name="Google Shape;358;p18"/>
          <p:cNvPicPr preferRelativeResize="0"/>
          <p:nvPr/>
        </p:nvPicPr>
        <p:blipFill rotWithShape="1">
          <a:blip r:embed="rId4">
            <a:alphaModFix/>
          </a:blip>
          <a:srcRect b="0" l="0" r="2162" t="0"/>
          <a:stretch/>
        </p:blipFill>
        <p:spPr>
          <a:xfrm>
            <a:off x="339000" y="1747550"/>
            <a:ext cx="8466250" cy="846625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359" name="Google Shape;359;p18"/>
          <p:cNvSpPr txBox="1"/>
          <p:nvPr/>
        </p:nvSpPr>
        <p:spPr>
          <a:xfrm>
            <a:off x="338850" y="2810200"/>
            <a:ext cx="846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A másik gépről sikeres a kapcsolódás!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Csináltam egy példát arról az esetről, ha a </a:t>
            </a:r>
            <a:r>
              <a:rPr b="1"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</a:t>
            </a: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nem lenne aktív!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8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18"/>
          <p:cNvCxnSpPr>
            <a:stCxn id="360" idx="6"/>
            <a:endCxn id="362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79" name="Google Shape;379;p18"/>
          <p:cNvCxnSpPr>
            <a:endCxn id="363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0" name="Google Shape;380;p18"/>
          <p:cNvCxnSpPr>
            <a:endCxn id="364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1" name="Google Shape;381;p18"/>
          <p:cNvCxnSpPr>
            <a:stCxn id="364" idx="6"/>
            <a:endCxn id="365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2" name="Google Shape;382;p18"/>
          <p:cNvCxnSpPr>
            <a:stCxn id="365" idx="6"/>
            <a:endCxn id="361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3" name="Google Shape;383;p18"/>
          <p:cNvCxnSpPr>
            <a:endCxn id="366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4" name="Google Shape;384;p18"/>
          <p:cNvCxnSpPr>
            <a:stCxn id="366" idx="6"/>
            <a:endCxn id="367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5" name="Google Shape;385;p18"/>
          <p:cNvCxnSpPr>
            <a:stCxn id="367" idx="6"/>
            <a:endCxn id="368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6" name="Google Shape;386;p18"/>
          <p:cNvCxnSpPr>
            <a:stCxn id="368" idx="6"/>
            <a:endCxn id="369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7" name="Google Shape;387;p18"/>
          <p:cNvCxnSpPr>
            <a:stCxn id="369" idx="6"/>
            <a:endCxn id="370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8" name="Google Shape;388;p18"/>
          <p:cNvCxnSpPr>
            <a:endCxn id="371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9" name="Google Shape;389;p18"/>
          <p:cNvCxnSpPr>
            <a:stCxn id="371" idx="6"/>
            <a:endCxn id="372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90" name="Google Shape;390;p18"/>
          <p:cNvCxnSpPr>
            <a:stCxn id="372" idx="6"/>
            <a:endCxn id="373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91" name="Google Shape;391;p18"/>
          <p:cNvCxnSpPr>
            <a:endCxn id="374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92" name="Google Shape;392;p18"/>
          <p:cNvCxnSpPr>
            <a:endCxn id="375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93" name="Google Shape;393;p18"/>
          <p:cNvCxnSpPr>
            <a:endCxn id="376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94" name="Google Shape;394;p18"/>
          <p:cNvCxnSpPr>
            <a:endCxn id="377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Google Shape;399;p19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19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19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02" name="Google Shape;402;p19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03" name="Google Shape;403;p19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19"/>
          <p:cNvSpPr txBox="1"/>
          <p:nvPr/>
        </p:nvSpPr>
        <p:spPr>
          <a:xfrm>
            <a:off x="125" y="393450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GPO létrehozása az “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”-ek megfelelő továbbításához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5" name="Google Shape;405;p19"/>
          <p:cNvSpPr txBox="1"/>
          <p:nvPr/>
        </p:nvSpPr>
        <p:spPr>
          <a:xfrm>
            <a:off x="79350" y="826088"/>
            <a:ext cx="8985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Miért van erre szükség?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Hogy az összes rendszer esetében biztosan AKTÍV legyen a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szolgáltatás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Hogy az Event Forwarding a “</a:t>
            </a:r>
            <a:r>
              <a:rPr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Subscription Manager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 által meghirdetett címen AKTÍV legyen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Hogy a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szolgáltatása ELINDULJON a rendszereken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Hogy a tűzfalon keresztül a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szolgáltatása nyitva legyen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Feladatok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Remote Server Management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 engedélyezése IPv4 és IPv6-n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Event Forwarding konfigurálása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</a:t>
            </a:r>
            <a:r>
              <a:rPr lang="hu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WinRM Service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 elindítása a rendszereken a “</a:t>
            </a:r>
            <a:r>
              <a:rPr lang="hu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Services</a:t>
            </a: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” szolgáltatás segítségével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9CB9C"/>
                </a:solidFill>
                <a:latin typeface="Montserrat"/>
                <a:ea typeface="Montserrat"/>
                <a:cs typeface="Montserrat"/>
                <a:sym typeface="Montserrat"/>
              </a:rPr>
              <a:t>→ Tűzfalon a portok nyitása</a:t>
            </a:r>
            <a:endParaRPr>
              <a:solidFill>
                <a:srgbClr val="F9CB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9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9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9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9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9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9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9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9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9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9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9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9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p19"/>
          <p:cNvCxnSpPr>
            <a:stCxn id="406" idx="6"/>
            <a:endCxn id="408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25" name="Google Shape;425;p19"/>
          <p:cNvCxnSpPr>
            <a:endCxn id="409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26" name="Google Shape;426;p19"/>
          <p:cNvCxnSpPr>
            <a:endCxn id="410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27" name="Google Shape;427;p19"/>
          <p:cNvCxnSpPr>
            <a:stCxn id="410" idx="6"/>
            <a:endCxn id="411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28" name="Google Shape;428;p19"/>
          <p:cNvCxnSpPr>
            <a:stCxn id="411" idx="6"/>
            <a:endCxn id="407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29" name="Google Shape;429;p19"/>
          <p:cNvCxnSpPr>
            <a:endCxn id="412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0" name="Google Shape;430;p19"/>
          <p:cNvCxnSpPr>
            <a:stCxn id="412" idx="6"/>
            <a:endCxn id="413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1" name="Google Shape;431;p19"/>
          <p:cNvCxnSpPr>
            <a:stCxn id="413" idx="6"/>
            <a:endCxn id="414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2" name="Google Shape;432;p19"/>
          <p:cNvCxnSpPr>
            <a:stCxn id="414" idx="6"/>
            <a:endCxn id="415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3" name="Google Shape;433;p19"/>
          <p:cNvCxnSpPr>
            <a:stCxn id="415" idx="6"/>
            <a:endCxn id="416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4" name="Google Shape;434;p19"/>
          <p:cNvCxnSpPr>
            <a:endCxn id="417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5" name="Google Shape;435;p19"/>
          <p:cNvCxnSpPr>
            <a:stCxn id="417" idx="6"/>
            <a:endCxn id="418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6" name="Google Shape;436;p19"/>
          <p:cNvCxnSpPr>
            <a:stCxn id="418" idx="6"/>
            <a:endCxn id="419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7" name="Google Shape;437;p19"/>
          <p:cNvCxnSpPr>
            <a:endCxn id="420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8" name="Google Shape;438;p19"/>
          <p:cNvCxnSpPr>
            <a:endCxn id="421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39" name="Google Shape;439;p19"/>
          <p:cNvCxnSpPr>
            <a:endCxn id="422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40" name="Google Shape;440;p19"/>
          <p:cNvCxnSpPr>
            <a:endCxn id="423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p20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0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20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48" name="Google Shape;448;p20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49" name="Google Shape;449;p20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20"/>
          <p:cNvSpPr txBox="1"/>
          <p:nvPr/>
        </p:nvSpPr>
        <p:spPr>
          <a:xfrm>
            <a:off x="125" y="393450"/>
            <a:ext cx="67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GPO létrehozása az “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”-ek megfelelő továbbításához I. fázis (EVENT)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51" name="Google Shape;4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325" y="838088"/>
            <a:ext cx="5944131" cy="381777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452" name="Google Shape;452;p20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20"/>
          <p:cNvCxnSpPr>
            <a:stCxn id="452" idx="6"/>
            <a:endCxn id="454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1" name="Google Shape;471;p20"/>
          <p:cNvCxnSpPr>
            <a:endCxn id="455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2" name="Google Shape;472;p20"/>
          <p:cNvCxnSpPr>
            <a:endCxn id="456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3" name="Google Shape;473;p20"/>
          <p:cNvCxnSpPr>
            <a:stCxn id="456" idx="6"/>
            <a:endCxn id="457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4" name="Google Shape;474;p20"/>
          <p:cNvCxnSpPr>
            <a:stCxn id="457" idx="6"/>
            <a:endCxn id="453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5" name="Google Shape;475;p20"/>
          <p:cNvCxnSpPr>
            <a:endCxn id="458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6" name="Google Shape;476;p20"/>
          <p:cNvCxnSpPr>
            <a:stCxn id="458" idx="6"/>
            <a:endCxn id="459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7" name="Google Shape;477;p20"/>
          <p:cNvCxnSpPr>
            <a:stCxn id="459" idx="6"/>
            <a:endCxn id="460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8" name="Google Shape;478;p20"/>
          <p:cNvCxnSpPr>
            <a:stCxn id="460" idx="6"/>
            <a:endCxn id="461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79" name="Google Shape;479;p20"/>
          <p:cNvCxnSpPr>
            <a:stCxn id="461" idx="6"/>
            <a:endCxn id="462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0" name="Google Shape;480;p20"/>
          <p:cNvCxnSpPr>
            <a:endCxn id="463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1" name="Google Shape;481;p20"/>
          <p:cNvCxnSpPr>
            <a:stCxn id="463" idx="6"/>
            <a:endCxn id="464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2" name="Google Shape;482;p20"/>
          <p:cNvCxnSpPr>
            <a:stCxn id="464" idx="6"/>
            <a:endCxn id="465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3" name="Google Shape;483;p20"/>
          <p:cNvCxnSpPr>
            <a:endCxn id="466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4" name="Google Shape;484;p20"/>
          <p:cNvCxnSpPr>
            <a:endCxn id="467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5" name="Google Shape;485;p20"/>
          <p:cNvCxnSpPr>
            <a:endCxn id="468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86" name="Google Shape;486;p20"/>
          <p:cNvCxnSpPr>
            <a:endCxn id="469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0">
              <a:srgbClr val="0D5493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21"/>
          <p:cNvCxnSpPr/>
          <p:nvPr/>
        </p:nvCxnSpPr>
        <p:spPr>
          <a:xfrm>
            <a:off x="125" y="45357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1"/>
          <p:cNvCxnSpPr/>
          <p:nvPr/>
        </p:nvCxnSpPr>
        <p:spPr>
          <a:xfrm>
            <a:off x="125" y="47638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21"/>
          <p:cNvSpPr txBox="1"/>
          <p:nvPr/>
        </p:nvSpPr>
        <p:spPr>
          <a:xfrm>
            <a:off x="0" y="47638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Bata Roland Krisztián</a:t>
            </a:r>
            <a:endParaRPr>
              <a:solidFill>
                <a:srgbClr val="FF99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94" name="Google Shape;494;p21"/>
          <p:cNvSpPr txBox="1"/>
          <p:nvPr>
            <p:ph idx="12" type="sldNum"/>
          </p:nvPr>
        </p:nvSpPr>
        <p:spPr>
          <a:xfrm>
            <a:off x="8494933" y="476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4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‹#›</a:t>
            </a:fld>
            <a:endParaRPr sz="14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95" name="Google Shape;495;p21"/>
          <p:cNvCxnSpPr/>
          <p:nvPr/>
        </p:nvCxnSpPr>
        <p:spPr>
          <a:xfrm>
            <a:off x="0" y="729525"/>
            <a:ext cx="914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21"/>
          <p:cNvSpPr txBox="1"/>
          <p:nvPr/>
        </p:nvSpPr>
        <p:spPr>
          <a:xfrm>
            <a:off x="125" y="393450"/>
            <a:ext cx="67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GPO létrehozása az “</a:t>
            </a:r>
            <a:r>
              <a:rPr lang="hu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r>
              <a:rPr lang="hu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”-ek megfelelő továbbításához I. fázis (EVENT)</a:t>
            </a:r>
            <a:endParaRPr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97" name="Google Shape;4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050"/>
            <a:ext cx="8830050" cy="51435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498" name="Google Shape;4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12800"/>
            <a:ext cx="8830050" cy="299862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499" name="Google Shape;499;p21"/>
          <p:cNvSpPr/>
          <p:nvPr/>
        </p:nvSpPr>
        <p:spPr>
          <a:xfrm>
            <a:off x="269650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1"/>
          <p:cNvSpPr/>
          <p:nvPr/>
        </p:nvSpPr>
        <p:spPr>
          <a:xfrm>
            <a:off x="2823792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1"/>
          <p:cNvSpPr/>
          <p:nvPr/>
        </p:nvSpPr>
        <p:spPr>
          <a:xfrm>
            <a:off x="80413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1"/>
          <p:cNvSpPr/>
          <p:nvPr/>
        </p:nvSpPr>
        <p:spPr>
          <a:xfrm>
            <a:off x="1338628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1"/>
          <p:cNvSpPr/>
          <p:nvPr/>
        </p:nvSpPr>
        <p:spPr>
          <a:xfrm>
            <a:off x="1873116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1"/>
          <p:cNvSpPr/>
          <p:nvPr/>
        </p:nvSpPr>
        <p:spPr>
          <a:xfrm>
            <a:off x="2407605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1"/>
          <p:cNvSpPr/>
          <p:nvPr/>
        </p:nvSpPr>
        <p:spPr>
          <a:xfrm>
            <a:off x="3239979" y="68375"/>
            <a:ext cx="321600" cy="3060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"/>
          <p:cNvSpPr/>
          <p:nvPr/>
        </p:nvSpPr>
        <p:spPr>
          <a:xfrm>
            <a:off x="3774468" y="130625"/>
            <a:ext cx="203700" cy="1815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1"/>
          <p:cNvSpPr/>
          <p:nvPr/>
        </p:nvSpPr>
        <p:spPr>
          <a:xfrm>
            <a:off x="4190655" y="130625"/>
            <a:ext cx="203700" cy="1815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1"/>
          <p:cNvSpPr/>
          <p:nvPr/>
        </p:nvSpPr>
        <p:spPr>
          <a:xfrm>
            <a:off x="4606841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1"/>
          <p:cNvSpPr/>
          <p:nvPr/>
        </p:nvSpPr>
        <p:spPr>
          <a:xfrm>
            <a:off x="5023028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1"/>
          <p:cNvSpPr/>
          <p:nvPr/>
        </p:nvSpPr>
        <p:spPr>
          <a:xfrm>
            <a:off x="5439215" y="130625"/>
            <a:ext cx="203700" cy="1815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1"/>
          <p:cNvSpPr/>
          <p:nvPr/>
        </p:nvSpPr>
        <p:spPr>
          <a:xfrm>
            <a:off x="5855402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1"/>
          <p:cNvSpPr/>
          <p:nvPr/>
        </p:nvSpPr>
        <p:spPr>
          <a:xfrm>
            <a:off x="6389891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1"/>
          <p:cNvSpPr/>
          <p:nvPr/>
        </p:nvSpPr>
        <p:spPr>
          <a:xfrm>
            <a:off x="6924380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1"/>
          <p:cNvSpPr/>
          <p:nvPr/>
        </p:nvSpPr>
        <p:spPr>
          <a:xfrm>
            <a:off x="7458869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1"/>
          <p:cNvSpPr/>
          <p:nvPr/>
        </p:nvSpPr>
        <p:spPr>
          <a:xfrm>
            <a:off x="7993357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1"/>
          <p:cNvSpPr/>
          <p:nvPr/>
        </p:nvSpPr>
        <p:spPr>
          <a:xfrm>
            <a:off x="8527846" y="68375"/>
            <a:ext cx="321600" cy="3060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21"/>
          <p:cNvCxnSpPr>
            <a:stCxn id="499" idx="6"/>
            <a:endCxn id="501" idx="2"/>
          </p:cNvCxnSpPr>
          <p:nvPr/>
        </p:nvCxnSpPr>
        <p:spPr>
          <a:xfrm>
            <a:off x="591250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18" name="Google Shape;518;p21"/>
          <p:cNvCxnSpPr>
            <a:endCxn id="502" idx="2"/>
          </p:cNvCxnSpPr>
          <p:nvPr/>
        </p:nvCxnSpPr>
        <p:spPr>
          <a:xfrm>
            <a:off x="1128028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19" name="Google Shape;519;p21"/>
          <p:cNvCxnSpPr>
            <a:endCxn id="503" idx="2"/>
          </p:cNvCxnSpPr>
          <p:nvPr/>
        </p:nvCxnSpPr>
        <p:spPr>
          <a:xfrm>
            <a:off x="166251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0" name="Google Shape;520;p21"/>
          <p:cNvCxnSpPr>
            <a:stCxn id="503" idx="6"/>
            <a:endCxn id="504" idx="2"/>
          </p:cNvCxnSpPr>
          <p:nvPr/>
        </p:nvCxnSpPr>
        <p:spPr>
          <a:xfrm>
            <a:off x="2194716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1" name="Google Shape;521;p21"/>
          <p:cNvCxnSpPr>
            <a:stCxn id="504" idx="6"/>
            <a:endCxn id="500" idx="2"/>
          </p:cNvCxnSpPr>
          <p:nvPr/>
        </p:nvCxnSpPr>
        <p:spPr>
          <a:xfrm>
            <a:off x="261130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2" name="Google Shape;522;p21"/>
          <p:cNvCxnSpPr>
            <a:endCxn id="505" idx="2"/>
          </p:cNvCxnSpPr>
          <p:nvPr/>
        </p:nvCxnSpPr>
        <p:spPr>
          <a:xfrm>
            <a:off x="302937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3" name="Google Shape;523;p21"/>
          <p:cNvCxnSpPr>
            <a:stCxn id="505" idx="6"/>
            <a:endCxn id="506" idx="2"/>
          </p:cNvCxnSpPr>
          <p:nvPr/>
        </p:nvCxnSpPr>
        <p:spPr>
          <a:xfrm>
            <a:off x="3561579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4" name="Google Shape;524;p21"/>
          <p:cNvCxnSpPr>
            <a:stCxn id="506" idx="6"/>
            <a:endCxn id="507" idx="2"/>
          </p:cNvCxnSpPr>
          <p:nvPr/>
        </p:nvCxnSpPr>
        <p:spPr>
          <a:xfrm>
            <a:off x="3978168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5" name="Google Shape;525;p21"/>
          <p:cNvCxnSpPr>
            <a:stCxn id="507" idx="6"/>
            <a:endCxn id="508" idx="2"/>
          </p:cNvCxnSpPr>
          <p:nvPr/>
        </p:nvCxnSpPr>
        <p:spPr>
          <a:xfrm>
            <a:off x="439435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6" name="Google Shape;526;p21"/>
          <p:cNvCxnSpPr>
            <a:stCxn id="508" idx="6"/>
            <a:endCxn id="509" idx="2"/>
          </p:cNvCxnSpPr>
          <p:nvPr/>
        </p:nvCxnSpPr>
        <p:spPr>
          <a:xfrm>
            <a:off x="4810541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7" name="Google Shape;527;p21"/>
          <p:cNvCxnSpPr>
            <a:endCxn id="510" idx="2"/>
          </p:cNvCxnSpPr>
          <p:nvPr/>
        </p:nvCxnSpPr>
        <p:spPr>
          <a:xfrm>
            <a:off x="5228615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8" name="Google Shape;528;p21"/>
          <p:cNvCxnSpPr>
            <a:stCxn id="510" idx="6"/>
            <a:endCxn id="511" idx="2"/>
          </p:cNvCxnSpPr>
          <p:nvPr/>
        </p:nvCxnSpPr>
        <p:spPr>
          <a:xfrm>
            <a:off x="5642915" y="22137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29" name="Google Shape;529;p21"/>
          <p:cNvCxnSpPr>
            <a:stCxn id="511" idx="6"/>
            <a:endCxn id="512" idx="2"/>
          </p:cNvCxnSpPr>
          <p:nvPr/>
        </p:nvCxnSpPr>
        <p:spPr>
          <a:xfrm>
            <a:off x="6177002" y="221375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30" name="Google Shape;530;p21"/>
          <p:cNvCxnSpPr>
            <a:endCxn id="513" idx="2"/>
          </p:cNvCxnSpPr>
          <p:nvPr/>
        </p:nvCxnSpPr>
        <p:spPr>
          <a:xfrm>
            <a:off x="6713780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31" name="Google Shape;531;p21"/>
          <p:cNvCxnSpPr>
            <a:endCxn id="514" idx="2"/>
          </p:cNvCxnSpPr>
          <p:nvPr/>
        </p:nvCxnSpPr>
        <p:spPr>
          <a:xfrm>
            <a:off x="7248269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32" name="Google Shape;532;p21"/>
          <p:cNvCxnSpPr>
            <a:endCxn id="515" idx="2"/>
          </p:cNvCxnSpPr>
          <p:nvPr/>
        </p:nvCxnSpPr>
        <p:spPr>
          <a:xfrm>
            <a:off x="7782757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33" name="Google Shape;533;p21"/>
          <p:cNvCxnSpPr>
            <a:endCxn id="516" idx="2"/>
          </p:cNvCxnSpPr>
          <p:nvPr/>
        </p:nvCxnSpPr>
        <p:spPr>
          <a:xfrm>
            <a:off x="8317246" y="221375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