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446304-7EF0-43AD-9DE8-585077346876}" v="15" dt="2023-11-06T10:46:03.3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25" d="100"/>
          <a:sy n="25" d="100"/>
        </p:scale>
        <p:origin x="1392" y="20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ortune, Michael" userId="9e7590f2-c990-47c4-a52a-7aa5ebdb187d" providerId="ADAL" clId="{80446304-7EF0-43AD-9DE8-585077346876}"/>
    <pc:docChg chg="undo custSel modSld">
      <pc:chgData name="Fortune, Michael" userId="9e7590f2-c990-47c4-a52a-7aa5ebdb187d" providerId="ADAL" clId="{80446304-7EF0-43AD-9DE8-585077346876}" dt="2023-11-06T10:46:47.416" v="50" actId="1076"/>
      <pc:docMkLst>
        <pc:docMk/>
      </pc:docMkLst>
      <pc:sldChg chg="addSp delSp modSp mod">
        <pc:chgData name="Fortune, Michael" userId="9e7590f2-c990-47c4-a52a-7aa5ebdb187d" providerId="ADAL" clId="{80446304-7EF0-43AD-9DE8-585077346876}" dt="2023-11-06T10:43:23.385" v="11" actId="1076"/>
        <pc:sldMkLst>
          <pc:docMk/>
          <pc:sldMk cId="2339771716" sldId="258"/>
        </pc:sldMkLst>
        <pc:spChg chg="mod">
          <ac:chgData name="Fortune, Michael" userId="9e7590f2-c990-47c4-a52a-7aa5ebdb187d" providerId="ADAL" clId="{80446304-7EF0-43AD-9DE8-585077346876}" dt="2023-11-06T10:43:23.385" v="11" actId="1076"/>
          <ac:spMkLst>
            <pc:docMk/>
            <pc:sldMk cId="2339771716" sldId="258"/>
            <ac:spMk id="4" creationId="{9C56A552-DD0C-5AFC-4670-FE1C1308AAFB}"/>
          </ac:spMkLst>
        </pc:spChg>
        <pc:spChg chg="add del mod">
          <ac:chgData name="Fortune, Michael" userId="9e7590f2-c990-47c4-a52a-7aa5ebdb187d" providerId="ADAL" clId="{80446304-7EF0-43AD-9DE8-585077346876}" dt="2023-11-06T10:43:15.096" v="9" actId="478"/>
          <ac:spMkLst>
            <pc:docMk/>
            <pc:sldMk cId="2339771716" sldId="258"/>
            <ac:spMk id="8" creationId="{7D51BDEC-8734-16BA-27E0-C80169EC43E4}"/>
          </ac:spMkLst>
        </pc:spChg>
        <pc:spChg chg="add del mod">
          <ac:chgData name="Fortune, Michael" userId="9e7590f2-c990-47c4-a52a-7aa5ebdb187d" providerId="ADAL" clId="{80446304-7EF0-43AD-9DE8-585077346876}" dt="2023-11-06T10:43:17.800" v="10" actId="1076"/>
          <ac:spMkLst>
            <pc:docMk/>
            <pc:sldMk cId="2339771716" sldId="258"/>
            <ac:spMk id="2054" creationId="{7A63CA2E-A78C-1973-761C-5357AEF2BED4}"/>
          </ac:spMkLst>
        </pc:spChg>
      </pc:sldChg>
      <pc:sldChg chg="addSp delSp modSp mod modTransition">
        <pc:chgData name="Fortune, Michael" userId="9e7590f2-c990-47c4-a52a-7aa5ebdb187d" providerId="ADAL" clId="{80446304-7EF0-43AD-9DE8-585077346876}" dt="2023-11-06T10:46:47.416" v="50" actId="1076"/>
        <pc:sldMkLst>
          <pc:docMk/>
          <pc:sldMk cId="3209516108" sldId="262"/>
        </pc:sldMkLst>
        <pc:spChg chg="mod">
          <ac:chgData name="Fortune, Michael" userId="9e7590f2-c990-47c4-a52a-7aa5ebdb187d" providerId="ADAL" clId="{80446304-7EF0-43AD-9DE8-585077346876}" dt="2023-11-06T10:45:01.162" v="14" actId="1076"/>
          <ac:spMkLst>
            <pc:docMk/>
            <pc:sldMk cId="3209516108" sldId="262"/>
            <ac:spMk id="2" creationId="{6B9FF781-1302-372E-D670-170D7E1CDCC6}"/>
          </ac:spMkLst>
        </pc:spChg>
        <pc:spChg chg="add mod">
          <ac:chgData name="Fortune, Michael" userId="9e7590f2-c990-47c4-a52a-7aa5ebdb187d" providerId="ADAL" clId="{80446304-7EF0-43AD-9DE8-585077346876}" dt="2023-11-06T10:46:47.416" v="50" actId="1076"/>
          <ac:spMkLst>
            <pc:docMk/>
            <pc:sldMk cId="3209516108" sldId="262"/>
            <ac:spMk id="4" creationId="{D9878B89-0369-67E7-5037-5CD65744932E}"/>
          </ac:spMkLst>
        </pc:spChg>
        <pc:spChg chg="del">
          <ac:chgData name="Fortune, Michael" userId="9e7590f2-c990-47c4-a52a-7aa5ebdb187d" providerId="ADAL" clId="{80446304-7EF0-43AD-9DE8-585077346876}" dt="2023-11-06T10:42:30.089" v="5" actId="478"/>
          <ac:spMkLst>
            <pc:docMk/>
            <pc:sldMk cId="3209516108" sldId="262"/>
            <ac:spMk id="6" creationId="{DBE68E91-74B0-BFD1-9418-6D50B43B612D}"/>
          </ac:spMkLst>
        </pc:spChg>
        <pc:spChg chg="del">
          <ac:chgData name="Fortune, Michael" userId="9e7590f2-c990-47c4-a52a-7aa5ebdb187d" providerId="ADAL" clId="{80446304-7EF0-43AD-9DE8-585077346876}" dt="2023-11-06T10:42:23.813" v="1" actId="478"/>
          <ac:spMkLst>
            <pc:docMk/>
            <pc:sldMk cId="3209516108" sldId="262"/>
            <ac:spMk id="7" creationId="{EFB61852-8E70-7AF2-BDC0-F81726A69EE1}"/>
          </ac:spMkLst>
        </pc:spChg>
        <pc:spChg chg="del mod">
          <ac:chgData name="Fortune, Michael" userId="9e7590f2-c990-47c4-a52a-7aa5ebdb187d" providerId="ADAL" clId="{80446304-7EF0-43AD-9DE8-585077346876}" dt="2023-11-06T10:42:27.103" v="4" actId="478"/>
          <ac:spMkLst>
            <pc:docMk/>
            <pc:sldMk cId="3209516108" sldId="262"/>
            <ac:spMk id="11" creationId="{1CAFA056-94B9-2038-9A6C-AA82E625BA76}"/>
          </ac:spMkLst>
        </pc:spChg>
        <pc:spChg chg="del">
          <ac:chgData name="Fortune, Michael" userId="9e7590f2-c990-47c4-a52a-7aa5ebdb187d" providerId="ADAL" clId="{80446304-7EF0-43AD-9DE8-585077346876}" dt="2023-11-06T10:42:31.719" v="7" actId="478"/>
          <ac:spMkLst>
            <pc:docMk/>
            <pc:sldMk cId="3209516108" sldId="262"/>
            <ac:spMk id="12" creationId="{4E2100BF-AC82-2A4F-9E5B-841B5753AB71}"/>
          </ac:spMkLst>
        </pc:spChg>
        <pc:picChg chg="del">
          <ac:chgData name="Fortune, Michael" userId="9e7590f2-c990-47c4-a52a-7aa5ebdb187d" providerId="ADAL" clId="{80446304-7EF0-43AD-9DE8-585077346876}" dt="2023-11-06T10:42:25.510" v="2" actId="478"/>
          <ac:picMkLst>
            <pc:docMk/>
            <pc:sldMk cId="3209516108" sldId="262"/>
            <ac:picMk id="3" creationId="{F72A9DEB-25EA-E54D-8572-0E045D3B6F69}"/>
          </ac:picMkLst>
        </pc:picChg>
        <pc:picChg chg="del">
          <ac:chgData name="Fortune, Michael" userId="9e7590f2-c990-47c4-a52a-7aa5ebdb187d" providerId="ADAL" clId="{80446304-7EF0-43AD-9DE8-585077346876}" dt="2023-11-06T10:42:22.362" v="0" actId="478"/>
          <ac:picMkLst>
            <pc:docMk/>
            <pc:sldMk cId="3209516108" sldId="262"/>
            <ac:picMk id="2050" creationId="{19A1EF07-4609-56AF-18BD-BFDD8022B350}"/>
          </ac:picMkLst>
        </pc:picChg>
        <pc:picChg chg="del">
          <ac:chgData name="Fortune, Michael" userId="9e7590f2-c990-47c4-a52a-7aa5ebdb187d" providerId="ADAL" clId="{80446304-7EF0-43AD-9DE8-585077346876}" dt="2023-11-06T10:42:30.728" v="6" actId="478"/>
          <ac:picMkLst>
            <pc:docMk/>
            <pc:sldMk cId="3209516108" sldId="262"/>
            <ac:picMk id="5122" creationId="{12E8AC08-F1E6-775C-CE30-25F39DBA82D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E8ABC-01A8-F0C6-2CF9-B643097E4E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ADF4ED7-9919-1802-97AC-ABC0E6B1B3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A9D4CC9-D285-2E18-973B-7B6B170D1A62}"/>
              </a:ext>
            </a:extLst>
          </p:cNvPr>
          <p:cNvSpPr>
            <a:spLocks noGrp="1"/>
          </p:cNvSpPr>
          <p:nvPr>
            <p:ph type="dt" sz="half" idx="10"/>
          </p:nvPr>
        </p:nvSpPr>
        <p:spPr/>
        <p:txBody>
          <a:bodyPr/>
          <a:lstStyle/>
          <a:p>
            <a:fld id="{DAE6FE67-2A37-4D71-ABFC-B4F7FECC3191}" type="datetimeFigureOut">
              <a:rPr lang="en-GB" smtClean="0"/>
              <a:t>06/11/2023</a:t>
            </a:fld>
            <a:endParaRPr lang="en-GB"/>
          </a:p>
        </p:txBody>
      </p:sp>
      <p:sp>
        <p:nvSpPr>
          <p:cNvPr id="5" name="Footer Placeholder 4">
            <a:extLst>
              <a:ext uri="{FF2B5EF4-FFF2-40B4-BE49-F238E27FC236}">
                <a16:creationId xmlns:a16="http://schemas.microsoft.com/office/drawing/2014/main" id="{9427DD4F-8A81-B9F7-BDBA-C26D4DE334E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AA6CC24-8ED2-31F2-C1B7-94A076826F94}"/>
              </a:ext>
            </a:extLst>
          </p:cNvPr>
          <p:cNvSpPr>
            <a:spLocks noGrp="1"/>
          </p:cNvSpPr>
          <p:nvPr>
            <p:ph type="sldNum" sz="quarter" idx="12"/>
          </p:nvPr>
        </p:nvSpPr>
        <p:spPr/>
        <p:txBody>
          <a:bodyPr/>
          <a:lstStyle/>
          <a:p>
            <a:fld id="{86666077-E758-4F86-B976-938BCFE4A94B}" type="slidenum">
              <a:rPr lang="en-GB" smtClean="0"/>
              <a:t>‹#›</a:t>
            </a:fld>
            <a:endParaRPr lang="en-GB"/>
          </a:p>
        </p:txBody>
      </p:sp>
    </p:spTree>
    <p:extLst>
      <p:ext uri="{BB962C8B-B14F-4D97-AF65-F5344CB8AC3E}">
        <p14:creationId xmlns:p14="http://schemas.microsoft.com/office/powerpoint/2010/main" val="61411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74E55-CB44-9CE4-8DDF-59CC92C416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E40E80D-F329-7F3F-2D0F-CC1815CEEB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6E46A95-EDF3-D07C-6DB4-3673AAA60129}"/>
              </a:ext>
            </a:extLst>
          </p:cNvPr>
          <p:cNvSpPr>
            <a:spLocks noGrp="1"/>
          </p:cNvSpPr>
          <p:nvPr>
            <p:ph type="dt" sz="half" idx="10"/>
          </p:nvPr>
        </p:nvSpPr>
        <p:spPr/>
        <p:txBody>
          <a:bodyPr/>
          <a:lstStyle/>
          <a:p>
            <a:fld id="{DAE6FE67-2A37-4D71-ABFC-B4F7FECC3191}" type="datetimeFigureOut">
              <a:rPr lang="en-GB" smtClean="0"/>
              <a:t>06/11/2023</a:t>
            </a:fld>
            <a:endParaRPr lang="en-GB"/>
          </a:p>
        </p:txBody>
      </p:sp>
      <p:sp>
        <p:nvSpPr>
          <p:cNvPr id="5" name="Footer Placeholder 4">
            <a:extLst>
              <a:ext uri="{FF2B5EF4-FFF2-40B4-BE49-F238E27FC236}">
                <a16:creationId xmlns:a16="http://schemas.microsoft.com/office/drawing/2014/main" id="{36DC69A5-412A-ECA0-F5EC-CB7B7D409A7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0952DB3-3080-6344-E476-8BD3C9744B59}"/>
              </a:ext>
            </a:extLst>
          </p:cNvPr>
          <p:cNvSpPr>
            <a:spLocks noGrp="1"/>
          </p:cNvSpPr>
          <p:nvPr>
            <p:ph type="sldNum" sz="quarter" idx="12"/>
          </p:nvPr>
        </p:nvSpPr>
        <p:spPr/>
        <p:txBody>
          <a:bodyPr/>
          <a:lstStyle/>
          <a:p>
            <a:fld id="{86666077-E758-4F86-B976-938BCFE4A94B}" type="slidenum">
              <a:rPr lang="en-GB" smtClean="0"/>
              <a:t>‹#›</a:t>
            </a:fld>
            <a:endParaRPr lang="en-GB"/>
          </a:p>
        </p:txBody>
      </p:sp>
    </p:spTree>
    <p:extLst>
      <p:ext uri="{BB962C8B-B14F-4D97-AF65-F5344CB8AC3E}">
        <p14:creationId xmlns:p14="http://schemas.microsoft.com/office/powerpoint/2010/main" val="2920773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0B6B55-0B41-D17C-D1FD-0CED2B3DDBB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CD9A8B1-145A-B732-30B6-7E922EAD71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03C1511-C5AC-0919-C81E-1AD12D054272}"/>
              </a:ext>
            </a:extLst>
          </p:cNvPr>
          <p:cNvSpPr>
            <a:spLocks noGrp="1"/>
          </p:cNvSpPr>
          <p:nvPr>
            <p:ph type="dt" sz="half" idx="10"/>
          </p:nvPr>
        </p:nvSpPr>
        <p:spPr/>
        <p:txBody>
          <a:bodyPr/>
          <a:lstStyle/>
          <a:p>
            <a:fld id="{DAE6FE67-2A37-4D71-ABFC-B4F7FECC3191}" type="datetimeFigureOut">
              <a:rPr lang="en-GB" smtClean="0"/>
              <a:t>06/11/2023</a:t>
            </a:fld>
            <a:endParaRPr lang="en-GB"/>
          </a:p>
        </p:txBody>
      </p:sp>
      <p:sp>
        <p:nvSpPr>
          <p:cNvPr id="5" name="Footer Placeholder 4">
            <a:extLst>
              <a:ext uri="{FF2B5EF4-FFF2-40B4-BE49-F238E27FC236}">
                <a16:creationId xmlns:a16="http://schemas.microsoft.com/office/drawing/2014/main" id="{D79D9B68-674A-CD32-D055-4701926B002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FE3ED1C-1690-2972-0174-0F7048F2120E}"/>
              </a:ext>
            </a:extLst>
          </p:cNvPr>
          <p:cNvSpPr>
            <a:spLocks noGrp="1"/>
          </p:cNvSpPr>
          <p:nvPr>
            <p:ph type="sldNum" sz="quarter" idx="12"/>
          </p:nvPr>
        </p:nvSpPr>
        <p:spPr/>
        <p:txBody>
          <a:bodyPr/>
          <a:lstStyle/>
          <a:p>
            <a:fld id="{86666077-E758-4F86-B976-938BCFE4A94B}" type="slidenum">
              <a:rPr lang="en-GB" smtClean="0"/>
              <a:t>‹#›</a:t>
            </a:fld>
            <a:endParaRPr lang="en-GB"/>
          </a:p>
        </p:txBody>
      </p:sp>
    </p:spTree>
    <p:extLst>
      <p:ext uri="{BB962C8B-B14F-4D97-AF65-F5344CB8AC3E}">
        <p14:creationId xmlns:p14="http://schemas.microsoft.com/office/powerpoint/2010/main" val="4219793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0FFB0-7354-75B9-F03B-2983EDE1CA1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B7EB1A5-2C4C-7C08-3707-8E921AE866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B693273-8347-FDAE-BCD1-2AD5F71601D4}"/>
              </a:ext>
            </a:extLst>
          </p:cNvPr>
          <p:cNvSpPr>
            <a:spLocks noGrp="1"/>
          </p:cNvSpPr>
          <p:nvPr>
            <p:ph type="dt" sz="half" idx="10"/>
          </p:nvPr>
        </p:nvSpPr>
        <p:spPr/>
        <p:txBody>
          <a:bodyPr/>
          <a:lstStyle/>
          <a:p>
            <a:fld id="{DAE6FE67-2A37-4D71-ABFC-B4F7FECC3191}" type="datetimeFigureOut">
              <a:rPr lang="en-GB" smtClean="0"/>
              <a:t>06/11/2023</a:t>
            </a:fld>
            <a:endParaRPr lang="en-GB"/>
          </a:p>
        </p:txBody>
      </p:sp>
      <p:sp>
        <p:nvSpPr>
          <p:cNvPr id="5" name="Footer Placeholder 4">
            <a:extLst>
              <a:ext uri="{FF2B5EF4-FFF2-40B4-BE49-F238E27FC236}">
                <a16:creationId xmlns:a16="http://schemas.microsoft.com/office/drawing/2014/main" id="{44E9D34C-BB6D-2F2E-EEC2-9112F06E14D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9065012-75C6-40FF-72AD-C701537E763B}"/>
              </a:ext>
            </a:extLst>
          </p:cNvPr>
          <p:cNvSpPr>
            <a:spLocks noGrp="1"/>
          </p:cNvSpPr>
          <p:nvPr>
            <p:ph type="sldNum" sz="quarter" idx="12"/>
          </p:nvPr>
        </p:nvSpPr>
        <p:spPr/>
        <p:txBody>
          <a:bodyPr/>
          <a:lstStyle/>
          <a:p>
            <a:fld id="{86666077-E758-4F86-B976-938BCFE4A94B}" type="slidenum">
              <a:rPr lang="en-GB" smtClean="0"/>
              <a:t>‹#›</a:t>
            </a:fld>
            <a:endParaRPr lang="en-GB"/>
          </a:p>
        </p:txBody>
      </p:sp>
    </p:spTree>
    <p:extLst>
      <p:ext uri="{BB962C8B-B14F-4D97-AF65-F5344CB8AC3E}">
        <p14:creationId xmlns:p14="http://schemas.microsoft.com/office/powerpoint/2010/main" val="585367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1AE00-284A-2629-429F-4CD80462B9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6DCF958-59C4-DA30-7B7B-697B9621EC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C5B0F3-D6F8-7AB2-421C-D3D7C07F3BA3}"/>
              </a:ext>
            </a:extLst>
          </p:cNvPr>
          <p:cNvSpPr>
            <a:spLocks noGrp="1"/>
          </p:cNvSpPr>
          <p:nvPr>
            <p:ph type="dt" sz="half" idx="10"/>
          </p:nvPr>
        </p:nvSpPr>
        <p:spPr/>
        <p:txBody>
          <a:bodyPr/>
          <a:lstStyle/>
          <a:p>
            <a:fld id="{DAE6FE67-2A37-4D71-ABFC-B4F7FECC3191}" type="datetimeFigureOut">
              <a:rPr lang="en-GB" smtClean="0"/>
              <a:t>06/11/2023</a:t>
            </a:fld>
            <a:endParaRPr lang="en-GB"/>
          </a:p>
        </p:txBody>
      </p:sp>
      <p:sp>
        <p:nvSpPr>
          <p:cNvPr id="5" name="Footer Placeholder 4">
            <a:extLst>
              <a:ext uri="{FF2B5EF4-FFF2-40B4-BE49-F238E27FC236}">
                <a16:creationId xmlns:a16="http://schemas.microsoft.com/office/drawing/2014/main" id="{DBE0E24C-EFAE-4825-D2A7-ECA0C23C1C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F906B97-ACFF-EDD6-4A46-E32D84B41D60}"/>
              </a:ext>
            </a:extLst>
          </p:cNvPr>
          <p:cNvSpPr>
            <a:spLocks noGrp="1"/>
          </p:cNvSpPr>
          <p:nvPr>
            <p:ph type="sldNum" sz="quarter" idx="12"/>
          </p:nvPr>
        </p:nvSpPr>
        <p:spPr/>
        <p:txBody>
          <a:bodyPr/>
          <a:lstStyle/>
          <a:p>
            <a:fld id="{86666077-E758-4F86-B976-938BCFE4A94B}" type="slidenum">
              <a:rPr lang="en-GB" smtClean="0"/>
              <a:t>‹#›</a:t>
            </a:fld>
            <a:endParaRPr lang="en-GB"/>
          </a:p>
        </p:txBody>
      </p:sp>
    </p:spTree>
    <p:extLst>
      <p:ext uri="{BB962C8B-B14F-4D97-AF65-F5344CB8AC3E}">
        <p14:creationId xmlns:p14="http://schemas.microsoft.com/office/powerpoint/2010/main" val="2157429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22105-59E7-F10F-47EB-FE2C6292A59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D6A9442-42C9-C630-7E4F-A97BBE859D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78ECD4D-B186-D61D-9E79-5A5F1BF5D1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29C667A-B4DB-CADF-824E-85D618F95CB9}"/>
              </a:ext>
            </a:extLst>
          </p:cNvPr>
          <p:cNvSpPr>
            <a:spLocks noGrp="1"/>
          </p:cNvSpPr>
          <p:nvPr>
            <p:ph type="dt" sz="half" idx="10"/>
          </p:nvPr>
        </p:nvSpPr>
        <p:spPr/>
        <p:txBody>
          <a:bodyPr/>
          <a:lstStyle/>
          <a:p>
            <a:fld id="{DAE6FE67-2A37-4D71-ABFC-B4F7FECC3191}" type="datetimeFigureOut">
              <a:rPr lang="en-GB" smtClean="0"/>
              <a:t>06/11/2023</a:t>
            </a:fld>
            <a:endParaRPr lang="en-GB"/>
          </a:p>
        </p:txBody>
      </p:sp>
      <p:sp>
        <p:nvSpPr>
          <p:cNvPr id="6" name="Footer Placeholder 5">
            <a:extLst>
              <a:ext uri="{FF2B5EF4-FFF2-40B4-BE49-F238E27FC236}">
                <a16:creationId xmlns:a16="http://schemas.microsoft.com/office/drawing/2014/main" id="{9B2FFD5D-711A-908C-4A36-4A6F658EC17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4B5232E-30F7-5537-D3D1-78E697D2E58D}"/>
              </a:ext>
            </a:extLst>
          </p:cNvPr>
          <p:cNvSpPr>
            <a:spLocks noGrp="1"/>
          </p:cNvSpPr>
          <p:nvPr>
            <p:ph type="sldNum" sz="quarter" idx="12"/>
          </p:nvPr>
        </p:nvSpPr>
        <p:spPr/>
        <p:txBody>
          <a:bodyPr/>
          <a:lstStyle/>
          <a:p>
            <a:fld id="{86666077-E758-4F86-B976-938BCFE4A94B}" type="slidenum">
              <a:rPr lang="en-GB" smtClean="0"/>
              <a:t>‹#›</a:t>
            </a:fld>
            <a:endParaRPr lang="en-GB"/>
          </a:p>
        </p:txBody>
      </p:sp>
    </p:spTree>
    <p:extLst>
      <p:ext uri="{BB962C8B-B14F-4D97-AF65-F5344CB8AC3E}">
        <p14:creationId xmlns:p14="http://schemas.microsoft.com/office/powerpoint/2010/main" val="447198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7888B-A4B1-6986-8D36-4CC8EFD6850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42163DC-E187-65A3-A2D0-D29C1BA29D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5A3D03-0255-3412-9FFF-A87EB9620C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0BA1D28-1C1D-3D81-D9CE-278C30CC98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5A4630-78CC-8F36-58BD-E014A126E7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A406242-FE44-A457-1856-B3E3D90763ED}"/>
              </a:ext>
            </a:extLst>
          </p:cNvPr>
          <p:cNvSpPr>
            <a:spLocks noGrp="1"/>
          </p:cNvSpPr>
          <p:nvPr>
            <p:ph type="dt" sz="half" idx="10"/>
          </p:nvPr>
        </p:nvSpPr>
        <p:spPr/>
        <p:txBody>
          <a:bodyPr/>
          <a:lstStyle/>
          <a:p>
            <a:fld id="{DAE6FE67-2A37-4D71-ABFC-B4F7FECC3191}" type="datetimeFigureOut">
              <a:rPr lang="en-GB" smtClean="0"/>
              <a:t>06/11/2023</a:t>
            </a:fld>
            <a:endParaRPr lang="en-GB"/>
          </a:p>
        </p:txBody>
      </p:sp>
      <p:sp>
        <p:nvSpPr>
          <p:cNvPr id="8" name="Footer Placeholder 7">
            <a:extLst>
              <a:ext uri="{FF2B5EF4-FFF2-40B4-BE49-F238E27FC236}">
                <a16:creationId xmlns:a16="http://schemas.microsoft.com/office/drawing/2014/main" id="{E89E6B2A-0850-F6C4-2E4F-A2BF824B1E9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E8826E5-2404-AB05-CA1A-CABA42DF9E79}"/>
              </a:ext>
            </a:extLst>
          </p:cNvPr>
          <p:cNvSpPr>
            <a:spLocks noGrp="1"/>
          </p:cNvSpPr>
          <p:nvPr>
            <p:ph type="sldNum" sz="quarter" idx="12"/>
          </p:nvPr>
        </p:nvSpPr>
        <p:spPr/>
        <p:txBody>
          <a:bodyPr/>
          <a:lstStyle/>
          <a:p>
            <a:fld id="{86666077-E758-4F86-B976-938BCFE4A94B}" type="slidenum">
              <a:rPr lang="en-GB" smtClean="0"/>
              <a:t>‹#›</a:t>
            </a:fld>
            <a:endParaRPr lang="en-GB"/>
          </a:p>
        </p:txBody>
      </p:sp>
    </p:spTree>
    <p:extLst>
      <p:ext uri="{BB962C8B-B14F-4D97-AF65-F5344CB8AC3E}">
        <p14:creationId xmlns:p14="http://schemas.microsoft.com/office/powerpoint/2010/main" val="3608937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0DE69-AEF4-89CE-F4EC-CF3633F8D8C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3365B85-59E4-2D75-7E22-84802A423DC9}"/>
              </a:ext>
            </a:extLst>
          </p:cNvPr>
          <p:cNvSpPr>
            <a:spLocks noGrp="1"/>
          </p:cNvSpPr>
          <p:nvPr>
            <p:ph type="dt" sz="half" idx="10"/>
          </p:nvPr>
        </p:nvSpPr>
        <p:spPr/>
        <p:txBody>
          <a:bodyPr/>
          <a:lstStyle/>
          <a:p>
            <a:fld id="{DAE6FE67-2A37-4D71-ABFC-B4F7FECC3191}" type="datetimeFigureOut">
              <a:rPr lang="en-GB" smtClean="0"/>
              <a:t>06/11/2023</a:t>
            </a:fld>
            <a:endParaRPr lang="en-GB"/>
          </a:p>
        </p:txBody>
      </p:sp>
      <p:sp>
        <p:nvSpPr>
          <p:cNvPr id="4" name="Footer Placeholder 3">
            <a:extLst>
              <a:ext uri="{FF2B5EF4-FFF2-40B4-BE49-F238E27FC236}">
                <a16:creationId xmlns:a16="http://schemas.microsoft.com/office/drawing/2014/main" id="{ACB83773-B01E-05BF-FA08-F0C6D8B5E66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148CC33-A51D-19E6-707D-D37633D525D3}"/>
              </a:ext>
            </a:extLst>
          </p:cNvPr>
          <p:cNvSpPr>
            <a:spLocks noGrp="1"/>
          </p:cNvSpPr>
          <p:nvPr>
            <p:ph type="sldNum" sz="quarter" idx="12"/>
          </p:nvPr>
        </p:nvSpPr>
        <p:spPr/>
        <p:txBody>
          <a:bodyPr/>
          <a:lstStyle/>
          <a:p>
            <a:fld id="{86666077-E758-4F86-B976-938BCFE4A94B}" type="slidenum">
              <a:rPr lang="en-GB" smtClean="0"/>
              <a:t>‹#›</a:t>
            </a:fld>
            <a:endParaRPr lang="en-GB"/>
          </a:p>
        </p:txBody>
      </p:sp>
    </p:spTree>
    <p:extLst>
      <p:ext uri="{BB962C8B-B14F-4D97-AF65-F5344CB8AC3E}">
        <p14:creationId xmlns:p14="http://schemas.microsoft.com/office/powerpoint/2010/main" val="772498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DF55A0-C998-6BB8-E4BC-37EED34F5A0A}"/>
              </a:ext>
            </a:extLst>
          </p:cNvPr>
          <p:cNvSpPr>
            <a:spLocks noGrp="1"/>
          </p:cNvSpPr>
          <p:nvPr>
            <p:ph type="dt" sz="half" idx="10"/>
          </p:nvPr>
        </p:nvSpPr>
        <p:spPr/>
        <p:txBody>
          <a:bodyPr/>
          <a:lstStyle/>
          <a:p>
            <a:fld id="{DAE6FE67-2A37-4D71-ABFC-B4F7FECC3191}" type="datetimeFigureOut">
              <a:rPr lang="en-GB" smtClean="0"/>
              <a:t>06/11/2023</a:t>
            </a:fld>
            <a:endParaRPr lang="en-GB"/>
          </a:p>
        </p:txBody>
      </p:sp>
      <p:sp>
        <p:nvSpPr>
          <p:cNvPr id="3" name="Footer Placeholder 2">
            <a:extLst>
              <a:ext uri="{FF2B5EF4-FFF2-40B4-BE49-F238E27FC236}">
                <a16:creationId xmlns:a16="http://schemas.microsoft.com/office/drawing/2014/main" id="{1B2C4325-F983-49E2-EE04-06601B071B7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631B010-3468-F4BB-EC7B-5332F5535339}"/>
              </a:ext>
            </a:extLst>
          </p:cNvPr>
          <p:cNvSpPr>
            <a:spLocks noGrp="1"/>
          </p:cNvSpPr>
          <p:nvPr>
            <p:ph type="sldNum" sz="quarter" idx="12"/>
          </p:nvPr>
        </p:nvSpPr>
        <p:spPr/>
        <p:txBody>
          <a:bodyPr/>
          <a:lstStyle/>
          <a:p>
            <a:fld id="{86666077-E758-4F86-B976-938BCFE4A94B}" type="slidenum">
              <a:rPr lang="en-GB" smtClean="0"/>
              <a:t>‹#›</a:t>
            </a:fld>
            <a:endParaRPr lang="en-GB"/>
          </a:p>
        </p:txBody>
      </p:sp>
    </p:spTree>
    <p:extLst>
      <p:ext uri="{BB962C8B-B14F-4D97-AF65-F5344CB8AC3E}">
        <p14:creationId xmlns:p14="http://schemas.microsoft.com/office/powerpoint/2010/main" val="1058871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8A9B5-9500-E52F-4E86-D217D7441F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714C235-E451-A1E9-0609-57FE056A41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22397D8-A944-AFBE-97B1-95A6C5C388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7BD01E-E42A-FAF3-AB0E-0926023D31DD}"/>
              </a:ext>
            </a:extLst>
          </p:cNvPr>
          <p:cNvSpPr>
            <a:spLocks noGrp="1"/>
          </p:cNvSpPr>
          <p:nvPr>
            <p:ph type="dt" sz="half" idx="10"/>
          </p:nvPr>
        </p:nvSpPr>
        <p:spPr/>
        <p:txBody>
          <a:bodyPr/>
          <a:lstStyle/>
          <a:p>
            <a:fld id="{DAE6FE67-2A37-4D71-ABFC-B4F7FECC3191}" type="datetimeFigureOut">
              <a:rPr lang="en-GB" smtClean="0"/>
              <a:t>06/11/2023</a:t>
            </a:fld>
            <a:endParaRPr lang="en-GB"/>
          </a:p>
        </p:txBody>
      </p:sp>
      <p:sp>
        <p:nvSpPr>
          <p:cNvPr id="6" name="Footer Placeholder 5">
            <a:extLst>
              <a:ext uri="{FF2B5EF4-FFF2-40B4-BE49-F238E27FC236}">
                <a16:creationId xmlns:a16="http://schemas.microsoft.com/office/drawing/2014/main" id="{8BBE75AE-2154-0EED-C88C-8FD9E602CE5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4E9A129-6923-C71C-787B-1B5FBDF32834}"/>
              </a:ext>
            </a:extLst>
          </p:cNvPr>
          <p:cNvSpPr>
            <a:spLocks noGrp="1"/>
          </p:cNvSpPr>
          <p:nvPr>
            <p:ph type="sldNum" sz="quarter" idx="12"/>
          </p:nvPr>
        </p:nvSpPr>
        <p:spPr/>
        <p:txBody>
          <a:bodyPr/>
          <a:lstStyle/>
          <a:p>
            <a:fld id="{86666077-E758-4F86-B976-938BCFE4A94B}" type="slidenum">
              <a:rPr lang="en-GB" smtClean="0"/>
              <a:t>‹#›</a:t>
            </a:fld>
            <a:endParaRPr lang="en-GB"/>
          </a:p>
        </p:txBody>
      </p:sp>
    </p:spTree>
    <p:extLst>
      <p:ext uri="{BB962C8B-B14F-4D97-AF65-F5344CB8AC3E}">
        <p14:creationId xmlns:p14="http://schemas.microsoft.com/office/powerpoint/2010/main" val="2574503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95E9D-368F-063C-9213-E5D14126F7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D2CE4FA-71D6-00DF-12C2-16D576C6D2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BE1A1DD-DE6B-FFB2-E1B3-7CB290F91E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712625-3AE8-2D1C-1FEA-21E5039A6093}"/>
              </a:ext>
            </a:extLst>
          </p:cNvPr>
          <p:cNvSpPr>
            <a:spLocks noGrp="1"/>
          </p:cNvSpPr>
          <p:nvPr>
            <p:ph type="dt" sz="half" idx="10"/>
          </p:nvPr>
        </p:nvSpPr>
        <p:spPr/>
        <p:txBody>
          <a:bodyPr/>
          <a:lstStyle/>
          <a:p>
            <a:fld id="{DAE6FE67-2A37-4D71-ABFC-B4F7FECC3191}" type="datetimeFigureOut">
              <a:rPr lang="en-GB" smtClean="0"/>
              <a:t>06/11/2023</a:t>
            </a:fld>
            <a:endParaRPr lang="en-GB"/>
          </a:p>
        </p:txBody>
      </p:sp>
      <p:sp>
        <p:nvSpPr>
          <p:cNvPr id="6" name="Footer Placeholder 5">
            <a:extLst>
              <a:ext uri="{FF2B5EF4-FFF2-40B4-BE49-F238E27FC236}">
                <a16:creationId xmlns:a16="http://schemas.microsoft.com/office/drawing/2014/main" id="{8084FBBA-648E-4A78-CF83-FCD3E2A49F5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AA713A6-7210-BBEF-0E1D-25E63AB3B0BE}"/>
              </a:ext>
            </a:extLst>
          </p:cNvPr>
          <p:cNvSpPr>
            <a:spLocks noGrp="1"/>
          </p:cNvSpPr>
          <p:nvPr>
            <p:ph type="sldNum" sz="quarter" idx="12"/>
          </p:nvPr>
        </p:nvSpPr>
        <p:spPr/>
        <p:txBody>
          <a:bodyPr/>
          <a:lstStyle/>
          <a:p>
            <a:fld id="{86666077-E758-4F86-B976-938BCFE4A94B}" type="slidenum">
              <a:rPr lang="en-GB" smtClean="0"/>
              <a:t>‹#›</a:t>
            </a:fld>
            <a:endParaRPr lang="en-GB"/>
          </a:p>
        </p:txBody>
      </p:sp>
    </p:spTree>
    <p:extLst>
      <p:ext uri="{BB962C8B-B14F-4D97-AF65-F5344CB8AC3E}">
        <p14:creationId xmlns:p14="http://schemas.microsoft.com/office/powerpoint/2010/main" val="3901684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238E58-8EB5-BB9A-E3C8-B322BED90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6D901DA-E1D8-AC34-EF86-7860C2F1FF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7B319B7-6B76-19D1-4956-91D0F8AF68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E6FE67-2A37-4D71-ABFC-B4F7FECC3191}" type="datetimeFigureOut">
              <a:rPr lang="en-GB" smtClean="0"/>
              <a:t>06/11/2023</a:t>
            </a:fld>
            <a:endParaRPr lang="en-GB"/>
          </a:p>
        </p:txBody>
      </p:sp>
      <p:sp>
        <p:nvSpPr>
          <p:cNvPr id="5" name="Footer Placeholder 4">
            <a:extLst>
              <a:ext uri="{FF2B5EF4-FFF2-40B4-BE49-F238E27FC236}">
                <a16:creationId xmlns:a16="http://schemas.microsoft.com/office/drawing/2014/main" id="{239FDF2C-8AF6-728B-CC7E-C0C4165C62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046A76E-8B06-81F6-4B06-4400857D0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666077-E758-4F86-B976-938BCFE4A94B}" type="slidenum">
              <a:rPr lang="en-GB" smtClean="0"/>
              <a:t>‹#›</a:t>
            </a:fld>
            <a:endParaRPr lang="en-GB"/>
          </a:p>
        </p:txBody>
      </p:sp>
    </p:spTree>
    <p:extLst>
      <p:ext uri="{BB962C8B-B14F-4D97-AF65-F5344CB8AC3E}">
        <p14:creationId xmlns:p14="http://schemas.microsoft.com/office/powerpoint/2010/main" val="10378693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Python Hello World">
            <a:extLst>
              <a:ext uri="{FF2B5EF4-FFF2-40B4-BE49-F238E27FC236}">
                <a16:creationId xmlns:a16="http://schemas.microsoft.com/office/drawing/2014/main" id="{8A700C24-A0AC-1474-DCA4-D9F5462511FB}"/>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b="1316"/>
          <a:stretch/>
        </p:blipFill>
        <p:spPr bwMode="auto">
          <a:xfrm>
            <a:off x="20" y="1"/>
            <a:ext cx="12191980" cy="685799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9264A56-4142-A0A6-7443-40F55DBA2C28}"/>
              </a:ext>
            </a:extLst>
          </p:cNvPr>
          <p:cNvSpPr>
            <a:spLocks noGrp="1"/>
          </p:cNvSpPr>
          <p:nvPr>
            <p:ph type="ctrTitle"/>
          </p:nvPr>
        </p:nvSpPr>
        <p:spPr>
          <a:xfrm>
            <a:off x="1524000" y="2507223"/>
            <a:ext cx="9144000" cy="2900518"/>
          </a:xfrm>
        </p:spPr>
        <p:txBody>
          <a:bodyPr>
            <a:normAutofit/>
          </a:bodyPr>
          <a:lstStyle/>
          <a:p>
            <a:r>
              <a:rPr lang="en-GB" b="1" dirty="0">
                <a:solidFill>
                  <a:srgbClr val="FFFFFF"/>
                </a:solidFill>
                <a:latin typeface="Impact" panose="020B0806030902050204" pitchFamily="34" charset="0"/>
              </a:rPr>
              <a:t>Systems that need to be programmed to control certain aspects.</a:t>
            </a:r>
          </a:p>
        </p:txBody>
      </p:sp>
    </p:spTree>
    <p:extLst>
      <p:ext uri="{BB962C8B-B14F-4D97-AF65-F5344CB8AC3E}">
        <p14:creationId xmlns:p14="http://schemas.microsoft.com/office/powerpoint/2010/main" val="24580728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B2D44E-EC6F-9B3A-F2C3-DF4290DE8350}"/>
              </a:ext>
            </a:extLst>
          </p:cNvPr>
          <p:cNvSpPr>
            <a:spLocks noGrp="1"/>
          </p:cNvSpPr>
          <p:nvPr>
            <p:ph type="title"/>
          </p:nvPr>
        </p:nvSpPr>
        <p:spPr>
          <a:xfrm>
            <a:off x="1562813" y="1257300"/>
            <a:ext cx="4853473" cy="1323439"/>
          </a:xfrm>
        </p:spPr>
        <p:txBody>
          <a:bodyPr anchor="t">
            <a:normAutofit/>
          </a:bodyPr>
          <a:lstStyle/>
          <a:p>
            <a:r>
              <a:rPr lang="en-GB" sz="4000" dirty="0">
                <a:solidFill>
                  <a:schemeClr val="bg1"/>
                </a:solidFill>
                <a:latin typeface="Impact" panose="020B0806030902050204" pitchFamily="34" charset="0"/>
              </a:rPr>
              <a:t>Robotic Car Factories</a:t>
            </a:r>
            <a:endParaRPr lang="en-GB" sz="4000" dirty="0">
              <a:solidFill>
                <a:schemeClr val="bg1"/>
              </a:solidFill>
            </a:endParaRPr>
          </a:p>
        </p:txBody>
      </p:sp>
      <p:sp>
        <p:nvSpPr>
          <p:cNvPr id="2054" name="Content Placeholder 2053">
            <a:extLst>
              <a:ext uri="{FF2B5EF4-FFF2-40B4-BE49-F238E27FC236}">
                <a16:creationId xmlns:a16="http://schemas.microsoft.com/office/drawing/2014/main" id="{7A63CA2E-A78C-1973-761C-5357AEF2BED4}"/>
              </a:ext>
            </a:extLst>
          </p:cNvPr>
          <p:cNvSpPr>
            <a:spLocks noGrp="1"/>
          </p:cNvSpPr>
          <p:nvPr>
            <p:ph idx="1"/>
          </p:nvPr>
        </p:nvSpPr>
        <p:spPr>
          <a:xfrm>
            <a:off x="623596" y="3146399"/>
            <a:ext cx="10955694" cy="3179755"/>
          </a:xfrm>
        </p:spPr>
        <p:txBody>
          <a:bodyPr>
            <a:normAutofit/>
          </a:bodyPr>
          <a:lstStyle/>
          <a:p>
            <a:r>
              <a:rPr lang="en-US" sz="2400" dirty="0">
                <a:solidFill>
                  <a:schemeClr val="bg1">
                    <a:alpha val="80000"/>
                  </a:schemeClr>
                </a:solidFill>
              </a:rPr>
              <a:t>The basics of all code to control this type of thing is a coding language, the main two for these are python and C ++. </a:t>
            </a:r>
          </a:p>
          <a:p>
            <a:r>
              <a:rPr lang="en-US" sz="2400" dirty="0">
                <a:solidFill>
                  <a:schemeClr val="bg1">
                    <a:alpha val="80000"/>
                  </a:schemeClr>
                </a:solidFill>
              </a:rPr>
              <a:t>These factories can bring many benefits to the company as they: increase efficiency, improve the quality of the manufacturing process and make the area much safer due to the reduction of the risk of human error. </a:t>
            </a:r>
          </a:p>
          <a:p>
            <a:r>
              <a:rPr lang="en-US" sz="2400" dirty="0">
                <a:solidFill>
                  <a:schemeClr val="bg1">
                    <a:alpha val="80000"/>
                  </a:schemeClr>
                </a:solidFill>
              </a:rPr>
              <a:t>However, they also pose many issues as they: have a large initial cost, are complex to create and may require a large amount of effort to make and they also need maintenance to keep them running efficiently. </a:t>
            </a:r>
          </a:p>
        </p:txBody>
      </p:sp>
      <p:pic>
        <p:nvPicPr>
          <p:cNvPr id="2050" name="Picture 2" descr="A Look At How Robots Are Used In The Automotive Industry">
            <a:extLst>
              <a:ext uri="{FF2B5EF4-FFF2-40B4-BE49-F238E27FC236}">
                <a16:creationId xmlns:a16="http://schemas.microsoft.com/office/drawing/2014/main" id="{19A1EF07-4609-56AF-18BD-BFDD8022B35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130898" y="284366"/>
            <a:ext cx="4346489" cy="257766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 name="Content Placeholder 2053">
            <a:extLst>
              <a:ext uri="{FF2B5EF4-FFF2-40B4-BE49-F238E27FC236}">
                <a16:creationId xmlns:a16="http://schemas.microsoft.com/office/drawing/2014/main" id="{9C56A552-DD0C-5AFC-4670-FE1C1308AAFB}"/>
              </a:ext>
            </a:extLst>
          </p:cNvPr>
          <p:cNvSpPr txBox="1">
            <a:spLocks/>
          </p:cNvSpPr>
          <p:nvPr/>
        </p:nvSpPr>
        <p:spPr>
          <a:xfrm>
            <a:off x="-11267492" y="3146398"/>
            <a:ext cx="10955694" cy="31797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chemeClr val="bg1">
                    <a:alpha val="80000"/>
                  </a:schemeClr>
                </a:solidFill>
              </a:rPr>
              <a:t>Most of the programs are pendants, which are handheld devices that contain buttons to allow someone to control the system of the robotics.	</a:t>
            </a:r>
          </a:p>
          <a:p>
            <a:r>
              <a:rPr lang="en-US" sz="2400" dirty="0">
                <a:solidFill>
                  <a:schemeClr val="bg1">
                    <a:alpha val="80000"/>
                  </a:schemeClr>
                </a:solidFill>
              </a:rPr>
              <a:t>These pendants bring many benefits to the company as they: allow a large amount of leeway and customizability during the manufacturing process, this further enhances safety, and it allows for people to work from home.</a:t>
            </a:r>
          </a:p>
          <a:p>
            <a:r>
              <a:rPr lang="en-US" sz="2400" dirty="0">
                <a:solidFill>
                  <a:schemeClr val="bg1">
                    <a:alpha val="80000"/>
                  </a:schemeClr>
                </a:solidFill>
              </a:rPr>
              <a:t>However, they also pose issues as they: cost even more money on top of the robotic car factory system and they need even more maintenance to make sure there are no malfunctions. </a:t>
            </a:r>
          </a:p>
        </p:txBody>
      </p:sp>
    </p:spTree>
    <p:extLst>
      <p:ext uri="{BB962C8B-B14F-4D97-AF65-F5344CB8AC3E}">
        <p14:creationId xmlns:p14="http://schemas.microsoft.com/office/powerpoint/2010/main" val="286473109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B2D44E-EC6F-9B3A-F2C3-DF4290DE8350}"/>
              </a:ext>
            </a:extLst>
          </p:cNvPr>
          <p:cNvSpPr>
            <a:spLocks noGrp="1"/>
          </p:cNvSpPr>
          <p:nvPr>
            <p:ph type="title"/>
          </p:nvPr>
        </p:nvSpPr>
        <p:spPr>
          <a:xfrm>
            <a:off x="1562813" y="1257300"/>
            <a:ext cx="4853473" cy="1323439"/>
          </a:xfrm>
        </p:spPr>
        <p:txBody>
          <a:bodyPr anchor="t">
            <a:normAutofit/>
          </a:bodyPr>
          <a:lstStyle/>
          <a:p>
            <a:r>
              <a:rPr lang="en-GB" sz="4000" dirty="0">
                <a:solidFill>
                  <a:schemeClr val="bg1"/>
                </a:solidFill>
                <a:latin typeface="Impact" panose="020B0806030902050204" pitchFamily="34" charset="0"/>
              </a:rPr>
              <a:t>Robotic Car Factories</a:t>
            </a:r>
            <a:endParaRPr lang="en-GB" sz="4000" dirty="0">
              <a:solidFill>
                <a:schemeClr val="bg1"/>
              </a:solidFill>
            </a:endParaRPr>
          </a:p>
        </p:txBody>
      </p:sp>
      <p:sp>
        <p:nvSpPr>
          <p:cNvPr id="2054" name="Content Placeholder 2053">
            <a:extLst>
              <a:ext uri="{FF2B5EF4-FFF2-40B4-BE49-F238E27FC236}">
                <a16:creationId xmlns:a16="http://schemas.microsoft.com/office/drawing/2014/main" id="{7A63CA2E-A78C-1973-761C-5357AEF2BED4}"/>
              </a:ext>
            </a:extLst>
          </p:cNvPr>
          <p:cNvSpPr>
            <a:spLocks noGrp="1"/>
          </p:cNvSpPr>
          <p:nvPr>
            <p:ph idx="1"/>
          </p:nvPr>
        </p:nvSpPr>
        <p:spPr>
          <a:xfrm>
            <a:off x="12798490" y="3129491"/>
            <a:ext cx="10955694" cy="3179755"/>
          </a:xfrm>
        </p:spPr>
        <p:txBody>
          <a:bodyPr>
            <a:normAutofit/>
          </a:bodyPr>
          <a:lstStyle/>
          <a:p>
            <a:r>
              <a:rPr lang="en-US" sz="2400" dirty="0">
                <a:solidFill>
                  <a:schemeClr val="bg1">
                    <a:alpha val="80000"/>
                  </a:schemeClr>
                </a:solidFill>
              </a:rPr>
              <a:t>The basics of all code to control this type of thing is a coding language, the main two for these are python and C ++. </a:t>
            </a:r>
          </a:p>
          <a:p>
            <a:r>
              <a:rPr lang="en-US" sz="2400" dirty="0">
                <a:solidFill>
                  <a:schemeClr val="bg1">
                    <a:alpha val="80000"/>
                  </a:schemeClr>
                </a:solidFill>
              </a:rPr>
              <a:t>These factories can bring many benefits to the company as they: increase efficiency, improve the quality of the manufacturing process and make the area much safer due to the reduction of the risk of human error. </a:t>
            </a:r>
          </a:p>
          <a:p>
            <a:r>
              <a:rPr lang="en-US" sz="2400" dirty="0">
                <a:solidFill>
                  <a:schemeClr val="bg1">
                    <a:alpha val="80000"/>
                  </a:schemeClr>
                </a:solidFill>
              </a:rPr>
              <a:t>However, they also pose many issues as they: have a large initial cost, are complex to create and may require a large amount of effort to make and they also need maintenance to keep them running efficiently. </a:t>
            </a:r>
          </a:p>
        </p:txBody>
      </p:sp>
      <p:pic>
        <p:nvPicPr>
          <p:cNvPr id="2050" name="Picture 2" descr="A Look At How Robots Are Used In The Automotive Industry">
            <a:extLst>
              <a:ext uri="{FF2B5EF4-FFF2-40B4-BE49-F238E27FC236}">
                <a16:creationId xmlns:a16="http://schemas.microsoft.com/office/drawing/2014/main" id="{19A1EF07-4609-56AF-18BD-BFDD8022B35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24113" y="139079"/>
            <a:ext cx="4346489" cy="257766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 name="Content Placeholder 2053">
            <a:extLst>
              <a:ext uri="{FF2B5EF4-FFF2-40B4-BE49-F238E27FC236}">
                <a16:creationId xmlns:a16="http://schemas.microsoft.com/office/drawing/2014/main" id="{9C56A552-DD0C-5AFC-4670-FE1C1308AAFB}"/>
              </a:ext>
            </a:extLst>
          </p:cNvPr>
          <p:cNvSpPr txBox="1">
            <a:spLocks/>
          </p:cNvSpPr>
          <p:nvPr/>
        </p:nvSpPr>
        <p:spPr>
          <a:xfrm>
            <a:off x="314908" y="3129491"/>
            <a:ext cx="10955694" cy="31797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chemeClr val="bg1">
                    <a:alpha val="80000"/>
                  </a:schemeClr>
                </a:solidFill>
              </a:rPr>
              <a:t>Most of the programs are pendants, which are handheld devices that contain buttons to allow someone to control the system of the robotics.	</a:t>
            </a:r>
          </a:p>
          <a:p>
            <a:r>
              <a:rPr lang="en-US" sz="2400" dirty="0">
                <a:solidFill>
                  <a:schemeClr val="bg1">
                    <a:alpha val="80000"/>
                  </a:schemeClr>
                </a:solidFill>
              </a:rPr>
              <a:t>These pendants bring many benefits to the company as they: allow a large amount of leeway and customizability during the manufacturing process, this further enhances safety, and it allows for people to work from home.</a:t>
            </a:r>
          </a:p>
          <a:p>
            <a:r>
              <a:rPr lang="en-US" sz="2400" dirty="0">
                <a:solidFill>
                  <a:schemeClr val="bg1">
                    <a:alpha val="80000"/>
                  </a:schemeClr>
                </a:solidFill>
              </a:rPr>
              <a:t>However, they also pose issues as they: cost even more money on top of the robotic car factory system and they need even more maintenance to make sure there are no malfunctions. </a:t>
            </a:r>
          </a:p>
        </p:txBody>
      </p:sp>
      <p:pic>
        <p:nvPicPr>
          <p:cNvPr id="3" name="Picture 2" descr="What is a Conveyor System? Definition, Types, Design, and Uses">
            <a:extLst>
              <a:ext uri="{FF2B5EF4-FFF2-40B4-BE49-F238E27FC236}">
                <a16:creationId xmlns:a16="http://schemas.microsoft.com/office/drawing/2014/main" id="{56232A9D-99C3-8E95-500F-760CC55F55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9785" y="-2688467"/>
            <a:ext cx="4346488" cy="257766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DCFA0858-362C-7AAC-4D93-8278FD9FEC06}"/>
              </a:ext>
            </a:extLst>
          </p:cNvPr>
          <p:cNvSpPr txBox="1">
            <a:spLocks/>
          </p:cNvSpPr>
          <p:nvPr/>
        </p:nvSpPr>
        <p:spPr>
          <a:xfrm>
            <a:off x="1562813" y="-969165"/>
            <a:ext cx="5314237" cy="132343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000" dirty="0">
                <a:solidFill>
                  <a:schemeClr val="bg1"/>
                </a:solidFill>
                <a:latin typeface="Impact" panose="020B0806030902050204" pitchFamily="34" charset="0"/>
              </a:rPr>
              <a:t>Automated warehouses</a:t>
            </a:r>
            <a:endParaRPr lang="en-GB" sz="4000" dirty="0">
              <a:solidFill>
                <a:schemeClr val="bg1"/>
              </a:solidFill>
            </a:endParaRPr>
          </a:p>
        </p:txBody>
      </p:sp>
    </p:spTree>
    <p:extLst>
      <p:ext uri="{BB962C8B-B14F-4D97-AF65-F5344CB8AC3E}">
        <p14:creationId xmlns:p14="http://schemas.microsoft.com/office/powerpoint/2010/main" val="23397717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4" name="Content Placeholder 2053">
            <a:extLst>
              <a:ext uri="{FF2B5EF4-FFF2-40B4-BE49-F238E27FC236}">
                <a16:creationId xmlns:a16="http://schemas.microsoft.com/office/drawing/2014/main" id="{7A63CA2E-A78C-1973-761C-5357AEF2BED4}"/>
              </a:ext>
            </a:extLst>
          </p:cNvPr>
          <p:cNvSpPr>
            <a:spLocks noGrp="1"/>
          </p:cNvSpPr>
          <p:nvPr>
            <p:ph idx="1"/>
          </p:nvPr>
        </p:nvSpPr>
        <p:spPr>
          <a:xfrm>
            <a:off x="12801600" y="3429000"/>
            <a:ext cx="10955694" cy="3179755"/>
          </a:xfrm>
        </p:spPr>
        <p:txBody>
          <a:bodyPr>
            <a:normAutofit/>
          </a:bodyPr>
          <a:lstStyle/>
          <a:p>
            <a:r>
              <a:rPr lang="en-US" sz="2400" dirty="0">
                <a:solidFill>
                  <a:schemeClr val="bg1">
                    <a:alpha val="80000"/>
                  </a:schemeClr>
                </a:solidFill>
              </a:rPr>
              <a:t>The basics of all code to control this type of thing is a coding language, the main two for these are python and C ++. </a:t>
            </a:r>
          </a:p>
          <a:p>
            <a:r>
              <a:rPr lang="en-US" sz="2400" dirty="0">
                <a:solidFill>
                  <a:schemeClr val="bg1">
                    <a:alpha val="80000"/>
                  </a:schemeClr>
                </a:solidFill>
              </a:rPr>
              <a:t>These factories can bring many benefits to the company as they: increase efficiency, improve the quality of the manufacturing process and make the area much safer due to the reduction of the risk of human error. </a:t>
            </a:r>
          </a:p>
          <a:p>
            <a:r>
              <a:rPr lang="en-US" sz="2400" dirty="0">
                <a:solidFill>
                  <a:schemeClr val="bg1">
                    <a:alpha val="80000"/>
                  </a:schemeClr>
                </a:solidFill>
              </a:rPr>
              <a:t>However, they also pose many issues as they: have a large initial cost, are complex to create and may require a large amount of effort to make and they also need maintenance to keep them running efficiently. </a:t>
            </a:r>
          </a:p>
        </p:txBody>
      </p:sp>
      <p:pic>
        <p:nvPicPr>
          <p:cNvPr id="2050" name="Picture 2" descr="A Look At How Robots Are Used In The Automotive Industry">
            <a:extLst>
              <a:ext uri="{FF2B5EF4-FFF2-40B4-BE49-F238E27FC236}">
                <a16:creationId xmlns:a16="http://schemas.microsoft.com/office/drawing/2014/main" id="{19A1EF07-4609-56AF-18BD-BFDD8022B35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43163" y="-2695935"/>
            <a:ext cx="4346489" cy="257766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3" name="Picture 2" descr="What is a Conveyor System? Definition, Types, Design, and Uses">
            <a:extLst>
              <a:ext uri="{FF2B5EF4-FFF2-40B4-BE49-F238E27FC236}">
                <a16:creationId xmlns:a16="http://schemas.microsoft.com/office/drawing/2014/main" id="{F72A9DEB-25EA-E54D-8572-0E045D3B6F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3164" y="226905"/>
            <a:ext cx="4346488" cy="257766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6" name="Content Placeholder 2053">
            <a:extLst>
              <a:ext uri="{FF2B5EF4-FFF2-40B4-BE49-F238E27FC236}">
                <a16:creationId xmlns:a16="http://schemas.microsoft.com/office/drawing/2014/main" id="{DBE68E91-74B0-BFD1-9418-6D50B43B612D}"/>
              </a:ext>
            </a:extLst>
          </p:cNvPr>
          <p:cNvSpPr txBox="1">
            <a:spLocks/>
          </p:cNvSpPr>
          <p:nvPr/>
        </p:nvSpPr>
        <p:spPr>
          <a:xfrm>
            <a:off x="333958" y="3353326"/>
            <a:ext cx="10955694" cy="31797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chemeClr val="bg1">
                    <a:alpha val="80000"/>
                  </a:schemeClr>
                </a:solidFill>
              </a:rPr>
              <a:t>Most of the programs are pendants, which are handheld devices that contain buttons to allow someone to control the system of the robotics.	</a:t>
            </a:r>
          </a:p>
          <a:p>
            <a:r>
              <a:rPr lang="en-US" sz="2400" dirty="0">
                <a:solidFill>
                  <a:schemeClr val="bg1">
                    <a:alpha val="80000"/>
                  </a:schemeClr>
                </a:solidFill>
              </a:rPr>
              <a:t>These pendants bring many benefits to the company as they: allow a large amount of leeway and customizability during the manufacturing process, this further enhances safety, and it allows for people to work from home.</a:t>
            </a:r>
          </a:p>
          <a:p>
            <a:r>
              <a:rPr lang="en-US" sz="2400" dirty="0">
                <a:solidFill>
                  <a:schemeClr val="bg1">
                    <a:alpha val="80000"/>
                  </a:schemeClr>
                </a:solidFill>
              </a:rPr>
              <a:t>However, they also pose issues as they: cost even more money on top of the robotic car factory system and they need even more maintenance to make sure there are no malfunctions. </a:t>
            </a:r>
          </a:p>
        </p:txBody>
      </p:sp>
      <p:sp>
        <p:nvSpPr>
          <p:cNvPr id="7" name="Title 1">
            <a:extLst>
              <a:ext uri="{FF2B5EF4-FFF2-40B4-BE49-F238E27FC236}">
                <a16:creationId xmlns:a16="http://schemas.microsoft.com/office/drawing/2014/main" id="{EFB61852-8E70-7AF2-BDC0-F81726A69EE1}"/>
              </a:ext>
            </a:extLst>
          </p:cNvPr>
          <p:cNvSpPr txBox="1">
            <a:spLocks/>
          </p:cNvSpPr>
          <p:nvPr/>
        </p:nvSpPr>
        <p:spPr>
          <a:xfrm>
            <a:off x="1450479" y="1320543"/>
            <a:ext cx="5314237" cy="132343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000" dirty="0">
                <a:solidFill>
                  <a:schemeClr val="bg1"/>
                </a:solidFill>
                <a:latin typeface="Impact" panose="020B0806030902050204" pitchFamily="34" charset="0"/>
              </a:rPr>
              <a:t>Automated warehouses</a:t>
            </a:r>
            <a:endParaRPr lang="en-GB" sz="4000" dirty="0">
              <a:solidFill>
                <a:schemeClr val="bg1"/>
              </a:solidFill>
            </a:endParaRPr>
          </a:p>
        </p:txBody>
      </p:sp>
      <p:sp>
        <p:nvSpPr>
          <p:cNvPr id="10" name="Title 1">
            <a:extLst>
              <a:ext uri="{FF2B5EF4-FFF2-40B4-BE49-F238E27FC236}">
                <a16:creationId xmlns:a16="http://schemas.microsoft.com/office/drawing/2014/main" id="{4D21FC45-427F-7B5F-5ACE-5E081B070A36}"/>
              </a:ext>
            </a:extLst>
          </p:cNvPr>
          <p:cNvSpPr>
            <a:spLocks noGrp="1"/>
          </p:cNvSpPr>
          <p:nvPr>
            <p:ph type="title"/>
          </p:nvPr>
        </p:nvSpPr>
        <p:spPr>
          <a:xfrm>
            <a:off x="-5600742" y="-2730540"/>
            <a:ext cx="4853473" cy="1323439"/>
          </a:xfrm>
        </p:spPr>
        <p:txBody>
          <a:bodyPr anchor="t">
            <a:normAutofit/>
          </a:bodyPr>
          <a:lstStyle/>
          <a:p>
            <a:r>
              <a:rPr lang="en-GB" sz="4000" dirty="0">
                <a:solidFill>
                  <a:schemeClr val="bg1"/>
                </a:solidFill>
                <a:latin typeface="Impact" panose="020B0806030902050204" pitchFamily="34" charset="0"/>
              </a:rPr>
              <a:t>Robotic Car Factories</a:t>
            </a:r>
            <a:endParaRPr lang="en-GB" sz="4000" dirty="0">
              <a:solidFill>
                <a:schemeClr val="bg1"/>
              </a:solidFill>
            </a:endParaRPr>
          </a:p>
        </p:txBody>
      </p:sp>
      <p:sp>
        <p:nvSpPr>
          <p:cNvPr id="11" name="Title 1">
            <a:extLst>
              <a:ext uri="{FF2B5EF4-FFF2-40B4-BE49-F238E27FC236}">
                <a16:creationId xmlns:a16="http://schemas.microsoft.com/office/drawing/2014/main" id="{1CAFA056-94B9-2038-9A6C-AA82E625BA76}"/>
              </a:ext>
            </a:extLst>
          </p:cNvPr>
          <p:cNvSpPr txBox="1">
            <a:spLocks/>
          </p:cNvSpPr>
          <p:nvPr/>
        </p:nvSpPr>
        <p:spPr>
          <a:xfrm>
            <a:off x="1202829" y="-1323439"/>
            <a:ext cx="5314237" cy="132343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000" dirty="0">
                <a:solidFill>
                  <a:schemeClr val="bg1"/>
                </a:solidFill>
                <a:latin typeface="Impact" panose="020B0806030902050204" pitchFamily="34" charset="0"/>
              </a:rPr>
              <a:t>Driverless Cars</a:t>
            </a:r>
            <a:endParaRPr lang="en-GB" sz="4000" dirty="0">
              <a:solidFill>
                <a:schemeClr val="bg1"/>
              </a:solidFill>
            </a:endParaRPr>
          </a:p>
        </p:txBody>
      </p:sp>
      <p:sp>
        <p:nvSpPr>
          <p:cNvPr id="12" name="Content Placeholder 2053">
            <a:extLst>
              <a:ext uri="{FF2B5EF4-FFF2-40B4-BE49-F238E27FC236}">
                <a16:creationId xmlns:a16="http://schemas.microsoft.com/office/drawing/2014/main" id="{4E2100BF-AC82-2A4F-9E5B-841B5753AB71}"/>
              </a:ext>
            </a:extLst>
          </p:cNvPr>
          <p:cNvSpPr txBox="1">
            <a:spLocks/>
          </p:cNvSpPr>
          <p:nvPr/>
        </p:nvSpPr>
        <p:spPr>
          <a:xfrm>
            <a:off x="-11858042" y="3353325"/>
            <a:ext cx="10955694" cy="317975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bg1">
                    <a:alpha val="80000"/>
                  </a:schemeClr>
                </a:solidFill>
              </a:rPr>
              <a:t>Autonomous vehicles utilize Ai to be able to drive by themselves. They are fed data in machine learning algorithms, basically meaning that they learn human patterns on where they travel on the road as well as from already existing data such as maps and satellites to identify things such as pedestrians and traffic lights.</a:t>
            </a:r>
          </a:p>
          <a:p>
            <a:pPr marL="0" indent="0">
              <a:buNone/>
            </a:pPr>
            <a:r>
              <a:rPr lang="en-US" sz="2400" dirty="0">
                <a:solidFill>
                  <a:schemeClr val="bg1">
                    <a:alpha val="80000"/>
                  </a:schemeClr>
                </a:solidFill>
              </a:rPr>
              <a:t>The benefits for the future are that they will increase road safety and they can automate many more services such as delivery.</a:t>
            </a:r>
          </a:p>
          <a:p>
            <a:pPr marL="0" indent="0">
              <a:buNone/>
            </a:pPr>
            <a:r>
              <a:rPr lang="en-US" sz="2400" dirty="0">
                <a:solidFill>
                  <a:schemeClr val="bg1">
                    <a:alpha val="80000"/>
                  </a:schemeClr>
                </a:solidFill>
              </a:rPr>
              <a:t>On the other hand, there are security issues about malfunctions causing a vehicle to not stop at the correct time and to crash, the risk of jobs been lost due to the automation of things such as delivery too and they would cost to develop this program.</a:t>
            </a:r>
          </a:p>
        </p:txBody>
      </p:sp>
      <p:pic>
        <p:nvPicPr>
          <p:cNvPr id="5122" name="Picture 2" descr="Will self-driving cars on our roads ever be a reality? Some experts are  becoming sceptical | Euronews">
            <a:extLst>
              <a:ext uri="{FF2B5EF4-FFF2-40B4-BE49-F238E27FC236}">
                <a16:creationId xmlns:a16="http://schemas.microsoft.com/office/drawing/2014/main" id="{12E8AC08-F1E6-775C-CE30-25F39DBA82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3163" y="-2705435"/>
            <a:ext cx="4346489" cy="257766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8392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A Look At How Robots Are Used In The Automotive Industry">
            <a:extLst>
              <a:ext uri="{FF2B5EF4-FFF2-40B4-BE49-F238E27FC236}">
                <a16:creationId xmlns:a16="http://schemas.microsoft.com/office/drawing/2014/main" id="{19A1EF07-4609-56AF-18BD-BFDD8022B35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43163" y="-2695935"/>
            <a:ext cx="4346489" cy="257766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3" name="Picture 2" descr="What is a Conveyor System? Definition, Types, Design, and Uses">
            <a:extLst>
              <a:ext uri="{FF2B5EF4-FFF2-40B4-BE49-F238E27FC236}">
                <a16:creationId xmlns:a16="http://schemas.microsoft.com/office/drawing/2014/main" id="{F72A9DEB-25EA-E54D-8572-0E045D3B6F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2711" y="-2794650"/>
            <a:ext cx="4346488" cy="257766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6" name="Content Placeholder 2053">
            <a:extLst>
              <a:ext uri="{FF2B5EF4-FFF2-40B4-BE49-F238E27FC236}">
                <a16:creationId xmlns:a16="http://schemas.microsoft.com/office/drawing/2014/main" id="{DBE68E91-74B0-BFD1-9418-6D50B43B612D}"/>
              </a:ext>
            </a:extLst>
          </p:cNvPr>
          <p:cNvSpPr txBox="1">
            <a:spLocks/>
          </p:cNvSpPr>
          <p:nvPr/>
        </p:nvSpPr>
        <p:spPr>
          <a:xfrm>
            <a:off x="0" y="8181439"/>
            <a:ext cx="10955694" cy="31797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chemeClr val="bg1">
                    <a:alpha val="80000"/>
                  </a:schemeClr>
                </a:solidFill>
              </a:rPr>
              <a:t>Most of the programs are pendants, which are handheld devices that contain buttons to allow someone to control the system of the robotics.	</a:t>
            </a:r>
          </a:p>
          <a:p>
            <a:r>
              <a:rPr lang="en-US" sz="2400" dirty="0">
                <a:solidFill>
                  <a:schemeClr val="bg1">
                    <a:alpha val="80000"/>
                  </a:schemeClr>
                </a:solidFill>
              </a:rPr>
              <a:t>These pendants bring many benefits to the company as they: allow a large amount of leeway and customizability during the manufacturing process, this further enhances safety, and it allows for people to work from home.</a:t>
            </a:r>
          </a:p>
          <a:p>
            <a:r>
              <a:rPr lang="en-US" sz="2400" dirty="0">
                <a:solidFill>
                  <a:schemeClr val="bg1">
                    <a:alpha val="80000"/>
                  </a:schemeClr>
                </a:solidFill>
              </a:rPr>
              <a:t>However, they also pose issues as they: cost even more money on top of the robotic car factory system and they need even more maintenance to make sure there are no malfunctions. </a:t>
            </a:r>
          </a:p>
        </p:txBody>
      </p:sp>
      <p:sp>
        <p:nvSpPr>
          <p:cNvPr id="7" name="Title 1">
            <a:extLst>
              <a:ext uri="{FF2B5EF4-FFF2-40B4-BE49-F238E27FC236}">
                <a16:creationId xmlns:a16="http://schemas.microsoft.com/office/drawing/2014/main" id="{EFB61852-8E70-7AF2-BDC0-F81726A69EE1}"/>
              </a:ext>
            </a:extLst>
          </p:cNvPr>
          <p:cNvSpPr txBox="1">
            <a:spLocks/>
          </p:cNvSpPr>
          <p:nvPr/>
        </p:nvSpPr>
        <p:spPr>
          <a:xfrm>
            <a:off x="1450478" y="-5499357"/>
            <a:ext cx="5314237" cy="132343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000" dirty="0">
                <a:solidFill>
                  <a:schemeClr val="bg1"/>
                </a:solidFill>
                <a:latin typeface="Impact" panose="020B0806030902050204" pitchFamily="34" charset="0"/>
              </a:rPr>
              <a:t>END</a:t>
            </a:r>
            <a:endParaRPr lang="en-GB" sz="4000" dirty="0">
              <a:solidFill>
                <a:schemeClr val="bg1"/>
              </a:solidFill>
            </a:endParaRPr>
          </a:p>
        </p:txBody>
      </p:sp>
      <p:sp>
        <p:nvSpPr>
          <p:cNvPr id="11" name="Title 1">
            <a:extLst>
              <a:ext uri="{FF2B5EF4-FFF2-40B4-BE49-F238E27FC236}">
                <a16:creationId xmlns:a16="http://schemas.microsoft.com/office/drawing/2014/main" id="{1CAFA056-94B9-2038-9A6C-AA82E625BA76}"/>
              </a:ext>
            </a:extLst>
          </p:cNvPr>
          <p:cNvSpPr txBox="1">
            <a:spLocks/>
          </p:cNvSpPr>
          <p:nvPr/>
        </p:nvSpPr>
        <p:spPr>
          <a:xfrm>
            <a:off x="1450478" y="1168882"/>
            <a:ext cx="5314237" cy="132343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000" dirty="0">
                <a:solidFill>
                  <a:schemeClr val="bg1"/>
                </a:solidFill>
                <a:latin typeface="Impact" panose="020B0806030902050204" pitchFamily="34" charset="0"/>
              </a:rPr>
              <a:t>Driverless Cars</a:t>
            </a:r>
            <a:endParaRPr lang="en-GB" sz="4000" dirty="0">
              <a:solidFill>
                <a:schemeClr val="bg1"/>
              </a:solidFill>
            </a:endParaRPr>
          </a:p>
        </p:txBody>
      </p:sp>
      <p:sp>
        <p:nvSpPr>
          <p:cNvPr id="12" name="Content Placeholder 2053">
            <a:extLst>
              <a:ext uri="{FF2B5EF4-FFF2-40B4-BE49-F238E27FC236}">
                <a16:creationId xmlns:a16="http://schemas.microsoft.com/office/drawing/2014/main" id="{4E2100BF-AC82-2A4F-9E5B-841B5753AB71}"/>
              </a:ext>
            </a:extLst>
          </p:cNvPr>
          <p:cNvSpPr txBox="1">
            <a:spLocks/>
          </p:cNvSpPr>
          <p:nvPr/>
        </p:nvSpPr>
        <p:spPr>
          <a:xfrm>
            <a:off x="618153" y="3213174"/>
            <a:ext cx="10955694" cy="317975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bg1">
                    <a:alpha val="80000"/>
                  </a:schemeClr>
                </a:solidFill>
              </a:rPr>
              <a:t>Autonomous vehicles utilize Ai to be able to drive by themselves. They are fed data in machine learning algorithms, basically meaning that they learn human patterns on where they travel on the road as well as from already existing data such as maps and satellites to identify things such as pedestrians and traffic lights.</a:t>
            </a:r>
          </a:p>
          <a:p>
            <a:pPr marL="0" indent="0">
              <a:buNone/>
            </a:pPr>
            <a:r>
              <a:rPr lang="en-US" sz="2400" dirty="0">
                <a:solidFill>
                  <a:schemeClr val="bg1">
                    <a:alpha val="80000"/>
                  </a:schemeClr>
                </a:solidFill>
              </a:rPr>
              <a:t>The benefits for the future are that they will increase road safety and they can automate many more services such as delivery.</a:t>
            </a:r>
          </a:p>
          <a:p>
            <a:pPr marL="0" indent="0">
              <a:buNone/>
            </a:pPr>
            <a:r>
              <a:rPr lang="en-US" sz="2400" dirty="0">
                <a:solidFill>
                  <a:schemeClr val="bg1">
                    <a:alpha val="80000"/>
                  </a:schemeClr>
                </a:solidFill>
              </a:rPr>
              <a:t>On the other hand, there are security issues about malfunctions causing a vehicle to not stop at the correct time and to crash, the risk of jobs been lost due to the automation of things such as delivery too and they would cost to develop this program.</a:t>
            </a:r>
          </a:p>
        </p:txBody>
      </p:sp>
      <p:pic>
        <p:nvPicPr>
          <p:cNvPr id="5122" name="Picture 2" descr="Will self-driving cars on our roads ever be a reality? Some experts are  becoming sceptical | Euronews">
            <a:extLst>
              <a:ext uri="{FF2B5EF4-FFF2-40B4-BE49-F238E27FC236}">
                <a16:creationId xmlns:a16="http://schemas.microsoft.com/office/drawing/2014/main" id="{12E8AC08-F1E6-775C-CE30-25F39DBA82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3163" y="418524"/>
            <a:ext cx="4346489" cy="257766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562449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9FF781-1302-372E-D670-170D7E1CDCC6}"/>
              </a:ext>
            </a:extLst>
          </p:cNvPr>
          <p:cNvSpPr txBox="1">
            <a:spLocks/>
          </p:cNvSpPr>
          <p:nvPr/>
        </p:nvSpPr>
        <p:spPr>
          <a:xfrm>
            <a:off x="5581650" y="3429000"/>
            <a:ext cx="1028700" cy="495300"/>
          </a:xfrm>
          <a:prstGeom prst="rect">
            <a:avLst/>
          </a:prstGeom>
        </p:spPr>
        <p:txBody>
          <a:bodyPr vert="horz" lIns="91440" tIns="45720" rIns="91440" bIns="45720" rtlCol="0" anchor="t">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000" dirty="0">
                <a:solidFill>
                  <a:schemeClr val="bg1"/>
                </a:solidFill>
                <a:latin typeface="Impact" panose="020B0806030902050204" pitchFamily="34" charset="0"/>
              </a:rPr>
              <a:t>END</a:t>
            </a:r>
            <a:endParaRPr lang="en-GB" sz="4000" dirty="0">
              <a:solidFill>
                <a:schemeClr val="bg1"/>
              </a:solidFill>
            </a:endParaRPr>
          </a:p>
        </p:txBody>
      </p:sp>
      <p:sp>
        <p:nvSpPr>
          <p:cNvPr id="4" name="TextBox 3">
            <a:extLst>
              <a:ext uri="{FF2B5EF4-FFF2-40B4-BE49-F238E27FC236}">
                <a16:creationId xmlns:a16="http://schemas.microsoft.com/office/drawing/2014/main" id="{D9878B89-0369-67E7-5037-5CD65744932E}"/>
              </a:ext>
            </a:extLst>
          </p:cNvPr>
          <p:cNvSpPr txBox="1"/>
          <p:nvPr/>
        </p:nvSpPr>
        <p:spPr>
          <a:xfrm>
            <a:off x="5505450" y="3924300"/>
            <a:ext cx="1028700" cy="1015663"/>
          </a:xfrm>
          <a:prstGeom prst="rect">
            <a:avLst/>
          </a:prstGeom>
          <a:noFill/>
        </p:spPr>
        <p:txBody>
          <a:bodyPr wrap="square" rtlCol="0">
            <a:spAutoFit/>
          </a:bodyPr>
          <a:lstStyle/>
          <a:p>
            <a:r>
              <a:rPr lang="en-GB" sz="6000" dirty="0"/>
              <a:t>👍</a:t>
            </a:r>
          </a:p>
        </p:txBody>
      </p:sp>
    </p:spTree>
    <p:extLst>
      <p:ext uri="{BB962C8B-B14F-4D97-AF65-F5344CB8AC3E}">
        <p14:creationId xmlns:p14="http://schemas.microsoft.com/office/powerpoint/2010/main" val="320951610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1009</Words>
  <Application>Microsoft Office PowerPoint</Application>
  <PresentationFormat>Widescreen</PresentationFormat>
  <Paragraphs>38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Impact</vt:lpstr>
      <vt:lpstr>Office Theme</vt:lpstr>
      <vt:lpstr>Systems that need to be programmed to control certain aspects.</vt:lpstr>
      <vt:lpstr>Robotic Car Factories</vt:lpstr>
      <vt:lpstr>Robotic Car Factories</vt:lpstr>
      <vt:lpstr>Robotic Car Factories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that need to be programmed to control certain aspects.</dc:title>
  <dc:creator>Fortune, Michael</dc:creator>
  <cp:lastModifiedBy>Fortune, Michael</cp:lastModifiedBy>
  <cp:revision>1</cp:revision>
  <dcterms:created xsi:type="dcterms:W3CDTF">2023-11-06T09:57:13Z</dcterms:created>
  <dcterms:modified xsi:type="dcterms:W3CDTF">2023-11-06T10:46:57Z</dcterms:modified>
</cp:coreProperties>
</file>