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1583497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583497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1583497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583497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583497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583497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583497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6" name="Shape 1058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8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 hidden="0"/>
          <p:cNvSpPr>
            <a:spLocks noChangeArrowheads="1" noGrp="1"/>
          </p:cNvSpPr>
          <p:nvPr isPhoto="0"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583497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	</a:t>
            </a:r>
            <a:fld id="{F8E3F0E9-0FC2-4DDE-87CF-3BA6A04EA4CC}" type="slidenum">
              <a:rPr lang="ru-RU"/>
              <a:t/>
            </a:fld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1619018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Vert">
          <a:fgClr>
            <a:schemeClr val="accent1">
              <a:lumMod val="75000"/>
              <a:alpha val="21999"/>
            </a:schemeClr>
          </a:fgClr>
          <a:bgClr>
            <a:schemeClr val="accent1">
              <a:lumMod val="60000"/>
              <a:lumOff val="40000"/>
              <a:alpha val="21999"/>
            </a:schemeClr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79402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/>
              <a:t>Sustainable Business Model Innovation </a:t>
            </a:r>
            <a:endParaRPr/>
          </a:p>
        </p:txBody>
      </p:sp>
      <p:sp>
        <p:nvSpPr>
          <p:cNvPr id="251523267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828800" y="3403786"/>
            <a:ext cx="8534399" cy="22350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sz="3300" b="1" i="1">
                <a:solidFill>
                  <a:schemeClr val="tx1"/>
                </a:solidFill>
              </a:rPr>
              <a:t>A Value Change for Survival</a:t>
            </a:r>
            <a:endParaRPr sz="3300" b="1" i="1">
              <a:solidFill>
                <a:schemeClr val="tx1"/>
              </a:solidFill>
            </a:endParaRPr>
          </a:p>
        </p:txBody>
      </p:sp>
      <p:sp>
        <p:nvSpPr>
          <p:cNvPr id="554882121" name="" hidden="0"/>
          <p:cNvSpPr txBox="1"/>
          <p:nvPr isPhoto="0" userDrawn="0"/>
        </p:nvSpPr>
        <p:spPr bwMode="auto">
          <a:xfrm flipH="0" flipV="0">
            <a:off x="4461736" y="4998682"/>
            <a:ext cx="3268562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/>
              <a:t>Pietro Mecca</a:t>
            </a:r>
            <a:endParaRPr/>
          </a:p>
          <a:p>
            <a:pPr algn="ctr">
              <a:defRPr/>
            </a:pPr>
            <a:r>
              <a:rPr i="1"/>
              <a:t>gusmecpi@student.gu.se</a:t>
            </a:r>
            <a:endParaRPr i="1"/>
          </a:p>
        </p:txBody>
      </p:sp>
      <p:pic>
        <p:nvPicPr>
          <p:cNvPr id="50906548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290087" y="660191"/>
            <a:ext cx="1611823" cy="16118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434844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Problems</a:t>
            </a:r>
            <a:endParaRPr sz="2400"/>
          </a:p>
        </p:txBody>
      </p:sp>
      <p:sp>
        <p:nvSpPr>
          <p:cNvPr id="177408459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b="1"/>
              <a:t>SUSTAINABLE BUSINESS MODEL</a:t>
            </a:r>
            <a:r>
              <a:rPr sz="3000" b="1"/>
              <a:t> INNOVATION</a:t>
            </a:r>
            <a:endParaRPr sz="3000" b="1"/>
          </a:p>
          <a:p>
            <a:pPr marL="0" indent="0">
              <a:buFont typeface="Arial"/>
              <a:buNone/>
              <a:defRPr/>
            </a:pPr>
            <a:endParaRPr sz="3000" b="1"/>
          </a:p>
          <a:p>
            <a:pPr>
              <a:defRPr/>
            </a:pPr>
            <a:r>
              <a:rPr sz="2400" b="1"/>
              <a:t>It is based on two concepts that are yet to be defined (BMI and Sustainability)</a:t>
            </a:r>
            <a:endParaRPr sz="2400" b="1"/>
          </a:p>
          <a:p>
            <a:pPr>
              <a:defRPr/>
            </a:pPr>
            <a:endParaRPr sz="2400" b="1"/>
          </a:p>
          <a:p>
            <a:pPr>
              <a:defRPr/>
            </a:pPr>
            <a:r>
              <a:rPr sz="2400" b="1"/>
              <a:t>Some scholars wonder if SBMI is an autonomous theoretical field or a BMI sub-field (</a:t>
            </a: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Lüdeke-Freund &amp; Dembek, 2017</a:t>
            </a: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2400" b="1"/>
          </a:p>
          <a:p>
            <a:pPr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400" b="1"/>
          </a:p>
        </p:txBody>
      </p:sp>
      <p:sp>
        <p:nvSpPr>
          <p:cNvPr id="259580868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000" b="1"/>
              <a:t>BUSINESS MODEL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BUSINESS MODEL INNOVATION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Sustainability</a:t>
            </a:r>
            <a:endParaRPr sz="2000" b="1"/>
          </a:p>
          <a:p>
            <a:pPr>
              <a:lnSpc>
                <a:spcPct val="114999"/>
              </a:lnSpc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SUSTAINABLE BUSINESS MODEL</a:t>
            </a:r>
            <a:endParaRPr sz="2000" b="1"/>
          </a:p>
          <a:p>
            <a:pPr>
              <a:lnSpc>
                <a:spcPct val="114999"/>
              </a:lnSpc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SUSTINABLE BUSINESS MODEL INNOVATION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</p:txBody>
      </p:sp>
      <p:sp>
        <p:nvSpPr>
          <p:cNvPr id="1747053542" name="" hidden="0"/>
          <p:cNvSpPr/>
          <p:nvPr isPhoto="0" userDrawn="0"/>
        </p:nvSpPr>
        <p:spPr bwMode="auto">
          <a:xfrm flipH="0" flipV="0">
            <a:off x="1809548" y="2099750"/>
            <a:ext cx="2618686" cy="634999"/>
          </a:xfrm>
          <a:prstGeom prst="rect">
            <a:avLst/>
          </a:prstGeom>
          <a:solidFill>
            <a:srgbClr val="FF0000">
              <a:alpha val="5000"/>
            </a:srgbClr>
          </a:solidFill>
          <a:ln w="1269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368402" name="" hidden="0"/>
          <p:cNvSpPr/>
          <p:nvPr isPhoto="0" userDrawn="0"/>
        </p:nvSpPr>
        <p:spPr bwMode="auto">
          <a:xfrm flipH="0" flipV="0">
            <a:off x="1809548" y="3780632"/>
            <a:ext cx="2618685" cy="795102"/>
          </a:xfrm>
          <a:prstGeom prst="rect">
            <a:avLst/>
          </a:prstGeom>
          <a:solidFill>
            <a:srgbClr val="FF0000">
              <a:alpha val="5000"/>
            </a:srgbClr>
          </a:solidFill>
          <a:ln w="1269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640897" name="" hidden="0"/>
          <p:cNvSpPr/>
          <p:nvPr isPhoto="0" userDrawn="0"/>
        </p:nvSpPr>
        <p:spPr bwMode="auto">
          <a:xfrm flipH="0" flipV="0">
            <a:off x="1809548" y="4882543"/>
            <a:ext cx="3160304" cy="699014"/>
          </a:xfrm>
          <a:prstGeom prst="rect">
            <a:avLst/>
          </a:prstGeom>
          <a:solidFill>
            <a:srgbClr val="FF0000">
              <a:alpha val="5000"/>
            </a:srgbClr>
          </a:solidFill>
          <a:ln w="12699" cap="flat" cmpd="sng" algn="ctr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30555729" name="" hidden="0"/>
          <p:cNvSpPr/>
          <p:nvPr isPhoto="0" userDrawn="0"/>
        </p:nvSpPr>
        <p:spPr bwMode="auto">
          <a:xfrm flipH="0" flipV="0">
            <a:off x="1809548" y="3081617"/>
            <a:ext cx="1890303" cy="381515"/>
          </a:xfrm>
          <a:prstGeom prst="rect">
            <a:avLst/>
          </a:prstGeom>
          <a:solidFill>
            <a:srgbClr val="FF0000">
              <a:alpha val="5000"/>
            </a:srgbClr>
          </a:solidFill>
          <a:ln w="1269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22480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Purpose</a:t>
            </a:r>
            <a:endParaRPr sz="2400"/>
          </a:p>
        </p:txBody>
      </p:sp>
      <p:sp>
        <p:nvSpPr>
          <p:cNvPr id="50706910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sz="3600" b="1"/>
              <a:t>Research Questions</a:t>
            </a:r>
            <a:endParaRPr sz="3600" b="1"/>
          </a:p>
          <a:p>
            <a:pPr marL="0" indent="0">
              <a:buFont typeface="Arial"/>
              <a:buNone/>
              <a:defRPr/>
            </a:pPr>
            <a:endParaRPr sz="3000" b="1"/>
          </a:p>
          <a:p>
            <a:pPr>
              <a:defRPr/>
            </a:pPr>
            <a:r>
              <a:rPr sz="2400" b="1"/>
              <a:t>Is SBMI an autonomous theoretical field or a BMI sub-field?</a:t>
            </a:r>
            <a:endParaRPr sz="2400" b="1"/>
          </a:p>
          <a:p>
            <a:pPr>
              <a:defRPr/>
            </a:pPr>
            <a:endParaRPr sz="2400" b="1"/>
          </a:p>
          <a:p>
            <a:pPr lvl="1"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are the logic relations between BM, BMI, SBM, SBMI?</a:t>
            </a:r>
            <a:endParaRPr sz="2000" b="1"/>
          </a:p>
          <a:p>
            <a:pPr lvl="1">
              <a:defRPr/>
            </a:pPr>
            <a:endParaRPr lang="en-US" sz="20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is </a:t>
            </a:r>
            <a:r>
              <a:rPr lang="en-US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“sustainable” defined?</a:t>
            </a:r>
            <a:endParaRPr lang="en-US" sz="2000" b="1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endParaRPr lang="en-US" sz="20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9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 SBMI practised due to necessity hence just “adaptation” or is it innovation?</a:t>
            </a:r>
            <a:endParaRPr sz="2400" b="1" i="0"/>
          </a:p>
          <a:p>
            <a:pPr>
              <a:defRPr/>
            </a:pPr>
            <a:endParaRPr sz="2400" b="1"/>
          </a:p>
          <a:p>
            <a:pPr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400" b="1"/>
          </a:p>
        </p:txBody>
      </p:sp>
      <p:sp>
        <p:nvSpPr>
          <p:cNvPr id="130600308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Clarification of the logic relations between BM, BMI, SBM and SBMI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Proposal of an unified view on the concept of BMI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Understanding of how to define “sustainable”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</p:txBody>
      </p:sp>
      <p:sp>
        <p:nvSpPr>
          <p:cNvPr id="228438386" name="" hidden="0"/>
          <p:cNvSpPr txBox="1"/>
          <p:nvPr isPhoto="0" userDrawn="0"/>
        </p:nvSpPr>
        <p:spPr bwMode="auto">
          <a:xfrm flipH="0" flipV="0">
            <a:off x="6004379" y="3246120"/>
            <a:ext cx="183240" cy="36575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685553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Methods</a:t>
            </a:r>
            <a:endParaRPr sz="2400"/>
          </a:p>
        </p:txBody>
      </p:sp>
      <p:sp>
        <p:nvSpPr>
          <p:cNvPr id="62047319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sz="3600" b="1"/>
              <a:t>Assumptions</a:t>
            </a:r>
            <a:endParaRPr sz="3600" b="1"/>
          </a:p>
          <a:p>
            <a:pPr marL="0" indent="0">
              <a:buFont typeface="Arial"/>
              <a:buNone/>
              <a:defRPr/>
            </a:pPr>
            <a:endParaRPr sz="3000" b="1"/>
          </a:p>
          <a:p>
            <a:pPr>
              <a:defRPr/>
            </a:pPr>
            <a:r>
              <a:rPr sz="2400" b="1"/>
              <a:t>Interpretative epistemology</a:t>
            </a:r>
            <a:endParaRPr sz="2400" b="1"/>
          </a:p>
          <a:p>
            <a:pPr lvl="1">
              <a:defRPr/>
            </a:pPr>
            <a:r>
              <a:rPr sz="2000" b="1"/>
              <a:t>To understand humans’ actions empathy is required</a:t>
            </a:r>
            <a:endParaRPr sz="2000" b="1"/>
          </a:p>
          <a:p>
            <a:pPr lvl="1">
              <a:defRPr/>
            </a:pPr>
            <a:endParaRPr sz="2000" b="1"/>
          </a:p>
          <a:p>
            <a:pPr lvl="8">
              <a:defRPr/>
            </a:pPr>
            <a:endParaRPr sz="2000" b="1"/>
          </a:p>
          <a:p>
            <a:pPr>
              <a:defRPr/>
            </a:pPr>
            <a:r>
              <a:rPr sz="2400" b="1"/>
              <a:t>Constructionism:</a:t>
            </a:r>
            <a:endParaRPr sz="2400" b="1"/>
          </a:p>
          <a:p>
            <a:pPr lvl="1">
              <a:defRPr/>
            </a:pPr>
            <a:r>
              <a:rPr sz="2000" b="1"/>
              <a:t>a social reality is made by its social actors interpretation and understanding of it</a:t>
            </a:r>
            <a:endParaRPr sz="2000" b="1"/>
          </a:p>
          <a:p>
            <a:pPr lvl="1">
              <a:defRPr/>
            </a:pPr>
            <a:endParaRPr lang="en-US" sz="20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400" b="1"/>
              <a:t>Reflexivity:</a:t>
            </a:r>
            <a:endParaRPr sz="2400" b="1"/>
          </a:p>
          <a:p>
            <a:pPr lvl="1">
              <a:defRPr/>
            </a:pPr>
            <a:r>
              <a:rPr sz="2000" b="1"/>
              <a:t>Interpretation as a requirement to understand a social reality</a:t>
            </a:r>
            <a:endParaRPr sz="2400" b="1"/>
          </a:p>
          <a:p>
            <a:pPr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400" b="1"/>
          </a:p>
        </p:txBody>
      </p:sp>
      <p:sp>
        <p:nvSpPr>
          <p:cNvPr id="1862361351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Assumptions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Strategy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Design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Sample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</p:txBody>
      </p:sp>
      <p:sp>
        <p:nvSpPr>
          <p:cNvPr id="547709946" name="" hidden="0"/>
          <p:cNvSpPr txBox="1"/>
          <p:nvPr isPhoto="0" userDrawn="0"/>
        </p:nvSpPr>
        <p:spPr bwMode="auto">
          <a:xfrm flipH="0" flipV="0">
            <a:off x="6004379" y="3246120"/>
            <a:ext cx="183240" cy="36575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sp>
        <p:nvSpPr>
          <p:cNvPr id="516221450" name="" hidden="0"/>
          <p:cNvSpPr/>
          <p:nvPr isPhoto="0" userDrawn="0"/>
        </p:nvSpPr>
        <p:spPr bwMode="auto">
          <a:xfrm flipH="0" flipV="0">
            <a:off x="1813529" y="1494117"/>
            <a:ext cx="1811617" cy="373529"/>
          </a:xfrm>
          <a:prstGeom prst="rect">
            <a:avLst/>
          </a:prstGeom>
          <a:solidFill>
            <a:schemeClr val="accent1">
              <a:alpha val="7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61252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Methods</a:t>
            </a:r>
            <a:endParaRPr sz="2400"/>
          </a:p>
        </p:txBody>
      </p:sp>
      <p:sp>
        <p:nvSpPr>
          <p:cNvPr id="32415359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sz="3600" b="1"/>
              <a:t>Strategy</a:t>
            </a:r>
            <a:endParaRPr sz="3600" b="1"/>
          </a:p>
          <a:p>
            <a:pPr marL="0" indent="0">
              <a:buFont typeface="Arial"/>
              <a:buNone/>
              <a:defRPr/>
            </a:pPr>
            <a:endParaRPr sz="3000" b="1"/>
          </a:p>
          <a:p>
            <a:pPr>
              <a:defRPr/>
            </a:pPr>
            <a:r>
              <a:rPr sz="2400" b="1"/>
              <a:t>Qualitative</a:t>
            </a:r>
            <a:endParaRPr sz="2400" b="1"/>
          </a:p>
          <a:p>
            <a:pPr>
              <a:defRPr/>
            </a:pPr>
            <a:endParaRPr sz="2400" b="1"/>
          </a:p>
          <a:p>
            <a:pPr>
              <a:defRPr/>
            </a:pPr>
            <a:r>
              <a:rPr sz="2400" b="1"/>
              <a:t>Abduction</a:t>
            </a:r>
            <a:endParaRPr sz="2400" b="1"/>
          </a:p>
          <a:p>
            <a:pPr lvl="1">
              <a:defRPr/>
            </a:pPr>
            <a:r>
              <a:rPr sz="2000" b="1"/>
              <a:t>“dialect shuttling”: going back and forth from theory and empiric to highlight eventual mismatch</a:t>
            </a:r>
            <a:endParaRPr sz="2000" b="1"/>
          </a:p>
          <a:p>
            <a:pPr lvl="1">
              <a:defRPr/>
            </a:pPr>
            <a:endParaRPr sz="2400" b="1"/>
          </a:p>
          <a:p>
            <a:pPr>
              <a:defRPr/>
            </a:pPr>
            <a:r>
              <a:rPr sz="2400" b="1"/>
              <a:t>Iteration</a:t>
            </a:r>
            <a:endParaRPr sz="2400" b="1"/>
          </a:p>
          <a:p>
            <a:pPr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400" b="1"/>
          </a:p>
        </p:txBody>
      </p:sp>
      <p:sp>
        <p:nvSpPr>
          <p:cNvPr id="2099171337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Assumptions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Strategy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Design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Sample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</p:txBody>
      </p:sp>
      <p:sp>
        <p:nvSpPr>
          <p:cNvPr id="2046513151" name="" hidden="0"/>
          <p:cNvSpPr txBox="1"/>
          <p:nvPr isPhoto="0" userDrawn="0"/>
        </p:nvSpPr>
        <p:spPr bwMode="auto">
          <a:xfrm flipH="0" flipV="0">
            <a:off x="6004379" y="3246120"/>
            <a:ext cx="183240" cy="36575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sp>
        <p:nvSpPr>
          <p:cNvPr id="289720864" name="" hidden="0"/>
          <p:cNvSpPr/>
          <p:nvPr isPhoto="0" userDrawn="0"/>
        </p:nvSpPr>
        <p:spPr bwMode="auto">
          <a:xfrm flipH="0" flipV="0">
            <a:off x="1813529" y="2166470"/>
            <a:ext cx="1251323" cy="373529"/>
          </a:xfrm>
          <a:prstGeom prst="rect">
            <a:avLst/>
          </a:prstGeom>
          <a:solidFill>
            <a:schemeClr val="accent1">
              <a:alpha val="7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843816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Methods</a:t>
            </a:r>
            <a:endParaRPr sz="2400"/>
          </a:p>
        </p:txBody>
      </p:sp>
      <p:sp>
        <p:nvSpPr>
          <p:cNvPr id="87019718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sz="3600" b="1"/>
              <a:t>Design</a:t>
            </a:r>
            <a:endParaRPr sz="3600" b="1"/>
          </a:p>
          <a:p>
            <a:pPr marL="0" indent="0">
              <a:buFont typeface="Arial"/>
              <a:buNone/>
              <a:defRPr/>
            </a:pPr>
            <a:endParaRPr sz="3000" b="1"/>
          </a:p>
          <a:p>
            <a:pPr>
              <a:defRPr/>
            </a:pPr>
            <a:r>
              <a:rPr sz="2400" b="1"/>
              <a:t>Multiple case study</a:t>
            </a:r>
            <a:endParaRPr sz="2400" b="1"/>
          </a:p>
          <a:p>
            <a:pPr>
              <a:defRPr/>
            </a:pPr>
            <a:endParaRPr sz="2400" b="1"/>
          </a:p>
          <a:p>
            <a:pPr>
              <a:defRPr/>
            </a:pPr>
            <a:r>
              <a:rPr sz="2400" b="1"/>
              <a:t>Semi-structured interviews</a:t>
            </a:r>
            <a:endParaRPr sz="2400" b="1"/>
          </a:p>
          <a:p>
            <a:pPr>
              <a:defRPr/>
            </a:pPr>
            <a:endParaRPr sz="2400" b="1"/>
          </a:p>
          <a:p>
            <a:pPr>
              <a:defRPr/>
            </a:pPr>
            <a:r>
              <a:rPr sz="2400" b="1" i="1"/>
              <a:t>Grounded theory </a:t>
            </a:r>
            <a:r>
              <a:rPr sz="2400" b="1" i="0"/>
              <a:t>analysis method</a:t>
            </a:r>
            <a:endParaRPr sz="2400" b="1" i="0"/>
          </a:p>
          <a:p>
            <a:pPr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400" b="1"/>
          </a:p>
        </p:txBody>
      </p:sp>
      <p:sp>
        <p:nvSpPr>
          <p:cNvPr id="453608122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Assumptions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Strategy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Design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Sample</a:t>
            </a:r>
            <a:endParaRPr sz="2000" b="1"/>
          </a:p>
        </p:txBody>
      </p:sp>
      <p:sp>
        <p:nvSpPr>
          <p:cNvPr id="502920678" name="" hidden="0"/>
          <p:cNvSpPr txBox="1"/>
          <p:nvPr isPhoto="0" userDrawn="0"/>
        </p:nvSpPr>
        <p:spPr bwMode="auto">
          <a:xfrm flipH="0" flipV="0">
            <a:off x="6004379" y="3246120"/>
            <a:ext cx="183240" cy="36575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sp>
        <p:nvSpPr>
          <p:cNvPr id="12770265" name="" hidden="0"/>
          <p:cNvSpPr/>
          <p:nvPr isPhoto="0" userDrawn="0"/>
        </p:nvSpPr>
        <p:spPr bwMode="auto">
          <a:xfrm flipH="0" flipV="0">
            <a:off x="1813529" y="2872590"/>
            <a:ext cx="1251323" cy="373529"/>
          </a:xfrm>
          <a:prstGeom prst="rect">
            <a:avLst/>
          </a:prstGeom>
          <a:solidFill>
            <a:schemeClr val="accent1">
              <a:alpha val="7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82697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Methods</a:t>
            </a:r>
            <a:endParaRPr sz="2400"/>
          </a:p>
        </p:txBody>
      </p:sp>
      <p:sp>
        <p:nvSpPr>
          <p:cNvPr id="182033131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sz="3600" b="1"/>
              <a:t>Sample</a:t>
            </a:r>
            <a:endParaRPr sz="3600" b="1"/>
          </a:p>
          <a:p>
            <a:pPr marL="0" indent="0">
              <a:buFont typeface="Arial"/>
              <a:buNone/>
              <a:defRPr/>
            </a:pPr>
            <a:endParaRPr sz="3000" b="1"/>
          </a:p>
          <a:p>
            <a:pPr>
              <a:defRPr/>
            </a:pPr>
            <a:r>
              <a:rPr sz="2400" b="1"/>
              <a:t>Founders of businesses born with an innovative business model which innovative component was based on some kind of sustainability focus (CAKE, PLANTAGON) </a:t>
            </a:r>
            <a:endParaRPr sz="2400" b="1"/>
          </a:p>
          <a:p>
            <a:pPr>
              <a:defRPr/>
            </a:pPr>
            <a:endParaRPr sz="2400" b="1"/>
          </a:p>
          <a:p>
            <a:pPr>
              <a:defRPr/>
            </a:pPr>
            <a:r>
              <a:rPr sz="2400" b="1"/>
              <a:t>Managers from companies practising SBMI (Eriksson, Enel)</a:t>
            </a:r>
            <a:endParaRPr sz="2400" b="1"/>
          </a:p>
          <a:p>
            <a:pPr>
              <a:defRPr/>
            </a:pPr>
            <a:endParaRPr sz="2400" b="1"/>
          </a:p>
          <a:p>
            <a:pPr>
              <a:defRPr/>
            </a:pPr>
            <a:r>
              <a:rPr sz="2400" b="1"/>
              <a:t>Managers helping clients practising the SBMI process (Baker Hughes, BDO)</a:t>
            </a:r>
            <a:endParaRPr sz="2400" b="1"/>
          </a:p>
          <a:p>
            <a:pPr>
              <a:defRPr/>
            </a:pPr>
            <a:endParaRPr sz="2400" b="1"/>
          </a:p>
          <a:p>
            <a:pPr>
              <a:defRPr/>
            </a:pPr>
            <a:r>
              <a:rPr sz="2400" b="1" i="0"/>
              <a:t>Managers whose job is indirectly impacted by </a:t>
            </a:r>
            <a:r>
              <a:rPr sz="2400" b="1" i="0"/>
              <a:t>SBMI to gain a external viewpoint (Volvo, Azimut)</a:t>
            </a:r>
            <a:endParaRPr sz="2400" b="1" i="0"/>
          </a:p>
          <a:p>
            <a:pPr marL="0" indent="0">
              <a:buFont typeface="Arial"/>
              <a:buNone/>
              <a:defRPr/>
            </a:pPr>
            <a:endParaRPr sz="2400" b="1"/>
          </a:p>
        </p:txBody>
      </p:sp>
      <p:sp>
        <p:nvSpPr>
          <p:cNvPr id="1242312002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Assumptions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Strategy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Design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Sample</a:t>
            </a:r>
            <a:endParaRPr sz="2000" b="1"/>
          </a:p>
        </p:txBody>
      </p:sp>
      <p:sp>
        <p:nvSpPr>
          <p:cNvPr id="1774245435" name="" hidden="0"/>
          <p:cNvSpPr txBox="1"/>
          <p:nvPr isPhoto="0" userDrawn="0"/>
        </p:nvSpPr>
        <p:spPr bwMode="auto">
          <a:xfrm flipH="0" flipV="0">
            <a:off x="6004379" y="3246120"/>
            <a:ext cx="183240" cy="36575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sp>
        <p:nvSpPr>
          <p:cNvPr id="810972351" name="" hidden="0"/>
          <p:cNvSpPr/>
          <p:nvPr isPhoto="0" userDrawn="0"/>
        </p:nvSpPr>
        <p:spPr bwMode="auto">
          <a:xfrm flipH="0" flipV="0">
            <a:off x="1813529" y="3593867"/>
            <a:ext cx="1251323" cy="373529"/>
          </a:xfrm>
          <a:prstGeom prst="rect">
            <a:avLst/>
          </a:prstGeom>
          <a:solidFill>
            <a:schemeClr val="accent1">
              <a:alpha val="7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114687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Findings</a:t>
            </a:r>
            <a:endParaRPr sz="2400"/>
          </a:p>
        </p:txBody>
      </p:sp>
      <p:sp>
        <p:nvSpPr>
          <p:cNvPr id="14555689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sz="3600" b="1"/>
              <a:t>Sustainability</a:t>
            </a:r>
            <a:endParaRPr sz="3600" b="1"/>
          </a:p>
          <a:p>
            <a:pPr marL="0" indent="0">
              <a:buFont typeface="Arial"/>
              <a:buNone/>
              <a:defRPr/>
            </a:pPr>
            <a:endParaRPr sz="3000" b="1"/>
          </a:p>
          <a:p>
            <a:pPr>
              <a:defRPr/>
            </a:pPr>
            <a:r>
              <a:rPr sz="2400" b="1"/>
              <a:t>Deeply linked with ethics</a:t>
            </a:r>
            <a:endParaRPr sz="2400" b="1"/>
          </a:p>
          <a:p>
            <a:pPr>
              <a:defRPr/>
            </a:pPr>
            <a:r>
              <a:rPr sz="2400" b="1"/>
              <a:t>The definition changes overtime</a:t>
            </a:r>
            <a:endParaRPr sz="2400" b="1"/>
          </a:p>
          <a:p>
            <a:pPr>
              <a:defRPr/>
            </a:pPr>
            <a:r>
              <a:rPr sz="2400" b="1"/>
              <a:t>It’s an attitude </a:t>
            </a:r>
            <a:endParaRPr sz="2400" b="1"/>
          </a:p>
          <a:p>
            <a:pPr>
              <a:defRPr/>
            </a:pPr>
            <a:r>
              <a:rPr sz="2400" b="1"/>
              <a:t>It starts with value</a:t>
            </a:r>
            <a:endParaRPr sz="2400" b="1"/>
          </a:p>
          <a:p>
            <a:pPr>
              <a:defRPr/>
            </a:pPr>
            <a:r>
              <a:rPr sz="2400" b="1"/>
              <a:t>It improves a company performance over time</a:t>
            </a:r>
            <a:endParaRPr sz="2400" b="1"/>
          </a:p>
          <a:p>
            <a:pPr>
              <a:defRPr/>
            </a:pPr>
            <a:r>
              <a:rPr sz="2400" b="1"/>
              <a:t>To be sustainable every aspect must to be considered and balanced (economic, financial, competitive, strategic, digital, environmental, social, governmental, ecological)</a:t>
            </a:r>
            <a:endParaRPr sz="2400" b="1"/>
          </a:p>
          <a:p>
            <a:pPr>
              <a:defRPr/>
            </a:pPr>
            <a:r>
              <a:rPr sz="2400" b="1"/>
              <a:t>In the end it’s about its literal meaning of survival overtime</a:t>
            </a:r>
            <a:endParaRPr sz="2400" b="1"/>
          </a:p>
        </p:txBody>
      </p:sp>
      <p:sp>
        <p:nvSpPr>
          <p:cNvPr id="274314651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Sustainability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BM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BMI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SBM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SBMI</a:t>
            </a:r>
            <a:endParaRPr sz="2000" b="1"/>
          </a:p>
        </p:txBody>
      </p:sp>
      <p:sp>
        <p:nvSpPr>
          <p:cNvPr id="643303573" name="" hidden="0"/>
          <p:cNvSpPr txBox="1"/>
          <p:nvPr isPhoto="0" userDrawn="0"/>
        </p:nvSpPr>
        <p:spPr bwMode="auto">
          <a:xfrm flipH="0" flipV="0">
            <a:off x="6004379" y="3246120"/>
            <a:ext cx="183240" cy="36575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sp>
        <p:nvSpPr>
          <p:cNvPr id="161906754" name="" hidden="0"/>
          <p:cNvSpPr/>
          <p:nvPr isPhoto="0" userDrawn="0"/>
        </p:nvSpPr>
        <p:spPr bwMode="auto">
          <a:xfrm flipH="0" flipV="0">
            <a:off x="1869558" y="1435099"/>
            <a:ext cx="1736911" cy="373529"/>
          </a:xfrm>
          <a:prstGeom prst="rect">
            <a:avLst/>
          </a:prstGeom>
          <a:solidFill>
            <a:schemeClr val="accent1">
              <a:alpha val="7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002219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Findings</a:t>
            </a:r>
            <a:endParaRPr sz="2400"/>
          </a:p>
        </p:txBody>
      </p:sp>
      <p:sp>
        <p:nvSpPr>
          <p:cNvPr id="137297246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sz="3600" b="1"/>
              <a:t>Business Model</a:t>
            </a:r>
            <a:endParaRPr sz="3600" b="1"/>
          </a:p>
          <a:p>
            <a:pPr marL="0" indent="0">
              <a:buFont typeface="Arial"/>
              <a:buNone/>
              <a:defRPr/>
            </a:pPr>
            <a:endParaRPr sz="3000" b="1"/>
          </a:p>
          <a:p>
            <a:pPr>
              <a:defRPr/>
            </a:pPr>
            <a:r>
              <a:rPr sz="3000" b="1"/>
              <a:t>It does not exist in real life for it is continuously changed through every action taken pursuing goals </a:t>
            </a:r>
            <a:endParaRPr sz="3000" b="1"/>
          </a:p>
          <a:p>
            <a:pPr>
              <a:defRPr/>
            </a:pPr>
            <a:endParaRPr sz="3000" b="1"/>
          </a:p>
          <a:p>
            <a:pPr>
              <a:defRPr/>
            </a:pPr>
            <a:r>
              <a:rPr sz="3000" b="1"/>
              <a:t>When a BM change become a different one than before, but not necessarily a new one</a:t>
            </a:r>
            <a:endParaRPr sz="3000" b="1"/>
          </a:p>
          <a:p>
            <a:pPr>
              <a:defRPr/>
            </a:pPr>
            <a:endParaRPr sz="3000" b="1"/>
          </a:p>
          <a:p>
            <a:pPr>
              <a:defRPr/>
            </a:pPr>
            <a:r>
              <a:rPr sz="3000" b="1"/>
              <a:t>A new BM is not necessarily </a:t>
            </a:r>
            <a:r>
              <a:rPr sz="3000" b="1" i="1"/>
              <a:t>sustainable</a:t>
            </a:r>
            <a:endParaRPr sz="3000" b="1" i="1"/>
          </a:p>
        </p:txBody>
      </p:sp>
      <p:sp>
        <p:nvSpPr>
          <p:cNvPr id="989273823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Sustainability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BM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BMI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SBM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SBMI</a:t>
            </a:r>
            <a:endParaRPr sz="2000" b="1"/>
          </a:p>
        </p:txBody>
      </p:sp>
      <p:sp>
        <p:nvSpPr>
          <p:cNvPr id="226637557" name="" hidden="0"/>
          <p:cNvSpPr txBox="1"/>
          <p:nvPr isPhoto="0" userDrawn="0"/>
        </p:nvSpPr>
        <p:spPr bwMode="auto">
          <a:xfrm flipH="0" flipV="0">
            <a:off x="6004379" y="3246120"/>
            <a:ext cx="183240" cy="36575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sp>
        <p:nvSpPr>
          <p:cNvPr id="993846610" name="" hidden="0"/>
          <p:cNvSpPr/>
          <p:nvPr isPhoto="0" userDrawn="0"/>
        </p:nvSpPr>
        <p:spPr bwMode="auto">
          <a:xfrm flipH="0" flipV="0">
            <a:off x="1869558" y="2144805"/>
            <a:ext cx="560293" cy="373529"/>
          </a:xfrm>
          <a:prstGeom prst="rect">
            <a:avLst/>
          </a:prstGeom>
          <a:solidFill>
            <a:schemeClr val="accent1">
              <a:alpha val="7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677782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Findings</a:t>
            </a:r>
            <a:endParaRPr sz="2400"/>
          </a:p>
        </p:txBody>
      </p:sp>
      <p:sp>
        <p:nvSpPr>
          <p:cNvPr id="110162431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sz="3600" b="1"/>
              <a:t>Business Model</a:t>
            </a:r>
            <a:r>
              <a:rPr sz="3600" b="1"/>
              <a:t> Innovation</a:t>
            </a:r>
            <a:endParaRPr sz="3600" b="1"/>
          </a:p>
          <a:p>
            <a:pPr marL="0" indent="0">
              <a:buFont typeface="Arial"/>
              <a:buNone/>
              <a:defRPr/>
            </a:pPr>
            <a:endParaRPr sz="3000" b="1"/>
          </a:p>
          <a:p>
            <a:pPr marL="0" indent="0">
              <a:buFont typeface="Arial"/>
              <a:buNone/>
              <a:defRPr/>
            </a:pPr>
            <a:endParaRPr sz="3000" b="1"/>
          </a:p>
          <a:p>
            <a:pPr>
              <a:defRPr/>
            </a:pPr>
            <a:r>
              <a:rPr sz="3000" b="1"/>
              <a:t>Any tweak applied to a BM qualify as BMI</a:t>
            </a:r>
            <a:endParaRPr sz="3000" b="1"/>
          </a:p>
          <a:p>
            <a:pPr>
              <a:defRPr/>
            </a:pPr>
            <a:endParaRPr sz="3000" b="1"/>
          </a:p>
          <a:p>
            <a:pPr>
              <a:defRPr/>
            </a:pPr>
            <a:r>
              <a:rPr sz="3000" b="1"/>
              <a:t>BMI has different configurations, for its effects on a BM can have different extents</a:t>
            </a:r>
            <a:endParaRPr sz="3000" b="1"/>
          </a:p>
        </p:txBody>
      </p:sp>
      <p:sp>
        <p:nvSpPr>
          <p:cNvPr id="79505134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Sustainability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BM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BMI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SBM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SBMI</a:t>
            </a:r>
            <a:endParaRPr sz="2000" b="1"/>
          </a:p>
        </p:txBody>
      </p:sp>
      <p:sp>
        <p:nvSpPr>
          <p:cNvPr id="1477765806" name="" hidden="0"/>
          <p:cNvSpPr txBox="1"/>
          <p:nvPr isPhoto="0" userDrawn="0"/>
        </p:nvSpPr>
        <p:spPr bwMode="auto">
          <a:xfrm flipH="0" flipV="0">
            <a:off x="6004379" y="3246120"/>
            <a:ext cx="183240" cy="36575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sp>
        <p:nvSpPr>
          <p:cNvPr id="1686125745" name="" hidden="0"/>
          <p:cNvSpPr/>
          <p:nvPr isPhoto="0" userDrawn="0"/>
        </p:nvSpPr>
        <p:spPr bwMode="auto">
          <a:xfrm flipH="0" flipV="0">
            <a:off x="1869558" y="2872590"/>
            <a:ext cx="560293" cy="373529"/>
          </a:xfrm>
          <a:prstGeom prst="rect">
            <a:avLst/>
          </a:prstGeom>
          <a:solidFill>
            <a:schemeClr val="accent1">
              <a:alpha val="7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615144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Findings</a:t>
            </a:r>
            <a:endParaRPr sz="2400"/>
          </a:p>
        </p:txBody>
      </p:sp>
      <p:sp>
        <p:nvSpPr>
          <p:cNvPr id="166315680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sz="3600" b="1"/>
              <a:t> Sustainable Business Model</a:t>
            </a:r>
            <a:r>
              <a:rPr sz="3600" b="1"/>
              <a:t> </a:t>
            </a:r>
            <a:endParaRPr sz="3600" b="1"/>
          </a:p>
          <a:p>
            <a:pPr marL="0" indent="0">
              <a:buFont typeface="Arial"/>
              <a:buNone/>
              <a:defRPr/>
            </a:pPr>
            <a:endParaRPr sz="3000" b="1"/>
          </a:p>
          <a:p>
            <a:pPr>
              <a:defRPr/>
            </a:pPr>
            <a:r>
              <a:rPr sz="3000" b="1"/>
              <a:t>It is a very specific configuration of BM, achieved through SBMI</a:t>
            </a:r>
            <a:endParaRPr sz="3000" b="1"/>
          </a:p>
          <a:p>
            <a:pPr>
              <a:defRPr/>
            </a:pPr>
            <a:r>
              <a:rPr sz="3000" b="1"/>
              <a:t>To qualify as </a:t>
            </a:r>
            <a:r>
              <a:rPr sz="3000" b="1" i="1"/>
              <a:t>sustainable</a:t>
            </a:r>
            <a:r>
              <a:rPr sz="3000" b="1" i="0"/>
              <a:t>, sustainability has to be achieved in every component to the maximum extent possible given current ethics and technology and considering and balancing every sustainability aspect</a:t>
            </a:r>
            <a:endParaRPr sz="3000" b="1" i="0"/>
          </a:p>
        </p:txBody>
      </p:sp>
      <p:sp>
        <p:nvSpPr>
          <p:cNvPr id="8247620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Sustainability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BM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BMI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SBM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SBMI</a:t>
            </a:r>
            <a:endParaRPr sz="2000" b="1"/>
          </a:p>
        </p:txBody>
      </p:sp>
      <p:sp>
        <p:nvSpPr>
          <p:cNvPr id="1667219614" name="" hidden="0"/>
          <p:cNvSpPr txBox="1"/>
          <p:nvPr isPhoto="0" userDrawn="0"/>
        </p:nvSpPr>
        <p:spPr bwMode="auto">
          <a:xfrm flipH="0" flipV="0">
            <a:off x="6004379" y="3246120"/>
            <a:ext cx="183240" cy="36575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sp>
        <p:nvSpPr>
          <p:cNvPr id="702954527" name="" hidden="0"/>
          <p:cNvSpPr/>
          <p:nvPr isPhoto="0" userDrawn="0"/>
        </p:nvSpPr>
        <p:spPr bwMode="auto">
          <a:xfrm flipH="0" flipV="0">
            <a:off x="1869558" y="3593867"/>
            <a:ext cx="691029" cy="373529"/>
          </a:xfrm>
          <a:prstGeom prst="rect">
            <a:avLst/>
          </a:prstGeom>
          <a:solidFill>
            <a:schemeClr val="accent1">
              <a:alpha val="7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793619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Background</a:t>
            </a:r>
            <a:r>
              <a:rPr sz="2400"/>
              <a:t> </a:t>
            </a:r>
            <a:endParaRPr sz="2400"/>
          </a:p>
        </p:txBody>
      </p:sp>
      <p:sp>
        <p:nvSpPr>
          <p:cNvPr id="145754414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b="1"/>
              <a:t>BUSINESS MODEL</a:t>
            </a:r>
            <a:endParaRPr b="1"/>
          </a:p>
          <a:p>
            <a:pPr>
              <a:defRPr/>
            </a:pPr>
            <a:r>
              <a:rPr sz="2400" b="1"/>
              <a:t>Pacific in literature</a:t>
            </a:r>
            <a:endParaRPr sz="2400" b="1"/>
          </a:p>
          <a:p>
            <a:pPr>
              <a:defRPr/>
            </a:pPr>
            <a:r>
              <a:rPr sz="2400" b="1"/>
              <a:t>Depicts the underlying logic of how a business makes profit</a:t>
            </a:r>
            <a:endParaRPr sz="2400" b="1"/>
          </a:p>
          <a:p>
            <a:pPr>
              <a:defRPr/>
            </a:pPr>
            <a:r>
              <a:rPr sz="2400" b="1"/>
              <a:t>It is the conceptual architecture of how a business produces, delivers and captures value</a:t>
            </a:r>
            <a:endParaRPr sz="2400" b="1"/>
          </a:p>
          <a:p>
            <a:pPr>
              <a:defRPr/>
            </a:pPr>
            <a:r>
              <a:rPr sz="2400" b="1"/>
              <a:t>It is a strategic asset for competitive advantage and performance (Afuah, 2003; Hamel, 2001; Magretta, 2002; Chesbrough, 2007)</a:t>
            </a:r>
            <a:endParaRPr sz="2400" b="1"/>
          </a:p>
          <a:p>
            <a:pPr>
              <a:defRPr/>
            </a:pPr>
            <a:r>
              <a:rPr sz="2400" b="1"/>
              <a:t>Its components may vary, but </a:t>
            </a:r>
            <a:r>
              <a:rPr sz="2400" b="1" i="1"/>
              <a:t>value </a:t>
            </a:r>
            <a:r>
              <a:rPr sz="2400" b="1" i="0"/>
              <a:t>has a central role (Geissoderfer et al., 2018)</a:t>
            </a:r>
            <a:endParaRPr sz="2400" b="1" i="0"/>
          </a:p>
        </p:txBody>
      </p:sp>
      <p:sp>
        <p:nvSpPr>
          <p:cNvPr id="578434732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000" b="1"/>
              <a:t>BUSINESS MODEL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BUSINESS MODEL INNOVATION</a:t>
            </a:r>
            <a:endParaRPr sz="2000" b="1"/>
          </a:p>
          <a:p>
            <a:pPr>
              <a:lnSpc>
                <a:spcPct val="114999"/>
              </a:lnSpc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SUSTAINABLE BUSINESS MODEL</a:t>
            </a:r>
            <a:endParaRPr sz="2000" b="1"/>
          </a:p>
          <a:p>
            <a:pPr>
              <a:lnSpc>
                <a:spcPct val="114999"/>
              </a:lnSpc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SUSTINABLE BUSINESS MODEL INNOVATION</a:t>
            </a:r>
            <a:endParaRPr sz="2000" b="1"/>
          </a:p>
        </p:txBody>
      </p:sp>
      <p:sp>
        <p:nvSpPr>
          <p:cNvPr id="1319967896" name="" hidden="0"/>
          <p:cNvSpPr/>
          <p:nvPr isPhoto="0" userDrawn="0"/>
        </p:nvSpPr>
        <p:spPr bwMode="auto">
          <a:xfrm flipH="0" flipV="0">
            <a:off x="1794852" y="1512793"/>
            <a:ext cx="2502646" cy="280146"/>
          </a:xfrm>
          <a:prstGeom prst="rect">
            <a:avLst/>
          </a:prstGeom>
          <a:solidFill>
            <a:schemeClr val="accent1">
              <a:alpha val="7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138292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Findings</a:t>
            </a:r>
            <a:endParaRPr sz="2400"/>
          </a:p>
        </p:txBody>
      </p:sp>
      <p:sp>
        <p:nvSpPr>
          <p:cNvPr id="67726226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sz="3600" b="1"/>
              <a:t> Sustainable Business Model Innovation </a:t>
            </a:r>
            <a:r>
              <a:rPr sz="3600" b="1"/>
              <a:t> </a:t>
            </a:r>
            <a:endParaRPr sz="3600" b="1"/>
          </a:p>
          <a:p>
            <a:pPr marL="0" indent="0">
              <a:buFont typeface="Arial"/>
              <a:buNone/>
              <a:defRPr/>
            </a:pPr>
            <a:endParaRPr sz="3000" b="1"/>
          </a:p>
          <a:p>
            <a:pPr>
              <a:defRPr/>
            </a:pPr>
            <a:r>
              <a:rPr sz="3000" b="1"/>
              <a:t>It is a specific configuration of the concept of BMI, aimed at improving sustainability aspect in a BM </a:t>
            </a:r>
            <a:endParaRPr sz="3000" b="1"/>
          </a:p>
          <a:p>
            <a:pPr>
              <a:defRPr/>
            </a:pPr>
            <a:r>
              <a:rPr sz="3000" b="1"/>
              <a:t>Any change applied to a BM pursuing a sustainability related goal qualify as SBMI</a:t>
            </a:r>
            <a:endParaRPr sz="3000" b="1"/>
          </a:p>
          <a:p>
            <a:pPr>
              <a:defRPr/>
            </a:pPr>
            <a:r>
              <a:rPr sz="3000" b="1"/>
              <a:t>The process usually starts with the implementation of </a:t>
            </a:r>
            <a:r>
              <a:rPr sz="3000" b="1" i="1"/>
              <a:t>sustainability</a:t>
            </a:r>
            <a:r>
              <a:rPr sz="3000" b="1" i="0"/>
              <a:t> in the </a:t>
            </a:r>
            <a:r>
              <a:rPr sz="3000" b="1" i="1"/>
              <a:t>value proposition </a:t>
            </a:r>
            <a:endParaRPr sz="3000" b="1" i="1"/>
          </a:p>
          <a:p>
            <a:pPr>
              <a:defRPr/>
            </a:pPr>
            <a:r>
              <a:rPr sz="3000" b="1" i="0"/>
              <a:t>Practising SBMI does not guarantee to achieve the SBM status</a:t>
            </a:r>
            <a:endParaRPr sz="3000" b="1" i="0"/>
          </a:p>
          <a:p>
            <a:pPr>
              <a:defRPr/>
            </a:pPr>
            <a:endParaRPr sz="3000" b="1" i="1"/>
          </a:p>
        </p:txBody>
      </p:sp>
      <p:sp>
        <p:nvSpPr>
          <p:cNvPr id="1519891480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Sustainability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BM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BMI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SBM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SBMI</a:t>
            </a:r>
            <a:endParaRPr sz="2000" b="1"/>
          </a:p>
        </p:txBody>
      </p:sp>
      <p:sp>
        <p:nvSpPr>
          <p:cNvPr id="1270882876" name="" hidden="0"/>
          <p:cNvSpPr txBox="1"/>
          <p:nvPr isPhoto="0" userDrawn="0"/>
        </p:nvSpPr>
        <p:spPr bwMode="auto">
          <a:xfrm flipH="0" flipV="0">
            <a:off x="6004379" y="3246120"/>
            <a:ext cx="183240" cy="36575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sp>
        <p:nvSpPr>
          <p:cNvPr id="52135046" name="" hidden="0"/>
          <p:cNvSpPr/>
          <p:nvPr isPhoto="0" userDrawn="0"/>
        </p:nvSpPr>
        <p:spPr bwMode="auto">
          <a:xfrm flipH="0" flipV="0">
            <a:off x="1869558" y="4247544"/>
            <a:ext cx="765735" cy="373529"/>
          </a:xfrm>
          <a:prstGeom prst="rect">
            <a:avLst/>
          </a:prstGeom>
          <a:solidFill>
            <a:schemeClr val="accent1">
              <a:alpha val="7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038596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Purpose </a:t>
            </a:r>
            <a:endParaRPr sz="2400"/>
          </a:p>
        </p:txBody>
      </p:sp>
      <p:sp>
        <p:nvSpPr>
          <p:cNvPr id="131679359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sz="3600" b="1"/>
              <a:t>Purpose fulfillment</a:t>
            </a:r>
            <a:endParaRPr sz="3600" b="1"/>
          </a:p>
          <a:p>
            <a:pPr marL="0" indent="0">
              <a:buFont typeface="Arial"/>
              <a:buNone/>
              <a:defRPr/>
            </a:pPr>
            <a:endParaRPr sz="3000" b="1"/>
          </a:p>
          <a:p>
            <a:pPr>
              <a:defRPr/>
            </a:pPr>
            <a:r>
              <a:rPr sz="2400" b="1"/>
              <a:t>BMI is pertinent to the BM nexus. SBM is a specific variation of plain BM, reached through SBMI, which in turn is a specific configuration of BMI aimed at pursuing sustainability related goals</a:t>
            </a:r>
            <a:endParaRPr sz="2400" b="1"/>
          </a:p>
          <a:p>
            <a:pPr>
              <a:defRPr/>
            </a:pPr>
            <a:endParaRPr sz="2400" b="1"/>
          </a:p>
          <a:p>
            <a:pPr>
              <a:defRPr/>
            </a:pPr>
            <a:r>
              <a:rPr sz="2400" b="1"/>
              <a:t>A BM is proposed as a static image of a BM, while BMI is the dynamic image. This definition unify the existing definitions as different configurations of the same concept</a:t>
            </a:r>
            <a:endParaRPr sz="2400" b="1"/>
          </a:p>
          <a:p>
            <a:pPr>
              <a:defRPr/>
            </a:pPr>
            <a:endParaRPr sz="2400" b="1"/>
          </a:p>
          <a:p>
            <a:pPr>
              <a:defRPr/>
            </a:pPr>
            <a:r>
              <a:rPr sz="2400" b="1"/>
              <a:t>Sustainability is defined over time by ethics and existing technology, but always consider every possible aspects. In the end results in its literal meaning of survival over-time</a:t>
            </a:r>
            <a:endParaRPr sz="2400" b="1"/>
          </a:p>
        </p:txBody>
      </p:sp>
      <p:sp>
        <p:nvSpPr>
          <p:cNvPr id="531220129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Clarification of the logic relations between BM, BMI, SBM and SBMI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Proposal of an unified view on the concept of BMI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Understanding of how to define “sustainable”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</p:txBody>
      </p:sp>
      <p:sp>
        <p:nvSpPr>
          <p:cNvPr id="1675644967" name="" hidden="0"/>
          <p:cNvSpPr txBox="1"/>
          <p:nvPr isPhoto="0" userDrawn="0"/>
        </p:nvSpPr>
        <p:spPr bwMode="auto">
          <a:xfrm flipH="0" flipV="0">
            <a:off x="6004379" y="3246120"/>
            <a:ext cx="183240" cy="36575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330219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Last RQ</a:t>
            </a:r>
            <a:endParaRPr sz="2400"/>
          </a:p>
        </p:txBody>
      </p:sp>
      <p:sp>
        <p:nvSpPr>
          <p:cNvPr id="170218808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sz="3600" b="1"/>
              <a:t>Purpose fulfillment</a:t>
            </a:r>
            <a:endParaRPr sz="3600" b="1"/>
          </a:p>
          <a:p>
            <a:pPr marL="0" indent="0">
              <a:buFont typeface="Arial"/>
              <a:buNone/>
              <a:defRPr/>
            </a:pPr>
            <a:endParaRPr sz="3000" b="1"/>
          </a:p>
          <a:p>
            <a:pPr>
              <a:defRPr/>
            </a:pPr>
            <a:r>
              <a:rPr sz="2400" b="1"/>
              <a:t>It is practised for different reasons, but the process stays the same. Hence the “commitment” or “compliance” is not a variable that define the different configurations of BMI</a:t>
            </a:r>
            <a:endParaRPr sz="2400" b="1"/>
          </a:p>
        </p:txBody>
      </p:sp>
      <p:sp>
        <p:nvSpPr>
          <p:cNvPr id="1117760138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1">
              <a:defRPr/>
            </a:pPr>
            <a:endParaRPr sz="20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 SBMI practised due to necessity hence just “adaptation” or is it innovation?</a:t>
            </a:r>
            <a:endParaRPr sz="2000" b="1" i="0"/>
          </a:p>
        </p:txBody>
      </p:sp>
      <p:sp>
        <p:nvSpPr>
          <p:cNvPr id="680857870" name="" hidden="0"/>
          <p:cNvSpPr txBox="1"/>
          <p:nvPr isPhoto="0" userDrawn="0"/>
        </p:nvSpPr>
        <p:spPr bwMode="auto">
          <a:xfrm flipH="0" flipV="0">
            <a:off x="6004379" y="3246120"/>
            <a:ext cx="183240" cy="36575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900251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583497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sz="2400" b="1" i="1"/>
              <a:t>A interesting finding:</a:t>
            </a:r>
            <a:endParaRPr sz="2400"/>
          </a:p>
        </p:txBody>
      </p:sp>
      <p:sp>
        <p:nvSpPr>
          <p:cNvPr id="156224261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b="1"/>
              <a:t>... hence Business Model Innovation for Sustainability is a value change for survival</a:t>
            </a:r>
            <a:endParaRPr b="1"/>
          </a:p>
        </p:txBody>
      </p:sp>
      <p:sp>
        <p:nvSpPr>
          <p:cNvPr id="1157025052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buFont typeface="Arial"/>
              <a:buChar char="•"/>
              <a:defRPr/>
            </a:pPr>
            <a:r>
              <a:rPr sz="2000" b="1"/>
              <a:t>SBMI is BMI aimed at improving Sustainability</a:t>
            </a:r>
            <a:endParaRPr sz="2000" b="1"/>
          </a:p>
          <a:p>
            <a:pPr marL="239821" indent="-239821">
              <a:buFont typeface="Arial"/>
              <a:buChar char="•"/>
              <a:defRPr/>
            </a:pPr>
            <a:endParaRPr sz="2000" b="1"/>
          </a:p>
          <a:p>
            <a:pPr marL="239821" indent="-239821">
              <a:buFont typeface="Arial"/>
              <a:buChar char="•"/>
              <a:defRPr/>
            </a:pPr>
            <a:r>
              <a:rPr sz="2000" b="1"/>
              <a:t>Sustainability is deeply linked with ethics and within the business model context it usually starts with the </a:t>
            </a:r>
            <a:r>
              <a:rPr sz="2000" b="1" i="1"/>
              <a:t>value proposition</a:t>
            </a:r>
            <a:endParaRPr sz="2000" b="1" i="1"/>
          </a:p>
          <a:p>
            <a:pPr marL="239821" indent="-239821">
              <a:buFont typeface="Arial"/>
              <a:buChar char="•"/>
              <a:defRPr/>
            </a:pPr>
            <a:endParaRPr sz="2000" b="1" i="1"/>
          </a:p>
          <a:p>
            <a:pPr marL="239821" indent="-239821">
              <a:buFont typeface="Arial"/>
              <a:buChar char="•"/>
              <a:defRPr/>
            </a:pPr>
            <a:r>
              <a:rPr sz="2000" b="1" i="0"/>
              <a:t>Several spiritual and political leaders after days of consultation concluded that </a:t>
            </a:r>
            <a:r>
              <a:rPr sz="2000" b="1" i="1"/>
              <a:t>sustainability is “</a:t>
            </a:r>
            <a:r>
              <a:rPr sz="2000" b="1" i="0"/>
              <a:t>a value change for survival”...</a:t>
            </a:r>
            <a:endParaRPr sz="2000" b="1" i="0"/>
          </a:p>
        </p:txBody>
      </p:sp>
      <p:pic>
        <p:nvPicPr>
          <p:cNvPr id="9268387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042283" y="4829361"/>
            <a:ext cx="1943100" cy="1943100"/>
          </a:xfrm>
          <a:prstGeom prst="rect">
            <a:avLst/>
          </a:prstGeom>
        </p:spPr>
      </p:pic>
      <p:pic>
        <p:nvPicPr>
          <p:cNvPr id="856456801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227025" y="1878479"/>
            <a:ext cx="6808341" cy="2857499"/>
          </a:xfrm>
          <a:prstGeom prst="rect">
            <a:avLst/>
          </a:prstGeom>
        </p:spPr>
      </p:pic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7528529" y="5800911"/>
            <a:ext cx="2353235" cy="32497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259436" name="" hidden="0"/>
          <p:cNvSpPr txBox="1"/>
          <p:nvPr isPhoto="0" userDrawn="0"/>
        </p:nvSpPr>
        <p:spPr bwMode="auto">
          <a:xfrm flipH="0" flipV="0">
            <a:off x="6277205" y="5341470"/>
            <a:ext cx="188697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link here!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38575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Background</a:t>
            </a:r>
            <a:r>
              <a:rPr sz="2400"/>
              <a:t> </a:t>
            </a:r>
            <a:endParaRPr sz="2400"/>
          </a:p>
        </p:txBody>
      </p:sp>
      <p:sp>
        <p:nvSpPr>
          <p:cNvPr id="1975501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327913" y="273050"/>
            <a:ext cx="6254485" cy="5810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b="1"/>
              <a:t>BUSINESS MODEL</a:t>
            </a:r>
            <a:endParaRPr b="1"/>
          </a:p>
        </p:txBody>
      </p:sp>
      <p:sp>
        <p:nvSpPr>
          <p:cNvPr id="1000794303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000" b="1"/>
              <a:t>BUSINESS MODEL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BUSINESS MODEL INNOVATION</a:t>
            </a:r>
            <a:endParaRPr sz="2000" b="1"/>
          </a:p>
          <a:p>
            <a:pPr>
              <a:lnSpc>
                <a:spcPct val="114999"/>
              </a:lnSpc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SUSTAINABLE BUSINESS MODEL</a:t>
            </a:r>
            <a:endParaRPr sz="2000" b="1"/>
          </a:p>
          <a:p>
            <a:pPr>
              <a:lnSpc>
                <a:spcPct val="114999"/>
              </a:lnSpc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SUSTINABLE BUSINESS MODEL INNOVATION</a:t>
            </a:r>
            <a:endParaRPr sz="2000" b="1"/>
          </a:p>
        </p:txBody>
      </p:sp>
      <p:sp>
        <p:nvSpPr>
          <p:cNvPr id="1764210404" name="" hidden="0"/>
          <p:cNvSpPr/>
          <p:nvPr isPhoto="0" userDrawn="0"/>
        </p:nvSpPr>
        <p:spPr bwMode="auto">
          <a:xfrm flipH="0" flipV="0">
            <a:off x="1794852" y="1512793"/>
            <a:ext cx="2502646" cy="280146"/>
          </a:xfrm>
          <a:prstGeom prst="rect">
            <a:avLst/>
          </a:prstGeom>
          <a:solidFill>
            <a:schemeClr val="accent1">
              <a:alpha val="7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490421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193970" y="966133"/>
            <a:ext cx="5677646" cy="4524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74767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Background</a:t>
            </a:r>
            <a:r>
              <a:rPr sz="2400"/>
              <a:t> </a:t>
            </a:r>
            <a:endParaRPr sz="2400"/>
          </a:p>
        </p:txBody>
      </p:sp>
      <p:sp>
        <p:nvSpPr>
          <p:cNvPr id="13748839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sz="3000" b="1"/>
              <a:t>BUSINESS MODEL</a:t>
            </a:r>
            <a:r>
              <a:rPr sz="3000" b="1"/>
              <a:t> INNOVATION</a:t>
            </a:r>
            <a:endParaRPr b="1"/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capability to innovate a business model is often necessary to capture value from innovation (Chesbrough &amp; Rosenbloom, 2002)</a:t>
            </a: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400" b="1"/>
              <a:t>Redesigning a BM is not only needed to capture the value generated by innovation, it can be the innovation by itself (Teece, 2010)</a:t>
            </a:r>
            <a:endParaRPr sz="2400" b="1"/>
          </a:p>
          <a:p>
            <a:pPr>
              <a:defRPr/>
            </a:pPr>
            <a:r>
              <a:rPr sz="2400" b="1"/>
              <a:t>Not pacific, there are two main research stream:</a:t>
            </a:r>
            <a:endParaRPr sz="2400" b="1"/>
          </a:p>
          <a:p>
            <a:pPr lvl="1">
              <a:defRPr/>
            </a:pPr>
            <a:r>
              <a:rPr sz="2000" b="1"/>
              <a:t>Only a complete reinvention of a BM qualify as BMI (Geissdoerfer, 2018)</a:t>
            </a:r>
            <a:endParaRPr sz="2000" b="1"/>
          </a:p>
          <a:p>
            <a:pPr lvl="1">
              <a:defRPr/>
            </a:pPr>
            <a:r>
              <a:rPr sz="2000" b="1"/>
              <a:t>Incremental change and fine-tuning of a BM qualify as BMI (Girotra &amp; Netessine, 2014)</a:t>
            </a:r>
            <a:endParaRPr sz="2000" b="1"/>
          </a:p>
          <a:p>
            <a:pPr lvl="1">
              <a:defRPr/>
            </a:pPr>
            <a:endParaRPr sz="2400" b="1"/>
          </a:p>
          <a:p>
            <a:pPr>
              <a:defRPr/>
            </a:pPr>
            <a:endParaRPr sz="2400" b="1"/>
          </a:p>
        </p:txBody>
      </p:sp>
      <p:sp>
        <p:nvSpPr>
          <p:cNvPr id="1790703235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000" b="1"/>
              <a:t>BUSINESS MODEL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BUSINESS MODEL INNOVATION</a:t>
            </a:r>
            <a:endParaRPr sz="2000" b="1"/>
          </a:p>
          <a:p>
            <a:pPr>
              <a:lnSpc>
                <a:spcPct val="114999"/>
              </a:lnSpc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SUSTAINABLE BUSINESS MODEL</a:t>
            </a:r>
            <a:endParaRPr sz="2000" b="1"/>
          </a:p>
          <a:p>
            <a:pPr>
              <a:lnSpc>
                <a:spcPct val="114999"/>
              </a:lnSpc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SUSTINABLE BUSINESS MODEL INNOVATION</a:t>
            </a:r>
            <a:endParaRPr sz="2000" b="1"/>
          </a:p>
        </p:txBody>
      </p:sp>
      <p:sp>
        <p:nvSpPr>
          <p:cNvPr id="718267877" name="" hidden="0"/>
          <p:cNvSpPr/>
          <p:nvPr isPhoto="0" userDrawn="0"/>
        </p:nvSpPr>
        <p:spPr bwMode="auto">
          <a:xfrm flipH="0" flipV="0">
            <a:off x="1794852" y="2110440"/>
            <a:ext cx="2502646" cy="634999"/>
          </a:xfrm>
          <a:prstGeom prst="rect">
            <a:avLst/>
          </a:prstGeom>
          <a:solidFill>
            <a:schemeClr val="accent1">
              <a:alpha val="7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60837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Background</a:t>
            </a:r>
            <a:r>
              <a:rPr sz="2400"/>
              <a:t> </a:t>
            </a:r>
            <a:endParaRPr sz="2400"/>
          </a:p>
        </p:txBody>
      </p:sp>
      <p:sp>
        <p:nvSpPr>
          <p:cNvPr id="210902537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sz="3000" b="1"/>
              <a:t> SUSTAINABLE BUSINESS MODEL</a:t>
            </a:r>
            <a:r>
              <a:rPr sz="3000" b="1"/>
              <a:t> </a:t>
            </a:r>
            <a:endParaRPr b="1"/>
          </a:p>
          <a:p>
            <a:pPr>
              <a:defRPr/>
            </a:pPr>
            <a:r>
              <a:rPr sz="2400" b="1"/>
              <a:t>Business model are source of sustainable advantage and of a company’s performance sustainability (Porter &amp; Kramer, 2011)</a:t>
            </a:r>
            <a:endParaRPr sz="2400" b="1"/>
          </a:p>
          <a:p>
            <a:pPr>
              <a:defRPr/>
            </a:pPr>
            <a:r>
              <a:rPr sz="2400" b="1"/>
              <a:t>Sustainable businesses are suspected to be more resilient (Choi &amp; Wang, 2009)</a:t>
            </a:r>
            <a:endParaRPr sz="2400" b="1"/>
          </a:p>
          <a:p>
            <a:pPr>
              <a:defRPr/>
            </a:pPr>
            <a:r>
              <a:rPr sz="2400" b="1"/>
              <a:t>SBM definitions are based on BM definitions with the addition of a long-term, non-monetary value creation for all stakeholders or sustainability oriented goals in one or more BM’s component (Geissdoerfer et al., 2018; Shakeel et al., 2020)</a:t>
            </a:r>
            <a:endParaRPr sz="2400" b="1"/>
          </a:p>
          <a:p>
            <a:pPr lvl="1">
              <a:defRPr/>
            </a:pPr>
            <a:endParaRPr sz="2400" b="1"/>
          </a:p>
          <a:p>
            <a:pPr>
              <a:defRPr/>
            </a:pPr>
            <a:endParaRPr sz="2400" b="1"/>
          </a:p>
        </p:txBody>
      </p:sp>
      <p:sp>
        <p:nvSpPr>
          <p:cNvPr id="1136457105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000" b="1"/>
              <a:t>BUSINESS MODEL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BUSINESS MODEL INNOVATION</a:t>
            </a:r>
            <a:endParaRPr sz="2000" b="1"/>
          </a:p>
          <a:p>
            <a:pPr>
              <a:lnSpc>
                <a:spcPct val="114999"/>
              </a:lnSpc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SUSTAINABLE BUSINESS MODEL</a:t>
            </a:r>
            <a:endParaRPr sz="2000" b="1"/>
          </a:p>
          <a:p>
            <a:pPr>
              <a:lnSpc>
                <a:spcPct val="114999"/>
              </a:lnSpc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SUSTINABLE BUSINESS MODEL INNOVATION</a:t>
            </a:r>
            <a:endParaRPr sz="2000" b="1"/>
          </a:p>
        </p:txBody>
      </p:sp>
      <p:sp>
        <p:nvSpPr>
          <p:cNvPr id="965345331" name="" hidden="0"/>
          <p:cNvSpPr/>
          <p:nvPr isPhoto="0" userDrawn="0"/>
        </p:nvSpPr>
        <p:spPr bwMode="auto">
          <a:xfrm flipH="0" flipV="0">
            <a:off x="1794852" y="3145632"/>
            <a:ext cx="2502646" cy="634999"/>
          </a:xfrm>
          <a:prstGeom prst="rect">
            <a:avLst/>
          </a:prstGeom>
          <a:solidFill>
            <a:schemeClr val="accent1">
              <a:alpha val="7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0292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Background</a:t>
            </a:r>
            <a:r>
              <a:rPr sz="2400"/>
              <a:t> </a:t>
            </a:r>
            <a:endParaRPr sz="2400"/>
          </a:p>
        </p:txBody>
      </p:sp>
      <p:sp>
        <p:nvSpPr>
          <p:cNvPr id="197746158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sz="3000" b="1"/>
              <a:t>SUSTAINABLE BUSINESS MODEL   INNOVATION</a:t>
            </a:r>
            <a:r>
              <a:rPr sz="3000" b="1"/>
              <a:t> </a:t>
            </a:r>
            <a:endParaRPr b="1"/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SBMI</a:t>
            </a: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is BMI with a strong component of sustainability in the redesigning of </a:t>
            </a: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value proposition, creation, delivery and the overall value network (Shakeel et al., 2020)</a:t>
            </a: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SBMI is the adaptation of an existing BM to overcome environmental issues (</a:t>
            </a: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Boons</a:t>
            </a:r>
            <a:r>
              <a:rPr/>
              <a:t> </a:t>
            </a:r>
            <a:r>
              <a:rPr sz="2400" b="1"/>
              <a:t>&amp;</a:t>
            </a: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Lüdeke-</a:t>
            </a: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Freund, 2013; Bocken et al., 2014)</a:t>
            </a: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There is no consensus on the SBMI concept (Shakeel et al., 2020)</a:t>
            </a: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endParaRPr sz="2400" b="1"/>
          </a:p>
          <a:p>
            <a:pPr>
              <a:defRPr/>
            </a:pPr>
            <a:endParaRPr sz="2400" b="1"/>
          </a:p>
        </p:txBody>
      </p:sp>
      <p:sp>
        <p:nvSpPr>
          <p:cNvPr id="121927182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000" b="1"/>
              <a:t>BUSINESS MODEL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BUSINESS MODEL INNOVATION</a:t>
            </a:r>
            <a:endParaRPr sz="2000" b="1"/>
          </a:p>
          <a:p>
            <a:pPr>
              <a:lnSpc>
                <a:spcPct val="114999"/>
              </a:lnSpc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SUSTAINABLE BUSINESS MODEL</a:t>
            </a:r>
            <a:endParaRPr sz="2000" b="1"/>
          </a:p>
          <a:p>
            <a:pPr>
              <a:lnSpc>
                <a:spcPct val="114999"/>
              </a:lnSpc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SUSTINABLE BUSINESS MODEL INNOVATION</a:t>
            </a:r>
            <a:endParaRPr sz="2000" b="1"/>
          </a:p>
        </p:txBody>
      </p:sp>
      <p:sp>
        <p:nvSpPr>
          <p:cNvPr id="31334689" name="" hidden="0"/>
          <p:cNvSpPr/>
          <p:nvPr isPhoto="0" userDrawn="0"/>
        </p:nvSpPr>
        <p:spPr bwMode="auto">
          <a:xfrm flipH="0" flipV="0">
            <a:off x="1850882" y="4191514"/>
            <a:ext cx="3100294" cy="634999"/>
          </a:xfrm>
          <a:prstGeom prst="rect">
            <a:avLst/>
          </a:prstGeom>
          <a:solidFill>
            <a:schemeClr val="accent1">
              <a:alpha val="7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581394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Problems</a:t>
            </a:r>
            <a:endParaRPr sz="2400"/>
          </a:p>
        </p:txBody>
      </p:sp>
      <p:sp>
        <p:nvSpPr>
          <p:cNvPr id="53342768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sz="3000" b="1"/>
              <a:t>BUSINESS MODEL  INNOVATION</a:t>
            </a:r>
            <a:endParaRPr sz="3000" b="1"/>
          </a:p>
          <a:p>
            <a:pPr marL="0" indent="0">
              <a:buFont typeface="Arial"/>
              <a:buNone/>
              <a:defRPr/>
            </a:pPr>
            <a:r>
              <a:rPr sz="3000" b="1"/>
              <a:t> </a:t>
            </a:r>
            <a:endParaRPr b="1"/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There is no agreement on what qualify as BMI</a:t>
            </a:r>
            <a:endParaRPr sz="2400" b="1"/>
          </a:p>
          <a:p>
            <a:pPr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Some scholars say you need to change a certain amount of components</a:t>
            </a: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Others to change specific</a:t>
            </a: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Others think any change qualify as BMI</a:t>
            </a: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400" b="1"/>
          </a:p>
        </p:txBody>
      </p:sp>
      <p:sp>
        <p:nvSpPr>
          <p:cNvPr id="818520900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000" b="1"/>
              <a:t>BUSINESS MODEL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BUSINESS MODEL INNOVATION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Sustainability</a:t>
            </a:r>
            <a:endParaRPr sz="2000" b="1"/>
          </a:p>
          <a:p>
            <a:pPr>
              <a:lnSpc>
                <a:spcPct val="114999"/>
              </a:lnSpc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SUSTAINABLE BUSINESS MODEL</a:t>
            </a:r>
            <a:endParaRPr sz="2000" b="1"/>
          </a:p>
          <a:p>
            <a:pPr>
              <a:lnSpc>
                <a:spcPct val="114999"/>
              </a:lnSpc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SUSTINABLE BUSINESS MODEL INNOVATION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</p:txBody>
      </p:sp>
      <p:sp>
        <p:nvSpPr>
          <p:cNvPr id="542512819" name="" hidden="0"/>
          <p:cNvSpPr/>
          <p:nvPr isPhoto="0" userDrawn="0"/>
        </p:nvSpPr>
        <p:spPr bwMode="auto">
          <a:xfrm flipH="0" flipV="0">
            <a:off x="1809548" y="2099750"/>
            <a:ext cx="2618686" cy="634999"/>
          </a:xfrm>
          <a:prstGeom prst="rect">
            <a:avLst/>
          </a:prstGeom>
          <a:solidFill>
            <a:srgbClr val="FF0000">
              <a:alpha val="5000"/>
            </a:srgbClr>
          </a:solidFill>
          <a:ln w="12699" cap="flat" cmpd="sng" algn="ctr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518400" name="" hidden="0"/>
          <p:cNvSpPr/>
          <p:nvPr isPhoto="0" userDrawn="0"/>
        </p:nvSpPr>
        <p:spPr bwMode="auto">
          <a:xfrm flipH="0" flipV="0">
            <a:off x="1884254" y="3780632"/>
            <a:ext cx="2618685" cy="795102"/>
          </a:xfrm>
          <a:prstGeom prst="rect">
            <a:avLst/>
          </a:prstGeom>
          <a:solidFill>
            <a:srgbClr val="FF0000">
              <a:alpha val="5000"/>
            </a:srgbClr>
          </a:solidFill>
          <a:ln w="1269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6430075" name="" hidden="0"/>
          <p:cNvSpPr/>
          <p:nvPr isPhoto="0" userDrawn="0"/>
        </p:nvSpPr>
        <p:spPr bwMode="auto">
          <a:xfrm flipH="0" flipV="0">
            <a:off x="1809548" y="4882543"/>
            <a:ext cx="3160304" cy="699014"/>
          </a:xfrm>
          <a:prstGeom prst="rect">
            <a:avLst/>
          </a:prstGeom>
          <a:solidFill>
            <a:srgbClr val="FF0000">
              <a:alpha val="5000"/>
            </a:srgbClr>
          </a:solidFill>
          <a:ln w="1269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31311160" name="" hidden="0"/>
          <p:cNvSpPr/>
          <p:nvPr isPhoto="0" userDrawn="0"/>
        </p:nvSpPr>
        <p:spPr bwMode="auto">
          <a:xfrm flipH="0" flipV="0">
            <a:off x="1809548" y="3081617"/>
            <a:ext cx="1890303" cy="381515"/>
          </a:xfrm>
          <a:prstGeom prst="rect">
            <a:avLst/>
          </a:prstGeom>
          <a:solidFill>
            <a:srgbClr val="FF0000">
              <a:alpha val="5000"/>
            </a:srgbClr>
          </a:solidFill>
          <a:ln w="1269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89839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Problems</a:t>
            </a:r>
            <a:endParaRPr sz="2400"/>
          </a:p>
        </p:txBody>
      </p:sp>
      <p:sp>
        <p:nvSpPr>
          <p:cNvPr id="72857246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b="1"/>
              <a:t>Sustainability</a:t>
            </a:r>
            <a:endParaRPr sz="3000" b="1"/>
          </a:p>
          <a:p>
            <a:pPr marL="0" indent="0">
              <a:buFont typeface="Arial"/>
              <a:buNone/>
              <a:defRPr/>
            </a:pPr>
            <a:r>
              <a:rPr sz="3000" b="1"/>
              <a:t> </a:t>
            </a:r>
            <a:endParaRPr b="1"/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It is never explicitly defined in its meaning</a:t>
            </a:r>
            <a:endParaRPr sz="2400" b="1"/>
          </a:p>
          <a:p>
            <a:pPr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Originally in strategic literature referred to strategic or competitive sustainability</a:t>
            </a: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Now often refers to environmental issues, but it does not have an explicit definition</a:t>
            </a: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400" b="1"/>
          </a:p>
        </p:txBody>
      </p:sp>
      <p:sp>
        <p:nvSpPr>
          <p:cNvPr id="11090799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000" b="1"/>
              <a:t>BUSINESS MODEL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BUSINESS MODEL INNOVATION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Sustainability</a:t>
            </a:r>
            <a:endParaRPr sz="2000" b="1"/>
          </a:p>
          <a:p>
            <a:pPr>
              <a:lnSpc>
                <a:spcPct val="114999"/>
              </a:lnSpc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SUSTAINABLE BUSINESS MODEL</a:t>
            </a:r>
            <a:endParaRPr sz="2000" b="1"/>
          </a:p>
          <a:p>
            <a:pPr>
              <a:lnSpc>
                <a:spcPct val="114999"/>
              </a:lnSpc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SUSTINABLE BUSINESS MODEL INNOVATION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</p:txBody>
      </p:sp>
      <p:sp>
        <p:nvSpPr>
          <p:cNvPr id="328460055" name="" hidden="0"/>
          <p:cNvSpPr/>
          <p:nvPr isPhoto="0" userDrawn="0"/>
        </p:nvSpPr>
        <p:spPr bwMode="auto">
          <a:xfrm flipH="0" flipV="0">
            <a:off x="1809548" y="2099750"/>
            <a:ext cx="2618686" cy="634999"/>
          </a:xfrm>
          <a:prstGeom prst="rect">
            <a:avLst/>
          </a:prstGeom>
          <a:solidFill>
            <a:srgbClr val="FF0000">
              <a:alpha val="5000"/>
            </a:srgbClr>
          </a:solidFill>
          <a:ln w="1269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333176" name="" hidden="0"/>
          <p:cNvSpPr/>
          <p:nvPr isPhoto="0" userDrawn="0"/>
        </p:nvSpPr>
        <p:spPr bwMode="auto">
          <a:xfrm flipH="0" flipV="0">
            <a:off x="1884254" y="3780632"/>
            <a:ext cx="2618685" cy="795102"/>
          </a:xfrm>
          <a:prstGeom prst="rect">
            <a:avLst/>
          </a:prstGeom>
          <a:solidFill>
            <a:srgbClr val="FF0000">
              <a:alpha val="5000"/>
            </a:srgbClr>
          </a:solidFill>
          <a:ln w="1269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5176292" name="" hidden="0"/>
          <p:cNvSpPr/>
          <p:nvPr isPhoto="0" userDrawn="0"/>
        </p:nvSpPr>
        <p:spPr bwMode="auto">
          <a:xfrm flipH="0" flipV="0">
            <a:off x="1809548" y="4882543"/>
            <a:ext cx="3160304" cy="699014"/>
          </a:xfrm>
          <a:prstGeom prst="rect">
            <a:avLst/>
          </a:prstGeom>
          <a:solidFill>
            <a:srgbClr val="FF0000">
              <a:alpha val="5000"/>
            </a:srgbClr>
          </a:solidFill>
          <a:ln w="1269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68850598" name="" hidden="0"/>
          <p:cNvSpPr/>
          <p:nvPr isPhoto="0" userDrawn="0"/>
        </p:nvSpPr>
        <p:spPr bwMode="auto">
          <a:xfrm flipH="0" flipV="0">
            <a:off x="1809548" y="3081617"/>
            <a:ext cx="1890303" cy="381515"/>
          </a:xfrm>
          <a:prstGeom prst="rect">
            <a:avLst/>
          </a:prstGeom>
          <a:solidFill>
            <a:srgbClr val="FF0000">
              <a:alpha val="5000"/>
            </a:srgbClr>
          </a:solidFill>
          <a:ln w="12699" cap="flat" cmpd="sng" algn="ctr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26716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2400"/>
              <a:t>Problems</a:t>
            </a:r>
            <a:endParaRPr sz="2400"/>
          </a:p>
        </p:txBody>
      </p:sp>
      <p:sp>
        <p:nvSpPr>
          <p:cNvPr id="170402411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27913" y="273050"/>
            <a:ext cx="6254485" cy="58531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r>
              <a:rPr b="1"/>
              <a:t>SUSTAINABLE BUSINESS MODEL</a:t>
            </a:r>
            <a:endParaRPr sz="3000" b="1"/>
          </a:p>
          <a:p>
            <a:pPr marL="0" indent="0">
              <a:buFont typeface="Arial"/>
              <a:buNone/>
              <a:defRPr/>
            </a:pPr>
            <a:r>
              <a:rPr sz="3000" b="1"/>
              <a:t> </a:t>
            </a:r>
            <a:endParaRPr b="1"/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Being based on the addition of the concept of “sustainability” to the concept of BM, the SBM definition is vague and not well defined</a:t>
            </a:r>
            <a:endParaRPr sz="2400" b="1"/>
          </a:p>
          <a:p>
            <a:pPr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 properly define a SBM it is required to defined what “sustainable” refers to</a:t>
            </a: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2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400" b="1"/>
          </a:p>
        </p:txBody>
      </p:sp>
      <p:sp>
        <p:nvSpPr>
          <p:cNvPr id="1802419720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583497" y="1435101"/>
            <a:ext cx="3552394" cy="46910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000" b="1"/>
              <a:t>BUSINESS MODEL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BUSINESS MODEL INNOVATION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Sustainability</a:t>
            </a:r>
            <a:endParaRPr sz="2000" b="1"/>
          </a:p>
          <a:p>
            <a:pPr>
              <a:lnSpc>
                <a:spcPct val="114999"/>
              </a:lnSpc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SUSTAINABLE BUSINESS MODEL</a:t>
            </a:r>
            <a:endParaRPr sz="2000" b="1"/>
          </a:p>
          <a:p>
            <a:pPr>
              <a:lnSpc>
                <a:spcPct val="114999"/>
              </a:lnSpc>
              <a:defRPr/>
            </a:pP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sz="2000" b="1"/>
              <a:t>SUSTINABLE BUSINESS MODEL INNOVATION</a:t>
            </a:r>
            <a:endParaRPr sz="2000" b="1"/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endParaRPr sz="2000" b="1"/>
          </a:p>
        </p:txBody>
      </p:sp>
      <p:sp>
        <p:nvSpPr>
          <p:cNvPr id="705916326" name="" hidden="0"/>
          <p:cNvSpPr/>
          <p:nvPr isPhoto="0" userDrawn="0"/>
        </p:nvSpPr>
        <p:spPr bwMode="auto">
          <a:xfrm flipH="0" flipV="0">
            <a:off x="1809548" y="2099750"/>
            <a:ext cx="2618686" cy="634999"/>
          </a:xfrm>
          <a:prstGeom prst="rect">
            <a:avLst/>
          </a:prstGeom>
          <a:solidFill>
            <a:srgbClr val="FF0000">
              <a:alpha val="5000"/>
            </a:srgbClr>
          </a:solidFill>
          <a:ln w="1269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1932944" name="" hidden="0"/>
          <p:cNvSpPr/>
          <p:nvPr isPhoto="0" userDrawn="0"/>
        </p:nvSpPr>
        <p:spPr bwMode="auto">
          <a:xfrm flipH="0" flipV="0">
            <a:off x="1809548" y="3780632"/>
            <a:ext cx="2618685" cy="795102"/>
          </a:xfrm>
          <a:prstGeom prst="rect">
            <a:avLst/>
          </a:prstGeom>
          <a:solidFill>
            <a:srgbClr val="FF0000">
              <a:alpha val="5000"/>
            </a:srgbClr>
          </a:solidFill>
          <a:ln w="12699" cap="flat" cmpd="sng" algn="ctr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8279587" name="" hidden="0"/>
          <p:cNvSpPr/>
          <p:nvPr isPhoto="0" userDrawn="0"/>
        </p:nvSpPr>
        <p:spPr bwMode="auto">
          <a:xfrm flipH="0" flipV="0">
            <a:off x="1809548" y="4882543"/>
            <a:ext cx="3160304" cy="699014"/>
          </a:xfrm>
          <a:prstGeom prst="rect">
            <a:avLst/>
          </a:prstGeom>
          <a:solidFill>
            <a:srgbClr val="FF0000">
              <a:alpha val="5000"/>
            </a:srgbClr>
          </a:solidFill>
          <a:ln w="1269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42884287" name="" hidden="0"/>
          <p:cNvSpPr/>
          <p:nvPr isPhoto="0" userDrawn="0"/>
        </p:nvSpPr>
        <p:spPr bwMode="auto">
          <a:xfrm flipH="0" flipV="0">
            <a:off x="1809548" y="3081617"/>
            <a:ext cx="1890303" cy="381515"/>
          </a:xfrm>
          <a:prstGeom prst="rect">
            <a:avLst/>
          </a:prstGeom>
          <a:solidFill>
            <a:srgbClr val="FF0000">
              <a:alpha val="5000"/>
            </a:srgbClr>
          </a:solidFill>
          <a:ln w="1269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2022-05-23T19:47:57Z</dcterms:modified>
  <cp:category/>
  <cp:contentStatus/>
  <cp:version/>
</cp:coreProperties>
</file>