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ivvic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vpDPveE14cwM+nmrQQTiY8l2C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6" name="Google Shape;16;p2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5" name="Google Shape;25;p24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6" name="Google Shape;26;p2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5" name="Google Shape;35;p2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2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2" name="Google Shape;42;p2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0" name="Google Shape;50;p26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51" name="Google Shape;51;p2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6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57" name="Google Shape;57;p2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5" name="Google Shape;65;p27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66" name="Google Shape;66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7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72" name="Google Shape;72;p2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0" name="Google Shape;80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2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6" name="Google Shape;86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29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92" name="Google Shape;92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9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98" name="Google Shape;98;p2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0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05" name="Google Shape;105;p3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0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11" name="Google Shape;111;p3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547524" y="1047062"/>
            <a:ext cx="4079700" cy="209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/>
              <a:t>HỆ THỐNG ĐĂNG KÍ TÍN CHỈ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841200" y="3421126"/>
            <a:ext cx="41082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Phạm Trung Hiếu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Châu Diễm Hoàng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Palatino Linotype"/>
                <a:ea typeface="Palatino Linotype"/>
                <a:cs typeface="Palatino Linotype"/>
                <a:sym typeface="Palatino Linotype"/>
              </a:rPr>
              <a:t>Nguyễn Trương Anh Minh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44780" y="772667"/>
            <a:ext cx="6559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A8E9ED"/>
                </a:solidFill>
                <a:latin typeface="Oswald"/>
                <a:ea typeface="Oswald"/>
                <a:cs typeface="Oswald"/>
                <a:sym typeface="Oswald"/>
              </a:rPr>
              <a:t>ĐỒ ÁN LẬP TRÌNH </a:t>
            </a:r>
            <a:r>
              <a:rPr lang="en-US" sz="3200">
                <a:solidFill>
                  <a:srgbClr val="A8E9ED"/>
                </a:solidFill>
                <a:latin typeface="Oswald"/>
                <a:ea typeface="Oswald"/>
                <a:cs typeface="Oswald"/>
                <a:sym typeface="Oswald"/>
              </a:rPr>
              <a:t>CƠ SỞ</a:t>
            </a:r>
            <a:endParaRPr/>
          </a:p>
        </p:txBody>
      </p:sp>
      <p:grpSp>
        <p:nvGrpSpPr>
          <p:cNvPr id="136" name="Google Shape;136;p1"/>
          <p:cNvGrpSpPr/>
          <p:nvPr/>
        </p:nvGrpSpPr>
        <p:grpSpPr>
          <a:xfrm>
            <a:off x="6102966" y="1255956"/>
            <a:ext cx="1600177" cy="1414164"/>
            <a:chOff x="-3137650" y="2787000"/>
            <a:chExt cx="291450" cy="257575"/>
          </a:xfrm>
        </p:grpSpPr>
        <p:sp>
          <p:nvSpPr>
            <p:cNvPr id="137" name="Google Shape;137;p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"/>
          <p:cNvGrpSpPr/>
          <p:nvPr/>
        </p:nvGrpSpPr>
        <p:grpSpPr>
          <a:xfrm>
            <a:off x="6539658" y="2444173"/>
            <a:ext cx="2301265" cy="2377466"/>
            <a:chOff x="6945936" y="1456203"/>
            <a:chExt cx="2159596" cy="2231106"/>
          </a:xfrm>
        </p:grpSpPr>
        <p:sp>
          <p:nvSpPr>
            <p:cNvPr id="146" name="Google Shape;146;p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>
            <a:spLocks noGrp="1"/>
          </p:cNvSpPr>
          <p:nvPr>
            <p:ph type="title"/>
          </p:nvPr>
        </p:nvSpPr>
        <p:spPr>
          <a:xfrm>
            <a:off x="1010125" y="1018225"/>
            <a:ext cx="4641300" cy="31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-US"/>
              <a:t>1. Giới thiệu đề tài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-US"/>
              <a:t>2. Phân tích hướng đối tượng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-US"/>
              <a:t>3. Kết luận và hướng phát triển</a:t>
            </a:r>
            <a:endParaRPr/>
          </a:p>
        </p:txBody>
      </p:sp>
      <p:grpSp>
        <p:nvGrpSpPr>
          <p:cNvPr id="169" name="Google Shape;169;p2"/>
          <p:cNvGrpSpPr/>
          <p:nvPr/>
        </p:nvGrpSpPr>
        <p:grpSpPr>
          <a:xfrm>
            <a:off x="6518732" y="1840423"/>
            <a:ext cx="1600177" cy="1414164"/>
            <a:chOff x="-3137650" y="2787000"/>
            <a:chExt cx="291450" cy="257575"/>
          </a:xfrm>
        </p:grpSpPr>
        <p:sp>
          <p:nvSpPr>
            <p:cNvPr id="170" name="Google Shape;170;p2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-265392" y="4719026"/>
            <a:ext cx="883205" cy="775176"/>
            <a:chOff x="649648" y="271400"/>
            <a:chExt cx="6215377" cy="5455143"/>
          </a:xfrm>
        </p:grpSpPr>
        <p:sp>
          <p:nvSpPr>
            <p:cNvPr id="179" name="Google Shape;179;p2"/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7235010" y="688358"/>
            <a:ext cx="883205" cy="775176"/>
            <a:chOff x="649648" y="271400"/>
            <a:chExt cx="6215377" cy="5455143"/>
          </a:xfrm>
        </p:grpSpPr>
        <p:sp>
          <p:nvSpPr>
            <p:cNvPr id="192" name="Google Shape;192;p2"/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"/>
          <p:cNvGrpSpPr/>
          <p:nvPr/>
        </p:nvGrpSpPr>
        <p:grpSpPr>
          <a:xfrm>
            <a:off x="6222773" y="2915344"/>
            <a:ext cx="739072" cy="714152"/>
            <a:chOff x="4334725" y="1355875"/>
            <a:chExt cx="3106650" cy="3001900"/>
          </a:xfrm>
        </p:grpSpPr>
        <p:grpSp>
          <p:nvGrpSpPr>
            <p:cNvPr id="205" name="Google Shape;205;p2"/>
            <p:cNvGrpSpPr/>
            <p:nvPr/>
          </p:nvGrpSpPr>
          <p:grpSpPr>
            <a:xfrm>
              <a:off x="4516050" y="1724875"/>
              <a:ext cx="2693725" cy="2632900"/>
              <a:chOff x="4516050" y="1724875"/>
              <a:chExt cx="2693725" cy="2632900"/>
            </a:xfrm>
          </p:grpSpPr>
          <p:sp>
            <p:nvSpPr>
              <p:cNvPr id="206" name="Google Shape;206;p2"/>
              <p:cNvSpPr/>
              <p:nvPr/>
            </p:nvSpPr>
            <p:spPr>
              <a:xfrm>
                <a:off x="6227525" y="1737400"/>
                <a:ext cx="982250" cy="1548550"/>
              </a:xfrm>
              <a:custGeom>
                <a:avLst/>
                <a:gdLst/>
                <a:ahLst/>
                <a:cxnLst/>
                <a:rect l="l" t="t" r="r" b="b"/>
                <a:pathLst>
                  <a:path w="39290" h="61942" extrusionOk="0">
                    <a:moveTo>
                      <a:pt x="2948" y="0"/>
                    </a:moveTo>
                    <a:lnTo>
                      <a:pt x="2948" y="0"/>
                    </a:lnTo>
                    <a:cubicBezTo>
                      <a:pt x="2963" y="140"/>
                      <a:pt x="2988" y="275"/>
                      <a:pt x="2997" y="415"/>
                    </a:cubicBezTo>
                    <a:cubicBezTo>
                      <a:pt x="3257" y="4251"/>
                      <a:pt x="2198" y="8060"/>
                      <a:pt x="0" y="11214"/>
                    </a:cubicBezTo>
                    <a:cubicBezTo>
                      <a:pt x="16180" y="17156"/>
                      <a:pt x="27723" y="32699"/>
                      <a:pt x="27723" y="50939"/>
                    </a:cubicBezTo>
                    <a:cubicBezTo>
                      <a:pt x="27725" y="53819"/>
                      <a:pt x="27433" y="56688"/>
                      <a:pt x="26854" y="59506"/>
                    </a:cubicBezTo>
                    <a:cubicBezTo>
                      <a:pt x="27615" y="59401"/>
                      <a:pt x="28380" y="59330"/>
                      <a:pt x="29155" y="59330"/>
                    </a:cubicBezTo>
                    <a:cubicBezTo>
                      <a:pt x="32030" y="59330"/>
                      <a:pt x="34946" y="60066"/>
                      <a:pt x="37619" y="61594"/>
                    </a:cubicBezTo>
                    <a:cubicBezTo>
                      <a:pt x="37808" y="61702"/>
                      <a:pt x="37980" y="61827"/>
                      <a:pt x="38161" y="61942"/>
                    </a:cubicBezTo>
                    <a:cubicBezTo>
                      <a:pt x="38912" y="58322"/>
                      <a:pt x="39289" y="54635"/>
                      <a:pt x="39289" y="50939"/>
                    </a:cubicBezTo>
                    <a:cubicBezTo>
                      <a:pt x="39289" y="27328"/>
                      <a:pt x="24090" y="7277"/>
                      <a:pt x="29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516050" y="1724875"/>
                <a:ext cx="1010900" cy="1581800"/>
              </a:xfrm>
              <a:custGeom>
                <a:avLst/>
                <a:gdLst/>
                <a:ahLst/>
                <a:cxnLst/>
                <a:rect l="l" t="t" r="r" b="b"/>
                <a:pathLst>
                  <a:path w="40436" h="63272" extrusionOk="0">
                    <a:moveTo>
                      <a:pt x="37823" y="1"/>
                    </a:moveTo>
                    <a:lnTo>
                      <a:pt x="37823" y="1"/>
                    </a:lnTo>
                    <a:cubicBezTo>
                      <a:pt x="15908" y="6831"/>
                      <a:pt x="0" y="27279"/>
                      <a:pt x="0" y="51443"/>
                    </a:cubicBezTo>
                    <a:cubicBezTo>
                      <a:pt x="3" y="55421"/>
                      <a:pt x="444" y="59389"/>
                      <a:pt x="1318" y="63272"/>
                    </a:cubicBezTo>
                    <a:cubicBezTo>
                      <a:pt x="1575" y="63078"/>
                      <a:pt x="1825" y="62880"/>
                      <a:pt x="2093" y="62700"/>
                    </a:cubicBezTo>
                    <a:cubicBezTo>
                      <a:pt x="5004" y="60760"/>
                      <a:pt x="8236" y="59853"/>
                      <a:pt x="11420" y="59853"/>
                    </a:cubicBezTo>
                    <a:cubicBezTo>
                      <a:pt x="11754" y="59853"/>
                      <a:pt x="12085" y="59912"/>
                      <a:pt x="12418" y="59931"/>
                    </a:cubicBezTo>
                    <a:cubicBezTo>
                      <a:pt x="11849" y="57138"/>
                      <a:pt x="11565" y="54293"/>
                      <a:pt x="11565" y="51440"/>
                    </a:cubicBezTo>
                    <a:cubicBezTo>
                      <a:pt x="11565" y="32776"/>
                      <a:pt x="23659" y="16944"/>
                      <a:pt x="40435" y="11325"/>
                    </a:cubicBezTo>
                    <a:cubicBezTo>
                      <a:pt x="38630" y="8592"/>
                      <a:pt x="37671" y="5392"/>
                      <a:pt x="37676" y="2117"/>
                    </a:cubicBezTo>
                    <a:cubicBezTo>
                      <a:pt x="37681" y="1409"/>
                      <a:pt x="37730" y="702"/>
                      <a:pt x="378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977525" y="3800325"/>
                <a:ext cx="1782050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71282" h="22298" extrusionOk="0">
                    <a:moveTo>
                      <a:pt x="63561" y="0"/>
                    </a:moveTo>
                    <a:cubicBezTo>
                      <a:pt x="56083" y="6671"/>
                      <a:pt x="46226" y="10731"/>
                      <a:pt x="35414" y="10731"/>
                    </a:cubicBezTo>
                    <a:cubicBezTo>
                      <a:pt x="25098" y="10731"/>
                      <a:pt x="15646" y="7034"/>
                      <a:pt x="8302" y="898"/>
                    </a:cubicBezTo>
                    <a:cubicBezTo>
                      <a:pt x="6892" y="3910"/>
                      <a:pt x="4587" y="6522"/>
                      <a:pt x="1428" y="8290"/>
                    </a:cubicBezTo>
                    <a:cubicBezTo>
                      <a:pt x="962" y="8562"/>
                      <a:pt x="481" y="8778"/>
                      <a:pt x="0" y="9001"/>
                    </a:cubicBezTo>
                    <a:cubicBezTo>
                      <a:pt x="9472" y="17274"/>
                      <a:pt x="21853" y="22297"/>
                      <a:pt x="35414" y="22297"/>
                    </a:cubicBezTo>
                    <a:cubicBezTo>
                      <a:pt x="49193" y="22297"/>
                      <a:pt x="61756" y="17117"/>
                      <a:pt x="71282" y="8609"/>
                    </a:cubicBezTo>
                    <a:cubicBezTo>
                      <a:pt x="67593" y="6654"/>
                      <a:pt x="64981" y="3559"/>
                      <a:pt x="635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"/>
            <p:cNvGrpSpPr/>
            <p:nvPr/>
          </p:nvGrpSpPr>
          <p:grpSpPr>
            <a:xfrm>
              <a:off x="4334725" y="1355875"/>
              <a:ext cx="3106650" cy="2709650"/>
              <a:chOff x="4334725" y="1355875"/>
              <a:chExt cx="3106650" cy="2709650"/>
            </a:xfrm>
          </p:grpSpPr>
          <p:sp>
            <p:nvSpPr>
              <p:cNvPr id="210" name="Google Shape;210;p2"/>
              <p:cNvSpPr/>
              <p:nvPr/>
            </p:nvSpPr>
            <p:spPr>
              <a:xfrm>
                <a:off x="5427950" y="1355875"/>
                <a:ext cx="904575" cy="1665925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fill="none" extrusionOk="0">
                    <a:moveTo>
                      <a:pt x="25479" y="47040"/>
                    </a:moveTo>
                    <a:cubicBezTo>
                      <a:pt x="22352" y="45966"/>
                      <a:pt x="20318" y="42954"/>
                      <a:pt x="20318" y="39712"/>
                    </a:cubicBezTo>
                    <a:lnTo>
                      <a:pt x="20318" y="39474"/>
                    </a:lnTo>
                    <a:cubicBezTo>
                      <a:pt x="20318" y="36347"/>
                      <a:pt x="22239" y="33578"/>
                      <a:pt x="25000" y="32260"/>
                    </a:cubicBezTo>
                    <a:cubicBezTo>
                      <a:pt x="27831" y="31007"/>
                      <a:pt x="30234" y="28986"/>
                      <a:pt x="31983" y="26475"/>
                    </a:cubicBezTo>
                    <a:cubicBezTo>
                      <a:pt x="34181" y="23321"/>
                      <a:pt x="35240" y="19512"/>
                      <a:pt x="34980" y="15676"/>
                    </a:cubicBezTo>
                    <a:cubicBezTo>
                      <a:pt x="34971" y="15536"/>
                      <a:pt x="34944" y="15398"/>
                      <a:pt x="34931" y="15261"/>
                    </a:cubicBezTo>
                    <a:cubicBezTo>
                      <a:pt x="34134" y="7155"/>
                      <a:pt x="27505" y="636"/>
                      <a:pt x="19357" y="47"/>
                    </a:cubicBezTo>
                    <a:cubicBezTo>
                      <a:pt x="18930" y="18"/>
                      <a:pt x="18513" y="1"/>
                      <a:pt x="18094" y="1"/>
                    </a:cubicBezTo>
                    <a:cubicBezTo>
                      <a:pt x="9517" y="1"/>
                      <a:pt x="2397" y="6439"/>
                      <a:pt x="1347" y="14761"/>
                    </a:cubicBezTo>
                    <a:cubicBezTo>
                      <a:pt x="1254" y="15462"/>
                      <a:pt x="1205" y="16169"/>
                      <a:pt x="1200" y="16875"/>
                    </a:cubicBezTo>
                    <a:cubicBezTo>
                      <a:pt x="1195" y="20149"/>
                      <a:pt x="2154" y="23352"/>
                      <a:pt x="3959" y="26085"/>
                    </a:cubicBezTo>
                    <a:cubicBezTo>
                      <a:pt x="5703" y="28734"/>
                      <a:pt x="8168" y="30872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5"/>
                      <a:pt x="2404" y="51975"/>
                      <a:pt x="0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81" y="51972"/>
                      <a:pt x="29930" y="48723"/>
                      <a:pt x="25479" y="470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7D9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334725" y="2760325"/>
                <a:ext cx="1547125" cy="1304775"/>
              </a:xfrm>
              <a:custGeom>
                <a:avLst/>
                <a:gdLst/>
                <a:ahLst/>
                <a:cxnLst/>
                <a:rect l="l" t="t" r="r" b="b"/>
                <a:pathLst>
                  <a:path w="61885" h="52191" fill="none" extrusionOk="0">
                    <a:moveTo>
                      <a:pt x="43727" y="1"/>
                    </a:moveTo>
                    <a:cubicBezTo>
                      <a:pt x="41323" y="4212"/>
                      <a:pt x="40487" y="9019"/>
                      <a:pt x="41208" y="13829"/>
                    </a:cubicBezTo>
                    <a:cubicBezTo>
                      <a:pt x="41804" y="17069"/>
                      <a:pt x="40247" y="20321"/>
                      <a:pt x="37362" y="21878"/>
                    </a:cubicBezTo>
                    <a:lnTo>
                      <a:pt x="37237" y="22004"/>
                    </a:lnTo>
                    <a:cubicBezTo>
                      <a:pt x="35989" y="22712"/>
                      <a:pt x="34579" y="23085"/>
                      <a:pt x="33144" y="23090"/>
                    </a:cubicBezTo>
                    <a:cubicBezTo>
                      <a:pt x="31510" y="23095"/>
                      <a:pt x="29914" y="22587"/>
                      <a:pt x="28582" y="21638"/>
                    </a:cubicBezTo>
                    <a:cubicBezTo>
                      <a:pt x="25950" y="19752"/>
                      <a:pt x="22852" y="18705"/>
                      <a:pt x="19671" y="18513"/>
                    </a:cubicBezTo>
                    <a:cubicBezTo>
                      <a:pt x="19338" y="18494"/>
                      <a:pt x="19007" y="18435"/>
                      <a:pt x="18673" y="18435"/>
                    </a:cubicBezTo>
                    <a:cubicBezTo>
                      <a:pt x="15489" y="18435"/>
                      <a:pt x="12257" y="19345"/>
                      <a:pt x="9348" y="21282"/>
                    </a:cubicBezTo>
                    <a:cubicBezTo>
                      <a:pt x="9078" y="21462"/>
                      <a:pt x="8828" y="21663"/>
                      <a:pt x="8573" y="21856"/>
                    </a:cubicBezTo>
                    <a:cubicBezTo>
                      <a:pt x="2203" y="26681"/>
                      <a:pt x="1" y="35395"/>
                      <a:pt x="3579" y="42679"/>
                    </a:cubicBezTo>
                    <a:cubicBezTo>
                      <a:pt x="6535" y="48755"/>
                      <a:pt x="12519" y="52191"/>
                      <a:pt x="18698" y="52191"/>
                    </a:cubicBezTo>
                    <a:cubicBezTo>
                      <a:pt x="21064" y="52191"/>
                      <a:pt x="23448" y="51656"/>
                      <a:pt x="25712" y="50604"/>
                    </a:cubicBezTo>
                    <a:cubicBezTo>
                      <a:pt x="26193" y="50381"/>
                      <a:pt x="26674" y="50165"/>
                      <a:pt x="27140" y="49893"/>
                    </a:cubicBezTo>
                    <a:cubicBezTo>
                      <a:pt x="30299" y="48122"/>
                      <a:pt x="32604" y="45510"/>
                      <a:pt x="34014" y="42498"/>
                    </a:cubicBezTo>
                    <a:cubicBezTo>
                      <a:pt x="35307" y="39741"/>
                      <a:pt x="35837" y="36690"/>
                      <a:pt x="35552" y="33659"/>
                    </a:cubicBezTo>
                    <a:cubicBezTo>
                      <a:pt x="35312" y="30534"/>
                      <a:pt x="36882" y="27409"/>
                      <a:pt x="39641" y="25852"/>
                    </a:cubicBezTo>
                    <a:cubicBezTo>
                      <a:pt x="40902" y="25114"/>
                      <a:pt x="42282" y="24748"/>
                      <a:pt x="43641" y="24748"/>
                    </a:cubicBezTo>
                    <a:cubicBezTo>
                      <a:pt x="45392" y="24748"/>
                      <a:pt x="47119" y="25356"/>
                      <a:pt x="48534" y="26573"/>
                    </a:cubicBezTo>
                    <a:cubicBezTo>
                      <a:pt x="52382" y="29572"/>
                      <a:pt x="57074" y="31255"/>
                      <a:pt x="61884" y="31255"/>
                    </a:cubicBezTo>
                    <a:lnTo>
                      <a:pt x="61884" y="10461"/>
                    </a:lnTo>
                    <a:lnTo>
                      <a:pt x="61884" y="104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35D74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5881825" y="2760325"/>
                <a:ext cx="1559550" cy="1305200"/>
              </a:xfrm>
              <a:custGeom>
                <a:avLst/>
                <a:gdLst/>
                <a:ahLst/>
                <a:cxnLst/>
                <a:rect l="l" t="t" r="r" b="b"/>
                <a:pathLst>
                  <a:path w="62382" h="52208" fill="none" extrusionOk="0">
                    <a:moveTo>
                      <a:pt x="51989" y="21025"/>
                    </a:moveTo>
                    <a:cubicBezTo>
                      <a:pt x="51805" y="20912"/>
                      <a:pt x="51636" y="20785"/>
                      <a:pt x="51447" y="20677"/>
                    </a:cubicBezTo>
                    <a:cubicBezTo>
                      <a:pt x="48774" y="19149"/>
                      <a:pt x="45855" y="18413"/>
                      <a:pt x="42981" y="18413"/>
                    </a:cubicBezTo>
                    <a:cubicBezTo>
                      <a:pt x="42208" y="18413"/>
                      <a:pt x="41443" y="18484"/>
                      <a:pt x="40682" y="18589"/>
                    </a:cubicBezTo>
                    <a:cubicBezTo>
                      <a:pt x="38034" y="18957"/>
                      <a:pt x="35488" y="19938"/>
                      <a:pt x="33290" y="21523"/>
                    </a:cubicBezTo>
                    <a:cubicBezTo>
                      <a:pt x="31924" y="22519"/>
                      <a:pt x="30276" y="23056"/>
                      <a:pt x="28586" y="23056"/>
                    </a:cubicBezTo>
                    <a:cubicBezTo>
                      <a:pt x="27107" y="23053"/>
                      <a:pt x="25657" y="22646"/>
                      <a:pt x="24394" y="21876"/>
                    </a:cubicBezTo>
                    <a:cubicBezTo>
                      <a:pt x="21510" y="20319"/>
                      <a:pt x="19952" y="17066"/>
                      <a:pt x="20548" y="13829"/>
                    </a:cubicBezTo>
                    <a:cubicBezTo>
                      <a:pt x="21270" y="9019"/>
                      <a:pt x="20433" y="4212"/>
                      <a:pt x="18030" y="1"/>
                    </a:cubicBezTo>
                    <a:lnTo>
                      <a:pt x="0" y="10461"/>
                    </a:lnTo>
                    <a:lnTo>
                      <a:pt x="0" y="10461"/>
                    </a:lnTo>
                    <a:lnTo>
                      <a:pt x="0" y="31250"/>
                    </a:lnTo>
                    <a:cubicBezTo>
                      <a:pt x="4805" y="31250"/>
                      <a:pt x="9489" y="29570"/>
                      <a:pt x="13220" y="26568"/>
                    </a:cubicBezTo>
                    <a:cubicBezTo>
                      <a:pt x="15719" y="24434"/>
                      <a:pt x="19307" y="24142"/>
                      <a:pt x="22116" y="25849"/>
                    </a:cubicBezTo>
                    <a:lnTo>
                      <a:pt x="22356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959" y="36371"/>
                      <a:pt x="26391" y="39091"/>
                      <a:pt x="27389" y="41600"/>
                    </a:cubicBezTo>
                    <a:cubicBezTo>
                      <a:pt x="28807" y="45159"/>
                      <a:pt x="31421" y="48254"/>
                      <a:pt x="35110" y="50209"/>
                    </a:cubicBezTo>
                    <a:cubicBezTo>
                      <a:pt x="35274" y="50295"/>
                      <a:pt x="35412" y="50403"/>
                      <a:pt x="35578" y="50484"/>
                    </a:cubicBezTo>
                    <a:cubicBezTo>
                      <a:pt x="37877" y="51619"/>
                      <a:pt x="40405" y="52208"/>
                      <a:pt x="42968" y="52208"/>
                    </a:cubicBezTo>
                    <a:cubicBezTo>
                      <a:pt x="48435" y="52208"/>
                      <a:pt x="53753" y="49542"/>
                      <a:pt x="56975" y="44840"/>
                    </a:cubicBezTo>
                    <a:cubicBezTo>
                      <a:pt x="62381" y="36727"/>
                      <a:pt x="59960" y="25994"/>
                      <a:pt x="51989" y="210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2973000" y="886049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 idx="2"/>
          </p:nvPr>
        </p:nvSpPr>
        <p:spPr>
          <a:xfrm>
            <a:off x="2984401" y="2212369"/>
            <a:ext cx="3031173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400"/>
              <a:t>Giới  thiệu đề tài</a:t>
            </a:r>
            <a:endParaRPr sz="3400"/>
          </a:p>
        </p:txBody>
      </p:sp>
      <p:grpSp>
        <p:nvGrpSpPr>
          <p:cNvPr id="219" name="Google Shape;219;p3"/>
          <p:cNvGrpSpPr/>
          <p:nvPr/>
        </p:nvGrpSpPr>
        <p:grpSpPr>
          <a:xfrm>
            <a:off x="6275049" y="1382979"/>
            <a:ext cx="2377554" cy="2377554"/>
            <a:chOff x="6198197" y="1098851"/>
            <a:chExt cx="2945798" cy="2945798"/>
          </a:xfrm>
        </p:grpSpPr>
        <p:sp>
          <p:nvSpPr>
            <p:cNvPr id="220" name="Google Shape;220;p3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2953663" y="1186771"/>
            <a:ext cx="1157673" cy="80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title" idx="2"/>
          </p:nvPr>
        </p:nvSpPr>
        <p:spPr>
          <a:xfrm>
            <a:off x="2902154" y="2243818"/>
            <a:ext cx="364608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Phân tích hướng đối tượng</a:t>
            </a:r>
            <a:endParaRPr/>
          </a:p>
        </p:txBody>
      </p:sp>
      <p:grpSp>
        <p:nvGrpSpPr>
          <p:cNvPr id="258" name="Google Shape;258;p6"/>
          <p:cNvGrpSpPr/>
          <p:nvPr/>
        </p:nvGrpSpPr>
        <p:grpSpPr>
          <a:xfrm>
            <a:off x="6337486" y="1383016"/>
            <a:ext cx="2301265" cy="2377466"/>
            <a:chOff x="6945936" y="1456203"/>
            <a:chExt cx="2159596" cy="2231106"/>
          </a:xfrm>
        </p:grpSpPr>
        <p:sp>
          <p:nvSpPr>
            <p:cNvPr id="259" name="Google Shape;259;p6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50B1D-796C-8FC4-10E9-AECE5CBA9D7A}"/>
              </a:ext>
            </a:extLst>
          </p:cNvPr>
          <p:cNvSpPr/>
          <p:nvPr/>
        </p:nvSpPr>
        <p:spPr>
          <a:xfrm>
            <a:off x="299848" y="2062956"/>
            <a:ext cx="1995097" cy="12774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Student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60332F-91D3-3F55-3314-AB96E40116B9}"/>
              </a:ext>
            </a:extLst>
          </p:cNvPr>
          <p:cNvSpPr/>
          <p:nvPr/>
        </p:nvSpPr>
        <p:spPr>
          <a:xfrm>
            <a:off x="3660621" y="2062956"/>
            <a:ext cx="1995097" cy="127743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/>
              <a:t>ClassSection</a:t>
            </a:r>
            <a:endParaRPr lang="en-US" sz="16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92859C-C707-E84E-ACD2-4CF227E59E54}"/>
              </a:ext>
            </a:extLst>
          </p:cNvPr>
          <p:cNvSpPr/>
          <p:nvPr/>
        </p:nvSpPr>
        <p:spPr>
          <a:xfrm>
            <a:off x="6935360" y="1095435"/>
            <a:ext cx="1855173" cy="11878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Teacher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14918F-E27E-DA8A-418F-A1616001FDCA}"/>
              </a:ext>
            </a:extLst>
          </p:cNvPr>
          <p:cNvSpPr/>
          <p:nvPr/>
        </p:nvSpPr>
        <p:spPr>
          <a:xfrm>
            <a:off x="6961562" y="3030260"/>
            <a:ext cx="1855173" cy="11878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Subject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CE0884-A0F1-3808-02CA-FF70D98278E3}"/>
              </a:ext>
            </a:extLst>
          </p:cNvPr>
          <p:cNvGrpSpPr/>
          <p:nvPr/>
        </p:nvGrpSpPr>
        <p:grpSpPr>
          <a:xfrm>
            <a:off x="2298633" y="2581731"/>
            <a:ext cx="1361989" cy="235671"/>
            <a:chOff x="654022" y="1061111"/>
            <a:chExt cx="1021295" cy="174419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1ECB3A1-C788-752B-4109-7C10000CF47F}"/>
                </a:ext>
              </a:extLst>
            </p:cNvPr>
            <p:cNvSpPr/>
            <p:nvPr/>
          </p:nvSpPr>
          <p:spPr>
            <a:xfrm>
              <a:off x="654022" y="1061111"/>
              <a:ext cx="173182" cy="173182"/>
            </a:xfrm>
            <a:prstGeom prst="diamond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EAA9B3F-48E6-AC3F-ADAA-9F07144818C4}"/>
                </a:ext>
              </a:extLst>
            </p:cNvPr>
            <p:cNvSpPr/>
            <p:nvPr/>
          </p:nvSpPr>
          <p:spPr>
            <a:xfrm>
              <a:off x="1502135" y="1062348"/>
              <a:ext cx="173182" cy="173182"/>
            </a:xfrm>
            <a:prstGeom prst="diamond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612409-0F8A-9017-73AA-4F1B1C4A8856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827204" y="1147702"/>
              <a:ext cx="674930" cy="12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2A0D9A-30A5-C8FF-8631-C92A9C0BE55D}"/>
              </a:ext>
            </a:extLst>
          </p:cNvPr>
          <p:cNvGrpSpPr/>
          <p:nvPr/>
        </p:nvGrpSpPr>
        <p:grpSpPr>
          <a:xfrm>
            <a:off x="5640596" y="1689358"/>
            <a:ext cx="1288233" cy="911268"/>
            <a:chOff x="4255069" y="1320913"/>
            <a:chExt cx="953416" cy="86130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6B3D5C4F-CE9C-C0D2-3C22-6F2DFF77DA2E}"/>
                </a:ext>
              </a:extLst>
            </p:cNvPr>
            <p:cNvSpPr/>
            <p:nvPr/>
          </p:nvSpPr>
          <p:spPr>
            <a:xfrm>
              <a:off x="4255069" y="2009031"/>
              <a:ext cx="170928" cy="173182"/>
            </a:xfrm>
            <a:prstGeom prst="diamond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CD35AA6-8B5D-E170-B365-88C8739C417F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 flipV="1">
              <a:off x="4425997" y="1320913"/>
              <a:ext cx="782488" cy="77471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175D78-84BB-7148-73D1-0C7F7A75E074}"/>
              </a:ext>
            </a:extLst>
          </p:cNvPr>
          <p:cNvGrpSpPr/>
          <p:nvPr/>
        </p:nvGrpSpPr>
        <p:grpSpPr>
          <a:xfrm flipV="1">
            <a:off x="5655716" y="2921453"/>
            <a:ext cx="1299315" cy="702729"/>
            <a:chOff x="4255069" y="1567216"/>
            <a:chExt cx="931846" cy="614997"/>
          </a:xfrm>
        </p:grpSpPr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793838DF-E6B9-6F09-86C6-C4A1367F4763}"/>
                </a:ext>
              </a:extLst>
            </p:cNvPr>
            <p:cNvSpPr/>
            <p:nvPr/>
          </p:nvSpPr>
          <p:spPr>
            <a:xfrm>
              <a:off x="4255069" y="2009031"/>
              <a:ext cx="170928" cy="173182"/>
            </a:xfrm>
            <a:prstGeom prst="diamond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99729655-5ECC-3ECE-F102-ED1B939EC565}"/>
                </a:ext>
              </a:extLst>
            </p:cNvPr>
            <p:cNvCxnSpPr>
              <a:cxnSpLocks/>
              <a:stCxn id="28" idx="3"/>
              <a:endCxn id="5" idx="1"/>
            </p:cNvCxnSpPr>
            <p:nvPr/>
          </p:nvCxnSpPr>
          <p:spPr>
            <a:xfrm flipV="1">
              <a:off x="4425997" y="1567216"/>
              <a:ext cx="760918" cy="528407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61B8B07-ABFD-9DF8-D0DB-5A6029C85784}"/>
              </a:ext>
            </a:extLst>
          </p:cNvPr>
          <p:cNvSpPr txBox="1"/>
          <p:nvPr/>
        </p:nvSpPr>
        <p:spPr>
          <a:xfrm>
            <a:off x="2220018" y="2342568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0..n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B78CF-8875-B759-B9A8-DE02E2B0DC3F}"/>
              </a:ext>
            </a:extLst>
          </p:cNvPr>
          <p:cNvSpPr txBox="1"/>
          <p:nvPr/>
        </p:nvSpPr>
        <p:spPr>
          <a:xfrm>
            <a:off x="3258040" y="2351846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0..n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EFCD4B-02EF-F4A1-7D3E-BC1B1C527434}"/>
              </a:ext>
            </a:extLst>
          </p:cNvPr>
          <p:cNvSpPr txBox="1"/>
          <p:nvPr/>
        </p:nvSpPr>
        <p:spPr>
          <a:xfrm>
            <a:off x="5574072" y="2165880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0..n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9E54BC-5463-D24F-FA8B-A09AA8D7A67B}"/>
              </a:ext>
            </a:extLst>
          </p:cNvPr>
          <p:cNvSpPr txBox="1"/>
          <p:nvPr/>
        </p:nvSpPr>
        <p:spPr>
          <a:xfrm>
            <a:off x="5574072" y="2691343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0..n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6D9D0E-E772-FD73-347D-D17309A55A7E}"/>
              </a:ext>
            </a:extLst>
          </p:cNvPr>
          <p:cNvSpPr txBox="1"/>
          <p:nvPr/>
        </p:nvSpPr>
        <p:spPr>
          <a:xfrm>
            <a:off x="6403455" y="1385621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1..1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3C5C9A-7459-7290-2729-C6F54B3417AA}"/>
              </a:ext>
            </a:extLst>
          </p:cNvPr>
          <p:cNvSpPr txBox="1"/>
          <p:nvPr/>
        </p:nvSpPr>
        <p:spPr>
          <a:xfrm>
            <a:off x="6427802" y="3322289"/>
            <a:ext cx="48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1..1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2884391" y="1221043"/>
            <a:ext cx="1229470" cy="7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2"/>
          </p:nvPr>
        </p:nvSpPr>
        <p:spPr>
          <a:xfrm>
            <a:off x="2779064" y="2334019"/>
            <a:ext cx="3717330" cy="83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3"/>
                </a:solidFill>
              </a:rPr>
              <a:t>Kết luận và hướng phát triển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89" name="Google Shape;289;p13"/>
          <p:cNvGrpSpPr/>
          <p:nvPr/>
        </p:nvGrpSpPr>
        <p:grpSpPr>
          <a:xfrm>
            <a:off x="6275293" y="1383097"/>
            <a:ext cx="2377304" cy="2377303"/>
            <a:chOff x="5612559" y="834972"/>
            <a:chExt cx="3473559" cy="3473558"/>
          </a:xfrm>
        </p:grpSpPr>
        <p:sp>
          <p:nvSpPr>
            <p:cNvPr id="290" name="Google Shape;290;p13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5284500" cy="3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Hệ thống đáp ứng được yêu cầu của bài toán đặt ra ở phần mở đầu.</a:t>
            </a:r>
            <a:endParaRPr sz="160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Áp dụng được các kiến thức đã học vào các phần hướng đối tượng và cơ sở dữ liệu của dự án.</a:t>
            </a:r>
            <a:endParaRPr sz="1600"/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Quá trình thử nghiệm ban đầu chưa có lỗi của hệ thống.</a:t>
            </a:r>
            <a:endParaRPr sz="1600"/>
          </a:p>
        </p:txBody>
      </p:sp>
      <p:grpSp>
        <p:nvGrpSpPr>
          <p:cNvPr id="328" name="Google Shape;328;p18"/>
          <p:cNvGrpSpPr/>
          <p:nvPr/>
        </p:nvGrpSpPr>
        <p:grpSpPr>
          <a:xfrm>
            <a:off x="6059494" y="1522120"/>
            <a:ext cx="2301265" cy="2377467"/>
            <a:chOff x="6945936" y="1456203"/>
            <a:chExt cx="2159596" cy="2231106"/>
          </a:xfrm>
        </p:grpSpPr>
        <p:sp>
          <p:nvSpPr>
            <p:cNvPr id="329" name="Google Shape;329;p18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Hướng phát triển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body" idx="1"/>
          </p:nvPr>
        </p:nvSpPr>
        <p:spPr>
          <a:xfrm>
            <a:off x="626725" y="1334400"/>
            <a:ext cx="5145600" cy="24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Hoàn thành giao diện đầy đủ của trang và thêm các chức năng đầy đủ tương tự như trang đăng ký tín chỉ của trường đại học Bách Khoa – đại học Đà Nẵng.</a:t>
            </a:r>
            <a:endParaRPr sz="1800"/>
          </a:p>
        </p:txBody>
      </p:sp>
      <p:pic>
        <p:nvPicPr>
          <p:cNvPr id="353" name="Google Shape;3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5156850" y="1420454"/>
            <a:ext cx="3371849" cy="1824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9"/>
          <p:cNvGrpSpPr/>
          <p:nvPr/>
        </p:nvGrpSpPr>
        <p:grpSpPr>
          <a:xfrm>
            <a:off x="3146689" y="666540"/>
            <a:ext cx="342712" cy="319647"/>
            <a:chOff x="-21299475" y="2798025"/>
            <a:chExt cx="307200" cy="286525"/>
          </a:xfrm>
        </p:grpSpPr>
        <p:sp>
          <p:nvSpPr>
            <p:cNvPr id="355" name="Google Shape;355;p19"/>
            <p:cNvSpPr/>
            <p:nvPr/>
          </p:nvSpPr>
          <p:spPr>
            <a:xfrm>
              <a:off x="-21153750" y="2798025"/>
              <a:ext cx="17350" cy="53575"/>
            </a:xfrm>
            <a:custGeom>
              <a:avLst/>
              <a:gdLst/>
              <a:ahLst/>
              <a:cxnLst/>
              <a:rect l="l" t="t" r="r" b="b"/>
              <a:pathLst>
                <a:path w="694" h="2143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-212569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-21079725" y="2838400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-21113575" y="2825000"/>
              <a:ext cx="26800" cy="35050"/>
            </a:xfrm>
            <a:custGeom>
              <a:avLst/>
              <a:gdLst/>
              <a:ahLst/>
              <a:cxnLst/>
              <a:rect l="l" t="t" r="r" b="b"/>
              <a:pathLst>
                <a:path w="1072" h="1402" extrusionOk="0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-21204175" y="2825000"/>
              <a:ext cx="27600" cy="35050"/>
            </a:xfrm>
            <a:custGeom>
              <a:avLst/>
              <a:gdLst/>
              <a:ahLst/>
              <a:cxnLst/>
              <a:rect l="l" t="t" r="r" b="b"/>
              <a:pathLst>
                <a:path w="1104" h="1402" extrusionOk="0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-21297900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-21047425" y="29405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-21056100" y="2892750"/>
              <a:ext cx="37050" cy="25150"/>
            </a:xfrm>
            <a:custGeom>
              <a:avLst/>
              <a:gdLst/>
              <a:ahLst/>
              <a:cxnLst/>
              <a:rect l="l" t="t" r="r" b="b"/>
              <a:pathLst>
                <a:path w="1482" h="1006" extrusionOk="0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-21271100" y="2893975"/>
              <a:ext cx="37825" cy="25150"/>
            </a:xfrm>
            <a:custGeom>
              <a:avLst/>
              <a:gdLst/>
              <a:ahLst/>
              <a:cxnLst/>
              <a:rect l="l" t="t" r="r" b="b"/>
              <a:pathLst>
                <a:path w="1513" h="1006" extrusionOk="0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-21298675" y="3049275"/>
              <a:ext cx="306400" cy="35275"/>
            </a:xfrm>
            <a:custGeom>
              <a:avLst/>
              <a:gdLst/>
              <a:ahLst/>
              <a:cxnLst/>
              <a:rect l="l" t="t" r="r" b="b"/>
              <a:pathLst>
                <a:path w="12256" h="1411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-21298675" y="3013050"/>
              <a:ext cx="306400" cy="34675"/>
            </a:xfrm>
            <a:custGeom>
              <a:avLst/>
              <a:gdLst/>
              <a:ahLst/>
              <a:cxnLst/>
              <a:rect l="l" t="t" r="r" b="b"/>
              <a:pathLst>
                <a:path w="12256" h="1387" extrusionOk="0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-21299475" y="2868125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3654983" y="646831"/>
            <a:ext cx="300543" cy="338306"/>
            <a:chOff x="-20930075" y="4066100"/>
            <a:chExt cx="269400" cy="303250"/>
          </a:xfrm>
        </p:grpSpPr>
        <p:sp>
          <p:nvSpPr>
            <p:cNvPr id="368" name="Google Shape;368;p19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>
            <a:spLocks noGrp="1"/>
          </p:cNvSpPr>
          <p:nvPr>
            <p:ph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>
                <a:solidFill>
                  <a:schemeClr val="accent5"/>
                </a:solidFill>
              </a:rPr>
              <a:t>Thank you!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Livvic</vt:lpstr>
      <vt:lpstr>Raleway</vt:lpstr>
      <vt:lpstr>Arial</vt:lpstr>
      <vt:lpstr>Oswald</vt:lpstr>
      <vt:lpstr>Roboto</vt:lpstr>
      <vt:lpstr>Palatino Linotype</vt:lpstr>
      <vt:lpstr>Roboto Condensed Light</vt:lpstr>
      <vt:lpstr>Software Development Bussines Plan by Slidesgo</vt:lpstr>
      <vt:lpstr>HỆ THỐNG ĐĂNG KÍ TÍN CHỈ</vt:lpstr>
      <vt:lpstr>1. Giới thiệu đề tài 2. Phân tích hướng đối tượng 3. Kết luận và hướng phát triển</vt:lpstr>
      <vt:lpstr>01</vt:lpstr>
      <vt:lpstr>02</vt:lpstr>
      <vt:lpstr>PowerPoint Presentation</vt:lpstr>
      <vt:lpstr>03</vt:lpstr>
      <vt:lpstr>Kết luận</vt:lpstr>
      <vt:lpstr>Hướng phát triển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ĐĂNG KÍ TÍN CHỈ</dc:title>
  <cp:lastModifiedBy>Phạm Trung Hiếu</cp:lastModifiedBy>
  <cp:revision>2</cp:revision>
  <dcterms:modified xsi:type="dcterms:W3CDTF">2022-12-25T13:16:56Z</dcterms:modified>
</cp:coreProperties>
</file>