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7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A9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0389" y="1191259"/>
            <a:ext cx="746125" cy="46355"/>
          </a:xfrm>
          <a:custGeom>
            <a:avLst/>
            <a:gdLst/>
            <a:ahLst/>
            <a:cxnLst/>
            <a:rect l="l" t="t" r="r" b="b"/>
            <a:pathLst>
              <a:path w="746125" h="46355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21"/>
                </a:lnTo>
                <a:lnTo>
                  <a:pt x="372897" y="45821"/>
                </a:lnTo>
                <a:lnTo>
                  <a:pt x="376008" y="45821"/>
                </a:lnTo>
                <a:lnTo>
                  <a:pt x="745756" y="45821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3292" y="1191252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0390" y="1191252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823" y="1328131"/>
            <a:ext cx="7542352" cy="1126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0673" y="1428400"/>
            <a:ext cx="7542653" cy="254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7799"/>
            <a:ext cx="9144000" cy="465582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0"/>
                </a:moveTo>
                <a:lnTo>
                  <a:pt x="9143981" y="4655690"/>
                </a:lnTo>
                <a:lnTo>
                  <a:pt x="9143981" y="0"/>
                </a:lnTo>
                <a:lnTo>
                  <a:pt x="0" y="0"/>
                </a:lnTo>
                <a:lnTo>
                  <a:pt x="0" y="4655690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30390" y="1191252"/>
            <a:ext cx="746125" cy="46355"/>
            <a:chOff x="830390" y="1191252"/>
            <a:chExt cx="746125" cy="46355"/>
          </a:xfrm>
        </p:grpSpPr>
        <p:sp>
          <p:nvSpPr>
            <p:cNvPr id="4" name="object 4"/>
            <p:cNvSpPr/>
            <p:nvPr/>
          </p:nvSpPr>
          <p:spPr>
            <a:xfrm>
              <a:off x="1203292" y="1191252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EB5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0" y="1191252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606890" y="1384397"/>
            <a:ext cx="4537710" cy="2822575"/>
            <a:chOff x="4606890" y="1384397"/>
            <a:chExt cx="4537710" cy="2822575"/>
          </a:xfrm>
        </p:grpSpPr>
        <p:sp>
          <p:nvSpPr>
            <p:cNvPr id="8" name="object 8"/>
            <p:cNvSpPr/>
            <p:nvPr/>
          </p:nvSpPr>
          <p:spPr>
            <a:xfrm>
              <a:off x="4606890" y="1384397"/>
              <a:ext cx="4537090" cy="28223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32589" y="1896621"/>
              <a:ext cx="3445242" cy="15589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02473" y="1375153"/>
            <a:ext cx="3383279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spc="-45" dirty="0">
                <a:solidFill>
                  <a:srgbClr val="1A1A1A"/>
                </a:solidFill>
                <a:latin typeface="Arial"/>
                <a:cs typeface="Arial"/>
              </a:rPr>
              <a:t>Conversion</a:t>
            </a:r>
            <a:r>
              <a:rPr sz="4000" b="1" spc="-229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4000" b="1" spc="60" dirty="0">
                <a:solidFill>
                  <a:srgbClr val="1A1A1A"/>
                </a:solidFill>
                <a:latin typeface="Arial"/>
                <a:cs typeface="Arial"/>
              </a:rPr>
              <a:t>of  </a:t>
            </a:r>
            <a:r>
              <a:rPr sz="4000" b="1" spc="-65" dirty="0">
                <a:solidFill>
                  <a:srgbClr val="1A1A1A"/>
                </a:solidFill>
                <a:latin typeface="Arial"/>
                <a:cs typeface="Arial"/>
              </a:rPr>
              <a:t>Sign  </a:t>
            </a:r>
            <a:r>
              <a:rPr sz="4000" b="1" spc="45" dirty="0">
                <a:solidFill>
                  <a:srgbClr val="1A1A1A"/>
                </a:solidFill>
                <a:latin typeface="Arial"/>
                <a:cs typeface="Arial"/>
              </a:rPr>
              <a:t>Language </a:t>
            </a:r>
            <a:r>
              <a:rPr sz="4000" b="1" spc="90" dirty="0">
                <a:solidFill>
                  <a:srgbClr val="1A1A1A"/>
                </a:solidFill>
                <a:latin typeface="Arial"/>
                <a:cs typeface="Arial"/>
              </a:rPr>
              <a:t>to  </a:t>
            </a:r>
            <a:r>
              <a:rPr sz="4000" b="1" spc="75" dirty="0">
                <a:solidFill>
                  <a:srgbClr val="1A1A1A"/>
                </a:solidFill>
                <a:latin typeface="Arial"/>
                <a:cs typeface="Arial"/>
              </a:rPr>
              <a:t>Text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2473" y="4050110"/>
            <a:ext cx="17602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solidFill>
                  <a:srgbClr val="595959"/>
                </a:solidFill>
                <a:latin typeface="Lato"/>
                <a:cs typeface="Lato"/>
              </a:rPr>
              <a:t>For</a:t>
            </a:r>
            <a:r>
              <a:rPr sz="1600" spc="-13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Lato"/>
                <a:cs typeface="Lato"/>
              </a:rPr>
              <a:t>Dumb</a:t>
            </a:r>
            <a:r>
              <a:rPr sz="1600" spc="-12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600" spc="-12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Lato"/>
                <a:cs typeface="Lato"/>
              </a:rPr>
              <a:t>Deaf</a:t>
            </a:r>
            <a:endParaRPr sz="16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097" y="1667230"/>
            <a:ext cx="4820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Gesture</a:t>
            </a:r>
            <a:r>
              <a:rPr spc="-185" dirty="0"/>
              <a:t> </a:t>
            </a:r>
            <a:r>
              <a:rPr spc="-20" dirty="0"/>
              <a:t>Classification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17735" y="2771152"/>
            <a:ext cx="121920" cy="120650"/>
          </a:xfrm>
          <a:custGeom>
            <a:avLst/>
            <a:gdLst/>
            <a:ahLst/>
            <a:cxnLst/>
            <a:rect l="l" t="t" r="r" b="b"/>
            <a:pathLst>
              <a:path w="121919" h="120650">
                <a:moveTo>
                  <a:pt x="121424" y="52070"/>
                </a:moveTo>
                <a:lnTo>
                  <a:pt x="68897" y="52070"/>
                </a:lnTo>
                <a:lnTo>
                  <a:pt x="68897" y="0"/>
                </a:lnTo>
                <a:lnTo>
                  <a:pt x="52527" y="0"/>
                </a:lnTo>
                <a:lnTo>
                  <a:pt x="52527" y="52070"/>
                </a:lnTo>
                <a:lnTo>
                  <a:pt x="0" y="52070"/>
                </a:lnTo>
                <a:lnTo>
                  <a:pt x="0" y="68580"/>
                </a:lnTo>
                <a:lnTo>
                  <a:pt x="52527" y="68580"/>
                </a:lnTo>
                <a:lnTo>
                  <a:pt x="52527" y="120650"/>
                </a:lnTo>
                <a:lnTo>
                  <a:pt x="68897" y="120650"/>
                </a:lnTo>
                <a:lnTo>
                  <a:pt x="68897" y="68580"/>
                </a:lnTo>
                <a:lnTo>
                  <a:pt x="121424" y="68580"/>
                </a:lnTo>
                <a:lnTo>
                  <a:pt x="121424" y="52070"/>
                </a:lnTo>
                <a:close/>
              </a:path>
            </a:pathLst>
          </a:custGeom>
          <a:solidFill>
            <a:srgbClr val="2F7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36237" y="1958836"/>
            <a:ext cx="2521585" cy="2028825"/>
          </a:xfrm>
          <a:custGeom>
            <a:avLst/>
            <a:gdLst/>
            <a:ahLst/>
            <a:cxnLst/>
            <a:rect l="l" t="t" r="r" b="b"/>
            <a:pathLst>
              <a:path w="2521584" h="2028825">
                <a:moveTo>
                  <a:pt x="2161220" y="2028405"/>
                </a:moveTo>
                <a:lnTo>
                  <a:pt x="0" y="2028405"/>
                </a:lnTo>
                <a:lnTo>
                  <a:pt x="0" y="360344"/>
                </a:lnTo>
                <a:lnTo>
                  <a:pt x="3289" y="311450"/>
                </a:lnTo>
                <a:lnTo>
                  <a:pt x="12871" y="264556"/>
                </a:lnTo>
                <a:lnTo>
                  <a:pt x="28316" y="220091"/>
                </a:lnTo>
                <a:lnTo>
                  <a:pt x="49195" y="178483"/>
                </a:lnTo>
                <a:lnTo>
                  <a:pt x="75078" y="140162"/>
                </a:lnTo>
                <a:lnTo>
                  <a:pt x="105537" y="105558"/>
                </a:lnTo>
                <a:lnTo>
                  <a:pt x="140141" y="75100"/>
                </a:lnTo>
                <a:lnTo>
                  <a:pt x="178462" y="49217"/>
                </a:lnTo>
                <a:lnTo>
                  <a:pt x="220070" y="28338"/>
                </a:lnTo>
                <a:lnTo>
                  <a:pt x="264536" y="12893"/>
                </a:lnTo>
                <a:lnTo>
                  <a:pt x="311430" y="3311"/>
                </a:lnTo>
                <a:lnTo>
                  <a:pt x="360324" y="22"/>
                </a:lnTo>
                <a:lnTo>
                  <a:pt x="2521544" y="0"/>
                </a:lnTo>
                <a:lnTo>
                  <a:pt x="2521544" y="1668081"/>
                </a:lnTo>
                <a:lnTo>
                  <a:pt x="2518421" y="1715448"/>
                </a:lnTo>
                <a:lnTo>
                  <a:pt x="2509203" y="1761601"/>
                </a:lnTo>
                <a:lnTo>
                  <a:pt x="2494123" y="1805981"/>
                </a:lnTo>
                <a:lnTo>
                  <a:pt x="2473411" y="1848027"/>
                </a:lnTo>
                <a:lnTo>
                  <a:pt x="2447300" y="1887180"/>
                </a:lnTo>
                <a:lnTo>
                  <a:pt x="2416020" y="1922881"/>
                </a:lnTo>
                <a:lnTo>
                  <a:pt x="2380319" y="1954161"/>
                </a:lnTo>
                <a:lnTo>
                  <a:pt x="2341166" y="1980272"/>
                </a:lnTo>
                <a:lnTo>
                  <a:pt x="2299120" y="2000984"/>
                </a:lnTo>
                <a:lnTo>
                  <a:pt x="2254740" y="2016064"/>
                </a:lnTo>
                <a:lnTo>
                  <a:pt x="2208587" y="2025282"/>
                </a:lnTo>
                <a:lnTo>
                  <a:pt x="2161220" y="2028405"/>
                </a:lnTo>
                <a:close/>
              </a:path>
              <a:path w="2521584" h="2028825">
                <a:moveTo>
                  <a:pt x="24" y="2028430"/>
                </a:moveTo>
                <a:close/>
              </a:path>
            </a:pathLst>
          </a:custGeom>
          <a:solidFill>
            <a:srgbClr val="0D5D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28827" y="2164510"/>
            <a:ext cx="1649730" cy="163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FFFFFF"/>
                </a:solidFill>
                <a:latin typeface="Roboto"/>
                <a:cs typeface="Roboto"/>
              </a:rPr>
              <a:t>Layer</a:t>
            </a:r>
            <a:r>
              <a:rPr sz="3000" b="1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000" b="1" dirty="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endParaRPr sz="3000">
              <a:latin typeface="Roboto"/>
              <a:cs typeface="Roboto"/>
            </a:endParaRPr>
          </a:p>
          <a:p>
            <a:pPr marL="12700" marR="5080">
              <a:lnSpc>
                <a:spcPct val="114599"/>
              </a:lnSpc>
              <a:spcBef>
                <a:spcPts val="1665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Classify  between</a:t>
            </a:r>
            <a:r>
              <a:rPr sz="1800" spc="-9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Similar  Symbols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52819" y="1958756"/>
            <a:ext cx="2515870" cy="2028825"/>
          </a:xfrm>
          <a:custGeom>
            <a:avLst/>
            <a:gdLst/>
            <a:ahLst/>
            <a:cxnLst/>
            <a:rect l="l" t="t" r="r" b="b"/>
            <a:pathLst>
              <a:path w="2515870" h="2028825">
                <a:moveTo>
                  <a:pt x="0" y="22"/>
                </a:moveTo>
                <a:close/>
              </a:path>
              <a:path w="2515870" h="2028825">
                <a:moveTo>
                  <a:pt x="2515720" y="2028585"/>
                </a:moveTo>
                <a:lnTo>
                  <a:pt x="360349" y="2028560"/>
                </a:lnTo>
                <a:lnTo>
                  <a:pt x="311450" y="2025271"/>
                </a:lnTo>
                <a:lnTo>
                  <a:pt x="264550" y="2015689"/>
                </a:lnTo>
                <a:lnTo>
                  <a:pt x="220081" y="2000244"/>
                </a:lnTo>
                <a:lnTo>
                  <a:pt x="178470" y="1979364"/>
                </a:lnTo>
                <a:lnTo>
                  <a:pt x="140146" y="1953480"/>
                </a:lnTo>
                <a:lnTo>
                  <a:pt x="105540" y="1923020"/>
                </a:lnTo>
                <a:lnTo>
                  <a:pt x="75080" y="1888414"/>
                </a:lnTo>
                <a:lnTo>
                  <a:pt x="49196" y="1850090"/>
                </a:lnTo>
                <a:lnTo>
                  <a:pt x="28316" y="1808479"/>
                </a:lnTo>
                <a:lnTo>
                  <a:pt x="12871" y="1764009"/>
                </a:lnTo>
                <a:lnTo>
                  <a:pt x="3289" y="1717110"/>
                </a:lnTo>
                <a:lnTo>
                  <a:pt x="0" y="1668211"/>
                </a:lnTo>
                <a:lnTo>
                  <a:pt x="0" y="22"/>
                </a:lnTo>
                <a:lnTo>
                  <a:pt x="2155370" y="22"/>
                </a:lnTo>
                <a:lnTo>
                  <a:pt x="2202737" y="3147"/>
                </a:lnTo>
                <a:lnTo>
                  <a:pt x="2248890" y="12368"/>
                </a:lnTo>
                <a:lnTo>
                  <a:pt x="2293270" y="27452"/>
                </a:lnTo>
                <a:lnTo>
                  <a:pt x="2335316" y="48168"/>
                </a:lnTo>
                <a:lnTo>
                  <a:pt x="2374469" y="74283"/>
                </a:lnTo>
                <a:lnTo>
                  <a:pt x="2410170" y="105567"/>
                </a:lnTo>
                <a:lnTo>
                  <a:pt x="2441452" y="141269"/>
                </a:lnTo>
                <a:lnTo>
                  <a:pt x="2467568" y="180424"/>
                </a:lnTo>
                <a:lnTo>
                  <a:pt x="2488285" y="222472"/>
                </a:lnTo>
                <a:lnTo>
                  <a:pt x="2503371" y="266853"/>
                </a:lnTo>
                <a:lnTo>
                  <a:pt x="2512594" y="313006"/>
                </a:lnTo>
                <a:lnTo>
                  <a:pt x="2515720" y="360371"/>
                </a:lnTo>
                <a:lnTo>
                  <a:pt x="2515720" y="2028585"/>
                </a:lnTo>
                <a:close/>
              </a:path>
            </a:pathLst>
          </a:custGeom>
          <a:solidFill>
            <a:srgbClr val="2F7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80424" y="2164510"/>
            <a:ext cx="12839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Roboto"/>
                <a:cs typeface="Roboto"/>
              </a:rPr>
              <a:t>Layer</a:t>
            </a:r>
            <a:r>
              <a:rPr sz="3000" spc="-90" dirty="0">
                <a:latin typeface="Roboto"/>
                <a:cs typeface="Roboto"/>
              </a:rPr>
              <a:t> </a:t>
            </a:r>
            <a:r>
              <a:rPr sz="3000" dirty="0">
                <a:latin typeface="Roboto"/>
                <a:cs typeface="Roboto"/>
              </a:rPr>
              <a:t>1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0433" y="2947330"/>
            <a:ext cx="120269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Classify  between</a:t>
            </a:r>
            <a:r>
              <a:rPr sz="1800" spc="-9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27  Symbols</a:t>
            </a:r>
            <a:endParaRPr sz="1800">
              <a:latin typeface="RobotoRegular"/>
              <a:cs typeface="RobotoRegular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13971" y="2701319"/>
            <a:ext cx="731520" cy="543560"/>
            <a:chOff x="1913971" y="2701319"/>
            <a:chExt cx="731520" cy="543560"/>
          </a:xfrm>
        </p:grpSpPr>
        <p:sp>
          <p:nvSpPr>
            <p:cNvPr id="9" name="object 9"/>
            <p:cNvSpPr/>
            <p:nvPr/>
          </p:nvSpPr>
          <p:spPr>
            <a:xfrm>
              <a:off x="1917301" y="2701319"/>
              <a:ext cx="728345" cy="543560"/>
            </a:xfrm>
            <a:custGeom>
              <a:avLst/>
              <a:gdLst/>
              <a:ahLst/>
              <a:cxnLst/>
              <a:rect l="l" t="t" r="r" b="b"/>
              <a:pathLst>
                <a:path w="728344" h="543560">
                  <a:moveTo>
                    <a:pt x="363856" y="543548"/>
                  </a:moveTo>
                  <a:lnTo>
                    <a:pt x="310088" y="540602"/>
                  </a:lnTo>
                  <a:lnTo>
                    <a:pt x="258770" y="532042"/>
                  </a:lnTo>
                  <a:lnTo>
                    <a:pt x="210464" y="518289"/>
                  </a:lnTo>
                  <a:lnTo>
                    <a:pt x="165733" y="499765"/>
                  </a:lnTo>
                  <a:lnTo>
                    <a:pt x="125140" y="476888"/>
                  </a:lnTo>
                  <a:lnTo>
                    <a:pt x="89248" y="450079"/>
                  </a:lnTo>
                  <a:lnTo>
                    <a:pt x="58619" y="419759"/>
                  </a:lnTo>
                  <a:lnTo>
                    <a:pt x="33817" y="386348"/>
                  </a:lnTo>
                  <a:lnTo>
                    <a:pt x="15405" y="350267"/>
                  </a:lnTo>
                  <a:lnTo>
                    <a:pt x="3945" y="311935"/>
                  </a:lnTo>
                  <a:lnTo>
                    <a:pt x="0" y="271774"/>
                  </a:lnTo>
                  <a:lnTo>
                    <a:pt x="3945" y="231612"/>
                  </a:lnTo>
                  <a:lnTo>
                    <a:pt x="15405" y="193281"/>
                  </a:lnTo>
                  <a:lnTo>
                    <a:pt x="33817" y="157199"/>
                  </a:lnTo>
                  <a:lnTo>
                    <a:pt x="58619" y="123789"/>
                  </a:lnTo>
                  <a:lnTo>
                    <a:pt x="89248" y="93469"/>
                  </a:lnTo>
                  <a:lnTo>
                    <a:pt x="125140" y="66660"/>
                  </a:lnTo>
                  <a:lnTo>
                    <a:pt x="165733" y="43783"/>
                  </a:lnTo>
                  <a:lnTo>
                    <a:pt x="210464" y="25258"/>
                  </a:lnTo>
                  <a:lnTo>
                    <a:pt x="258770" y="11506"/>
                  </a:lnTo>
                  <a:lnTo>
                    <a:pt x="310088" y="2946"/>
                  </a:lnTo>
                  <a:lnTo>
                    <a:pt x="363856" y="0"/>
                  </a:lnTo>
                  <a:lnTo>
                    <a:pt x="417624" y="2946"/>
                  </a:lnTo>
                  <a:lnTo>
                    <a:pt x="468943" y="11506"/>
                  </a:lnTo>
                  <a:lnTo>
                    <a:pt x="517250" y="25258"/>
                  </a:lnTo>
                  <a:lnTo>
                    <a:pt x="561981" y="43783"/>
                  </a:lnTo>
                  <a:lnTo>
                    <a:pt x="602575" y="66660"/>
                  </a:lnTo>
                  <a:lnTo>
                    <a:pt x="638468" y="93469"/>
                  </a:lnTo>
                  <a:lnTo>
                    <a:pt x="669097" y="123789"/>
                  </a:lnTo>
                  <a:lnTo>
                    <a:pt x="693899" y="157199"/>
                  </a:lnTo>
                  <a:lnTo>
                    <a:pt x="712312" y="193281"/>
                  </a:lnTo>
                  <a:lnTo>
                    <a:pt x="723773" y="231612"/>
                  </a:lnTo>
                  <a:lnTo>
                    <a:pt x="727718" y="271774"/>
                  </a:lnTo>
                  <a:lnTo>
                    <a:pt x="723773" y="311935"/>
                  </a:lnTo>
                  <a:lnTo>
                    <a:pt x="712312" y="350267"/>
                  </a:lnTo>
                  <a:lnTo>
                    <a:pt x="693899" y="386348"/>
                  </a:lnTo>
                  <a:lnTo>
                    <a:pt x="669097" y="419759"/>
                  </a:lnTo>
                  <a:lnTo>
                    <a:pt x="638468" y="450079"/>
                  </a:lnTo>
                  <a:lnTo>
                    <a:pt x="602575" y="476888"/>
                  </a:lnTo>
                  <a:lnTo>
                    <a:pt x="561981" y="499765"/>
                  </a:lnTo>
                  <a:lnTo>
                    <a:pt x="517250" y="518289"/>
                  </a:lnTo>
                  <a:lnTo>
                    <a:pt x="468943" y="532042"/>
                  </a:lnTo>
                  <a:lnTo>
                    <a:pt x="417624" y="540602"/>
                  </a:lnTo>
                  <a:lnTo>
                    <a:pt x="363856" y="543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3971" y="2887569"/>
              <a:ext cx="552450" cy="171450"/>
            </a:xfrm>
            <a:custGeom>
              <a:avLst/>
              <a:gdLst/>
              <a:ahLst/>
              <a:cxnLst/>
              <a:rect l="l" t="t" r="r" b="b"/>
              <a:pathLst>
                <a:path w="552450" h="171450">
                  <a:moveTo>
                    <a:pt x="437961" y="170824"/>
                  </a:moveTo>
                  <a:lnTo>
                    <a:pt x="437961" y="112749"/>
                  </a:lnTo>
                  <a:lnTo>
                    <a:pt x="0" y="112749"/>
                  </a:lnTo>
                  <a:lnTo>
                    <a:pt x="0" y="58049"/>
                  </a:lnTo>
                  <a:lnTo>
                    <a:pt x="437961" y="58049"/>
                  </a:lnTo>
                  <a:lnTo>
                    <a:pt x="437961" y="0"/>
                  </a:lnTo>
                  <a:lnTo>
                    <a:pt x="552368" y="85399"/>
                  </a:lnTo>
                  <a:lnTo>
                    <a:pt x="437961" y="170824"/>
                  </a:lnTo>
                  <a:close/>
                </a:path>
              </a:pathLst>
            </a:custGeom>
            <a:solidFill>
              <a:srgbClr val="0D5D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555238" y="2644544"/>
            <a:ext cx="968375" cy="657225"/>
            <a:chOff x="5555238" y="2644544"/>
            <a:chExt cx="968375" cy="657225"/>
          </a:xfrm>
        </p:grpSpPr>
        <p:sp>
          <p:nvSpPr>
            <p:cNvPr id="12" name="object 12"/>
            <p:cNvSpPr/>
            <p:nvPr/>
          </p:nvSpPr>
          <p:spPr>
            <a:xfrm>
              <a:off x="5559638" y="2644544"/>
              <a:ext cx="963930" cy="657225"/>
            </a:xfrm>
            <a:custGeom>
              <a:avLst/>
              <a:gdLst/>
              <a:ahLst/>
              <a:cxnLst/>
              <a:rect l="l" t="t" r="r" b="b"/>
              <a:pathLst>
                <a:path w="963929" h="657225">
                  <a:moveTo>
                    <a:pt x="481949" y="657023"/>
                  </a:moveTo>
                  <a:lnTo>
                    <a:pt x="425743" y="654813"/>
                  </a:lnTo>
                  <a:lnTo>
                    <a:pt x="371442" y="648347"/>
                  </a:lnTo>
                  <a:lnTo>
                    <a:pt x="319406" y="637872"/>
                  </a:lnTo>
                  <a:lnTo>
                    <a:pt x="269999" y="623634"/>
                  </a:lnTo>
                  <a:lnTo>
                    <a:pt x="223581" y="605880"/>
                  </a:lnTo>
                  <a:lnTo>
                    <a:pt x="180513" y="584855"/>
                  </a:lnTo>
                  <a:lnTo>
                    <a:pt x="141159" y="560808"/>
                  </a:lnTo>
                  <a:lnTo>
                    <a:pt x="105878" y="533983"/>
                  </a:lnTo>
                  <a:lnTo>
                    <a:pt x="75033" y="504628"/>
                  </a:lnTo>
                  <a:lnTo>
                    <a:pt x="48985" y="472989"/>
                  </a:lnTo>
                  <a:lnTo>
                    <a:pt x="28096" y="439313"/>
                  </a:lnTo>
                  <a:lnTo>
                    <a:pt x="12728" y="403846"/>
                  </a:lnTo>
                  <a:lnTo>
                    <a:pt x="3242" y="366834"/>
                  </a:lnTo>
                  <a:lnTo>
                    <a:pt x="0" y="328524"/>
                  </a:lnTo>
                  <a:lnTo>
                    <a:pt x="3242" y="290209"/>
                  </a:lnTo>
                  <a:lnTo>
                    <a:pt x="12728" y="253193"/>
                  </a:lnTo>
                  <a:lnTo>
                    <a:pt x="28096" y="217722"/>
                  </a:lnTo>
                  <a:lnTo>
                    <a:pt x="48985" y="184043"/>
                  </a:lnTo>
                  <a:lnTo>
                    <a:pt x="75033" y="152401"/>
                  </a:lnTo>
                  <a:lnTo>
                    <a:pt x="105878" y="123044"/>
                  </a:lnTo>
                  <a:lnTo>
                    <a:pt x="141159" y="96218"/>
                  </a:lnTo>
                  <a:lnTo>
                    <a:pt x="180513" y="72169"/>
                  </a:lnTo>
                  <a:lnTo>
                    <a:pt x="223581" y="51144"/>
                  </a:lnTo>
                  <a:lnTo>
                    <a:pt x="269999" y="33389"/>
                  </a:lnTo>
                  <a:lnTo>
                    <a:pt x="319406" y="19151"/>
                  </a:lnTo>
                  <a:lnTo>
                    <a:pt x="371442" y="8676"/>
                  </a:lnTo>
                  <a:lnTo>
                    <a:pt x="425743" y="2210"/>
                  </a:lnTo>
                  <a:lnTo>
                    <a:pt x="481949" y="0"/>
                  </a:lnTo>
                  <a:lnTo>
                    <a:pt x="538149" y="2210"/>
                  </a:lnTo>
                  <a:lnTo>
                    <a:pt x="592446" y="8676"/>
                  </a:lnTo>
                  <a:lnTo>
                    <a:pt x="644478" y="19151"/>
                  </a:lnTo>
                  <a:lnTo>
                    <a:pt x="693882" y="33389"/>
                  </a:lnTo>
                  <a:lnTo>
                    <a:pt x="740298" y="51144"/>
                  </a:lnTo>
                  <a:lnTo>
                    <a:pt x="783363" y="72169"/>
                  </a:lnTo>
                  <a:lnTo>
                    <a:pt x="822717" y="96218"/>
                  </a:lnTo>
                  <a:lnTo>
                    <a:pt x="857996" y="123044"/>
                  </a:lnTo>
                  <a:lnTo>
                    <a:pt x="888840" y="152401"/>
                  </a:lnTo>
                  <a:lnTo>
                    <a:pt x="914888" y="184043"/>
                  </a:lnTo>
                  <a:lnTo>
                    <a:pt x="935776" y="217722"/>
                  </a:lnTo>
                  <a:lnTo>
                    <a:pt x="951144" y="253193"/>
                  </a:lnTo>
                  <a:lnTo>
                    <a:pt x="960630" y="290209"/>
                  </a:lnTo>
                  <a:lnTo>
                    <a:pt x="963873" y="328524"/>
                  </a:lnTo>
                  <a:lnTo>
                    <a:pt x="960630" y="366834"/>
                  </a:lnTo>
                  <a:lnTo>
                    <a:pt x="951144" y="403846"/>
                  </a:lnTo>
                  <a:lnTo>
                    <a:pt x="935776" y="439313"/>
                  </a:lnTo>
                  <a:lnTo>
                    <a:pt x="914888" y="472989"/>
                  </a:lnTo>
                  <a:lnTo>
                    <a:pt x="888840" y="504628"/>
                  </a:lnTo>
                  <a:lnTo>
                    <a:pt x="857996" y="533983"/>
                  </a:lnTo>
                  <a:lnTo>
                    <a:pt x="822717" y="560808"/>
                  </a:lnTo>
                  <a:lnTo>
                    <a:pt x="783363" y="584855"/>
                  </a:lnTo>
                  <a:lnTo>
                    <a:pt x="740298" y="605880"/>
                  </a:lnTo>
                  <a:lnTo>
                    <a:pt x="693882" y="623634"/>
                  </a:lnTo>
                  <a:lnTo>
                    <a:pt x="644478" y="637872"/>
                  </a:lnTo>
                  <a:lnTo>
                    <a:pt x="592446" y="648347"/>
                  </a:lnTo>
                  <a:lnTo>
                    <a:pt x="538149" y="654813"/>
                  </a:lnTo>
                  <a:lnTo>
                    <a:pt x="481949" y="6570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55238" y="2869669"/>
              <a:ext cx="732155" cy="207010"/>
            </a:xfrm>
            <a:custGeom>
              <a:avLst/>
              <a:gdLst/>
              <a:ahLst/>
              <a:cxnLst/>
              <a:rect l="l" t="t" r="r" b="b"/>
              <a:pathLst>
                <a:path w="732154" h="207010">
                  <a:moveTo>
                    <a:pt x="593323" y="206499"/>
                  </a:moveTo>
                  <a:lnTo>
                    <a:pt x="593323" y="136299"/>
                  </a:lnTo>
                  <a:lnTo>
                    <a:pt x="0" y="136299"/>
                  </a:lnTo>
                  <a:lnTo>
                    <a:pt x="0" y="70199"/>
                  </a:lnTo>
                  <a:lnTo>
                    <a:pt x="593323" y="70199"/>
                  </a:lnTo>
                  <a:lnTo>
                    <a:pt x="593323" y="0"/>
                  </a:lnTo>
                  <a:lnTo>
                    <a:pt x="731623" y="103249"/>
                  </a:lnTo>
                  <a:lnTo>
                    <a:pt x="593323" y="206499"/>
                  </a:lnTo>
                  <a:close/>
                </a:path>
              </a:pathLst>
            </a:custGeom>
            <a:solidFill>
              <a:srgbClr val="0D5D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40BCF06-1BE9-42F8-BFAA-BF8BC0239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" y="1973399"/>
            <a:ext cx="1741351" cy="174135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897" y="1462312"/>
            <a:ext cx="21386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Algorithm Layer</a:t>
            </a:r>
            <a:r>
              <a:rPr sz="2000" spc="-8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0000"/>
                </a:solidFill>
                <a:latin typeface="Times New Roman"/>
                <a:cs typeface="Times New Roman"/>
              </a:rPr>
              <a:t>1: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6922" y="1896772"/>
            <a:ext cx="7069455" cy="179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>
              <a:lnSpc>
                <a:spcPct val="107600"/>
              </a:lnSpc>
              <a:spcBef>
                <a:spcPts val="100"/>
              </a:spcBef>
              <a:buAutoNum type="arabicPeriod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Apply </a:t>
            </a:r>
            <a:r>
              <a:rPr sz="1800" dirty="0">
                <a:latin typeface="Times New Roman"/>
                <a:cs typeface="Times New Roman"/>
              </a:rPr>
              <a:t>gaussian blur filter </a:t>
            </a:r>
            <a:r>
              <a:rPr sz="1800" spc="-5" dirty="0">
                <a:latin typeface="Times New Roman"/>
                <a:cs typeface="Times New Roman"/>
              </a:rPr>
              <a:t>and threshold to the </a:t>
            </a:r>
            <a:r>
              <a:rPr sz="1800" dirty="0">
                <a:latin typeface="Times New Roman"/>
                <a:cs typeface="Times New Roman"/>
              </a:rPr>
              <a:t>frame </a:t>
            </a:r>
            <a:r>
              <a:rPr sz="1800" spc="-5" dirty="0">
                <a:latin typeface="Times New Roman"/>
                <a:cs typeface="Times New Roman"/>
              </a:rPr>
              <a:t>taken with </a:t>
            </a:r>
            <a:r>
              <a:rPr sz="1800" dirty="0">
                <a:latin typeface="Times New Roman"/>
                <a:cs typeface="Times New Roman"/>
              </a:rPr>
              <a:t>opencv </a:t>
            </a:r>
            <a:r>
              <a:rPr sz="1800" spc="-5" dirty="0">
                <a:latin typeface="Times New Roman"/>
                <a:cs typeface="Times New Roman"/>
              </a:rPr>
              <a:t>to  </a:t>
            </a:r>
            <a:r>
              <a:rPr sz="1800" dirty="0">
                <a:latin typeface="Times New Roman"/>
                <a:cs typeface="Times New Roman"/>
              </a:rPr>
              <a:t>get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processed </a:t>
            </a:r>
            <a:r>
              <a:rPr sz="1800" spc="-5" dirty="0">
                <a:latin typeface="Times New Roman"/>
                <a:cs typeface="Times New Roman"/>
              </a:rPr>
              <a:t>image after </a:t>
            </a:r>
            <a:r>
              <a:rPr sz="1800" dirty="0">
                <a:latin typeface="Times New Roman"/>
                <a:cs typeface="Times New Roman"/>
              </a:rPr>
              <a:t>feature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extraction.</a:t>
            </a:r>
            <a:endParaRPr sz="1800">
              <a:latin typeface="Times New Roman"/>
              <a:cs typeface="Times New Roman"/>
            </a:endParaRPr>
          </a:p>
          <a:p>
            <a:pPr marL="298450" marR="127000" indent="-298450">
              <a:lnSpc>
                <a:spcPct val="107600"/>
              </a:lnSpc>
              <a:buAutoNum type="arabicPeriod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processed </a:t>
            </a:r>
            <a:r>
              <a:rPr sz="1800" spc="-5" dirty="0">
                <a:latin typeface="Times New Roman"/>
                <a:cs typeface="Times New Roman"/>
              </a:rPr>
              <a:t>image is </a:t>
            </a:r>
            <a:r>
              <a:rPr sz="1800" dirty="0">
                <a:latin typeface="Times New Roman"/>
                <a:cs typeface="Times New Roman"/>
              </a:rPr>
              <a:t>passed </a:t>
            </a:r>
            <a:r>
              <a:rPr sz="1800" spc="-5" dirty="0">
                <a:latin typeface="Times New Roman"/>
                <a:cs typeface="Times New Roman"/>
              </a:rPr>
              <a:t>to the CNN model </a:t>
            </a:r>
            <a:r>
              <a:rPr sz="1800" dirty="0">
                <a:latin typeface="Times New Roman"/>
                <a:cs typeface="Times New Roman"/>
              </a:rPr>
              <a:t>for prediction </a:t>
            </a:r>
            <a:r>
              <a:rPr sz="1800" spc="-5" dirty="0">
                <a:latin typeface="Times New Roman"/>
                <a:cs typeface="Times New Roman"/>
              </a:rPr>
              <a:t>and if </a:t>
            </a:r>
            <a:r>
              <a:rPr sz="1800" dirty="0">
                <a:latin typeface="Times New Roman"/>
                <a:cs typeface="Times New Roman"/>
              </a:rPr>
              <a:t>a  </a:t>
            </a:r>
            <a:r>
              <a:rPr sz="1800" spc="-5" dirty="0">
                <a:latin typeface="Times New Roman"/>
                <a:cs typeface="Times New Roman"/>
              </a:rPr>
              <a:t>letter is </a:t>
            </a:r>
            <a:r>
              <a:rPr sz="1800" dirty="0">
                <a:latin typeface="Times New Roman"/>
                <a:cs typeface="Times New Roman"/>
              </a:rPr>
              <a:t>detected for </a:t>
            </a:r>
            <a:r>
              <a:rPr sz="1800" spc="-5" dirty="0">
                <a:latin typeface="Times New Roman"/>
                <a:cs typeface="Times New Roman"/>
              </a:rPr>
              <a:t>more than </a:t>
            </a:r>
            <a:r>
              <a:rPr sz="1800" dirty="0">
                <a:latin typeface="Times New Roman"/>
                <a:cs typeface="Times New Roman"/>
              </a:rPr>
              <a:t>50 frames </a:t>
            </a:r>
            <a:r>
              <a:rPr sz="1800" spc="-5" dirty="0">
                <a:latin typeface="Times New Roman"/>
                <a:cs typeface="Times New Roman"/>
              </a:rPr>
              <a:t>then the letter is </a:t>
            </a:r>
            <a:r>
              <a:rPr sz="1800" dirty="0">
                <a:latin typeface="Times New Roman"/>
                <a:cs typeface="Times New Roman"/>
              </a:rPr>
              <a:t>printed </a:t>
            </a:r>
            <a:r>
              <a:rPr sz="1800" spc="-5" dirty="0">
                <a:latin typeface="Times New Roman"/>
                <a:cs typeface="Times New Roman"/>
              </a:rPr>
              <a:t>and  taken into consideration </a:t>
            </a:r>
            <a:r>
              <a:rPr sz="1800" dirty="0">
                <a:latin typeface="Times New Roman"/>
                <a:cs typeface="Times New Roman"/>
              </a:rPr>
              <a:t>for forming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word.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Space </a:t>
            </a:r>
            <a:r>
              <a:rPr sz="1800" dirty="0">
                <a:latin typeface="Times New Roman"/>
                <a:cs typeface="Times New Roman"/>
              </a:rPr>
              <a:t>between </a:t>
            </a:r>
            <a:r>
              <a:rPr sz="1800" spc="-5" dirty="0">
                <a:latin typeface="Times New Roman"/>
                <a:cs typeface="Times New Roman"/>
              </a:rPr>
              <a:t>the words are considered </a:t>
            </a:r>
            <a:r>
              <a:rPr sz="1800" dirty="0">
                <a:latin typeface="Times New Roman"/>
                <a:cs typeface="Times New Roman"/>
              </a:rPr>
              <a:t>using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blank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symbol.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723" y="1381512"/>
            <a:ext cx="21386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Algorithm Layer</a:t>
            </a:r>
            <a:r>
              <a:rPr sz="2000" spc="-8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0000"/>
                </a:solidFill>
                <a:latin typeface="Times New Roman"/>
                <a:cs typeface="Times New Roman"/>
              </a:rPr>
              <a:t>2: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7447" y="1896772"/>
            <a:ext cx="7612380" cy="150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076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detect various </a:t>
            </a:r>
            <a:r>
              <a:rPr sz="1800" spc="-5" dirty="0">
                <a:latin typeface="Times New Roman"/>
                <a:cs typeface="Times New Roman"/>
              </a:rPr>
              <a:t>sets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symbols which show similar </a:t>
            </a:r>
            <a:r>
              <a:rPr sz="1800" dirty="0">
                <a:latin typeface="Times New Roman"/>
                <a:cs typeface="Times New Roman"/>
              </a:rPr>
              <a:t>results on getting  detected.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16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then classify </a:t>
            </a:r>
            <a:r>
              <a:rPr sz="1800" dirty="0">
                <a:latin typeface="Times New Roman"/>
                <a:cs typeface="Times New Roman"/>
              </a:rPr>
              <a:t>between </a:t>
            </a:r>
            <a:r>
              <a:rPr sz="1800" spc="-5" dirty="0">
                <a:latin typeface="Times New Roman"/>
                <a:cs typeface="Times New Roman"/>
              </a:rPr>
              <a:t>those sets </a:t>
            </a:r>
            <a:r>
              <a:rPr sz="1800" dirty="0">
                <a:latin typeface="Times New Roman"/>
                <a:cs typeface="Times New Roman"/>
              </a:rPr>
              <a:t>using </a:t>
            </a:r>
            <a:r>
              <a:rPr sz="1800" spc="-5" dirty="0">
                <a:latin typeface="Times New Roman"/>
                <a:cs typeface="Times New Roman"/>
              </a:rPr>
              <a:t>classifiers made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those sets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only.</a:t>
            </a:r>
            <a:endParaRPr sz="1800">
              <a:latin typeface="Times New Roman"/>
              <a:cs typeface="Times New Roman"/>
            </a:endParaRPr>
          </a:p>
          <a:p>
            <a:pPr marL="379095" marR="6985" indent="-367030">
              <a:lnSpc>
                <a:spcPct val="1076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Times New Roman"/>
                <a:cs typeface="Times New Roman"/>
              </a:rPr>
              <a:t>In our </a:t>
            </a:r>
            <a:r>
              <a:rPr sz="1800" spc="-5" dirty="0">
                <a:latin typeface="Times New Roman"/>
                <a:cs typeface="Times New Roman"/>
              </a:rPr>
              <a:t>testing we </a:t>
            </a:r>
            <a:r>
              <a:rPr sz="1800" dirty="0">
                <a:latin typeface="Times New Roman"/>
                <a:cs typeface="Times New Roman"/>
              </a:rPr>
              <a:t>found </a:t>
            </a:r>
            <a:r>
              <a:rPr sz="1800" spc="-5" dirty="0">
                <a:latin typeface="Times New Roman"/>
                <a:cs typeface="Times New Roman"/>
              </a:rPr>
              <a:t>that </a:t>
            </a:r>
            <a:r>
              <a:rPr sz="1800" dirty="0">
                <a:latin typeface="Times New Roman"/>
                <a:cs typeface="Times New Roman"/>
              </a:rPr>
              <a:t>following </a:t>
            </a:r>
            <a:r>
              <a:rPr sz="1800" spc="-5" dirty="0">
                <a:latin typeface="Times New Roman"/>
                <a:cs typeface="Times New Roman"/>
              </a:rPr>
              <a:t>symbols were </a:t>
            </a:r>
            <a:r>
              <a:rPr sz="1800" dirty="0">
                <a:latin typeface="Times New Roman"/>
                <a:cs typeface="Times New Roman"/>
              </a:rPr>
              <a:t>not </a:t>
            </a:r>
            <a:r>
              <a:rPr sz="1800" spc="-5" dirty="0">
                <a:latin typeface="Times New Roman"/>
                <a:cs typeface="Times New Roman"/>
              </a:rPr>
              <a:t>showing </a:t>
            </a:r>
            <a:r>
              <a:rPr sz="1800" dirty="0">
                <a:latin typeface="Times New Roman"/>
                <a:cs typeface="Times New Roman"/>
              </a:rPr>
              <a:t>properly </a:t>
            </a:r>
            <a:r>
              <a:rPr sz="1800" spc="-5" dirty="0">
                <a:latin typeface="Times New Roman"/>
                <a:cs typeface="Times New Roman"/>
              </a:rPr>
              <a:t>and  were </a:t>
            </a:r>
            <a:r>
              <a:rPr sz="1800" dirty="0">
                <a:latin typeface="Times New Roman"/>
                <a:cs typeface="Times New Roman"/>
              </a:rPr>
              <a:t>giving other </a:t>
            </a:r>
            <a:r>
              <a:rPr sz="1800" spc="-5" dirty="0">
                <a:latin typeface="Times New Roman"/>
                <a:cs typeface="Times New Roman"/>
              </a:rPr>
              <a:t>symbols also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1271" y="3373144"/>
            <a:ext cx="965200" cy="12065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12750" indent="-400050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</a:t>
            </a:r>
            <a:endParaRPr sz="180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5719" y="3373144"/>
            <a:ext cx="1362710" cy="12065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latin typeface="Times New Roman"/>
                <a:cs typeface="Times New Roman"/>
              </a:rPr>
              <a:t>: R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Times New Roman"/>
                <a:cs typeface="Times New Roman"/>
              </a:rPr>
              <a:t>: D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Times New Roman"/>
                <a:cs typeface="Times New Roman"/>
              </a:rPr>
              <a:t>: </a:t>
            </a:r>
            <a:r>
              <a:rPr sz="1800" spc="-5" dirty="0">
                <a:latin typeface="Times New Roman"/>
                <a:cs typeface="Times New Roman"/>
              </a:rPr>
              <a:t>T, D, </a:t>
            </a:r>
            <a:r>
              <a:rPr sz="1800" dirty="0">
                <a:latin typeface="Times New Roman"/>
                <a:cs typeface="Times New Roman"/>
              </a:rPr>
              <a:t>K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Times New Roman"/>
                <a:cs typeface="Times New Roman"/>
              </a:rPr>
              <a:t>: M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3" y="658158"/>
            <a:ext cx="57778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solidFill>
                  <a:srgbClr val="1A1A1A"/>
                </a:solidFill>
              </a:rPr>
              <a:t>Convolutional </a:t>
            </a:r>
            <a:r>
              <a:rPr sz="3000" spc="70" dirty="0">
                <a:solidFill>
                  <a:srgbClr val="1A1A1A"/>
                </a:solidFill>
              </a:rPr>
              <a:t>Neural</a:t>
            </a:r>
            <a:r>
              <a:rPr sz="3000" spc="-240" dirty="0">
                <a:solidFill>
                  <a:srgbClr val="1A1A1A"/>
                </a:solidFill>
              </a:rPr>
              <a:t> </a:t>
            </a:r>
            <a:r>
              <a:rPr sz="3000" spc="45" dirty="0">
                <a:solidFill>
                  <a:srgbClr val="1A1A1A"/>
                </a:solidFill>
              </a:rPr>
              <a:t>Networks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91197" y="1465072"/>
            <a:ext cx="4596130" cy="222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40005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CNNs consist </a:t>
            </a:r>
            <a:r>
              <a:rPr sz="1800" spc="-25" dirty="0">
                <a:solidFill>
                  <a:srgbClr val="595959"/>
                </a:solidFill>
                <a:latin typeface="Lato"/>
                <a:cs typeface="Lato"/>
              </a:rPr>
              <a:t>of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multiple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convolutional  </a:t>
            </a:r>
            <a:r>
              <a:rPr sz="1800" spc="15" dirty="0">
                <a:solidFill>
                  <a:srgbClr val="595959"/>
                </a:solidFill>
                <a:latin typeface="Lato"/>
                <a:cs typeface="Lato"/>
              </a:rPr>
              <a:t>layers </a:t>
            </a:r>
            <a:r>
              <a:rPr sz="1800" spc="-5" dirty="0">
                <a:solidFill>
                  <a:srgbClr val="595959"/>
                </a:solidFill>
                <a:latin typeface="Lato"/>
                <a:cs typeface="Lato"/>
              </a:rPr>
              <a:t>each </a:t>
            </a:r>
            <a:r>
              <a:rPr sz="1800" spc="20" dirty="0">
                <a:solidFill>
                  <a:srgbClr val="595959"/>
                </a:solidFill>
                <a:latin typeface="Lato"/>
                <a:cs typeface="Lato"/>
              </a:rPr>
              <a:t>layer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containing numerous 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“filters”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Lato"/>
                <a:cs typeface="Lato"/>
              </a:rPr>
              <a:t>which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perform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feature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Lato"/>
                <a:cs typeface="Lato"/>
              </a:rPr>
              <a:t>extraction.</a:t>
            </a:r>
            <a:endParaRPr sz="1800">
              <a:latin typeface="Lato"/>
              <a:cs typeface="Lato"/>
            </a:endParaRPr>
          </a:p>
          <a:p>
            <a:pPr marL="379095" marR="5080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20" dirty="0">
                <a:solidFill>
                  <a:srgbClr val="595959"/>
                </a:solidFill>
                <a:latin typeface="Lato"/>
                <a:cs typeface="Lato"/>
              </a:rPr>
              <a:t>Initially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these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“filters” </a:t>
            </a:r>
            <a:r>
              <a:rPr sz="1800" spc="25" dirty="0">
                <a:solidFill>
                  <a:srgbClr val="595959"/>
                </a:solidFill>
                <a:latin typeface="Lato"/>
                <a:cs typeface="Lato"/>
              </a:rPr>
              <a:t>are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random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and </a:t>
            </a:r>
            <a:r>
              <a:rPr sz="1800" spc="-5" dirty="0">
                <a:solidFill>
                  <a:srgbClr val="595959"/>
                </a:solidFill>
                <a:latin typeface="Lato"/>
                <a:cs typeface="Lato"/>
              </a:rPr>
              <a:t>by 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training,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feature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extraction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gets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Lato"/>
                <a:cs typeface="Lato"/>
              </a:rPr>
              <a:t>better  </a:t>
            </a:r>
            <a:r>
              <a:rPr sz="1800" spc="-5" dirty="0">
                <a:solidFill>
                  <a:srgbClr val="595959"/>
                </a:solidFill>
                <a:latin typeface="Lato"/>
                <a:cs typeface="Lato"/>
              </a:rPr>
              <a:t>by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Lato"/>
                <a:cs typeface="Lato"/>
              </a:rPr>
              <a:t>better.</a:t>
            </a:r>
            <a:endParaRPr sz="1800">
              <a:latin typeface="Lato"/>
              <a:cs typeface="La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5" dirty="0">
                <a:solidFill>
                  <a:srgbClr val="595959"/>
                </a:solidFill>
                <a:latin typeface="Lato"/>
                <a:cs typeface="Lato"/>
              </a:rPr>
              <a:t>It’s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Lato"/>
                <a:cs typeface="Lato"/>
              </a:rPr>
              <a:t>primarily</a:t>
            </a:r>
            <a:r>
              <a:rPr sz="1800" spc="-11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Lato"/>
                <a:cs typeface="Lato"/>
              </a:rPr>
              <a:t>used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Lato"/>
                <a:cs typeface="Lato"/>
              </a:rPr>
              <a:t>for</a:t>
            </a:r>
            <a:r>
              <a:rPr sz="1800" spc="-11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image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classification.</a:t>
            </a:r>
            <a:endParaRPr sz="18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33312" y="1607471"/>
            <a:ext cx="2247210" cy="2984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097" y="1667230"/>
            <a:ext cx="5586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Our </a:t>
            </a:r>
            <a:r>
              <a:rPr spc="50" dirty="0"/>
              <a:t>CNN </a:t>
            </a:r>
            <a:r>
              <a:rPr spc="-25" dirty="0"/>
              <a:t>Classifier</a:t>
            </a:r>
            <a:r>
              <a:rPr spc="-484" dirty="0"/>
              <a:t> </a:t>
            </a:r>
            <a:r>
              <a:rPr spc="100" dirty="0"/>
              <a:t>Model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8298" y="628648"/>
            <a:ext cx="7376835" cy="4514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-5" dirty="0"/>
              <a:t>Finger </a:t>
            </a:r>
            <a:r>
              <a:rPr spc="35" dirty="0"/>
              <a:t>Spelling</a:t>
            </a:r>
            <a:r>
              <a:rPr spc="-305" dirty="0"/>
              <a:t> </a:t>
            </a:r>
            <a:r>
              <a:rPr spc="50" dirty="0"/>
              <a:t>Sentence  </a:t>
            </a:r>
            <a:r>
              <a:rPr spc="10" dirty="0"/>
              <a:t>Formation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0" y="656333"/>
            <a:ext cx="29622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5" dirty="0">
                <a:solidFill>
                  <a:srgbClr val="000000"/>
                </a:solidFill>
              </a:rPr>
              <a:t>Implementation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57823" y="1344552"/>
            <a:ext cx="8090534" cy="3568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115" marR="5080" indent="-400050" algn="just">
              <a:lnSpc>
                <a:spcPct val="107600"/>
              </a:lnSpc>
              <a:spcBef>
                <a:spcPts val="100"/>
              </a:spcBef>
              <a:buAutoNum type="arabicPeriod"/>
              <a:tabLst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Whenever the count </a:t>
            </a:r>
            <a:r>
              <a:rPr sz="1800" dirty="0">
                <a:latin typeface="Times New Roman"/>
                <a:cs typeface="Times New Roman"/>
              </a:rPr>
              <a:t>of a </a:t>
            </a:r>
            <a:r>
              <a:rPr sz="1800" spc="-5" dirty="0">
                <a:latin typeface="Times New Roman"/>
                <a:cs typeface="Times New Roman"/>
              </a:rPr>
              <a:t>letter </a:t>
            </a:r>
            <a:r>
              <a:rPr sz="1800" dirty="0">
                <a:latin typeface="Times New Roman"/>
                <a:cs typeface="Times New Roman"/>
              </a:rPr>
              <a:t>detected </a:t>
            </a:r>
            <a:r>
              <a:rPr sz="1800" spc="-5" dirty="0">
                <a:latin typeface="Times New Roman"/>
                <a:cs typeface="Times New Roman"/>
              </a:rPr>
              <a:t>exceeds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specific </a:t>
            </a:r>
            <a:r>
              <a:rPr sz="1800" dirty="0">
                <a:latin typeface="Times New Roman"/>
                <a:cs typeface="Times New Roman"/>
              </a:rPr>
              <a:t>value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no other </a:t>
            </a:r>
            <a:r>
              <a:rPr sz="1800" spc="-5" dirty="0">
                <a:latin typeface="Times New Roman"/>
                <a:cs typeface="Times New Roman"/>
              </a:rPr>
              <a:t>letter  is close to it </a:t>
            </a:r>
            <a:r>
              <a:rPr sz="1800" dirty="0">
                <a:latin typeface="Times New Roman"/>
                <a:cs typeface="Times New Roman"/>
              </a:rPr>
              <a:t>by a </a:t>
            </a:r>
            <a:r>
              <a:rPr sz="1800" spc="-5" dirty="0">
                <a:latin typeface="Times New Roman"/>
                <a:cs typeface="Times New Roman"/>
              </a:rPr>
              <a:t>threshold we </a:t>
            </a:r>
            <a:r>
              <a:rPr sz="1800" dirty="0">
                <a:latin typeface="Times New Roman"/>
                <a:cs typeface="Times New Roman"/>
              </a:rPr>
              <a:t>print </a:t>
            </a:r>
            <a:r>
              <a:rPr sz="1800" spc="-5" dirty="0">
                <a:latin typeface="Times New Roman"/>
                <a:cs typeface="Times New Roman"/>
              </a:rPr>
              <a:t>the letter and add it to the current string(In </a:t>
            </a:r>
            <a:r>
              <a:rPr sz="1800" dirty="0">
                <a:latin typeface="Times New Roman"/>
                <a:cs typeface="Times New Roman"/>
              </a:rPr>
              <a:t>our  </a:t>
            </a:r>
            <a:r>
              <a:rPr sz="1800" spc="-5" dirty="0">
                <a:latin typeface="Times New Roman"/>
                <a:cs typeface="Times New Roman"/>
              </a:rPr>
              <a:t>code we </a:t>
            </a:r>
            <a:r>
              <a:rPr sz="1800" dirty="0">
                <a:latin typeface="Times New Roman"/>
                <a:cs typeface="Times New Roman"/>
              </a:rPr>
              <a:t>kept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value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50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difference </a:t>
            </a:r>
            <a:r>
              <a:rPr sz="1800" spc="-5" dirty="0">
                <a:latin typeface="Times New Roman"/>
                <a:cs typeface="Times New Roman"/>
              </a:rPr>
              <a:t>threshold as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20).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354965" marR="589280" indent="-342900">
              <a:lnSpc>
                <a:spcPct val="1076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Otherwise we clear the current </a:t>
            </a:r>
            <a:r>
              <a:rPr sz="1800" dirty="0">
                <a:latin typeface="Times New Roman"/>
                <a:cs typeface="Times New Roman"/>
              </a:rPr>
              <a:t>dictionary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has </a:t>
            </a:r>
            <a:r>
              <a:rPr sz="1800" spc="-5" dirty="0">
                <a:latin typeface="Times New Roman"/>
                <a:cs typeface="Times New Roman"/>
              </a:rPr>
              <a:t>the count </a:t>
            </a:r>
            <a:r>
              <a:rPr sz="1800" dirty="0">
                <a:latin typeface="Times New Roman"/>
                <a:cs typeface="Times New Roman"/>
              </a:rPr>
              <a:t>of detections of  present </a:t>
            </a:r>
            <a:r>
              <a:rPr sz="1800" spc="-5" dirty="0">
                <a:latin typeface="Times New Roman"/>
                <a:cs typeface="Times New Roman"/>
              </a:rPr>
              <a:t>symbol to avoid the </a:t>
            </a:r>
            <a:r>
              <a:rPr sz="1800" dirty="0">
                <a:latin typeface="Times New Roman"/>
                <a:cs typeface="Times New Roman"/>
              </a:rPr>
              <a:t>probability of a </a:t>
            </a:r>
            <a:r>
              <a:rPr sz="1800" spc="-5" dirty="0">
                <a:latin typeface="Times New Roman"/>
                <a:cs typeface="Times New Roman"/>
              </a:rPr>
              <a:t>wrong letter </a:t>
            </a:r>
            <a:r>
              <a:rPr sz="1800" dirty="0">
                <a:latin typeface="Times New Roman"/>
                <a:cs typeface="Times New Roman"/>
              </a:rPr>
              <a:t>getting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predicted.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354965" marR="1186815" indent="-354965">
              <a:lnSpc>
                <a:spcPct val="1076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Whenever the count </a:t>
            </a:r>
            <a:r>
              <a:rPr sz="1800" dirty="0">
                <a:latin typeface="Times New Roman"/>
                <a:cs typeface="Times New Roman"/>
              </a:rPr>
              <a:t>of a blank(plain background) detected </a:t>
            </a:r>
            <a:r>
              <a:rPr sz="1800" spc="-5" dirty="0">
                <a:latin typeface="Times New Roman"/>
                <a:cs typeface="Times New Roman"/>
              </a:rPr>
              <a:t>exceeds </a:t>
            </a:r>
            <a:r>
              <a:rPr sz="1800" dirty="0">
                <a:latin typeface="Times New Roman"/>
                <a:cs typeface="Times New Roman"/>
              </a:rPr>
              <a:t>a  </a:t>
            </a:r>
            <a:r>
              <a:rPr sz="1800" spc="-5" dirty="0">
                <a:latin typeface="Times New Roman"/>
                <a:cs typeface="Times New Roman"/>
              </a:rPr>
              <a:t>specific </a:t>
            </a:r>
            <a:r>
              <a:rPr sz="1800" dirty="0">
                <a:latin typeface="Times New Roman"/>
                <a:cs typeface="Times New Roman"/>
              </a:rPr>
              <a:t>value </a:t>
            </a:r>
            <a:r>
              <a:rPr sz="1800" spc="-5" dirty="0">
                <a:latin typeface="Times New Roman"/>
                <a:cs typeface="Times New Roman"/>
              </a:rPr>
              <a:t>and if the current </a:t>
            </a:r>
            <a:r>
              <a:rPr sz="1800" dirty="0">
                <a:latin typeface="Times New Roman"/>
                <a:cs typeface="Times New Roman"/>
              </a:rPr>
              <a:t>buffer </a:t>
            </a:r>
            <a:r>
              <a:rPr sz="1800" spc="-5" dirty="0">
                <a:latin typeface="Times New Roman"/>
                <a:cs typeface="Times New Roman"/>
              </a:rPr>
              <a:t>is empty </a:t>
            </a:r>
            <a:r>
              <a:rPr sz="1800" dirty="0">
                <a:latin typeface="Times New Roman"/>
                <a:cs typeface="Times New Roman"/>
              </a:rPr>
              <a:t>no </a:t>
            </a:r>
            <a:r>
              <a:rPr sz="1800" spc="-5" dirty="0">
                <a:latin typeface="Times New Roman"/>
                <a:cs typeface="Times New Roman"/>
              </a:rPr>
              <a:t>spaces are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354965" marR="887730" indent="-342900">
              <a:lnSpc>
                <a:spcPct val="1076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other </a:t>
            </a:r>
            <a:r>
              <a:rPr sz="1800" spc="-5" dirty="0">
                <a:latin typeface="Times New Roman"/>
                <a:cs typeface="Times New Roman"/>
              </a:rPr>
              <a:t>case it </a:t>
            </a:r>
            <a:r>
              <a:rPr sz="1800" dirty="0">
                <a:latin typeface="Times New Roman"/>
                <a:cs typeface="Times New Roman"/>
              </a:rPr>
              <a:t>predicts </a:t>
            </a:r>
            <a:r>
              <a:rPr sz="1800" spc="-5" dirty="0">
                <a:latin typeface="Times New Roman"/>
                <a:cs typeface="Times New Roman"/>
              </a:rPr>
              <a:t>the end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word </a:t>
            </a:r>
            <a:r>
              <a:rPr sz="1800" dirty="0">
                <a:latin typeface="Times New Roman"/>
                <a:cs typeface="Times New Roman"/>
              </a:rPr>
              <a:t>by printing a </a:t>
            </a:r>
            <a:r>
              <a:rPr sz="1800" spc="-5" dirty="0">
                <a:latin typeface="Times New Roman"/>
                <a:cs typeface="Times New Roman"/>
              </a:rPr>
              <a:t>space and the current  </a:t>
            </a:r>
            <a:r>
              <a:rPr sz="1800" dirty="0">
                <a:latin typeface="Times New Roman"/>
                <a:cs typeface="Times New Roman"/>
              </a:rPr>
              <a:t>gets </a:t>
            </a:r>
            <a:r>
              <a:rPr sz="1800" spc="-5" dirty="0">
                <a:latin typeface="Times New Roman"/>
                <a:cs typeface="Times New Roman"/>
              </a:rPr>
              <a:t>appended to the sentence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below.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622058"/>
            <a:ext cx="36614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" dirty="0">
                <a:solidFill>
                  <a:srgbClr val="000000"/>
                </a:solidFill>
              </a:rPr>
              <a:t>Autocorrect</a:t>
            </a:r>
            <a:r>
              <a:rPr sz="3000" spc="-150" dirty="0">
                <a:solidFill>
                  <a:srgbClr val="000000"/>
                </a:solidFill>
              </a:rPr>
              <a:t> </a:t>
            </a:r>
            <a:r>
              <a:rPr sz="3000" spc="80" dirty="0">
                <a:solidFill>
                  <a:srgbClr val="000000"/>
                </a:solidFill>
              </a:rPr>
              <a:t>feature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71073" y="1693671"/>
            <a:ext cx="7529195" cy="150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76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A python </a:t>
            </a:r>
            <a:r>
              <a:rPr sz="1800" spc="-5" dirty="0">
                <a:latin typeface="Times New Roman"/>
                <a:cs typeface="Times New Roman"/>
              </a:rPr>
              <a:t>library </a:t>
            </a:r>
            <a:r>
              <a:rPr sz="1800" b="1" spc="-5" dirty="0">
                <a:latin typeface="Times New Roman"/>
                <a:cs typeface="Times New Roman"/>
              </a:rPr>
              <a:t>Hunspell_suggest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used </a:t>
            </a:r>
            <a:r>
              <a:rPr sz="1800" spc="-5" dirty="0">
                <a:latin typeface="Times New Roman"/>
                <a:cs typeface="Times New Roman"/>
              </a:rPr>
              <a:t>to suggest correct alternatives </a:t>
            </a:r>
            <a:r>
              <a:rPr sz="1800" dirty="0">
                <a:latin typeface="Times New Roman"/>
                <a:cs typeface="Times New Roman"/>
              </a:rPr>
              <a:t>for  </a:t>
            </a:r>
            <a:r>
              <a:rPr sz="1800" spc="-5" dirty="0">
                <a:latin typeface="Times New Roman"/>
                <a:cs typeface="Times New Roman"/>
              </a:rPr>
              <a:t>each </a:t>
            </a:r>
            <a:r>
              <a:rPr sz="1800" dirty="0">
                <a:latin typeface="Times New Roman"/>
                <a:cs typeface="Times New Roman"/>
              </a:rPr>
              <a:t>(incorrect) </a:t>
            </a:r>
            <a:r>
              <a:rPr sz="1800" spc="-5" dirty="0">
                <a:latin typeface="Times New Roman"/>
                <a:cs typeface="Times New Roman"/>
              </a:rPr>
              <a:t>input word and we </a:t>
            </a:r>
            <a:r>
              <a:rPr sz="1800" dirty="0">
                <a:latin typeface="Times New Roman"/>
                <a:cs typeface="Times New Roman"/>
              </a:rPr>
              <a:t>display a </a:t>
            </a:r>
            <a:r>
              <a:rPr sz="1800" spc="-5" dirty="0">
                <a:latin typeface="Times New Roman"/>
                <a:cs typeface="Times New Roman"/>
              </a:rPr>
              <a:t>set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words matching the current  word in which the </a:t>
            </a:r>
            <a:r>
              <a:rPr sz="1800" dirty="0">
                <a:latin typeface="Times New Roman"/>
                <a:cs typeface="Times New Roman"/>
              </a:rPr>
              <a:t>user </a:t>
            </a:r>
            <a:r>
              <a:rPr sz="1800" spc="-5" dirty="0">
                <a:latin typeface="Times New Roman"/>
                <a:cs typeface="Times New Roman"/>
              </a:rPr>
              <a:t>can select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word to append it to the current sentence.This  </a:t>
            </a:r>
            <a:r>
              <a:rPr sz="1800" dirty="0">
                <a:latin typeface="Times New Roman"/>
                <a:cs typeface="Times New Roman"/>
              </a:rPr>
              <a:t>helps </a:t>
            </a:r>
            <a:r>
              <a:rPr sz="1800" spc="-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reducing </a:t>
            </a:r>
            <a:r>
              <a:rPr sz="1800" spc="-5" dirty="0">
                <a:latin typeface="Times New Roman"/>
                <a:cs typeface="Times New Roman"/>
              </a:rPr>
              <a:t>mistakes committed in spellings and assists in </a:t>
            </a:r>
            <a:r>
              <a:rPr sz="1800" dirty="0">
                <a:latin typeface="Times New Roman"/>
                <a:cs typeface="Times New Roman"/>
              </a:rPr>
              <a:t>predicting  </a:t>
            </a:r>
            <a:r>
              <a:rPr sz="1800" spc="-5" dirty="0">
                <a:latin typeface="Times New Roman"/>
                <a:cs typeface="Times New Roman"/>
              </a:rPr>
              <a:t>complex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words.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4572000" cy="5143500"/>
            <a:chOff x="1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4571989" cy="51434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9" y="0"/>
              <a:ext cx="4568825" cy="5143500"/>
            </a:xfrm>
            <a:custGeom>
              <a:avLst/>
              <a:gdLst/>
              <a:ahLst/>
              <a:cxnLst/>
              <a:rect l="l" t="t" r="r" b="b"/>
              <a:pathLst>
                <a:path w="4568825" h="5143500">
                  <a:moveTo>
                    <a:pt x="45686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68690" y="0"/>
                  </a:lnTo>
                  <a:lnTo>
                    <a:pt x="4568690" y="5143489"/>
                  </a:lnTo>
                  <a:close/>
                </a:path>
              </a:pathLst>
            </a:custGeom>
            <a:solidFill>
              <a:srgbClr val="178C7C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03023" y="1361192"/>
            <a:ext cx="31470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25" dirty="0"/>
              <a:t>Abstract</a:t>
            </a:r>
            <a:endParaRPr sz="6000"/>
          </a:p>
        </p:txBody>
      </p:sp>
      <p:sp>
        <p:nvSpPr>
          <p:cNvPr id="7" name="object 7"/>
          <p:cNvSpPr txBox="1"/>
          <p:nvPr/>
        </p:nvSpPr>
        <p:spPr>
          <a:xfrm>
            <a:off x="5362742" y="616438"/>
            <a:ext cx="3275329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2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Our </a:t>
            </a:r>
            <a:r>
              <a:rPr sz="2000" dirty="0">
                <a:latin typeface="Times New Roman"/>
                <a:cs typeface="Times New Roman"/>
              </a:rPr>
              <a:t>project </a:t>
            </a:r>
            <a:r>
              <a:rPr sz="2000" spc="-5" dirty="0">
                <a:latin typeface="Times New Roman"/>
                <a:cs typeface="Times New Roman"/>
              </a:rPr>
              <a:t>aims to create </a:t>
            </a:r>
            <a:r>
              <a:rPr sz="2000" dirty="0">
                <a:latin typeface="Times New Roman"/>
                <a:cs typeface="Times New Roman"/>
              </a:rPr>
              <a:t>a  </a:t>
            </a:r>
            <a:r>
              <a:rPr sz="2000" spc="-5" dirty="0">
                <a:latin typeface="Times New Roman"/>
                <a:cs typeface="Times New Roman"/>
              </a:rPr>
              <a:t>computer application and train 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model which when shown </a:t>
            </a:r>
            <a:r>
              <a:rPr sz="2000" dirty="0">
                <a:latin typeface="Times New Roman"/>
                <a:cs typeface="Times New Roman"/>
              </a:rPr>
              <a:t>a  real </a:t>
            </a:r>
            <a:r>
              <a:rPr sz="2000" spc="-5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video of hand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gestures  of </a:t>
            </a:r>
            <a:r>
              <a:rPr sz="2000" spc="-5" dirty="0">
                <a:latin typeface="Times New Roman"/>
                <a:cs typeface="Times New Roman"/>
              </a:rPr>
              <a:t>American Sign Language  shows the </a:t>
            </a:r>
            <a:r>
              <a:rPr sz="2000" dirty="0">
                <a:latin typeface="Times New Roman"/>
                <a:cs typeface="Times New Roman"/>
              </a:rPr>
              <a:t>output for </a:t>
            </a:r>
            <a:r>
              <a:rPr sz="2000" spc="-5" dirty="0">
                <a:latin typeface="Times New Roman"/>
                <a:cs typeface="Times New Roman"/>
              </a:rPr>
              <a:t>that  </a:t>
            </a:r>
            <a:r>
              <a:rPr sz="2000" dirty="0">
                <a:latin typeface="Times New Roman"/>
                <a:cs typeface="Times New Roman"/>
              </a:rPr>
              <a:t>particular </a:t>
            </a:r>
            <a:r>
              <a:rPr sz="2000" spc="-5" dirty="0">
                <a:latin typeface="Times New Roman"/>
                <a:cs typeface="Times New Roman"/>
              </a:rPr>
              <a:t>sign in text </a:t>
            </a:r>
            <a:r>
              <a:rPr sz="2000" dirty="0">
                <a:latin typeface="Times New Roman"/>
                <a:cs typeface="Times New Roman"/>
              </a:rPr>
              <a:t>format on 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screen.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3" y="644908"/>
            <a:ext cx="33127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" dirty="0">
                <a:solidFill>
                  <a:srgbClr val="1A1A1A"/>
                </a:solidFill>
              </a:rPr>
              <a:t>Challenges</a:t>
            </a:r>
            <a:r>
              <a:rPr sz="3000" spc="-150" dirty="0">
                <a:solidFill>
                  <a:srgbClr val="1A1A1A"/>
                </a:solidFill>
              </a:rPr>
              <a:t> </a:t>
            </a:r>
            <a:r>
              <a:rPr sz="3000" spc="35" dirty="0">
                <a:solidFill>
                  <a:srgbClr val="1A1A1A"/>
                </a:solidFill>
              </a:rPr>
              <a:t>Faced</a:t>
            </a:r>
            <a:endParaRPr sz="3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172720" indent="-457200">
              <a:lnSpc>
                <a:spcPct val="114599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  <a:tab pos="469900" algn="l"/>
              </a:tabLst>
            </a:pPr>
            <a:r>
              <a:rPr spc="-20" dirty="0"/>
              <a:t>We</a:t>
            </a:r>
            <a:r>
              <a:rPr spc="-114" dirty="0"/>
              <a:t> </a:t>
            </a:r>
            <a:r>
              <a:rPr dirty="0"/>
              <a:t>couldn’t</a:t>
            </a:r>
            <a:r>
              <a:rPr spc="-114" dirty="0"/>
              <a:t> </a:t>
            </a:r>
            <a:r>
              <a:rPr spc="-5" dirty="0"/>
              <a:t>find</a:t>
            </a:r>
            <a:r>
              <a:rPr spc="-114" dirty="0"/>
              <a:t> </a:t>
            </a:r>
            <a:r>
              <a:rPr spc="15" dirty="0"/>
              <a:t>a</a:t>
            </a:r>
            <a:r>
              <a:rPr spc="-110" dirty="0"/>
              <a:t> </a:t>
            </a:r>
            <a:r>
              <a:rPr spc="10" dirty="0"/>
              <a:t>dataset</a:t>
            </a:r>
            <a:r>
              <a:rPr spc="-114" dirty="0"/>
              <a:t> </a:t>
            </a:r>
            <a:r>
              <a:rPr dirty="0"/>
              <a:t>with</a:t>
            </a:r>
            <a:r>
              <a:rPr spc="-114" dirty="0"/>
              <a:t> </a:t>
            </a:r>
            <a:r>
              <a:rPr spc="15" dirty="0"/>
              <a:t>raw</a:t>
            </a:r>
            <a:r>
              <a:rPr spc="-110" dirty="0"/>
              <a:t> </a:t>
            </a:r>
            <a:r>
              <a:rPr dirty="0"/>
              <a:t>images</a:t>
            </a:r>
            <a:r>
              <a:rPr spc="-114" dirty="0"/>
              <a:t> </a:t>
            </a:r>
            <a:r>
              <a:rPr spc="-25" dirty="0"/>
              <a:t>of</a:t>
            </a:r>
            <a:r>
              <a:rPr spc="-114" dirty="0"/>
              <a:t> </a:t>
            </a:r>
            <a:r>
              <a:rPr spc="30" dirty="0"/>
              <a:t>all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0" dirty="0"/>
              <a:t> </a:t>
            </a:r>
            <a:r>
              <a:rPr spc="15" dirty="0"/>
              <a:t>asl</a:t>
            </a:r>
            <a:r>
              <a:rPr spc="-114" dirty="0"/>
              <a:t> </a:t>
            </a:r>
            <a:r>
              <a:rPr spc="15" dirty="0"/>
              <a:t>characters</a:t>
            </a:r>
            <a:r>
              <a:rPr spc="235" dirty="0"/>
              <a:t> </a:t>
            </a:r>
            <a:r>
              <a:rPr spc="-10" dirty="0"/>
              <a:t>so  </a:t>
            </a:r>
            <a:r>
              <a:rPr spc="-25" dirty="0"/>
              <a:t>we</a:t>
            </a:r>
            <a:r>
              <a:rPr spc="-120" dirty="0"/>
              <a:t> </a:t>
            </a:r>
            <a:r>
              <a:rPr dirty="0"/>
              <a:t>made</a:t>
            </a:r>
            <a:r>
              <a:rPr spc="-114" dirty="0"/>
              <a:t> </a:t>
            </a:r>
            <a:r>
              <a:rPr spc="15" dirty="0"/>
              <a:t>our</a:t>
            </a:r>
            <a:r>
              <a:rPr spc="-114" dirty="0"/>
              <a:t> </a:t>
            </a:r>
            <a:r>
              <a:rPr spc="-20" dirty="0"/>
              <a:t>own</a:t>
            </a:r>
            <a:r>
              <a:rPr spc="-114" dirty="0"/>
              <a:t> </a:t>
            </a:r>
            <a:r>
              <a:rPr dirty="0"/>
              <a:t>dataset.</a:t>
            </a:r>
          </a:p>
          <a:p>
            <a:pPr marL="469265" marR="5080" indent="-457200">
              <a:lnSpc>
                <a:spcPct val="114599"/>
              </a:lnSpc>
              <a:buFont typeface="AoyagiKouzanFontT"/>
              <a:buChar char="➢"/>
              <a:tabLst>
                <a:tab pos="513715" algn="l"/>
                <a:tab pos="514350" algn="l"/>
              </a:tabLst>
            </a:pPr>
            <a:r>
              <a:rPr dirty="0"/>
              <a:t>	</a:t>
            </a:r>
            <a:r>
              <a:rPr spc="-15" dirty="0"/>
              <a:t>Second </a:t>
            </a:r>
            <a:r>
              <a:rPr dirty="0"/>
              <a:t>issue </a:t>
            </a:r>
            <a:r>
              <a:rPr spc="-10" dirty="0"/>
              <a:t>was </a:t>
            </a:r>
            <a:r>
              <a:rPr dirty="0"/>
              <a:t>to </a:t>
            </a:r>
            <a:r>
              <a:rPr spc="5" dirty="0"/>
              <a:t>select </a:t>
            </a:r>
            <a:r>
              <a:rPr spc="15" dirty="0"/>
              <a:t>a </a:t>
            </a:r>
            <a:r>
              <a:rPr spc="20" dirty="0"/>
              <a:t>filter </a:t>
            </a:r>
            <a:r>
              <a:rPr spc="5" dirty="0"/>
              <a:t>for </a:t>
            </a:r>
            <a:r>
              <a:rPr spc="10" dirty="0"/>
              <a:t>feature </a:t>
            </a:r>
            <a:r>
              <a:rPr spc="5" dirty="0"/>
              <a:t>extraction. </a:t>
            </a:r>
            <a:r>
              <a:rPr spc="-20" dirty="0"/>
              <a:t>We </a:t>
            </a:r>
            <a:r>
              <a:rPr spc="20" dirty="0"/>
              <a:t>tried  </a:t>
            </a:r>
            <a:r>
              <a:rPr spc="10" dirty="0"/>
              <a:t>various </a:t>
            </a:r>
            <a:r>
              <a:rPr spc="20" dirty="0"/>
              <a:t>filter </a:t>
            </a:r>
            <a:r>
              <a:rPr spc="5" dirty="0"/>
              <a:t>including </a:t>
            </a:r>
            <a:r>
              <a:rPr spc="15" dirty="0"/>
              <a:t>binary </a:t>
            </a:r>
            <a:r>
              <a:rPr spc="5" dirty="0"/>
              <a:t>threshold, </a:t>
            </a:r>
            <a:r>
              <a:rPr spc="-5" dirty="0"/>
              <a:t>canny </a:t>
            </a:r>
            <a:r>
              <a:rPr spc="-10" dirty="0"/>
              <a:t>edge </a:t>
            </a:r>
            <a:r>
              <a:rPr spc="-5" dirty="0"/>
              <a:t>detection,  </a:t>
            </a:r>
            <a:r>
              <a:rPr spc="5" dirty="0"/>
              <a:t>gaussian</a:t>
            </a:r>
            <a:r>
              <a:rPr spc="-114" dirty="0"/>
              <a:t> </a:t>
            </a:r>
            <a:r>
              <a:rPr spc="25" dirty="0"/>
              <a:t>blur</a:t>
            </a:r>
            <a:r>
              <a:rPr spc="-114" dirty="0"/>
              <a:t> </a:t>
            </a:r>
            <a:r>
              <a:rPr spc="-15" dirty="0"/>
              <a:t>etc.</a:t>
            </a:r>
            <a:r>
              <a:rPr spc="-114" dirty="0"/>
              <a:t> </a:t>
            </a:r>
            <a:r>
              <a:rPr spc="-25" dirty="0"/>
              <a:t>,of</a:t>
            </a:r>
            <a:r>
              <a:rPr spc="-114" dirty="0"/>
              <a:t> </a:t>
            </a:r>
            <a:r>
              <a:rPr spc="-10" dirty="0"/>
              <a:t>which</a:t>
            </a:r>
            <a:r>
              <a:rPr spc="-110" dirty="0"/>
              <a:t> </a:t>
            </a:r>
            <a:r>
              <a:rPr spc="5" dirty="0"/>
              <a:t>gaussian</a:t>
            </a:r>
            <a:r>
              <a:rPr spc="-114" dirty="0"/>
              <a:t> </a:t>
            </a:r>
            <a:r>
              <a:rPr spc="25" dirty="0"/>
              <a:t>blur</a:t>
            </a:r>
            <a:r>
              <a:rPr spc="-114" dirty="0"/>
              <a:t> </a:t>
            </a:r>
            <a:r>
              <a:rPr spc="20" dirty="0"/>
              <a:t>filter</a:t>
            </a:r>
            <a:r>
              <a:rPr spc="-114" dirty="0"/>
              <a:t> </a:t>
            </a:r>
            <a:r>
              <a:rPr spc="-10" dirty="0"/>
              <a:t>was</a:t>
            </a:r>
            <a:r>
              <a:rPr spc="-114" dirty="0"/>
              <a:t> </a:t>
            </a:r>
            <a:r>
              <a:rPr dirty="0"/>
              <a:t>giving</a:t>
            </a:r>
            <a:r>
              <a:rPr spc="-110" dirty="0"/>
              <a:t> </a:t>
            </a:r>
            <a:r>
              <a:rPr spc="15" dirty="0"/>
              <a:t>better</a:t>
            </a:r>
            <a:r>
              <a:rPr spc="-114" dirty="0"/>
              <a:t> </a:t>
            </a:r>
            <a:r>
              <a:rPr spc="10" dirty="0"/>
              <a:t>results.</a:t>
            </a:r>
          </a:p>
          <a:p>
            <a:pPr marL="469265" marR="294640" indent="-457200" algn="just">
              <a:lnSpc>
                <a:spcPct val="114599"/>
              </a:lnSpc>
              <a:buFont typeface="AoyagiKouzanFontT"/>
              <a:buChar char="➢"/>
              <a:tabLst>
                <a:tab pos="469900" algn="l"/>
              </a:tabLst>
            </a:pPr>
            <a:r>
              <a:rPr spc="5" dirty="0"/>
              <a:t>Issues</a:t>
            </a:r>
            <a:r>
              <a:rPr spc="-114" dirty="0"/>
              <a:t> </a:t>
            </a:r>
            <a:r>
              <a:rPr spc="5" dirty="0"/>
              <a:t>were</a:t>
            </a:r>
            <a:r>
              <a:rPr spc="-114" dirty="0"/>
              <a:t> </a:t>
            </a:r>
            <a:r>
              <a:rPr spc="-10" dirty="0"/>
              <a:t>faced</a:t>
            </a:r>
            <a:r>
              <a:rPr spc="-114" dirty="0"/>
              <a:t> </a:t>
            </a:r>
            <a:r>
              <a:rPr spc="15" dirty="0"/>
              <a:t>relating</a:t>
            </a:r>
            <a:r>
              <a:rPr spc="-110" dirty="0"/>
              <a:t> </a:t>
            </a:r>
            <a:r>
              <a:rPr dirty="0"/>
              <a:t>to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spc="5" dirty="0"/>
              <a:t>accuracy</a:t>
            </a:r>
            <a:r>
              <a:rPr spc="-110" dirty="0"/>
              <a:t> </a:t>
            </a:r>
            <a:r>
              <a:rPr spc="-25" dirty="0"/>
              <a:t>of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dirty="0"/>
              <a:t>model</a:t>
            </a:r>
            <a:r>
              <a:rPr spc="-110" dirty="0"/>
              <a:t> </a:t>
            </a:r>
            <a:r>
              <a:rPr spc="-25" dirty="0"/>
              <a:t>we</a:t>
            </a:r>
            <a:r>
              <a:rPr spc="-114" dirty="0"/>
              <a:t> </a:t>
            </a:r>
            <a:r>
              <a:rPr spc="15" dirty="0"/>
              <a:t>trained</a:t>
            </a:r>
            <a:r>
              <a:rPr spc="-114" dirty="0"/>
              <a:t> </a:t>
            </a:r>
            <a:r>
              <a:rPr spc="10" dirty="0"/>
              <a:t>in  </a:t>
            </a:r>
            <a:r>
              <a:rPr spc="25" dirty="0"/>
              <a:t>earlier</a:t>
            </a:r>
            <a:r>
              <a:rPr spc="-110" dirty="0"/>
              <a:t> </a:t>
            </a:r>
            <a:r>
              <a:rPr spc="-5" dirty="0"/>
              <a:t>phases</a:t>
            </a:r>
            <a:r>
              <a:rPr spc="-105" dirty="0"/>
              <a:t> </a:t>
            </a:r>
            <a:r>
              <a:rPr spc="-10" dirty="0"/>
              <a:t>which</a:t>
            </a:r>
            <a:r>
              <a:rPr spc="-105" dirty="0"/>
              <a:t> </a:t>
            </a:r>
            <a:r>
              <a:rPr spc="-25" dirty="0"/>
              <a:t>we</a:t>
            </a:r>
            <a:r>
              <a:rPr spc="-110" dirty="0"/>
              <a:t> </a:t>
            </a:r>
            <a:r>
              <a:rPr spc="5" dirty="0"/>
              <a:t>eventually</a:t>
            </a:r>
            <a:r>
              <a:rPr spc="-105" dirty="0"/>
              <a:t> </a:t>
            </a:r>
            <a:r>
              <a:rPr spc="5" dirty="0"/>
              <a:t>improved</a:t>
            </a:r>
            <a:r>
              <a:rPr spc="-105" dirty="0"/>
              <a:t> </a:t>
            </a:r>
            <a:r>
              <a:rPr spc="-5" dirty="0"/>
              <a:t>by</a:t>
            </a:r>
            <a:r>
              <a:rPr spc="-110" dirty="0"/>
              <a:t> </a:t>
            </a:r>
            <a:r>
              <a:rPr spc="5" dirty="0"/>
              <a:t>increasing</a:t>
            </a:r>
            <a:r>
              <a:rPr spc="-105" dirty="0"/>
              <a:t> </a:t>
            </a:r>
            <a:r>
              <a:rPr spc="5" dirty="0"/>
              <a:t>the</a:t>
            </a:r>
            <a:r>
              <a:rPr spc="-105" dirty="0"/>
              <a:t> </a:t>
            </a:r>
            <a:r>
              <a:rPr spc="5" dirty="0"/>
              <a:t>input  </a:t>
            </a:r>
            <a:r>
              <a:rPr dirty="0"/>
              <a:t>image</a:t>
            </a:r>
            <a:r>
              <a:rPr spc="-114" dirty="0"/>
              <a:t> </a:t>
            </a:r>
            <a:r>
              <a:rPr spc="10" dirty="0"/>
              <a:t>size</a:t>
            </a:r>
            <a:r>
              <a:rPr spc="-114" dirty="0"/>
              <a:t> </a:t>
            </a:r>
            <a:r>
              <a:rPr dirty="0"/>
              <a:t>and</a:t>
            </a:r>
            <a:r>
              <a:rPr spc="-114" dirty="0"/>
              <a:t> </a:t>
            </a:r>
            <a:r>
              <a:rPr spc="5" dirty="0"/>
              <a:t>also</a:t>
            </a:r>
            <a:r>
              <a:rPr spc="-114" dirty="0"/>
              <a:t> </a:t>
            </a:r>
            <a:r>
              <a:rPr spc="-5" dirty="0"/>
              <a:t>by</a:t>
            </a:r>
            <a:r>
              <a:rPr spc="-114" dirty="0"/>
              <a:t> </a:t>
            </a:r>
            <a:r>
              <a:rPr spc="5" dirty="0"/>
              <a:t>improving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dirty="0"/>
              <a:t>dataset.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43630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solidFill>
                  <a:srgbClr val="1A1A1A"/>
                </a:solidFill>
              </a:rPr>
              <a:t>Software</a:t>
            </a:r>
            <a:r>
              <a:rPr sz="3000" spc="-190" dirty="0">
                <a:solidFill>
                  <a:srgbClr val="1A1A1A"/>
                </a:solidFill>
              </a:rPr>
              <a:t> </a:t>
            </a:r>
            <a:r>
              <a:rPr sz="3000" spc="25" dirty="0">
                <a:solidFill>
                  <a:srgbClr val="1A1A1A"/>
                </a:solidFill>
              </a:rPr>
              <a:t>Requirements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92998" y="2102750"/>
            <a:ext cx="2070735" cy="19113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Python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3.6.6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Tensorflow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1.11.0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OpenCV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3.4.3.18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NumPy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1.15.3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Matplotlib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3.0.0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Hunspell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2.0.2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6290" y="2102750"/>
            <a:ext cx="1439545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Keras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2.2.1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PIL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5.3.0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44964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1A1A1A"/>
                </a:solidFill>
              </a:rPr>
              <a:t>Limitations </a:t>
            </a:r>
            <a:r>
              <a:rPr sz="3000" spc="45" dirty="0">
                <a:solidFill>
                  <a:srgbClr val="1A1A1A"/>
                </a:solidFill>
              </a:rPr>
              <a:t>of </a:t>
            </a:r>
            <a:r>
              <a:rPr sz="3000" dirty="0">
                <a:solidFill>
                  <a:srgbClr val="1A1A1A"/>
                </a:solidFill>
              </a:rPr>
              <a:t>our</a:t>
            </a:r>
            <a:r>
              <a:rPr sz="3000" spc="-430" dirty="0">
                <a:solidFill>
                  <a:srgbClr val="1A1A1A"/>
                </a:solidFill>
              </a:rPr>
              <a:t> </a:t>
            </a:r>
            <a:r>
              <a:rPr sz="3000" spc="90" dirty="0">
                <a:solidFill>
                  <a:srgbClr val="1A1A1A"/>
                </a:solidFill>
              </a:rPr>
              <a:t>model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77716" y="2095562"/>
            <a:ext cx="6560184" cy="171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latin typeface="Lato"/>
                <a:cs typeface="Lato"/>
              </a:rPr>
              <a:t>The</a:t>
            </a:r>
            <a:r>
              <a:rPr sz="2000" spc="-135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model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10" dirty="0">
                <a:latin typeface="Lato"/>
                <a:cs typeface="Lato"/>
              </a:rPr>
              <a:t>works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5" dirty="0">
                <a:latin typeface="Lato"/>
                <a:cs typeface="Lato"/>
              </a:rPr>
              <a:t>well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only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10" dirty="0">
                <a:latin typeface="Lato"/>
                <a:cs typeface="Lato"/>
              </a:rPr>
              <a:t>in</a:t>
            </a:r>
            <a:r>
              <a:rPr sz="2000" spc="254" dirty="0">
                <a:latin typeface="Lato"/>
                <a:cs typeface="Lato"/>
              </a:rPr>
              <a:t> </a:t>
            </a:r>
            <a:r>
              <a:rPr sz="2000" spc="-20" dirty="0">
                <a:latin typeface="Lato"/>
                <a:cs typeface="Lato"/>
              </a:rPr>
              <a:t>good</a:t>
            </a:r>
            <a:r>
              <a:rPr sz="2000" spc="-135" dirty="0">
                <a:latin typeface="Lato"/>
                <a:cs typeface="Lato"/>
              </a:rPr>
              <a:t> </a:t>
            </a:r>
            <a:r>
              <a:rPr sz="2000" spc="10" dirty="0">
                <a:latin typeface="Lato"/>
                <a:cs typeface="Lato"/>
              </a:rPr>
              <a:t>lighting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-5" dirty="0">
                <a:latin typeface="Lato"/>
                <a:cs typeface="Lato"/>
              </a:rPr>
              <a:t>conditions.</a:t>
            </a:r>
            <a:endParaRPr sz="20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●"/>
            </a:pPr>
            <a:endParaRPr sz="2400">
              <a:latin typeface="Lato"/>
              <a:cs typeface="Lato"/>
            </a:endParaRPr>
          </a:p>
          <a:p>
            <a:pPr marL="394335" marR="5080" indent="-382270">
              <a:lnSpc>
                <a:spcPct val="1656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20" dirty="0">
                <a:latin typeface="Lato"/>
                <a:cs typeface="Lato"/>
              </a:rPr>
              <a:t>Plain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5" dirty="0">
                <a:latin typeface="Lato"/>
                <a:cs typeface="Lato"/>
              </a:rPr>
              <a:t>background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15" dirty="0">
                <a:latin typeface="Lato"/>
                <a:cs typeface="Lato"/>
              </a:rPr>
              <a:t>is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-10" dirty="0">
                <a:latin typeface="Lato"/>
                <a:cs typeface="Lato"/>
              </a:rPr>
              <a:t>needed</a:t>
            </a:r>
            <a:r>
              <a:rPr sz="2000" spc="-125" dirty="0">
                <a:latin typeface="Lato"/>
                <a:cs typeface="Lato"/>
              </a:rPr>
              <a:t> </a:t>
            </a:r>
            <a:r>
              <a:rPr sz="2000" spc="5" dirty="0">
                <a:latin typeface="Lato"/>
                <a:cs typeface="Lato"/>
              </a:rPr>
              <a:t>for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5" dirty="0">
                <a:latin typeface="Lato"/>
                <a:cs typeface="Lato"/>
              </a:rPr>
              <a:t>the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model</a:t>
            </a:r>
            <a:r>
              <a:rPr sz="2000" spc="-125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to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detect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with  </a:t>
            </a:r>
            <a:r>
              <a:rPr sz="2000" spc="-5" dirty="0">
                <a:latin typeface="Lato"/>
                <a:cs typeface="Lato"/>
              </a:rPr>
              <a:t>accuracy.</a:t>
            </a:r>
            <a:endParaRPr sz="2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20669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1A1A1A"/>
                </a:solidFill>
              </a:rPr>
              <a:t>Conclusion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92998" y="2102750"/>
            <a:ext cx="7444105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report, a functional real </a:t>
            </a:r>
            <a:r>
              <a:rPr sz="1800" spc="-5" dirty="0">
                <a:latin typeface="Times New Roman"/>
                <a:cs typeface="Times New Roman"/>
              </a:rPr>
              <a:t>time </a:t>
            </a:r>
            <a:r>
              <a:rPr sz="1800" dirty="0">
                <a:latin typeface="Times New Roman"/>
                <a:cs typeface="Times New Roman"/>
              </a:rPr>
              <a:t>vision based </a:t>
            </a:r>
            <a:r>
              <a:rPr sz="1800" spc="-5" dirty="0">
                <a:latin typeface="Times New Roman"/>
                <a:cs typeface="Times New Roman"/>
              </a:rPr>
              <a:t>american sign language  </a:t>
            </a:r>
            <a:r>
              <a:rPr sz="1800" dirty="0">
                <a:latin typeface="Times New Roman"/>
                <a:cs typeface="Times New Roman"/>
              </a:rPr>
              <a:t>recognition for </a:t>
            </a:r>
            <a:r>
              <a:rPr sz="1800" spc="-5" dirty="0">
                <a:latin typeface="Times New Roman"/>
                <a:cs typeface="Times New Roman"/>
              </a:rPr>
              <a:t>D&amp;M </a:t>
            </a:r>
            <a:r>
              <a:rPr sz="1800" dirty="0">
                <a:latin typeface="Times New Roman"/>
                <a:cs typeface="Times New Roman"/>
              </a:rPr>
              <a:t>people have been developed for </a:t>
            </a:r>
            <a:r>
              <a:rPr sz="1800" spc="-5" dirty="0">
                <a:latin typeface="Times New Roman"/>
                <a:cs typeface="Times New Roman"/>
              </a:rPr>
              <a:t>asl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alphabets.</a:t>
            </a:r>
            <a:endParaRPr sz="1800" dirty="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achieved an accuracy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b="1" dirty="0">
                <a:latin typeface="Times New Roman"/>
                <a:cs typeface="Times New Roman"/>
              </a:rPr>
              <a:t>9</a:t>
            </a:r>
            <a:r>
              <a:rPr lang="en-US" sz="1800" b="1" dirty="0">
                <a:latin typeface="Times New Roman"/>
                <a:cs typeface="Times New Roman"/>
              </a:rPr>
              <a:t>8</a:t>
            </a:r>
            <a:r>
              <a:rPr sz="1800" b="1" dirty="0">
                <a:latin typeface="Times New Roman"/>
                <a:cs typeface="Times New Roman"/>
              </a:rPr>
              <a:t>.</a:t>
            </a:r>
            <a:r>
              <a:rPr lang="en-US" sz="1800" b="1" dirty="0">
                <a:latin typeface="Times New Roman"/>
                <a:cs typeface="Times New Roman"/>
              </a:rPr>
              <a:t>00</a:t>
            </a:r>
            <a:r>
              <a:rPr sz="1800" b="1" dirty="0">
                <a:latin typeface="Times New Roman"/>
                <a:cs typeface="Times New Roman"/>
              </a:rPr>
              <a:t>% </a:t>
            </a:r>
            <a:r>
              <a:rPr sz="1800" dirty="0">
                <a:latin typeface="Times New Roman"/>
                <a:cs typeface="Times New Roman"/>
              </a:rPr>
              <a:t>on our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dataset.</a:t>
            </a:r>
          </a:p>
          <a:p>
            <a:pPr marL="379095" marR="15875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Prediction </a:t>
            </a:r>
            <a:r>
              <a:rPr sz="1800" dirty="0">
                <a:latin typeface="Times New Roman"/>
                <a:cs typeface="Times New Roman"/>
              </a:rPr>
              <a:t>has been </a:t>
            </a:r>
            <a:r>
              <a:rPr sz="1800" spc="-5" dirty="0">
                <a:latin typeface="Times New Roman"/>
                <a:cs typeface="Times New Roman"/>
              </a:rPr>
              <a:t>improved after implementing two layers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algorithms in  which we </a:t>
            </a:r>
            <a:r>
              <a:rPr sz="1800" dirty="0">
                <a:latin typeface="Times New Roman"/>
                <a:cs typeface="Times New Roman"/>
              </a:rPr>
              <a:t>verify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predict </a:t>
            </a:r>
            <a:r>
              <a:rPr sz="1800" spc="-5" dirty="0">
                <a:latin typeface="Times New Roman"/>
                <a:cs typeface="Times New Roman"/>
              </a:rPr>
              <a:t>symbols which are more similar to each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24777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" dirty="0">
                <a:solidFill>
                  <a:srgbClr val="1A1A1A"/>
                </a:solidFill>
              </a:rPr>
              <a:t>Future</a:t>
            </a:r>
            <a:r>
              <a:rPr sz="3000" spc="-165" dirty="0">
                <a:solidFill>
                  <a:srgbClr val="1A1A1A"/>
                </a:solidFill>
              </a:rPr>
              <a:t> </a:t>
            </a:r>
            <a:r>
              <a:rPr sz="3000" spc="5" dirty="0">
                <a:solidFill>
                  <a:srgbClr val="1A1A1A"/>
                </a:solidFill>
              </a:rPr>
              <a:t>Scope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02473" y="2102750"/>
            <a:ext cx="7528559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  <a:tab pos="469900" algn="l"/>
                <a:tab pos="914400" algn="l"/>
                <a:tab pos="1320165" algn="l"/>
                <a:tab pos="2248535" algn="l"/>
                <a:tab pos="2553970" algn="l"/>
                <a:tab pos="3377565" algn="l"/>
                <a:tab pos="4089400" algn="l"/>
                <a:tab pos="5026660" algn="l"/>
                <a:tab pos="5584825" algn="l"/>
                <a:tab pos="5890260" algn="l"/>
                <a:tab pos="6410325" algn="l"/>
                <a:tab pos="6729095" algn="l"/>
              </a:tabLst>
            </a:pPr>
            <a:r>
              <a:rPr sz="1800" spc="-5" dirty="0">
                <a:latin typeface="Times New Roman"/>
                <a:cs typeface="Times New Roman"/>
              </a:rPr>
              <a:t>W</a:t>
            </a:r>
            <a:r>
              <a:rPr sz="1800" dirty="0">
                <a:latin typeface="Times New Roman"/>
                <a:cs typeface="Times New Roman"/>
              </a:rPr>
              <a:t>e	</a:t>
            </a:r>
            <a:r>
              <a:rPr sz="1800" spc="-5" dirty="0">
                <a:latin typeface="Times New Roman"/>
                <a:cs typeface="Times New Roman"/>
              </a:rPr>
              <a:t>ar</a:t>
            </a:r>
            <a:r>
              <a:rPr sz="1800" dirty="0">
                <a:latin typeface="Times New Roman"/>
                <a:cs typeface="Times New Roman"/>
              </a:rPr>
              <a:t>e	planning	</a:t>
            </a:r>
            <a:r>
              <a:rPr sz="1800" spc="-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o	</a:t>
            </a:r>
            <a:r>
              <a:rPr sz="1800" spc="-5" dirty="0">
                <a:latin typeface="Times New Roman"/>
                <a:cs typeface="Times New Roman"/>
              </a:rPr>
              <a:t>achiev</a:t>
            </a:r>
            <a:r>
              <a:rPr sz="1800" dirty="0">
                <a:latin typeface="Times New Roman"/>
                <a:cs typeface="Times New Roman"/>
              </a:rPr>
              <a:t>e	higher	</a:t>
            </a:r>
            <a:r>
              <a:rPr sz="1800" spc="-5" dirty="0">
                <a:latin typeface="Times New Roman"/>
                <a:cs typeface="Times New Roman"/>
              </a:rPr>
              <a:t>accurac</a:t>
            </a:r>
            <a:r>
              <a:rPr sz="1800" dirty="0">
                <a:latin typeface="Times New Roman"/>
                <a:cs typeface="Times New Roman"/>
              </a:rPr>
              <a:t>y	</a:t>
            </a:r>
            <a:r>
              <a:rPr sz="1800" spc="-5" dirty="0">
                <a:latin typeface="Times New Roman"/>
                <a:cs typeface="Times New Roman"/>
              </a:rPr>
              <a:t>eve</a:t>
            </a:r>
            <a:r>
              <a:rPr sz="1800" dirty="0">
                <a:latin typeface="Times New Roman"/>
                <a:cs typeface="Times New Roman"/>
              </a:rPr>
              <a:t>n	</a:t>
            </a:r>
            <a:r>
              <a:rPr sz="1800" spc="-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n	</a:t>
            </a:r>
            <a:r>
              <a:rPr sz="1800" spc="-5" dirty="0">
                <a:latin typeface="Times New Roman"/>
                <a:cs typeface="Times New Roman"/>
              </a:rPr>
              <a:t>cas</a:t>
            </a:r>
            <a:r>
              <a:rPr sz="1800" dirty="0">
                <a:latin typeface="Times New Roman"/>
                <a:cs typeface="Times New Roman"/>
              </a:rPr>
              <a:t>e	of	</a:t>
            </a:r>
            <a:r>
              <a:rPr sz="1800" spc="-5" dirty="0">
                <a:latin typeface="Times New Roman"/>
                <a:cs typeface="Times New Roman"/>
              </a:rPr>
              <a:t>complex  </a:t>
            </a:r>
            <a:r>
              <a:rPr sz="1800" dirty="0">
                <a:latin typeface="Times New Roman"/>
                <a:cs typeface="Times New Roman"/>
              </a:rPr>
              <a:t>backgrounds by </a:t>
            </a:r>
            <a:r>
              <a:rPr sz="1800" spc="-5" dirty="0">
                <a:latin typeface="Times New Roman"/>
                <a:cs typeface="Times New Roman"/>
              </a:rPr>
              <a:t>trying </a:t>
            </a:r>
            <a:r>
              <a:rPr sz="1800" dirty="0">
                <a:latin typeface="Times New Roman"/>
                <a:cs typeface="Times New Roman"/>
              </a:rPr>
              <a:t>out various background </a:t>
            </a:r>
            <a:r>
              <a:rPr sz="1800" spc="-5" dirty="0">
                <a:latin typeface="Times New Roman"/>
                <a:cs typeface="Times New Roman"/>
              </a:rPr>
              <a:t>subtraction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algorithms.</a:t>
            </a:r>
            <a:endParaRPr sz="18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14599"/>
              </a:lnSpc>
              <a:buFont typeface="AoyagiKouzanFontT"/>
              <a:buChar char="❖"/>
              <a:tabLst>
                <a:tab pos="469265" algn="l"/>
                <a:tab pos="46990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are also thinking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improving the </a:t>
            </a:r>
            <a:r>
              <a:rPr sz="1800" dirty="0">
                <a:latin typeface="Times New Roman"/>
                <a:cs typeface="Times New Roman"/>
              </a:rPr>
              <a:t>preprocessing </a:t>
            </a:r>
            <a:r>
              <a:rPr sz="1800" spc="-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predict gestures </a:t>
            </a:r>
            <a:r>
              <a:rPr sz="1800" spc="-5" dirty="0">
                <a:latin typeface="Times New Roman"/>
                <a:cs typeface="Times New Roman"/>
              </a:rPr>
              <a:t>in  low light conditions with </a:t>
            </a:r>
            <a:r>
              <a:rPr sz="1800" dirty="0">
                <a:latin typeface="Times New Roman"/>
                <a:cs typeface="Times New Roman"/>
              </a:rPr>
              <a:t>a higher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accuracy.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4572000" cy="5143500"/>
            <a:chOff x="1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4571989" cy="51434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9" y="0"/>
              <a:ext cx="4568825" cy="5143500"/>
            </a:xfrm>
            <a:custGeom>
              <a:avLst/>
              <a:gdLst/>
              <a:ahLst/>
              <a:cxnLst/>
              <a:rect l="l" t="t" r="r" b="b"/>
              <a:pathLst>
                <a:path w="4568825" h="5143500">
                  <a:moveTo>
                    <a:pt x="45686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68690" y="0"/>
                  </a:lnTo>
                  <a:lnTo>
                    <a:pt x="4568690" y="5143489"/>
                  </a:lnTo>
                  <a:close/>
                </a:path>
              </a:pathLst>
            </a:custGeom>
            <a:solidFill>
              <a:srgbClr val="178C7C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34818" y="1022360"/>
            <a:ext cx="1439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Efforts</a:t>
            </a:r>
            <a:r>
              <a:rPr sz="2400" spc="-165" dirty="0">
                <a:solidFill>
                  <a:srgbClr val="000000"/>
                </a:solidFill>
              </a:rPr>
              <a:t> </a:t>
            </a:r>
            <a:r>
              <a:rPr sz="2400" spc="20" dirty="0">
                <a:solidFill>
                  <a:srgbClr val="000000"/>
                </a:solidFill>
              </a:rPr>
              <a:t>by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5134818" y="1808488"/>
            <a:ext cx="3780582" cy="684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" dirty="0">
                <a:latin typeface="Times New Roman"/>
                <a:cs typeface="Times New Roman"/>
              </a:rPr>
              <a:t>Saanvi S Nyamagoud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" dirty="0">
                <a:latin typeface="Times New Roman"/>
                <a:cs typeface="Times New Roman"/>
              </a:rPr>
              <a:t>Vyomesh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" dirty="0">
                <a:latin typeface="Times New Roman"/>
                <a:cs typeface="Times New Roman"/>
              </a:rPr>
              <a:t>Pranava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B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389" y="4169118"/>
            <a:ext cx="746125" cy="46355"/>
          </a:xfrm>
          <a:custGeom>
            <a:avLst/>
            <a:gdLst/>
            <a:ahLst/>
            <a:cxnLst/>
            <a:rect l="l" t="t" r="r" b="b"/>
            <a:pathLst>
              <a:path w="746125" h="46354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34"/>
                </a:lnTo>
                <a:lnTo>
                  <a:pt x="372897" y="45834"/>
                </a:lnTo>
                <a:lnTo>
                  <a:pt x="376008" y="45834"/>
                </a:lnTo>
                <a:lnTo>
                  <a:pt x="745756" y="45834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2473" y="1856417"/>
            <a:ext cx="43154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5" dirty="0"/>
              <a:t>Thank </a:t>
            </a:r>
            <a:r>
              <a:rPr sz="6000" spc="-10" dirty="0"/>
              <a:t>You</a:t>
            </a:r>
            <a:r>
              <a:rPr sz="6000" spc="-560" dirty="0"/>
              <a:t> </a:t>
            </a:r>
            <a:r>
              <a:rPr sz="6000" spc="-160" dirty="0"/>
              <a:t>!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4" y="0"/>
            <a:ext cx="4575810" cy="5143500"/>
            <a:chOff x="-74" y="0"/>
            <a:chExt cx="457581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5240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-74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5143489"/>
                  </a:lnTo>
                  <a:close/>
                </a:path>
              </a:pathLst>
            </a:custGeom>
            <a:solidFill>
              <a:srgbClr val="178C7C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2023" y="1388691"/>
            <a:ext cx="3118485" cy="158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100"/>
              </a:spcBef>
              <a:tabLst>
                <a:tab pos="800735" algn="l"/>
                <a:tab pos="1015365" algn="l"/>
                <a:tab pos="1348740" algn="l"/>
                <a:tab pos="1792605" algn="l"/>
                <a:tab pos="2108835" algn="l"/>
                <a:tab pos="2334895" algn="l"/>
                <a:tab pos="2549525" algn="l"/>
                <a:tab pos="2710180" algn="l"/>
              </a:tabLst>
            </a:pPr>
            <a:r>
              <a:rPr sz="2400" spc="-40" dirty="0"/>
              <a:t>Sign	</a:t>
            </a:r>
            <a:r>
              <a:rPr sz="2400" spc="45" dirty="0"/>
              <a:t>language	</a:t>
            </a:r>
            <a:r>
              <a:rPr sz="2400" spc="-100" dirty="0"/>
              <a:t>is	</a:t>
            </a:r>
            <a:r>
              <a:rPr sz="2400" spc="40" dirty="0"/>
              <a:t>a  </a:t>
            </a:r>
            <a:r>
              <a:rPr sz="2400" spc="-10" dirty="0"/>
              <a:t>visual</a:t>
            </a:r>
            <a:r>
              <a:rPr sz="2400" dirty="0"/>
              <a:t>	</a:t>
            </a:r>
            <a:r>
              <a:rPr sz="2400" spc="45" dirty="0"/>
              <a:t>language</a:t>
            </a:r>
            <a:r>
              <a:rPr sz="2400" dirty="0"/>
              <a:t>	</a:t>
            </a:r>
            <a:r>
              <a:rPr sz="2400" spc="25" dirty="0"/>
              <a:t>and  </a:t>
            </a:r>
            <a:r>
              <a:rPr sz="2400" spc="-50" dirty="0"/>
              <a:t>consists	</a:t>
            </a:r>
            <a:r>
              <a:rPr sz="2400" spc="35" dirty="0"/>
              <a:t>of	</a:t>
            </a:r>
            <a:r>
              <a:rPr sz="2400" dirty="0"/>
              <a:t>3	</a:t>
            </a:r>
            <a:r>
              <a:rPr sz="2400" spc="15" dirty="0"/>
              <a:t>major  </a:t>
            </a:r>
            <a:r>
              <a:rPr sz="2400" spc="-5" dirty="0"/>
              <a:t>components:</a:t>
            </a:r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4571990" y="1650046"/>
            <a:ext cx="4571990" cy="1843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698" y="2011806"/>
            <a:ext cx="3300095" cy="11150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b="1" spc="180" dirty="0">
                <a:solidFill>
                  <a:srgbClr val="1A1A1A"/>
                </a:solidFill>
                <a:latin typeface="Arial"/>
                <a:cs typeface="Arial"/>
              </a:rPr>
              <a:t>We </a:t>
            </a:r>
            <a:r>
              <a:rPr sz="2400" b="1" spc="70" dirty="0">
                <a:solidFill>
                  <a:srgbClr val="1A1A1A"/>
                </a:solidFill>
                <a:latin typeface="Arial"/>
                <a:cs typeface="Arial"/>
              </a:rPr>
              <a:t>implemented </a:t>
            </a:r>
            <a:r>
              <a:rPr sz="2400" b="1" spc="15" dirty="0">
                <a:solidFill>
                  <a:srgbClr val="1A1A1A"/>
                </a:solidFill>
                <a:latin typeface="Arial"/>
                <a:cs typeface="Arial"/>
              </a:rPr>
              <a:t>27  </a:t>
            </a:r>
            <a:r>
              <a:rPr sz="2400" b="1" spc="-10" dirty="0">
                <a:solidFill>
                  <a:srgbClr val="1A1A1A"/>
                </a:solidFill>
                <a:latin typeface="Arial"/>
                <a:cs typeface="Arial"/>
              </a:rPr>
              <a:t>symbols(A-Z, </a:t>
            </a:r>
            <a:r>
              <a:rPr sz="2400" b="1" spc="20" dirty="0">
                <a:solidFill>
                  <a:srgbClr val="1A1A1A"/>
                </a:solidFill>
                <a:latin typeface="Arial"/>
                <a:cs typeface="Arial"/>
              </a:rPr>
              <a:t>blank)</a:t>
            </a:r>
            <a:r>
              <a:rPr sz="2400" b="1" spc="-254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rgbClr val="1A1A1A"/>
                </a:solidFill>
                <a:latin typeface="Arial"/>
                <a:cs typeface="Arial"/>
              </a:rPr>
              <a:t>of  </a:t>
            </a:r>
            <a:r>
              <a:rPr sz="2400" b="1" spc="-105" dirty="0">
                <a:solidFill>
                  <a:srgbClr val="1A1A1A"/>
                </a:solidFill>
                <a:latin typeface="Arial"/>
                <a:cs typeface="Arial"/>
              </a:rPr>
              <a:t>ASL </a:t>
            </a:r>
            <a:r>
              <a:rPr sz="2400" b="1" spc="-40" dirty="0">
                <a:solidFill>
                  <a:srgbClr val="1A1A1A"/>
                </a:solidFill>
                <a:latin typeface="Arial"/>
                <a:cs typeface="Arial"/>
              </a:rPr>
              <a:t>in </a:t>
            </a:r>
            <a:r>
              <a:rPr sz="2400" b="1" dirty="0">
                <a:solidFill>
                  <a:srgbClr val="1A1A1A"/>
                </a:solidFill>
                <a:latin typeface="Arial"/>
                <a:cs typeface="Arial"/>
              </a:rPr>
              <a:t>our</a:t>
            </a:r>
            <a:r>
              <a:rPr sz="2400" b="1" spc="-15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00" b="1" spc="10" dirty="0">
                <a:solidFill>
                  <a:srgbClr val="1A1A1A"/>
                </a:solidFill>
                <a:latin typeface="Arial"/>
                <a:cs typeface="Arial"/>
              </a:rPr>
              <a:t>project.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1638" y="1011590"/>
            <a:ext cx="4185430" cy="2886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823" y="1315939"/>
            <a:ext cx="49149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05" dirty="0"/>
              <a:t>Methodology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95" dirty="0"/>
              <a:t>How</a:t>
            </a:r>
            <a:r>
              <a:rPr spc="-150" dirty="0"/>
              <a:t> </a:t>
            </a:r>
            <a:r>
              <a:rPr spc="185" dirty="0"/>
              <a:t>we</a:t>
            </a:r>
            <a:r>
              <a:rPr spc="-145" dirty="0"/>
              <a:t> </a:t>
            </a:r>
            <a:r>
              <a:rPr spc="95" dirty="0"/>
              <a:t>generated</a:t>
            </a:r>
            <a:r>
              <a:rPr spc="-145" dirty="0"/>
              <a:t> </a:t>
            </a:r>
            <a:r>
              <a:rPr spc="105" dirty="0"/>
              <a:t>data</a:t>
            </a:r>
            <a:r>
              <a:rPr spc="-150" dirty="0"/>
              <a:t> </a:t>
            </a:r>
            <a:r>
              <a:rPr spc="40" dirty="0"/>
              <a:t>set</a:t>
            </a:r>
            <a:r>
              <a:rPr spc="-145" dirty="0"/>
              <a:t> </a:t>
            </a:r>
            <a:r>
              <a:rPr spc="50" dirty="0"/>
              <a:t>and  did </a:t>
            </a:r>
            <a:r>
              <a:rPr spc="70" dirty="0"/>
              <a:t>Data </a:t>
            </a:r>
            <a:r>
              <a:rPr spc="-20" dirty="0"/>
              <a:t>Preprocessing</a:t>
            </a:r>
            <a:r>
              <a:rPr spc="-550" dirty="0"/>
              <a:t> </a:t>
            </a:r>
            <a:r>
              <a:rPr spc="-450" dirty="0"/>
              <a:t>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30390" y="1191252"/>
            <a:ext cx="746125" cy="46355"/>
            <a:chOff x="830390" y="1191252"/>
            <a:chExt cx="746125" cy="46355"/>
          </a:xfrm>
        </p:grpSpPr>
        <p:sp>
          <p:nvSpPr>
            <p:cNvPr id="4" name="object 4"/>
            <p:cNvSpPr/>
            <p:nvPr/>
          </p:nvSpPr>
          <p:spPr>
            <a:xfrm>
              <a:off x="1203292" y="1191252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EB5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0" y="1191252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658648" y="1430509"/>
            <a:ext cx="885825" cy="171450"/>
            <a:chOff x="2696907" y="2923606"/>
            <a:chExt cx="885825" cy="171450"/>
          </a:xfrm>
        </p:grpSpPr>
        <p:sp>
          <p:nvSpPr>
            <p:cNvPr id="10" name="object 10"/>
            <p:cNvSpPr/>
            <p:nvPr/>
          </p:nvSpPr>
          <p:spPr>
            <a:xfrm>
              <a:off x="2701669" y="2928369"/>
              <a:ext cx="876300" cy="161925"/>
            </a:xfrm>
            <a:custGeom>
              <a:avLst/>
              <a:gdLst/>
              <a:ahLst/>
              <a:cxnLst/>
              <a:rect l="l" t="t" r="r" b="b"/>
              <a:pathLst>
                <a:path w="876300" h="161925">
                  <a:moveTo>
                    <a:pt x="795448" y="161699"/>
                  </a:moveTo>
                  <a:lnTo>
                    <a:pt x="795448" y="121274"/>
                  </a:lnTo>
                  <a:lnTo>
                    <a:pt x="0" y="121274"/>
                  </a:lnTo>
                  <a:lnTo>
                    <a:pt x="0" y="40424"/>
                  </a:lnTo>
                  <a:lnTo>
                    <a:pt x="795448" y="40424"/>
                  </a:lnTo>
                  <a:lnTo>
                    <a:pt x="795448" y="0"/>
                  </a:lnTo>
                  <a:lnTo>
                    <a:pt x="876298" y="80849"/>
                  </a:lnTo>
                  <a:lnTo>
                    <a:pt x="795448" y="161699"/>
                  </a:lnTo>
                  <a:close/>
                </a:path>
              </a:pathLst>
            </a:custGeom>
            <a:solidFill>
              <a:srgbClr val="E8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01669" y="2928369"/>
              <a:ext cx="876300" cy="161925"/>
            </a:xfrm>
            <a:custGeom>
              <a:avLst/>
              <a:gdLst/>
              <a:ahLst/>
              <a:cxnLst/>
              <a:rect l="l" t="t" r="r" b="b"/>
              <a:pathLst>
                <a:path w="876300" h="161925">
                  <a:moveTo>
                    <a:pt x="0" y="40424"/>
                  </a:moveTo>
                  <a:lnTo>
                    <a:pt x="795448" y="40424"/>
                  </a:lnTo>
                  <a:lnTo>
                    <a:pt x="795448" y="0"/>
                  </a:lnTo>
                  <a:lnTo>
                    <a:pt x="876298" y="80849"/>
                  </a:lnTo>
                  <a:lnTo>
                    <a:pt x="795448" y="161699"/>
                  </a:lnTo>
                  <a:lnTo>
                    <a:pt x="795448" y="121274"/>
                  </a:lnTo>
                  <a:lnTo>
                    <a:pt x="0" y="121274"/>
                  </a:lnTo>
                  <a:lnTo>
                    <a:pt x="0" y="40424"/>
                  </a:lnTo>
                  <a:close/>
                </a:path>
              </a:pathLst>
            </a:custGeom>
            <a:ln w="9524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939293" y="1474261"/>
            <a:ext cx="659765" cy="171450"/>
            <a:chOff x="5860675" y="2936531"/>
            <a:chExt cx="659765" cy="171450"/>
          </a:xfrm>
        </p:grpSpPr>
        <p:sp>
          <p:nvSpPr>
            <p:cNvPr id="13" name="object 13"/>
            <p:cNvSpPr/>
            <p:nvPr/>
          </p:nvSpPr>
          <p:spPr>
            <a:xfrm>
              <a:off x="5865438" y="2941294"/>
              <a:ext cx="650240" cy="161925"/>
            </a:xfrm>
            <a:custGeom>
              <a:avLst/>
              <a:gdLst/>
              <a:ahLst/>
              <a:cxnLst/>
              <a:rect l="l" t="t" r="r" b="b"/>
              <a:pathLst>
                <a:path w="650240" h="161925">
                  <a:moveTo>
                    <a:pt x="568948" y="161699"/>
                  </a:moveTo>
                  <a:lnTo>
                    <a:pt x="568948" y="121274"/>
                  </a:lnTo>
                  <a:lnTo>
                    <a:pt x="0" y="121274"/>
                  </a:lnTo>
                  <a:lnTo>
                    <a:pt x="0" y="40424"/>
                  </a:lnTo>
                  <a:lnTo>
                    <a:pt x="568948" y="40424"/>
                  </a:lnTo>
                  <a:lnTo>
                    <a:pt x="568948" y="0"/>
                  </a:lnTo>
                  <a:lnTo>
                    <a:pt x="649798" y="80849"/>
                  </a:lnTo>
                  <a:lnTo>
                    <a:pt x="568948" y="161699"/>
                  </a:lnTo>
                  <a:close/>
                </a:path>
              </a:pathLst>
            </a:custGeom>
            <a:solidFill>
              <a:srgbClr val="E8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65438" y="2941294"/>
              <a:ext cx="650240" cy="161925"/>
            </a:xfrm>
            <a:custGeom>
              <a:avLst/>
              <a:gdLst/>
              <a:ahLst/>
              <a:cxnLst/>
              <a:rect l="l" t="t" r="r" b="b"/>
              <a:pathLst>
                <a:path w="650240" h="161925">
                  <a:moveTo>
                    <a:pt x="0" y="40424"/>
                  </a:moveTo>
                  <a:lnTo>
                    <a:pt x="568948" y="40424"/>
                  </a:lnTo>
                  <a:lnTo>
                    <a:pt x="568948" y="0"/>
                  </a:lnTo>
                  <a:lnTo>
                    <a:pt x="649798" y="80849"/>
                  </a:lnTo>
                  <a:lnTo>
                    <a:pt x="568948" y="161699"/>
                  </a:lnTo>
                  <a:lnTo>
                    <a:pt x="568948" y="121274"/>
                  </a:lnTo>
                  <a:lnTo>
                    <a:pt x="0" y="121274"/>
                  </a:lnTo>
                  <a:lnTo>
                    <a:pt x="0" y="40424"/>
                  </a:lnTo>
                  <a:close/>
                </a:path>
              </a:pathLst>
            </a:custGeom>
            <a:ln w="9524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33874" y="1366374"/>
            <a:ext cx="2211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latin typeface="Lato"/>
                <a:cs typeface="Lato"/>
              </a:rPr>
              <a:t>Capturing </a:t>
            </a:r>
            <a:r>
              <a:rPr sz="1800" b="1" spc="5" dirty="0">
                <a:latin typeface="Lato"/>
                <a:cs typeface="Lato"/>
              </a:rPr>
              <a:t>Raw</a:t>
            </a:r>
            <a:r>
              <a:rPr sz="1800" b="1" spc="-245" dirty="0">
                <a:latin typeface="Lato"/>
                <a:cs typeface="Lato"/>
              </a:rPr>
              <a:t> </a:t>
            </a:r>
            <a:r>
              <a:rPr sz="1800" b="1" spc="10" dirty="0">
                <a:latin typeface="Lato"/>
                <a:cs typeface="Lato"/>
              </a:rPr>
              <a:t>Image</a:t>
            </a:r>
            <a:endParaRPr sz="1800">
              <a:latin typeface="Lato"/>
              <a:cs typeface="La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97327" y="1366374"/>
            <a:ext cx="177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0" dirty="0">
                <a:latin typeface="Lato"/>
                <a:cs typeface="Lato"/>
              </a:rPr>
              <a:t>Gray </a:t>
            </a:r>
            <a:r>
              <a:rPr sz="1800" b="1" dirty="0">
                <a:latin typeface="Lato"/>
                <a:cs typeface="Lato"/>
              </a:rPr>
              <a:t>Scale</a:t>
            </a:r>
            <a:r>
              <a:rPr sz="1800" b="1" spc="-260" dirty="0">
                <a:latin typeface="Lato"/>
                <a:cs typeface="Lato"/>
              </a:rPr>
              <a:t> </a:t>
            </a:r>
            <a:r>
              <a:rPr sz="1800" b="1" spc="10" dirty="0">
                <a:latin typeface="Lato"/>
                <a:cs typeface="Lato"/>
              </a:rPr>
              <a:t>Image</a:t>
            </a:r>
            <a:endParaRPr sz="1800">
              <a:latin typeface="Lato"/>
              <a:cs typeface="Lato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747150" y="1366374"/>
            <a:ext cx="212598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45185" marR="5080" indent="-833119">
              <a:lnSpc>
                <a:spcPct val="100699"/>
              </a:lnSpc>
              <a:spcBef>
                <a:spcPts val="85"/>
              </a:spcBef>
            </a:pPr>
            <a:r>
              <a:rPr sz="1800" spc="10" dirty="0">
                <a:solidFill>
                  <a:srgbClr val="000000"/>
                </a:solidFill>
                <a:latin typeface="Lato"/>
                <a:cs typeface="Lato"/>
              </a:rPr>
              <a:t>Image </a:t>
            </a:r>
            <a:r>
              <a:rPr sz="1800" spc="5" dirty="0">
                <a:solidFill>
                  <a:srgbClr val="000000"/>
                </a:solidFill>
                <a:latin typeface="Lato"/>
                <a:cs typeface="Lato"/>
              </a:rPr>
              <a:t>Post</a:t>
            </a:r>
            <a:r>
              <a:rPr sz="1800" spc="-275" dirty="0">
                <a:solidFill>
                  <a:srgbClr val="000000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000000"/>
                </a:solidFill>
                <a:latin typeface="Lato"/>
                <a:cs typeface="Lato"/>
              </a:rPr>
              <a:t>Gaussian  </a:t>
            </a:r>
            <a:r>
              <a:rPr sz="1800" spc="20" dirty="0">
                <a:solidFill>
                  <a:srgbClr val="000000"/>
                </a:solidFill>
                <a:latin typeface="Lato"/>
                <a:cs typeface="Lato"/>
              </a:rPr>
              <a:t>Blur</a:t>
            </a:r>
            <a:endParaRPr sz="1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823" y="1328131"/>
            <a:ext cx="7721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Why</a:t>
            </a:r>
            <a:r>
              <a:rPr spc="-150" dirty="0"/>
              <a:t> </a:t>
            </a:r>
            <a:r>
              <a:rPr spc="185" dirty="0"/>
              <a:t>we</a:t>
            </a:r>
            <a:r>
              <a:rPr spc="-145" dirty="0"/>
              <a:t> </a:t>
            </a:r>
            <a:r>
              <a:rPr spc="75" dirty="0"/>
              <a:t>Created</a:t>
            </a:r>
            <a:r>
              <a:rPr spc="-145" dirty="0"/>
              <a:t> </a:t>
            </a:r>
            <a:r>
              <a:rPr dirty="0"/>
              <a:t>our</a:t>
            </a:r>
            <a:r>
              <a:rPr spc="-145" dirty="0"/>
              <a:t> </a:t>
            </a:r>
            <a:r>
              <a:rPr spc="55" dirty="0"/>
              <a:t>own</a:t>
            </a:r>
            <a:r>
              <a:rPr spc="-145" dirty="0"/>
              <a:t> </a:t>
            </a:r>
            <a:r>
              <a:rPr spc="55" dirty="0"/>
              <a:t>Dataset</a:t>
            </a:r>
            <a:r>
              <a:rPr spc="-145" dirty="0"/>
              <a:t> </a:t>
            </a:r>
            <a:r>
              <a:rPr spc="-450" dirty="0"/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023" y="1672269"/>
            <a:ext cx="7429500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4599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oyagiKouzanFontT"/>
                <a:cs typeface="AoyagiKouzanFontT"/>
              </a:rPr>
              <a:t>➔	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For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the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project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we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20" dirty="0">
                <a:solidFill>
                  <a:srgbClr val="333333"/>
                </a:solidFill>
                <a:latin typeface="Lato"/>
                <a:cs typeface="Lato"/>
              </a:rPr>
              <a:t>tried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to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find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already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made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datasets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but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we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couldn’t 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find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dataset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in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the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form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of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raw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images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that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matched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our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requirements.</a:t>
            </a:r>
            <a:endParaRPr sz="18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oyagiKouzanFontT"/>
                <a:cs typeface="AoyagiKouzanFontT"/>
              </a:rPr>
              <a:t>➔	</a:t>
            </a:r>
            <a:r>
              <a:rPr sz="1800" spc="25" dirty="0">
                <a:solidFill>
                  <a:srgbClr val="333333"/>
                </a:solidFill>
                <a:latin typeface="Lato"/>
                <a:cs typeface="Lato"/>
              </a:rPr>
              <a:t>All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we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could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find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were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the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datasets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in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the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form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of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RGB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values.</a:t>
            </a:r>
            <a:endParaRPr sz="18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oyagiKouzanFontT"/>
                <a:cs typeface="AoyagiKouzanFontT"/>
              </a:rPr>
              <a:t>➔	</a:t>
            </a:r>
            <a:r>
              <a:rPr sz="1800" spc="-15" dirty="0">
                <a:solidFill>
                  <a:srgbClr val="333333"/>
                </a:solidFill>
                <a:latin typeface="Lato"/>
                <a:cs typeface="Lato"/>
              </a:rPr>
              <a:t>Hence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we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decided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to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create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our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Lato"/>
                <a:cs typeface="Lato"/>
              </a:rPr>
              <a:t>own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data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Lato"/>
                <a:cs typeface="Lato"/>
              </a:rPr>
              <a:t>set.</a:t>
            </a:r>
            <a:endParaRPr sz="1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847</Words>
  <Application>Microsoft Office PowerPoint</Application>
  <PresentationFormat>On-screen Show (16:9)</PresentationFormat>
  <Paragraphs>83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AoyagiKouzanFontT</vt:lpstr>
      <vt:lpstr>Arial</vt:lpstr>
      <vt:lpstr>Calibri</vt:lpstr>
      <vt:lpstr>Lato</vt:lpstr>
      <vt:lpstr>Roboto</vt:lpstr>
      <vt:lpstr>RobotoRegular</vt:lpstr>
      <vt:lpstr>Times New Roman</vt:lpstr>
      <vt:lpstr>Office Theme</vt:lpstr>
      <vt:lpstr>PowerPoint Presentation</vt:lpstr>
      <vt:lpstr>Abstract</vt:lpstr>
      <vt:lpstr>Sign language is a  visual language and  consists of 3 major  components:</vt:lpstr>
      <vt:lpstr>PowerPoint Presentation</vt:lpstr>
      <vt:lpstr>Methodology</vt:lpstr>
      <vt:lpstr>How we generated data set and  did Data Preprocessing ?</vt:lpstr>
      <vt:lpstr>Image Post Gaussian  Blur</vt:lpstr>
      <vt:lpstr>Why we Created our own Dataset ?</vt:lpstr>
      <vt:lpstr>PowerPoint Presentation</vt:lpstr>
      <vt:lpstr>Gesture Classification</vt:lpstr>
      <vt:lpstr>Layer 1</vt:lpstr>
      <vt:lpstr>Algorithm Layer 1:</vt:lpstr>
      <vt:lpstr>Algorithm Layer 2:</vt:lpstr>
      <vt:lpstr>Convolutional Neural Networks</vt:lpstr>
      <vt:lpstr>Our CNN Classifier Model</vt:lpstr>
      <vt:lpstr>PowerPoint Presentation</vt:lpstr>
      <vt:lpstr>Finger Spelling Sentence  Formation</vt:lpstr>
      <vt:lpstr>Implementation</vt:lpstr>
      <vt:lpstr>Autocorrect feature</vt:lpstr>
      <vt:lpstr>Challenges Faced</vt:lpstr>
      <vt:lpstr>Software Requirements</vt:lpstr>
      <vt:lpstr>Limitations of our model</vt:lpstr>
      <vt:lpstr>Conclusion</vt:lpstr>
      <vt:lpstr>Future Scope</vt:lpstr>
      <vt:lpstr>Efforts by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Saanvi Nyamagoud</cp:lastModifiedBy>
  <cp:revision>6</cp:revision>
  <dcterms:created xsi:type="dcterms:W3CDTF">2021-09-22T17:48:24Z</dcterms:created>
  <dcterms:modified xsi:type="dcterms:W3CDTF">2024-01-27T06:28:19Z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2021-09-22T00:00:00Z</vt:filetime>
  </property>
</Properties>
</file>