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D1867EF-AFF5-4D8F-822A-35720A0359B3}">
  <a:tblStyle styleId="{CD1867EF-AFF5-4D8F-822A-35720A0359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6cda801bc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6cda801bc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6cda801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6cda801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6cda801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6cda801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6cda801b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6cda801b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6cda801b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6cda801b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6cda801b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6cda801b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6cda801b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6cda801b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6cda801bc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6cda801bc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6cda801bc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6cda801bc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2096550"/>
            <a:ext cx="8520600" cy="9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Advanced Encryption Standart (AES)</a:t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916100" y="3854425"/>
            <a:ext cx="2162400" cy="12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Blend Arifaj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Fjolla Beqiri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Arianit Lubishtani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ctrTitle"/>
          </p:nvPr>
        </p:nvSpPr>
        <p:spPr>
          <a:xfrm>
            <a:off x="3068400" y="2207250"/>
            <a:ext cx="30072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Falemnderit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311700" y="320850"/>
            <a:ext cx="8520600" cy="9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Çka është AES ?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311700" y="1850725"/>
            <a:ext cx="8520600" cy="26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Aes </a:t>
            </a: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është </a:t>
            </a:r>
            <a:r>
              <a:rPr lang="en" sz="1800"/>
              <a:t> nj</a:t>
            </a: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ë standart i enkriptit i zgjedhur nga NIST(National Institue of Standarts and Technology) , per te mbrojtur te dhenat. Eshtë pranuar nderkombtarisht si algoritem i deshirueshem per enkriptimin e te dhenave sensitive. 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-"/>
            </a:pP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Në vitin 2001 algoritmi Rijndael dizajnuar nga Rijment dhe Daemon nga Belgjika ka  fituar kompeticionin e një algoritmi për enkriptim që plotëson të gjitha kushtet e sigurisë , cmimit dhe kriteret e implementimit . 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311700" y="320850"/>
            <a:ext cx="8520600" cy="9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funksionon AES ?</a:t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311700" y="1467300"/>
            <a:ext cx="8520600" cy="34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	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AES kryesisht p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ërsërit katër funksione bazë për enkriptimin e të dhënave. Ndan informatën në blloqe 128 bit dhe nje celes ku te gjitha se bashku na japin mesazhin e enkriptuar . Varesisht nga celesi varet numri i perseritjeve qe ben algoritmi . Celesi 128 bit me 10 rounde , 192 bit me 12 rounde dhe 256 bit me 14 rounde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-	Funksionet bazë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AutoNum type="arabicPeriod"/>
            </a:pPr>
            <a:r>
              <a:rPr b="1"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Sub Bytes</a:t>
            </a:r>
            <a:endParaRPr b="1"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AutoNum type="arabicPeriod"/>
            </a:pPr>
            <a:r>
              <a:rPr b="1"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Shift Rows</a:t>
            </a:r>
            <a:endParaRPr b="1"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AutoNum type="arabicPeriod"/>
            </a:pPr>
            <a:r>
              <a:rPr b="1"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Mix Columns</a:t>
            </a:r>
            <a:endParaRPr b="1"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AutoNum type="arabicPeriod"/>
            </a:pPr>
            <a:r>
              <a:rPr b="1"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Add Key</a:t>
            </a:r>
            <a:endParaRPr b="1"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     	</a:t>
            </a:r>
            <a:endParaRPr b="1"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404250" y="483425"/>
            <a:ext cx="3879900" cy="9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Procesi Enkriptimit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613" y="1308550"/>
            <a:ext cx="7648776" cy="370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311700" y="453075"/>
            <a:ext cx="8520600" cy="9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1.	</a:t>
            </a:r>
            <a:r>
              <a:rPr lang="en" sz="3600"/>
              <a:t>Add Round Key</a:t>
            </a:r>
            <a:endParaRPr sz="3600"/>
          </a:p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311700" y="1467300"/>
            <a:ext cx="8520600" cy="34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Secila nga 16 bytes e mesazhit bëhet XOR me 16 bytes të një pjese të çelësit të zgjeruar për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raundin aktual. Një herë 16 bajtat e par</a:t>
            </a:r>
            <a:r>
              <a:rPr lang="en"/>
              <a:t>ë</a:t>
            </a:r>
            <a:r>
              <a:rPr lang="en"/>
              <a:t> bëhen XOR 16 bajtat e parë të çelësit të zgjeruar, atëherë bajtat 1-16 të zgjeruar të çelësit nuk përdoren kurrë më 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Rundi i parë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Rundi i dytë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125" y="2579983"/>
            <a:ext cx="7341775" cy="950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125" y="3929100"/>
            <a:ext cx="7262928" cy="95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ctrTitle"/>
          </p:nvPr>
        </p:nvSpPr>
        <p:spPr>
          <a:xfrm>
            <a:off x="311700" y="489225"/>
            <a:ext cx="85206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2. Byte Sub</a:t>
            </a:r>
            <a:endParaRPr sz="3600"/>
          </a:p>
        </p:txBody>
      </p:sp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311700" y="2511875"/>
            <a:ext cx="28719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Gjatë enkriptimit çdo vlerë e mesazhit është zëvendësuar me vlerën përkatëse SBOX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3572" y="1500775"/>
            <a:ext cx="5648724" cy="33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ctrTitle"/>
          </p:nvPr>
        </p:nvSpPr>
        <p:spPr>
          <a:xfrm>
            <a:off x="311700" y="542125"/>
            <a:ext cx="85206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3. Shift Row</a:t>
            </a:r>
            <a:endParaRPr sz="3600"/>
          </a:p>
        </p:txBody>
      </p:sp>
      <p:sp>
        <p:nvSpPr>
          <p:cNvPr id="126" name="Google Shape;126;p19"/>
          <p:cNvSpPr txBox="1"/>
          <p:nvPr>
            <p:ph idx="1" type="subTitle"/>
          </p:nvPr>
        </p:nvSpPr>
        <p:spPr>
          <a:xfrm>
            <a:off x="311700" y="2808900"/>
            <a:ext cx="29013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Ndryshimi i pozitave në rreshtat 2 , 3 dhe 4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1275" y="1942213"/>
            <a:ext cx="5511025" cy="24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ctrTitle"/>
          </p:nvPr>
        </p:nvSpPr>
        <p:spPr>
          <a:xfrm>
            <a:off x="311700" y="542125"/>
            <a:ext cx="85206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4</a:t>
            </a:r>
            <a:r>
              <a:rPr lang="en" sz="3600"/>
              <a:t>. Mix Columns</a:t>
            </a:r>
            <a:endParaRPr sz="3600"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900" y="1581150"/>
            <a:ext cx="37338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28750"/>
            <a:ext cx="35814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896050"/>
            <a:ext cx="7505700" cy="45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4530775"/>
            <a:ext cx="7505701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ctrTitle"/>
          </p:nvPr>
        </p:nvSpPr>
        <p:spPr>
          <a:xfrm>
            <a:off x="311700" y="542125"/>
            <a:ext cx="85206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AES Key Expansion</a:t>
            </a:r>
            <a:endParaRPr sz="3600"/>
          </a:p>
        </p:txBody>
      </p:sp>
      <p:sp>
        <p:nvSpPr>
          <p:cNvPr id="142" name="Google Shape;142;p21"/>
          <p:cNvSpPr txBox="1"/>
          <p:nvPr>
            <p:ph idx="1" type="subTitle"/>
          </p:nvPr>
        </p:nvSpPr>
        <p:spPr>
          <a:xfrm>
            <a:off x="311700" y="1526325"/>
            <a:ext cx="8520600" cy="11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Ç</a:t>
            </a:r>
            <a:r>
              <a:rPr lang="en"/>
              <a:t>elësi i zgjeruar përdoret në funksionin Add Round Key të përcaktuar më parë.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Çdo herë që thirret funksioni Add Round Key një pjesë tjetër e çelësit të zgjeruar është XOR me mesazhinë tonë. Për këtë duhet bërë zgjerimi i  çelsit në mënyrë që të sigurojë material për çdo XOR në raundet tjera 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3" name="Google Shape;143;p21"/>
          <p:cNvGraphicFramePr/>
          <p:nvPr/>
        </p:nvGraphicFramePr>
        <p:xfrm>
          <a:off x="5448125" y="264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{CD1867EF-AFF5-4D8F-822A-35720A0359B3}</a:tableStyleId>
              </a:tblPr>
              <a:tblGrid>
                <a:gridCol w="1097375"/>
                <a:gridCol w="1097375"/>
                <a:gridCol w="1097375"/>
              </a:tblGrid>
              <a:tr h="27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Key 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Block 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Expanded 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395100" y="2644425"/>
            <a:ext cx="4616100" cy="17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Rutina e zgjerimit t</a:t>
            </a:r>
            <a:r>
              <a:rPr lang="en"/>
              <a:t>ë çelësit kalon nëpër katër funksione :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ROT WORD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2. 	SUB WORD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3. 	RCON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4.     	EKK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