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59" r:id="rId6"/>
    <p:sldId id="264" r:id="rId7"/>
    <p:sldId id="257" r:id="rId8"/>
    <p:sldId id="258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Moyano Diaz" initials="VMD" lastIdx="1" clrIdx="0">
    <p:extLst>
      <p:ext uri="{19B8F6BF-5375-455C-9EA6-DF929625EA0E}">
        <p15:presenceInfo xmlns:p15="http://schemas.microsoft.com/office/powerpoint/2012/main" userId="S-1-5-21-2071209921-1197687148-1628264008-40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3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6305" autoAdjust="0"/>
  </p:normalViewPr>
  <p:slideViewPr>
    <p:cSldViewPr snapToGrid="0">
      <p:cViewPr>
        <p:scale>
          <a:sx n="150" d="100"/>
          <a:sy n="150" d="100"/>
        </p:scale>
        <p:origin x="108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43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0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91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81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35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78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92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01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79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85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D2C7-4860-46D4-B7D2-7DB937732747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09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D2C7-4860-46D4-B7D2-7DB937732747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DF62-C72D-4F91-A16E-D4C7EB089F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3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76669" y="177282"/>
            <a:ext cx="6709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1. DEFINICIÓ D’ESCENA</a:t>
            </a:r>
            <a:endParaRPr lang="es-E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505195" y="1017208"/>
            <a:ext cx="1079661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a-ES" sz="2400" dirty="0" smtClean="0"/>
              <a:t>Escena </a:t>
            </a:r>
            <a:r>
              <a:rPr lang="ca-ES" sz="2400" dirty="0" smtClean="0">
                <a:sym typeface="Wingdings" panose="05000000000000000000" pitchFamily="2" charset="2"/>
              </a:rPr>
              <a:t> Conjunt d’objectes, iluminació, posicions i paràmetres de les càmeres </a:t>
            </a:r>
          </a:p>
          <a:p>
            <a:r>
              <a:rPr lang="ca-ES" sz="2400" dirty="0">
                <a:sym typeface="Wingdings" panose="05000000000000000000" pitchFamily="2" charset="2"/>
              </a:rPr>
              <a:t>i</a:t>
            </a:r>
            <a:r>
              <a:rPr lang="ca-ES" sz="2400" dirty="0" smtClean="0">
                <a:sym typeface="Wingdings" panose="05000000000000000000" pitchFamily="2" charset="2"/>
              </a:rPr>
              <a:t> rotació de la taula, que fan que una imatge sigui única i identificable. Una escena és </a:t>
            </a:r>
          </a:p>
          <a:p>
            <a:r>
              <a:rPr lang="ca-ES" sz="2400" dirty="0" smtClean="0">
                <a:sym typeface="Wingdings" panose="05000000000000000000" pitchFamily="2" charset="2"/>
              </a:rPr>
              <a:t>una imatge.</a:t>
            </a:r>
            <a:endParaRPr lang="ca-E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2328147"/>
            <a:ext cx="1201950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 smtClean="0"/>
              <a:t>Objectes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 Han </a:t>
            </a:r>
            <a:r>
              <a:rPr lang="es-ES" dirty="0" err="1" smtClean="0">
                <a:sym typeface="Wingdings" panose="05000000000000000000" pitchFamily="2" charset="2"/>
              </a:rPr>
              <a:t>d’anar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colocats</a:t>
            </a:r>
            <a:r>
              <a:rPr lang="es-ES" dirty="0" smtClean="0">
                <a:sym typeface="Wingdings" panose="05000000000000000000" pitchFamily="2" charset="2"/>
              </a:rPr>
              <a:t> a un </a:t>
            </a:r>
            <a:r>
              <a:rPr lang="es-ES" dirty="0" err="1" smtClean="0">
                <a:sym typeface="Wingdings" panose="05000000000000000000" pitchFamily="2" charset="2"/>
              </a:rPr>
              <a:t>dels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forats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hexagonals</a:t>
            </a:r>
            <a:r>
              <a:rPr lang="es-ES" dirty="0" smtClean="0">
                <a:sym typeface="Wingdings" panose="05000000000000000000" pitchFamily="2" charset="2"/>
              </a:rPr>
              <a:t> de la taula, en una de les </a:t>
            </a:r>
            <a:r>
              <a:rPr lang="es-ES" dirty="0" err="1" smtClean="0">
                <a:sym typeface="Wingdings" panose="05000000000000000000" pitchFamily="2" charset="2"/>
              </a:rPr>
              <a:t>sis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posicions</a:t>
            </a:r>
            <a:r>
              <a:rPr lang="es-ES" dirty="0" smtClean="0">
                <a:sym typeface="Wingdings" panose="05000000000000000000" pitchFamily="2" charset="2"/>
              </a:rPr>
              <a:t> posibles (</a:t>
            </a:r>
            <a:r>
              <a:rPr lang="es-ES" dirty="0" err="1" smtClean="0">
                <a:sym typeface="Wingdings" panose="05000000000000000000" pitchFamily="2" charset="2"/>
              </a:rPr>
              <a:t>Degut</a:t>
            </a:r>
            <a:r>
              <a:rPr lang="es-ES" dirty="0" smtClean="0">
                <a:sym typeface="Wingdings" panose="05000000000000000000" pitchFamily="2" charset="2"/>
              </a:rPr>
              <a:t> a la forma 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Hexagonal, </a:t>
            </a:r>
            <a:r>
              <a:rPr lang="es-ES" dirty="0" err="1" smtClean="0">
                <a:sym typeface="Wingdings" panose="05000000000000000000" pitchFamily="2" charset="2"/>
              </a:rPr>
              <a:t>n’hi</a:t>
            </a:r>
            <a:r>
              <a:rPr lang="es-ES" dirty="0" smtClean="0">
                <a:sym typeface="Wingdings" panose="05000000000000000000" pitchFamily="2" charset="2"/>
              </a:rPr>
              <a:t> han 6 </a:t>
            </a:r>
            <a:r>
              <a:rPr lang="es-ES" dirty="0" err="1" smtClean="0">
                <a:sym typeface="Wingdings" panose="05000000000000000000" pitchFamily="2" charset="2"/>
              </a:rPr>
              <a:t>posicions</a:t>
            </a:r>
            <a:r>
              <a:rPr lang="es-ES" dirty="0" smtClean="0">
                <a:sym typeface="Wingdings" panose="05000000000000000000" pitchFamily="2" charset="2"/>
              </a:rPr>
              <a:t> posibles). Poden </a:t>
            </a:r>
            <a:r>
              <a:rPr lang="es-ES" dirty="0" err="1" smtClean="0">
                <a:sym typeface="Wingdings" panose="05000000000000000000" pitchFamily="2" charset="2"/>
              </a:rPr>
              <a:t>haver</a:t>
            </a:r>
            <a:r>
              <a:rPr lang="es-ES" dirty="0" smtClean="0">
                <a:sym typeface="Wingdings" panose="05000000000000000000" pitchFamily="2" charset="2"/>
              </a:rPr>
              <a:t>-hi de 0 </a:t>
            </a:r>
            <a:r>
              <a:rPr lang="es-ES" dirty="0" err="1" smtClean="0">
                <a:sym typeface="Wingdings" panose="05000000000000000000" pitchFamily="2" charset="2"/>
              </a:rPr>
              <a:t>fins</a:t>
            </a:r>
            <a:r>
              <a:rPr lang="es-ES" dirty="0" smtClean="0">
                <a:sym typeface="Wingdings" panose="05000000000000000000" pitchFamily="2" charset="2"/>
              </a:rPr>
              <a:t> a 369 (taula de 19x19)??? </a:t>
            </a:r>
            <a:r>
              <a:rPr lang="es-ES" dirty="0" err="1">
                <a:sym typeface="Wingdings" panose="05000000000000000000" pitchFamily="2" charset="2"/>
              </a:rPr>
              <a:t>O</a:t>
            </a:r>
            <a:r>
              <a:rPr lang="es-ES" dirty="0" err="1" smtClean="0">
                <a:sym typeface="Wingdings" panose="05000000000000000000" pitchFamily="2" charset="2"/>
              </a:rPr>
              <a:t>bjectes</a:t>
            </a:r>
            <a:r>
              <a:rPr lang="es-ES" dirty="0" smtClean="0">
                <a:sym typeface="Wingdings" panose="05000000000000000000" pitchFamily="2" charset="2"/>
              </a:rPr>
              <a:t>  a la taula. Cada </a:t>
            </a:r>
            <a:r>
              <a:rPr lang="es-ES" dirty="0" err="1" smtClean="0">
                <a:sym typeface="Wingdings" panose="05000000000000000000" pitchFamily="2" charset="2"/>
              </a:rPr>
              <a:t>objecte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 smtClean="0">
                <a:sym typeface="Wingdings" panose="05000000000000000000" pitchFamily="2" charset="2"/>
              </a:rPr>
              <a:t>ha de portar un identificador que </a:t>
            </a:r>
            <a:r>
              <a:rPr lang="es-ES" dirty="0" err="1" smtClean="0">
                <a:sym typeface="Wingdings" panose="05000000000000000000" pitchFamily="2" charset="2"/>
              </a:rPr>
              <a:t>permeti</a:t>
            </a:r>
            <a:r>
              <a:rPr lang="es-ES" dirty="0" smtClean="0">
                <a:sym typeface="Wingdings" panose="05000000000000000000" pitchFamily="2" charset="2"/>
              </a:rPr>
              <a:t> distinguir </a:t>
            </a:r>
            <a:r>
              <a:rPr lang="es-ES" dirty="0" err="1" smtClean="0">
                <a:sym typeface="Wingdings" panose="05000000000000000000" pitchFamily="2" charset="2"/>
              </a:rPr>
              <a:t>unicament</a:t>
            </a:r>
            <a:r>
              <a:rPr lang="es-ES" dirty="0" smtClean="0">
                <a:sym typeface="Wingdings" panose="05000000000000000000" pitchFamily="2" charset="2"/>
              </a:rPr>
              <a:t> a cada </a:t>
            </a:r>
            <a:r>
              <a:rPr lang="es-ES" dirty="0" err="1" smtClean="0">
                <a:sym typeface="Wingdings" panose="05000000000000000000" pitchFamily="2" charset="2"/>
              </a:rPr>
              <a:t>tipus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d’objecte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smtClean="0">
                <a:sym typeface="Wingdings" panose="05000000000000000000" pitchFamily="2" charset="2"/>
              </a:rPr>
              <a:t>(</a:t>
            </a:r>
            <a:r>
              <a:rPr lang="es-ES" dirty="0" err="1" smtClean="0">
                <a:sym typeface="Wingdings" panose="05000000000000000000" pitchFamily="2" charset="2"/>
              </a:rPr>
              <a:t>és</a:t>
            </a:r>
            <a:r>
              <a:rPr lang="es-ES" dirty="0" smtClean="0">
                <a:sym typeface="Wingdings" panose="05000000000000000000" pitchFamily="2" charset="2"/>
              </a:rPr>
              <a:t> a </a:t>
            </a:r>
            <a:r>
              <a:rPr lang="es-ES" dirty="0" err="1" smtClean="0">
                <a:sym typeface="Wingdings" panose="05000000000000000000" pitchFamily="2" charset="2"/>
              </a:rPr>
              <a:t>dir</a:t>
            </a:r>
            <a:r>
              <a:rPr lang="es-ES" dirty="0" smtClean="0">
                <a:sym typeface="Wingdings" panose="05000000000000000000" pitchFamily="2" charset="2"/>
              </a:rPr>
              <a:t>, la </a:t>
            </a:r>
            <a:r>
              <a:rPr lang="es-ES" dirty="0" err="1" smtClean="0">
                <a:sym typeface="Wingdings" panose="05000000000000000000" pitchFamily="2" charset="2"/>
              </a:rPr>
              <a:t>seva</a:t>
            </a:r>
            <a:r>
              <a:rPr lang="es-ES" dirty="0" smtClean="0">
                <a:sym typeface="Wingdings" panose="05000000000000000000" pitchFamily="2" charset="2"/>
              </a:rPr>
              <a:t> morfología).</a:t>
            </a:r>
            <a:endParaRPr lang="es-ES" dirty="0"/>
          </a:p>
        </p:txBody>
      </p:sp>
      <p:sp>
        <p:nvSpPr>
          <p:cNvPr id="17" name="TextBox 16"/>
          <p:cNvSpPr txBox="1"/>
          <p:nvPr/>
        </p:nvSpPr>
        <p:spPr>
          <a:xfrm>
            <a:off x="-1" y="3378767"/>
            <a:ext cx="1151520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 </a:t>
            </a:r>
            <a:r>
              <a:rPr lang="es-ES" dirty="0" err="1" smtClean="0"/>
              <a:t>Iluminació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 Hi han 9  </a:t>
            </a:r>
            <a:r>
              <a:rPr lang="es-ES" dirty="0" err="1" smtClean="0">
                <a:sym typeface="Wingdings" panose="05000000000000000000" pitchFamily="2" charset="2"/>
              </a:rPr>
              <a:t>llums</a:t>
            </a:r>
            <a:r>
              <a:rPr lang="es-ES" dirty="0" smtClean="0">
                <a:sym typeface="Wingdings" panose="05000000000000000000" pitchFamily="2" charset="2"/>
              </a:rPr>
              <a:t> controlables a la escena. Poden estar </a:t>
            </a:r>
            <a:r>
              <a:rPr lang="es-ES" dirty="0" err="1" smtClean="0">
                <a:sym typeface="Wingdings" panose="05000000000000000000" pitchFamily="2" charset="2"/>
              </a:rPr>
              <a:t>encesses</a:t>
            </a:r>
            <a:r>
              <a:rPr lang="es-ES" dirty="0" smtClean="0">
                <a:sym typeface="Wingdings" panose="05000000000000000000" pitchFamily="2" charset="2"/>
              </a:rPr>
              <a:t> o </a:t>
            </a:r>
            <a:r>
              <a:rPr lang="es-ES" dirty="0" err="1" smtClean="0">
                <a:sym typeface="Wingdings" panose="05000000000000000000" pitchFamily="2" charset="2"/>
              </a:rPr>
              <a:t>apagades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smtClean="0">
                <a:sym typeface="Wingdings" panose="05000000000000000000" pitchFamily="2" charset="2"/>
              </a:rPr>
              <a:t>i es </a:t>
            </a:r>
            <a:r>
              <a:rPr lang="es-ES" dirty="0" err="1" smtClean="0">
                <a:sym typeface="Wingdings" panose="05000000000000000000" pitchFamily="2" charset="2"/>
              </a:rPr>
              <a:t>pot</a:t>
            </a:r>
            <a:r>
              <a:rPr lang="es-ES" dirty="0" smtClean="0">
                <a:sym typeface="Wingdings" panose="05000000000000000000" pitchFamily="2" charset="2"/>
              </a:rPr>
              <a:t> controlar el valor </a:t>
            </a:r>
            <a:r>
              <a:rPr lang="es-ES" dirty="0" err="1" smtClean="0">
                <a:sym typeface="Wingdings" panose="05000000000000000000" pitchFamily="2" charset="2"/>
              </a:rPr>
              <a:t>rgb</a:t>
            </a:r>
            <a:r>
              <a:rPr lang="es-ES" dirty="0" smtClean="0">
                <a:sym typeface="Wingdings" panose="05000000000000000000" pitchFamily="2" charset="2"/>
              </a:rPr>
              <a:t> i la</a:t>
            </a:r>
          </a:p>
          <a:p>
            <a:r>
              <a:rPr lang="es-ES" dirty="0" err="1" smtClean="0">
                <a:sym typeface="Wingdings" panose="05000000000000000000" pitchFamily="2" charset="2"/>
              </a:rPr>
              <a:t>Intensitat</a:t>
            </a:r>
            <a:r>
              <a:rPr lang="es-ES" dirty="0" smtClean="0">
                <a:sym typeface="Wingdings" panose="05000000000000000000" pitchFamily="2" charset="2"/>
              </a:rPr>
              <a:t> de </a:t>
            </a:r>
            <a:r>
              <a:rPr lang="es-ES" dirty="0" err="1" smtClean="0">
                <a:sym typeface="Wingdings" panose="05000000000000000000" pitchFamily="2" charset="2"/>
              </a:rPr>
              <a:t>cadascuna</a:t>
            </a:r>
            <a:r>
              <a:rPr lang="es-ES" dirty="0" smtClean="0">
                <a:sym typeface="Wingdings" panose="05000000000000000000" pitchFamily="2" charset="2"/>
              </a:rPr>
              <a:t> de les </a:t>
            </a:r>
            <a:r>
              <a:rPr lang="es-ES" dirty="0" err="1" smtClean="0">
                <a:sym typeface="Wingdings" panose="05000000000000000000" pitchFamily="2" charset="2"/>
              </a:rPr>
              <a:t>llums</a:t>
            </a:r>
            <a:r>
              <a:rPr lang="es-ES" dirty="0" smtClean="0">
                <a:sym typeface="Wingdings" panose="05000000000000000000" pitchFamily="2" charset="2"/>
              </a:rPr>
              <a:t>. </a:t>
            </a:r>
          </a:p>
          <a:p>
            <a:endParaRPr lang="es-ES" dirty="0" smtClean="0">
              <a:sym typeface="Wingdings" panose="05000000000000000000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412707"/>
            <a:ext cx="12019508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 smtClean="0">
                <a:sym typeface="Wingdings" panose="05000000000000000000" pitchFamily="2" charset="2"/>
              </a:rPr>
              <a:t>Càmeres</a:t>
            </a:r>
            <a:r>
              <a:rPr lang="es-ES" dirty="0" smtClean="0">
                <a:sym typeface="Wingdings" panose="05000000000000000000" pitchFamily="2" charset="2"/>
              </a:rPr>
              <a:t> En </a:t>
            </a:r>
            <a:r>
              <a:rPr lang="es-ES" dirty="0" err="1" smtClean="0">
                <a:sym typeface="Wingdings" panose="05000000000000000000" pitchFamily="2" charset="2"/>
              </a:rPr>
              <a:t>principi</a:t>
            </a:r>
            <a:r>
              <a:rPr lang="es-ES" dirty="0" smtClean="0">
                <a:sym typeface="Wingdings" panose="05000000000000000000" pitchFamily="2" charset="2"/>
              </a:rPr>
              <a:t> es colocaran 2 </a:t>
            </a:r>
            <a:r>
              <a:rPr lang="es-ES" dirty="0" err="1" smtClean="0">
                <a:sym typeface="Wingdings" panose="05000000000000000000" pitchFamily="2" charset="2"/>
              </a:rPr>
              <a:t>càmeres</a:t>
            </a:r>
            <a:r>
              <a:rPr lang="es-ES" dirty="0" smtClean="0">
                <a:sym typeface="Wingdings" panose="05000000000000000000" pitchFamily="2" charset="2"/>
              </a:rPr>
              <a:t>. Cada </a:t>
            </a:r>
            <a:r>
              <a:rPr lang="es-ES" dirty="0" err="1" smtClean="0">
                <a:sym typeface="Wingdings" panose="05000000000000000000" pitchFamily="2" charset="2"/>
              </a:rPr>
              <a:t>càmara</a:t>
            </a:r>
            <a:r>
              <a:rPr lang="es-ES" dirty="0" smtClean="0">
                <a:sym typeface="Wingdings" panose="05000000000000000000" pitchFamily="2" charset="2"/>
              </a:rPr>
              <a:t> es </a:t>
            </a:r>
            <a:r>
              <a:rPr lang="es-ES" dirty="0" err="1" smtClean="0">
                <a:sym typeface="Wingdings" panose="05000000000000000000" pitchFamily="2" charset="2"/>
              </a:rPr>
              <a:t>troba</a:t>
            </a:r>
            <a:r>
              <a:rPr lang="es-ES" dirty="0" smtClean="0">
                <a:sym typeface="Wingdings" panose="05000000000000000000" pitchFamily="2" charset="2"/>
              </a:rPr>
              <a:t> a una pose determinada (</a:t>
            </a:r>
            <a:r>
              <a:rPr lang="es-ES" dirty="0" err="1" smtClean="0">
                <a:sym typeface="Wingdings" panose="05000000000000000000" pitchFamily="2" charset="2"/>
              </a:rPr>
              <a:t>translació</a:t>
            </a:r>
            <a:r>
              <a:rPr lang="es-ES" dirty="0" smtClean="0">
                <a:sym typeface="Wingdings" panose="05000000000000000000" pitchFamily="2" charset="2"/>
              </a:rPr>
              <a:t> i </a:t>
            </a:r>
            <a:r>
              <a:rPr lang="es-ES" dirty="0" err="1" smtClean="0">
                <a:sym typeface="Wingdings" panose="05000000000000000000" pitchFamily="2" charset="2"/>
              </a:rPr>
              <a:t>rotació</a:t>
            </a:r>
            <a:r>
              <a:rPr lang="es-ES" dirty="0" smtClean="0">
                <a:sym typeface="Wingdings" panose="05000000000000000000" pitchFamily="2" charset="2"/>
              </a:rPr>
              <a:t> respecte el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origen del </a:t>
            </a:r>
            <a:r>
              <a:rPr lang="es-ES" dirty="0" err="1" smtClean="0">
                <a:sym typeface="Wingdings" panose="05000000000000000000" pitchFamily="2" charset="2"/>
              </a:rPr>
              <a:t>món</a:t>
            </a:r>
            <a:r>
              <a:rPr lang="es-ES" dirty="0" smtClean="0">
                <a:sym typeface="Wingdings" panose="05000000000000000000" pitchFamily="2" charset="2"/>
              </a:rPr>
              <a:t>.) </a:t>
            </a:r>
            <a:r>
              <a:rPr lang="es-ES" dirty="0" err="1" smtClean="0">
                <a:sym typeface="Wingdings" panose="05000000000000000000" pitchFamily="2" charset="2"/>
              </a:rPr>
              <a:t>S’han</a:t>
            </a:r>
            <a:r>
              <a:rPr lang="es-ES" dirty="0" smtClean="0">
                <a:sym typeface="Wingdings" panose="05000000000000000000" pitchFamily="2" charset="2"/>
              </a:rPr>
              <a:t> de definir </a:t>
            </a:r>
            <a:r>
              <a:rPr lang="es-ES" dirty="0" err="1" smtClean="0">
                <a:sym typeface="Wingdings" panose="05000000000000000000" pitchFamily="2" charset="2"/>
              </a:rPr>
              <a:t>uns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paràmetres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bàsics</a:t>
            </a:r>
            <a:r>
              <a:rPr lang="es-ES" dirty="0" smtClean="0">
                <a:sym typeface="Wingdings" panose="05000000000000000000" pitchFamily="2" charset="2"/>
              </a:rPr>
              <a:t> que es </a:t>
            </a:r>
            <a:r>
              <a:rPr lang="es-ES" dirty="0" err="1" smtClean="0">
                <a:sym typeface="Wingdings" panose="05000000000000000000" pitchFamily="2" charset="2"/>
              </a:rPr>
              <a:t>guardin</a:t>
            </a:r>
            <a:r>
              <a:rPr lang="es-ES" dirty="0" smtClean="0">
                <a:sym typeface="Wingdings" panose="05000000000000000000" pitchFamily="2" charset="2"/>
              </a:rPr>
              <a:t> de cada cámara (Apertura, </a:t>
            </a:r>
            <a:r>
              <a:rPr lang="es-ES" dirty="0" err="1" smtClean="0">
                <a:sym typeface="Wingdings" panose="05000000000000000000" pitchFamily="2" charset="2"/>
              </a:rPr>
              <a:t>Temps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d’exposició</a:t>
            </a:r>
            <a:r>
              <a:rPr lang="es-ES" dirty="0" smtClean="0">
                <a:sym typeface="Wingdings" panose="05000000000000000000" pitchFamily="2" charset="2"/>
              </a:rPr>
              <a:t>, ISO, White Balance… </a:t>
            </a:r>
            <a:r>
              <a:rPr lang="es-ES" dirty="0" err="1" smtClean="0">
                <a:sym typeface="Wingdings" panose="05000000000000000000" pitchFamily="2" charset="2"/>
              </a:rPr>
              <a:t>etc</a:t>
            </a:r>
            <a:r>
              <a:rPr lang="es-ES" dirty="0" smtClean="0">
                <a:sym typeface="Wingdings" panose="05000000000000000000" pitchFamily="2" charset="2"/>
              </a:rPr>
              <a:t> ) i </a:t>
            </a:r>
            <a:r>
              <a:rPr lang="es-ES" dirty="0" err="1" smtClean="0">
                <a:sym typeface="Wingdings" panose="05000000000000000000" pitchFamily="2" charset="2"/>
              </a:rPr>
              <a:t>s’haurà</a:t>
            </a:r>
            <a:r>
              <a:rPr lang="es-ES" dirty="0" smtClean="0">
                <a:sym typeface="Wingdings" panose="05000000000000000000" pitchFamily="2" charset="2"/>
              </a:rPr>
              <a:t> de proporcionar </a:t>
            </a:r>
            <a:r>
              <a:rPr lang="es-ES" dirty="0" err="1" smtClean="0">
                <a:sym typeface="Wingdings" panose="05000000000000000000" pitchFamily="2" charset="2"/>
              </a:rPr>
              <a:t>aquests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paràmetres</a:t>
            </a:r>
            <a:r>
              <a:rPr lang="es-ES" dirty="0" smtClean="0">
                <a:sym typeface="Wingdings" panose="05000000000000000000" pitchFamily="2" charset="2"/>
              </a:rPr>
              <a:t> per cada </a:t>
            </a:r>
            <a:r>
              <a:rPr lang="es-ES" dirty="0" err="1" smtClean="0">
                <a:sym typeface="Wingdings" panose="05000000000000000000" pitchFamily="2" charset="2"/>
              </a:rPr>
              <a:t>imatge</a:t>
            </a:r>
            <a:r>
              <a:rPr lang="es-ES" dirty="0" smtClean="0">
                <a:sym typeface="Wingdings" panose="05000000000000000000" pitchFamily="2" charset="2"/>
              </a:rPr>
              <a:t>, a </a:t>
            </a:r>
            <a:r>
              <a:rPr lang="es-ES" dirty="0" err="1" smtClean="0">
                <a:sym typeface="Wingdings" panose="05000000000000000000" pitchFamily="2" charset="2"/>
              </a:rPr>
              <a:t>més</a:t>
            </a:r>
            <a:r>
              <a:rPr lang="es-ES" dirty="0" smtClean="0">
                <a:sym typeface="Wingdings" panose="05000000000000000000" pitchFamily="2" charset="2"/>
              </a:rPr>
              <a:t> de identificar de quina cámara es cada </a:t>
            </a:r>
            <a:r>
              <a:rPr lang="es-ES" dirty="0" err="1" smtClean="0">
                <a:sym typeface="Wingdings" panose="05000000000000000000" pitchFamily="2" charset="2"/>
              </a:rPr>
              <a:t>imatge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  <a:endParaRPr lang="es-E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5723646"/>
            <a:ext cx="11626324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sym typeface="Wingdings" panose="05000000000000000000" pitchFamily="2" charset="2"/>
              </a:rPr>
              <a:t>Taula rotatoria Encara que la taula es rectangular i </a:t>
            </a:r>
            <a:r>
              <a:rPr lang="es-ES" dirty="0" err="1" smtClean="0">
                <a:sym typeface="Wingdings" panose="05000000000000000000" pitchFamily="2" charset="2"/>
              </a:rPr>
              <a:t>completament</a:t>
            </a:r>
            <a:r>
              <a:rPr lang="es-ES" dirty="0" smtClean="0">
                <a:sym typeface="Wingdings" panose="05000000000000000000" pitchFamily="2" charset="2"/>
              </a:rPr>
              <a:t> simétrica, </a:t>
            </a:r>
            <a:r>
              <a:rPr lang="es-ES" dirty="0" err="1" smtClean="0">
                <a:sym typeface="Wingdings" panose="05000000000000000000" pitchFamily="2" charset="2"/>
              </a:rPr>
              <a:t>nosaltres</a:t>
            </a:r>
            <a:r>
              <a:rPr lang="es-ES" dirty="0" smtClean="0">
                <a:sym typeface="Wingdings" panose="05000000000000000000" pitchFamily="2" charset="2"/>
              </a:rPr>
              <a:t> no la </a:t>
            </a:r>
            <a:r>
              <a:rPr lang="es-ES" dirty="0" err="1" smtClean="0">
                <a:sym typeface="Wingdings" panose="05000000000000000000" pitchFamily="2" charset="2"/>
              </a:rPr>
              <a:t>considerarem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com</a:t>
            </a:r>
            <a:r>
              <a:rPr lang="es-ES" dirty="0" smtClean="0">
                <a:sym typeface="Wingdings" panose="05000000000000000000" pitchFamily="2" charset="2"/>
              </a:rPr>
              <a:t> a tal. Per </a:t>
            </a:r>
          </a:p>
          <a:p>
            <a:r>
              <a:rPr lang="es-ES" dirty="0">
                <a:sym typeface="Wingdings" panose="05000000000000000000" pitchFamily="2" charset="2"/>
              </a:rPr>
              <a:t>c</a:t>
            </a:r>
            <a:r>
              <a:rPr lang="es-ES" dirty="0" smtClean="0">
                <a:sym typeface="Wingdings" panose="05000000000000000000" pitchFamily="2" charset="2"/>
              </a:rPr>
              <a:t>ada escena </a:t>
            </a:r>
            <a:r>
              <a:rPr lang="es-ES" dirty="0" err="1" smtClean="0">
                <a:sym typeface="Wingdings" panose="05000000000000000000" pitchFamily="2" charset="2"/>
              </a:rPr>
              <a:t>s’haurà</a:t>
            </a:r>
            <a:r>
              <a:rPr lang="es-ES" dirty="0" smtClean="0">
                <a:sym typeface="Wingdings" panose="05000000000000000000" pitchFamily="2" charset="2"/>
              </a:rPr>
              <a:t> de guardar la </a:t>
            </a:r>
            <a:r>
              <a:rPr lang="es-ES" dirty="0" err="1" smtClean="0">
                <a:sym typeface="Wingdings" panose="05000000000000000000" pitchFamily="2" charset="2"/>
              </a:rPr>
              <a:t>rotació</a:t>
            </a:r>
            <a:r>
              <a:rPr lang="es-ES" dirty="0" smtClean="0">
                <a:sym typeface="Wingdings" panose="05000000000000000000" pitchFamily="2" charset="2"/>
              </a:rPr>
              <a:t> absoluta de la taula.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613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7842" y="448224"/>
            <a:ext cx="6923314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5108907" y="541177"/>
            <a:ext cx="248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u="sng" dirty="0" smtClean="0">
                <a:solidFill>
                  <a:schemeClr val="bg1"/>
                </a:solidFill>
              </a:rPr>
              <a:t>CÀMERES</a:t>
            </a:r>
            <a:endParaRPr lang="es-ES" sz="2800" u="sng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392" y="1468041"/>
            <a:ext cx="98075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ES" b="1" dirty="0" smtClean="0"/>
              <a:t>Identificador </a:t>
            </a:r>
            <a:r>
              <a:rPr lang="es-ES" b="1" dirty="0" err="1" smtClean="0"/>
              <a:t>Càmara</a:t>
            </a:r>
            <a:r>
              <a:rPr lang="es-ES" b="1" dirty="0" smtClean="0"/>
              <a:t>(</a:t>
            </a:r>
            <a:r>
              <a:rPr lang="es-ES" b="1" dirty="0" err="1" smtClean="0"/>
              <a:t>int</a:t>
            </a:r>
            <a:r>
              <a:rPr lang="es-ES" b="1" dirty="0" smtClean="0"/>
              <a:t>):</a:t>
            </a:r>
          </a:p>
          <a:p>
            <a:pPr algn="just"/>
            <a:r>
              <a:rPr lang="es-ES" dirty="0" smtClean="0"/>
              <a:t>Identificador </a:t>
            </a:r>
            <a:r>
              <a:rPr lang="es-ES" dirty="0" err="1" smtClean="0"/>
              <a:t>únic</a:t>
            </a:r>
            <a:r>
              <a:rPr lang="es-ES" dirty="0" smtClean="0"/>
              <a:t> del </a:t>
            </a:r>
            <a:r>
              <a:rPr lang="es-ES" dirty="0" err="1" smtClean="0"/>
              <a:t>tipus</a:t>
            </a:r>
            <a:r>
              <a:rPr lang="es-ES" dirty="0" smtClean="0"/>
              <a:t> de </a:t>
            </a:r>
            <a:r>
              <a:rPr lang="es-ES" dirty="0" err="1" smtClean="0"/>
              <a:t>càmara</a:t>
            </a:r>
            <a:r>
              <a:rPr lang="es-ES" dirty="0" smtClean="0"/>
              <a:t>. </a:t>
            </a:r>
            <a:r>
              <a:rPr lang="es-ES" dirty="0" err="1" smtClean="0"/>
              <a:t>Podria</a:t>
            </a:r>
            <a:r>
              <a:rPr lang="es-ES" dirty="0" smtClean="0"/>
              <a:t> </a:t>
            </a:r>
            <a:r>
              <a:rPr lang="es-ES" dirty="0" err="1" smtClean="0"/>
              <a:t>haver</a:t>
            </a:r>
            <a:r>
              <a:rPr lang="es-ES" dirty="0" smtClean="0"/>
              <a:t> un </a:t>
            </a:r>
            <a:r>
              <a:rPr lang="es-ES" dirty="0" err="1" smtClean="0"/>
              <a:t>petit</a:t>
            </a:r>
            <a:r>
              <a:rPr lang="es-ES" dirty="0" smtClean="0"/>
              <a:t> </a:t>
            </a:r>
            <a:r>
              <a:rPr lang="es-ES" dirty="0" err="1" smtClean="0"/>
              <a:t>arxiu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 smtClean="0"/>
              <a:t> </a:t>
            </a:r>
            <a:r>
              <a:rPr lang="es-ES" dirty="0" err="1" smtClean="0"/>
              <a:t>informació</a:t>
            </a:r>
            <a:r>
              <a:rPr lang="es-ES" dirty="0" smtClean="0"/>
              <a:t> de totes les </a:t>
            </a:r>
            <a:r>
              <a:rPr lang="es-ES" dirty="0" err="1" smtClean="0"/>
              <a:t>càmeras</a:t>
            </a:r>
            <a:r>
              <a:rPr lang="es-ES" dirty="0" smtClean="0"/>
              <a:t> disponibles, i </a:t>
            </a:r>
            <a:r>
              <a:rPr lang="es-ES" dirty="0" err="1" smtClean="0"/>
              <a:t>l’usuari</a:t>
            </a:r>
            <a:r>
              <a:rPr lang="es-ES" dirty="0" smtClean="0"/>
              <a:t> </a:t>
            </a:r>
            <a:r>
              <a:rPr lang="es-ES" dirty="0" err="1" smtClean="0"/>
              <a:t>hauría</a:t>
            </a:r>
            <a:r>
              <a:rPr lang="es-ES" dirty="0" smtClean="0"/>
              <a:t> de actualizar </a:t>
            </a:r>
            <a:r>
              <a:rPr lang="es-ES" dirty="0" err="1" smtClean="0"/>
              <a:t>aquesta</a:t>
            </a:r>
            <a:r>
              <a:rPr lang="es-ES" dirty="0" smtClean="0"/>
              <a:t> base de </a:t>
            </a:r>
            <a:r>
              <a:rPr lang="es-ES" dirty="0" err="1" smtClean="0"/>
              <a:t>dades</a:t>
            </a:r>
            <a:r>
              <a:rPr lang="es-ES" dirty="0" smtClean="0"/>
              <a:t> </a:t>
            </a:r>
            <a:r>
              <a:rPr lang="es-ES" dirty="0" err="1" smtClean="0"/>
              <a:t>quan</a:t>
            </a:r>
            <a:r>
              <a:rPr lang="es-ES" dirty="0" smtClean="0"/>
              <a:t> </a:t>
            </a:r>
            <a:r>
              <a:rPr lang="es-ES" dirty="0" err="1" smtClean="0"/>
              <a:t>s’utilitzin</a:t>
            </a:r>
            <a:r>
              <a:rPr lang="es-ES" dirty="0" smtClean="0"/>
              <a:t> noves </a:t>
            </a:r>
            <a:r>
              <a:rPr lang="es-ES" dirty="0" err="1" smtClean="0"/>
              <a:t>càmeras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marL="285750" indent="-285750" algn="just">
              <a:buFontTx/>
              <a:buChar char="-"/>
            </a:pPr>
            <a:r>
              <a:rPr lang="es-ES" b="1" dirty="0" err="1" smtClean="0"/>
              <a:t>Posició_x_y_z</a:t>
            </a:r>
            <a:r>
              <a:rPr lang="es-ES" b="1" dirty="0" smtClean="0"/>
              <a:t>(</a:t>
            </a:r>
            <a:r>
              <a:rPr lang="es-ES" b="1" dirty="0" err="1" smtClean="0"/>
              <a:t>float</a:t>
            </a:r>
            <a:r>
              <a:rPr lang="es-ES" b="1" dirty="0" smtClean="0"/>
              <a:t>[3]):</a:t>
            </a:r>
          </a:p>
          <a:p>
            <a:pPr algn="just"/>
            <a:r>
              <a:rPr lang="es-ES" dirty="0" err="1" smtClean="0"/>
              <a:t>Són</a:t>
            </a:r>
            <a:r>
              <a:rPr lang="es-ES" dirty="0" smtClean="0"/>
              <a:t> 3 </a:t>
            </a:r>
            <a:r>
              <a:rPr lang="es-ES" dirty="0" err="1" smtClean="0"/>
              <a:t>floats</a:t>
            </a:r>
            <a:r>
              <a:rPr lang="es-ES" dirty="0" smtClean="0"/>
              <a:t> que </a:t>
            </a:r>
            <a:r>
              <a:rPr lang="es-ES" dirty="0" err="1" smtClean="0"/>
              <a:t>s’encarreguen</a:t>
            </a:r>
            <a:r>
              <a:rPr lang="es-ES" dirty="0" smtClean="0"/>
              <a:t> de definir la </a:t>
            </a:r>
            <a:r>
              <a:rPr lang="es-ES" dirty="0" err="1" smtClean="0"/>
              <a:t>posició</a:t>
            </a:r>
            <a:r>
              <a:rPr lang="es-ES" dirty="0" smtClean="0"/>
              <a:t> de la cámara al </a:t>
            </a:r>
            <a:r>
              <a:rPr lang="es-ES" dirty="0" err="1" smtClean="0"/>
              <a:t>món</a:t>
            </a:r>
            <a:r>
              <a:rPr lang="es-ES" dirty="0" smtClean="0"/>
              <a:t>. </a:t>
            </a:r>
            <a:r>
              <a:rPr lang="es-ES" dirty="0" err="1" smtClean="0"/>
              <a:t>Calibració</a:t>
            </a:r>
            <a:r>
              <a:rPr lang="es-ES" dirty="0" smtClean="0"/>
              <a:t> de cámara </a:t>
            </a:r>
            <a:r>
              <a:rPr lang="es-ES" dirty="0" err="1" smtClean="0"/>
              <a:t>pot</a:t>
            </a:r>
            <a:r>
              <a:rPr lang="es-ES" dirty="0" smtClean="0"/>
              <a:t> ser </a:t>
            </a:r>
            <a:r>
              <a:rPr lang="es-ES" dirty="0" err="1" smtClean="0"/>
              <a:t>adïent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b="1" dirty="0" err="1" smtClean="0"/>
              <a:t>Orientació</a:t>
            </a:r>
            <a:r>
              <a:rPr lang="es-ES" b="1" dirty="0" smtClean="0"/>
              <a:t> _</a:t>
            </a:r>
            <a:r>
              <a:rPr lang="es-ES" b="1" dirty="0" err="1" smtClean="0"/>
              <a:t>x_y_z</a:t>
            </a:r>
            <a:r>
              <a:rPr lang="es-ES" b="1" dirty="0" smtClean="0"/>
              <a:t>(</a:t>
            </a:r>
            <a:r>
              <a:rPr lang="es-ES" b="1" dirty="0" err="1" smtClean="0"/>
              <a:t>float</a:t>
            </a:r>
            <a:r>
              <a:rPr lang="es-ES" b="1" dirty="0" smtClean="0"/>
              <a:t>[3]): </a:t>
            </a:r>
          </a:p>
          <a:p>
            <a:pPr algn="just"/>
            <a:r>
              <a:rPr lang="es-ES" dirty="0" err="1" smtClean="0"/>
              <a:t>Són</a:t>
            </a:r>
            <a:r>
              <a:rPr lang="es-ES" dirty="0" smtClean="0"/>
              <a:t> 3 </a:t>
            </a:r>
            <a:r>
              <a:rPr lang="es-ES" dirty="0" err="1" smtClean="0"/>
              <a:t>floats</a:t>
            </a:r>
            <a:r>
              <a:rPr lang="es-ES" dirty="0" smtClean="0"/>
              <a:t> que </a:t>
            </a:r>
            <a:r>
              <a:rPr lang="es-ES" dirty="0" err="1" smtClean="0"/>
              <a:t>defineixen</a:t>
            </a:r>
            <a:r>
              <a:rPr lang="es-ES" dirty="0" smtClean="0"/>
              <a:t> la </a:t>
            </a:r>
            <a:r>
              <a:rPr lang="es-ES" dirty="0" err="1" smtClean="0"/>
              <a:t>rotació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</a:t>
            </a:r>
            <a:r>
              <a:rPr lang="es-ES" dirty="0" err="1" smtClean="0"/>
              <a:t>eixos</a:t>
            </a:r>
            <a:r>
              <a:rPr lang="es-ES" dirty="0" smtClean="0"/>
              <a:t> de la cámara respecte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eixos</a:t>
            </a:r>
            <a:r>
              <a:rPr lang="es-ES" dirty="0" smtClean="0"/>
              <a:t> del </a:t>
            </a:r>
            <a:r>
              <a:rPr lang="es-ES" dirty="0" err="1" smtClean="0"/>
              <a:t>món</a:t>
            </a:r>
            <a:r>
              <a:rPr lang="es-ES" dirty="0" smtClean="0"/>
              <a:t>.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eixos</a:t>
            </a:r>
            <a:r>
              <a:rPr lang="es-ES" dirty="0" smtClean="0"/>
              <a:t> del </a:t>
            </a:r>
            <a:r>
              <a:rPr lang="es-ES" dirty="0" err="1" smtClean="0"/>
              <a:t>món</a:t>
            </a:r>
            <a:r>
              <a:rPr lang="es-ES" dirty="0" smtClean="0"/>
              <a:t> </a:t>
            </a:r>
            <a:r>
              <a:rPr lang="es-ES" dirty="0" err="1" smtClean="0"/>
              <a:t>coincideixen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 smtClean="0"/>
              <a:t>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eixos</a:t>
            </a:r>
            <a:r>
              <a:rPr lang="es-ES" dirty="0" smtClean="0"/>
              <a:t> de la taula a la </a:t>
            </a:r>
            <a:r>
              <a:rPr lang="es-ES" dirty="0" err="1" smtClean="0"/>
              <a:t>posició</a:t>
            </a:r>
            <a:r>
              <a:rPr lang="es-ES" dirty="0" smtClean="0"/>
              <a:t> (0,0).</a:t>
            </a:r>
          </a:p>
          <a:p>
            <a:pPr algn="just"/>
            <a:endParaRPr lang="es-ES" dirty="0" smtClean="0"/>
          </a:p>
          <a:p>
            <a:pPr algn="just"/>
            <a:r>
              <a:rPr lang="es-ES" b="1" dirty="0" err="1" smtClean="0"/>
              <a:t>Parametres</a:t>
            </a:r>
            <a:r>
              <a:rPr lang="es-ES" b="1" dirty="0" smtClean="0"/>
              <a:t> </a:t>
            </a:r>
            <a:r>
              <a:rPr lang="es-ES" b="1" dirty="0" err="1" smtClean="0"/>
              <a:t>característics</a:t>
            </a:r>
            <a:r>
              <a:rPr lang="es-ES" b="1" dirty="0" smtClean="0"/>
              <a:t> de la captura de la </a:t>
            </a:r>
            <a:r>
              <a:rPr lang="es-ES" b="1" dirty="0" err="1" smtClean="0"/>
              <a:t>imatge</a:t>
            </a:r>
            <a:r>
              <a:rPr lang="es-ES" b="1" dirty="0" smtClean="0"/>
              <a:t> </a:t>
            </a:r>
            <a:r>
              <a:rPr lang="es-ES" b="1" dirty="0" err="1" smtClean="0"/>
              <a:t>haurian</a:t>
            </a:r>
            <a:r>
              <a:rPr lang="es-ES" b="1" dirty="0" smtClean="0"/>
              <a:t> de quedar </a:t>
            </a:r>
            <a:r>
              <a:rPr lang="es-ES" b="1" dirty="0" err="1" smtClean="0"/>
              <a:t>guardats</a:t>
            </a:r>
            <a:r>
              <a:rPr lang="es-ES" b="1" dirty="0" smtClean="0"/>
              <a:t> al </a:t>
            </a:r>
            <a:r>
              <a:rPr lang="es-ES" b="1" dirty="0" err="1" smtClean="0"/>
              <a:t>exif</a:t>
            </a:r>
            <a:r>
              <a:rPr lang="es-ES" b="1" dirty="0" smtClean="0"/>
              <a:t> de cada </a:t>
            </a:r>
            <a:r>
              <a:rPr lang="es-ES" b="1" dirty="0" err="1" smtClean="0"/>
              <a:t>imatge</a:t>
            </a:r>
            <a:r>
              <a:rPr lang="es-ES" b="1" dirty="0" smtClean="0"/>
              <a:t>, per </a:t>
            </a:r>
            <a:r>
              <a:rPr lang="es-ES" b="1" dirty="0" err="1" smtClean="0"/>
              <a:t>tant</a:t>
            </a:r>
            <a:r>
              <a:rPr lang="es-ES" b="1" dirty="0" smtClean="0"/>
              <a:t>, no </a:t>
            </a:r>
            <a:r>
              <a:rPr lang="es-ES" b="1" dirty="0" err="1" smtClean="0"/>
              <a:t>és</a:t>
            </a:r>
            <a:r>
              <a:rPr lang="es-ES" b="1" dirty="0" smtClean="0"/>
              <a:t> </a:t>
            </a:r>
            <a:r>
              <a:rPr lang="es-ES" b="1" dirty="0" err="1" smtClean="0"/>
              <a:t>necessari</a:t>
            </a:r>
            <a:r>
              <a:rPr lang="es-ES" b="1" dirty="0" smtClean="0"/>
              <a:t> guardar </a:t>
            </a:r>
            <a:r>
              <a:rPr lang="es-ES" b="1" dirty="0" err="1" smtClean="0"/>
              <a:t>aquesta</a:t>
            </a:r>
            <a:r>
              <a:rPr lang="es-ES" b="1" dirty="0" smtClean="0"/>
              <a:t> información-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2632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7842" y="448224"/>
            <a:ext cx="6923314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4380054" y="541177"/>
            <a:ext cx="333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u="sng" dirty="0" smtClean="0">
                <a:solidFill>
                  <a:schemeClr val="bg1"/>
                </a:solidFill>
              </a:rPr>
              <a:t>TAULA ROTATORIA</a:t>
            </a:r>
            <a:endParaRPr lang="es-ES" sz="2800" u="sng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392" y="1468041"/>
            <a:ext cx="9807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dirty="0" smtClean="0"/>
          </a:p>
          <a:p>
            <a:pPr marL="285750" indent="-285750" algn="just">
              <a:buFontTx/>
              <a:buChar char="-"/>
            </a:pPr>
            <a:r>
              <a:rPr lang="es-ES" b="1" dirty="0" err="1" smtClean="0"/>
              <a:t>Rotació</a:t>
            </a:r>
            <a:r>
              <a:rPr lang="es-ES" b="1" dirty="0" smtClean="0"/>
              <a:t> (</a:t>
            </a:r>
            <a:r>
              <a:rPr lang="es-ES" b="1" dirty="0" err="1" smtClean="0"/>
              <a:t>float</a:t>
            </a:r>
            <a:r>
              <a:rPr lang="es-ES" b="1" dirty="0" smtClean="0"/>
              <a:t>):</a:t>
            </a:r>
          </a:p>
          <a:p>
            <a:pPr algn="just"/>
            <a:r>
              <a:rPr lang="es-ES" dirty="0" err="1" smtClean="0"/>
              <a:t>Rotació</a:t>
            </a:r>
            <a:r>
              <a:rPr lang="es-ES" dirty="0" smtClean="0"/>
              <a:t> en </a:t>
            </a:r>
            <a:r>
              <a:rPr lang="es-ES" dirty="0" err="1" smtClean="0"/>
              <a:t>graus</a:t>
            </a:r>
            <a:r>
              <a:rPr lang="es-ES" dirty="0" smtClean="0"/>
              <a:t> de la taula. </a:t>
            </a:r>
            <a:r>
              <a:rPr lang="es-ES" dirty="0" err="1" smtClean="0"/>
              <a:t>És</a:t>
            </a:r>
            <a:r>
              <a:rPr lang="es-ES" dirty="0" smtClean="0"/>
              <a:t> un </a:t>
            </a:r>
            <a:r>
              <a:rPr lang="es-ES" dirty="0" err="1" smtClean="0"/>
              <a:t>float</a:t>
            </a:r>
            <a:r>
              <a:rPr lang="es-ES" dirty="0" smtClean="0"/>
              <a:t> que </a:t>
            </a:r>
            <a:r>
              <a:rPr lang="es-ES" dirty="0" err="1" smtClean="0"/>
              <a:t>pot</a:t>
            </a:r>
            <a:r>
              <a:rPr lang="es-ES" dirty="0" smtClean="0"/>
              <a:t> </a:t>
            </a:r>
            <a:r>
              <a:rPr lang="es-ES" dirty="0" err="1" smtClean="0"/>
              <a:t>anar</a:t>
            </a:r>
            <a:r>
              <a:rPr lang="es-ES" dirty="0" smtClean="0"/>
              <a:t> desde 0 </a:t>
            </a:r>
            <a:r>
              <a:rPr lang="es-ES" dirty="0" err="1" smtClean="0"/>
              <a:t>fins</a:t>
            </a:r>
            <a:r>
              <a:rPr lang="es-ES" dirty="0" smtClean="0"/>
              <a:t> a 360, el 360 no </a:t>
            </a:r>
            <a:r>
              <a:rPr lang="es-ES" dirty="0" err="1" smtClean="0"/>
              <a:t>inclós</a:t>
            </a:r>
            <a:r>
              <a:rPr lang="es-ES" dirty="0" smtClean="0"/>
              <a:t>. </a:t>
            </a:r>
          </a:p>
          <a:p>
            <a:pPr marL="285750" indent="-285750" algn="just">
              <a:buFontTx/>
              <a:buChar char="-"/>
            </a:pPr>
            <a:endParaRPr lang="es-ES" dirty="0" smtClean="0"/>
          </a:p>
          <a:p>
            <a:pPr marL="285750" indent="-285750" algn="just">
              <a:buFontTx/>
              <a:buChar char="-"/>
            </a:pPr>
            <a:r>
              <a:rPr lang="es-ES" b="1" dirty="0" err="1" smtClean="0"/>
              <a:t>Inclinació</a:t>
            </a:r>
            <a:r>
              <a:rPr lang="es-ES" b="1" dirty="0" smtClean="0"/>
              <a:t> (</a:t>
            </a:r>
            <a:r>
              <a:rPr lang="es-ES" b="1" dirty="0" err="1" smtClean="0"/>
              <a:t>float</a:t>
            </a:r>
            <a:r>
              <a:rPr lang="es-ES" b="1" dirty="0" smtClean="0"/>
              <a:t>):</a:t>
            </a:r>
          </a:p>
          <a:p>
            <a:pPr algn="just"/>
            <a:r>
              <a:rPr lang="es-ES" dirty="0" err="1" smtClean="0"/>
              <a:t>Inclinació</a:t>
            </a:r>
            <a:r>
              <a:rPr lang="es-ES" dirty="0" smtClean="0"/>
              <a:t> en </a:t>
            </a:r>
            <a:r>
              <a:rPr lang="es-ES" dirty="0" err="1" smtClean="0"/>
              <a:t>graus</a:t>
            </a:r>
            <a:r>
              <a:rPr lang="es-ES" dirty="0" smtClean="0"/>
              <a:t> de la taula. </a:t>
            </a:r>
            <a:r>
              <a:rPr lang="es-ES" dirty="0" err="1" smtClean="0"/>
              <a:t>És</a:t>
            </a:r>
            <a:r>
              <a:rPr lang="es-ES" dirty="0" smtClean="0"/>
              <a:t> un </a:t>
            </a:r>
            <a:r>
              <a:rPr lang="es-ES" dirty="0" err="1" smtClean="0"/>
              <a:t>float</a:t>
            </a:r>
            <a:r>
              <a:rPr lang="es-ES" dirty="0" smtClean="0"/>
              <a:t> que </a:t>
            </a:r>
            <a:r>
              <a:rPr lang="es-ES" dirty="0" err="1" smtClean="0"/>
              <a:t>pot</a:t>
            </a:r>
            <a:r>
              <a:rPr lang="es-ES" dirty="0" smtClean="0"/>
              <a:t> </a:t>
            </a:r>
            <a:r>
              <a:rPr lang="es-ES" dirty="0" err="1" smtClean="0"/>
              <a:t>anar</a:t>
            </a:r>
            <a:r>
              <a:rPr lang="es-ES" dirty="0" smtClean="0"/>
              <a:t> desde -45 </a:t>
            </a:r>
            <a:r>
              <a:rPr lang="es-ES" dirty="0" err="1" smtClean="0"/>
              <a:t>fins</a:t>
            </a:r>
            <a:r>
              <a:rPr lang="es-ES" dirty="0" smtClean="0"/>
              <a:t> a 45 </a:t>
            </a:r>
            <a:r>
              <a:rPr lang="es-ES" dirty="0" err="1" smtClean="0"/>
              <a:t>graus</a:t>
            </a:r>
            <a:r>
              <a:rPr lang="es-ES" dirty="0" smtClean="0"/>
              <a:t>, </a:t>
            </a:r>
            <a:r>
              <a:rPr lang="es-ES" dirty="0" err="1" smtClean="0"/>
              <a:t>on</a:t>
            </a:r>
            <a:r>
              <a:rPr lang="es-ES" dirty="0" smtClean="0"/>
              <a:t> el 0 es </a:t>
            </a:r>
            <a:r>
              <a:rPr lang="es-ES" dirty="0" err="1" smtClean="0"/>
              <a:t>refereix</a:t>
            </a:r>
            <a:r>
              <a:rPr lang="es-ES" dirty="0" smtClean="0"/>
              <a:t> a que la taula es </a:t>
            </a:r>
            <a:r>
              <a:rPr lang="es-ES" dirty="0" err="1" smtClean="0"/>
              <a:t>troba</a:t>
            </a:r>
            <a:r>
              <a:rPr lang="es-ES" dirty="0" smtClean="0"/>
              <a:t> </a:t>
            </a:r>
            <a:r>
              <a:rPr lang="es-ES" dirty="0" err="1" smtClean="0"/>
              <a:t>completament</a:t>
            </a:r>
            <a:r>
              <a:rPr lang="es-ES" dirty="0" smtClean="0"/>
              <a:t> plana.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- ????:</a:t>
            </a:r>
          </a:p>
        </p:txBody>
      </p:sp>
    </p:spTree>
    <p:extLst>
      <p:ext uri="{BB962C8B-B14F-4D97-AF65-F5344CB8AC3E}">
        <p14:creationId xmlns:p14="http://schemas.microsoft.com/office/powerpoint/2010/main" val="106639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930792" y="2725887"/>
            <a:ext cx="3521510" cy="402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/>
          <p:cNvSpPr/>
          <p:nvPr/>
        </p:nvSpPr>
        <p:spPr>
          <a:xfrm>
            <a:off x="2367842" y="448224"/>
            <a:ext cx="6923314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u="sng" dirty="0" smtClean="0"/>
              <a:t>ILUMINACIÓ</a:t>
            </a:r>
            <a:endParaRPr lang="es-ES" sz="28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708069" y="1514694"/>
            <a:ext cx="98075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ES" b="1" dirty="0" smtClean="0"/>
              <a:t>Identificador </a:t>
            </a:r>
            <a:r>
              <a:rPr lang="es-ES" b="1" dirty="0" err="1" smtClean="0"/>
              <a:t>Llum</a:t>
            </a:r>
            <a:r>
              <a:rPr lang="es-ES" b="1" dirty="0" smtClean="0"/>
              <a:t> (</a:t>
            </a:r>
            <a:r>
              <a:rPr lang="es-ES" b="1" dirty="0" err="1" smtClean="0"/>
              <a:t>int</a:t>
            </a:r>
            <a:r>
              <a:rPr lang="es-ES" b="1" dirty="0" smtClean="0"/>
              <a:t>):</a:t>
            </a:r>
          </a:p>
          <a:p>
            <a:pPr algn="just"/>
            <a:r>
              <a:rPr lang="es-ES" dirty="0" smtClean="0"/>
              <a:t>Cada </a:t>
            </a:r>
            <a:r>
              <a:rPr lang="es-ES" dirty="0" err="1" smtClean="0"/>
              <a:t>llum</a:t>
            </a:r>
            <a:r>
              <a:rPr lang="es-ES" dirty="0" smtClean="0"/>
              <a:t> está identificada </a:t>
            </a:r>
            <a:r>
              <a:rPr lang="es-ES" dirty="0" err="1" smtClean="0"/>
              <a:t>amb</a:t>
            </a:r>
            <a:r>
              <a:rPr lang="es-ES" dirty="0" smtClean="0"/>
              <a:t> un identificador del 1 al 9 que la diferencia de les </a:t>
            </a:r>
            <a:r>
              <a:rPr lang="es-ES" dirty="0" err="1" smtClean="0"/>
              <a:t>altres</a:t>
            </a:r>
            <a:r>
              <a:rPr lang="es-ES" dirty="0" smtClean="0"/>
              <a:t> </a:t>
            </a:r>
            <a:r>
              <a:rPr lang="es-ES" dirty="0" err="1" smtClean="0"/>
              <a:t>llums</a:t>
            </a:r>
            <a:r>
              <a:rPr lang="es-ES" dirty="0" smtClean="0"/>
              <a:t>, en </a:t>
            </a:r>
            <a:r>
              <a:rPr lang="es-ES" dirty="0" err="1" smtClean="0"/>
              <a:t>funció</a:t>
            </a:r>
            <a:r>
              <a:rPr lang="es-ES" dirty="0" smtClean="0"/>
              <a:t> de quina </a:t>
            </a:r>
            <a:r>
              <a:rPr lang="es-ES" dirty="0" err="1" smtClean="0"/>
              <a:t>és</a:t>
            </a:r>
            <a:r>
              <a:rPr lang="es-ES" dirty="0" smtClean="0"/>
              <a:t> la </a:t>
            </a:r>
            <a:r>
              <a:rPr lang="es-ES" dirty="0" err="1" smtClean="0"/>
              <a:t>seva</a:t>
            </a:r>
            <a:r>
              <a:rPr lang="es-ES" dirty="0"/>
              <a:t> </a:t>
            </a:r>
            <a:r>
              <a:rPr lang="es-ES" dirty="0" err="1" smtClean="0"/>
              <a:t>posició</a:t>
            </a:r>
            <a:r>
              <a:rPr lang="es-ES" dirty="0" smtClean="0"/>
              <a:t> al </a:t>
            </a:r>
            <a:r>
              <a:rPr lang="es-ES" dirty="0" err="1" smtClean="0"/>
              <a:t>espai</a:t>
            </a:r>
            <a:r>
              <a:rPr lang="es-ES" dirty="0" smtClean="0"/>
              <a:t>. En </a:t>
            </a:r>
            <a:r>
              <a:rPr lang="es-ES" dirty="0" err="1" smtClean="0"/>
              <a:t>principi</a:t>
            </a:r>
            <a:r>
              <a:rPr lang="es-ES" dirty="0" smtClean="0"/>
              <a:t>, </a:t>
            </a:r>
            <a:r>
              <a:rPr lang="es-ES" dirty="0" err="1" smtClean="0"/>
              <a:t>com</a:t>
            </a:r>
            <a:r>
              <a:rPr lang="es-ES" dirty="0" smtClean="0"/>
              <a:t> que totes </a:t>
            </a:r>
            <a:r>
              <a:rPr lang="es-ES" dirty="0" err="1" smtClean="0"/>
              <a:t>llums</a:t>
            </a:r>
            <a:r>
              <a:rPr lang="es-ES" dirty="0" smtClean="0"/>
              <a:t> </a:t>
            </a:r>
            <a:r>
              <a:rPr lang="es-ES" dirty="0" err="1" smtClean="0"/>
              <a:t>són</a:t>
            </a:r>
            <a:r>
              <a:rPr lang="es-ES" dirty="0" smtClean="0"/>
              <a:t> </a:t>
            </a:r>
            <a:r>
              <a:rPr lang="es-ES" dirty="0" err="1" smtClean="0"/>
              <a:t>iguals</a:t>
            </a:r>
            <a:r>
              <a:rPr lang="es-ES" dirty="0" smtClean="0"/>
              <a:t>, no fa falta </a:t>
            </a:r>
            <a:r>
              <a:rPr lang="es-ES" dirty="0" err="1" smtClean="0"/>
              <a:t>fer</a:t>
            </a:r>
            <a:r>
              <a:rPr lang="es-ES" dirty="0" smtClean="0"/>
              <a:t> una base de </a:t>
            </a:r>
            <a:r>
              <a:rPr lang="es-ES" dirty="0" err="1" smtClean="0"/>
              <a:t>dades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/>
              <a:t> </a:t>
            </a:r>
            <a:r>
              <a:rPr lang="es-ES" dirty="0" smtClean="0"/>
              <a:t>la información de cada </a:t>
            </a:r>
            <a:r>
              <a:rPr lang="es-ES" dirty="0" err="1" smtClean="0"/>
              <a:t>llum</a:t>
            </a:r>
            <a:r>
              <a:rPr lang="es-ES" dirty="0" smtClean="0"/>
              <a:t>.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identificadors</a:t>
            </a:r>
            <a:r>
              <a:rPr lang="es-ES" dirty="0" smtClean="0"/>
              <a:t> queden </a:t>
            </a:r>
            <a:r>
              <a:rPr lang="es-ES" dirty="0" err="1" smtClean="0"/>
              <a:t>definits</a:t>
            </a:r>
            <a:r>
              <a:rPr lang="es-ES" dirty="0" smtClean="0"/>
              <a:t> de la </a:t>
            </a:r>
            <a:r>
              <a:rPr lang="es-ES" dirty="0" err="1" smtClean="0"/>
              <a:t>següent</a:t>
            </a:r>
            <a:r>
              <a:rPr lang="es-ES" dirty="0" smtClean="0"/>
              <a:t> forma</a:t>
            </a:r>
            <a:endParaRPr lang="es-ES" dirty="0"/>
          </a:p>
          <a:p>
            <a:pPr algn="just"/>
            <a:endParaRPr lang="es-ES" dirty="0" smtClean="0"/>
          </a:p>
          <a:p>
            <a:pPr marL="285750" indent="-285750" algn="just">
              <a:buFontTx/>
              <a:buChar char="-"/>
            </a:pPr>
            <a:r>
              <a:rPr lang="es-ES" b="1" dirty="0" smtClean="0"/>
              <a:t>RGB (</a:t>
            </a:r>
            <a:r>
              <a:rPr lang="es-ES" b="1" dirty="0" err="1" smtClean="0"/>
              <a:t>int</a:t>
            </a:r>
            <a:r>
              <a:rPr lang="es-ES" b="1" dirty="0" smtClean="0"/>
              <a:t>[3]):</a:t>
            </a:r>
          </a:p>
          <a:p>
            <a:pPr algn="just"/>
            <a:r>
              <a:rPr lang="es-ES" dirty="0" smtClean="0"/>
              <a:t>Vector de 3 </a:t>
            </a:r>
            <a:r>
              <a:rPr lang="es-ES" dirty="0" err="1" smtClean="0"/>
              <a:t>dimensions</a:t>
            </a:r>
            <a:r>
              <a:rPr lang="es-ES" dirty="0" smtClean="0"/>
              <a:t> que </a:t>
            </a:r>
            <a:r>
              <a:rPr lang="es-ES" dirty="0" err="1" smtClean="0"/>
              <a:t>defineix</a:t>
            </a:r>
            <a:r>
              <a:rPr lang="es-ES" dirty="0" smtClean="0"/>
              <a:t> el color de la </a:t>
            </a:r>
            <a:r>
              <a:rPr lang="es-ES" dirty="0" err="1" smtClean="0"/>
              <a:t>llum</a:t>
            </a:r>
            <a:r>
              <a:rPr lang="es-ES" dirty="0" smtClean="0"/>
              <a:t>.</a:t>
            </a:r>
          </a:p>
          <a:p>
            <a:pPr marL="285750" indent="-285750" algn="just">
              <a:buFontTx/>
              <a:buChar char="-"/>
            </a:pPr>
            <a:endParaRPr lang="es-ES" dirty="0" smtClean="0"/>
          </a:p>
          <a:p>
            <a:pPr marL="285750" indent="-285750" algn="just">
              <a:buFontTx/>
              <a:buChar char="-"/>
            </a:pPr>
            <a:r>
              <a:rPr lang="es-ES" b="1" dirty="0" err="1" smtClean="0"/>
              <a:t>Intensitat</a:t>
            </a:r>
            <a:r>
              <a:rPr lang="es-ES" b="1" dirty="0" smtClean="0"/>
              <a:t> (</a:t>
            </a:r>
            <a:r>
              <a:rPr lang="es-ES" b="1" dirty="0" err="1" smtClean="0"/>
              <a:t>int</a:t>
            </a:r>
            <a:r>
              <a:rPr lang="es-ES" b="1" dirty="0" smtClean="0"/>
              <a:t>):</a:t>
            </a:r>
          </a:p>
          <a:p>
            <a:pPr algn="just"/>
            <a:r>
              <a:rPr lang="es-ES" dirty="0" err="1" smtClean="0"/>
              <a:t>Enter</a:t>
            </a:r>
            <a:r>
              <a:rPr lang="es-ES" dirty="0" smtClean="0"/>
              <a:t> que </a:t>
            </a:r>
            <a:r>
              <a:rPr lang="es-ES" dirty="0" err="1" smtClean="0"/>
              <a:t>defineix</a:t>
            </a:r>
            <a:r>
              <a:rPr lang="es-ES" dirty="0" smtClean="0"/>
              <a:t> quina es la </a:t>
            </a:r>
            <a:r>
              <a:rPr lang="es-ES" dirty="0" err="1" smtClean="0"/>
              <a:t>intensitat</a:t>
            </a:r>
            <a:r>
              <a:rPr lang="es-ES" dirty="0" smtClean="0"/>
              <a:t> de la </a:t>
            </a:r>
            <a:r>
              <a:rPr lang="es-ES" dirty="0" err="1" smtClean="0"/>
              <a:t>llum</a:t>
            </a:r>
            <a:r>
              <a:rPr lang="es-ES" dirty="0" smtClean="0"/>
              <a:t>. 0- </a:t>
            </a:r>
            <a:r>
              <a:rPr lang="es-ES" dirty="0" err="1" smtClean="0"/>
              <a:t>llum</a:t>
            </a:r>
            <a:r>
              <a:rPr lang="es-ES" dirty="0" smtClean="0"/>
              <a:t> apagada.</a:t>
            </a:r>
          </a:p>
          <a:p>
            <a:pPr algn="just"/>
            <a:endParaRPr lang="es-E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188865" y="2846747"/>
            <a:ext cx="2332654" cy="429208"/>
          </a:xfrm>
          <a:prstGeom prst="rect">
            <a:avLst/>
          </a:prstGeom>
          <a:solidFill>
            <a:srgbClr val="4E3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8188865" y="3418695"/>
            <a:ext cx="2332654" cy="429208"/>
          </a:xfrm>
          <a:prstGeom prst="rect">
            <a:avLst/>
          </a:prstGeom>
          <a:solidFill>
            <a:srgbClr val="4E3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8188864" y="4023525"/>
            <a:ext cx="2332654" cy="429208"/>
          </a:xfrm>
          <a:prstGeom prst="rect">
            <a:avLst/>
          </a:prstGeom>
          <a:solidFill>
            <a:srgbClr val="4E3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Up Arrow Callout 10"/>
          <p:cNvSpPr/>
          <p:nvPr/>
        </p:nvSpPr>
        <p:spPr>
          <a:xfrm>
            <a:off x="8375476" y="5200303"/>
            <a:ext cx="837621" cy="811763"/>
          </a:xfrm>
          <a:prstGeom prst="up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Càmara1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2" name="Up Arrow Callout 11"/>
          <p:cNvSpPr/>
          <p:nvPr/>
        </p:nvSpPr>
        <p:spPr>
          <a:xfrm>
            <a:off x="9355191" y="5200303"/>
            <a:ext cx="860550" cy="811763"/>
          </a:xfrm>
          <a:prstGeom prst="up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Càmara2</a:t>
            </a:r>
            <a:endParaRPr lang="es-ES" sz="1400" dirty="0"/>
          </a:p>
        </p:txBody>
      </p:sp>
      <p:sp>
        <p:nvSpPr>
          <p:cNvPr id="13" name="Oval 12"/>
          <p:cNvSpPr/>
          <p:nvPr/>
        </p:nvSpPr>
        <p:spPr>
          <a:xfrm>
            <a:off x="8375476" y="4061426"/>
            <a:ext cx="354563" cy="350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14" name="Oval 13"/>
          <p:cNvSpPr/>
          <p:nvPr/>
        </p:nvSpPr>
        <p:spPr>
          <a:xfrm>
            <a:off x="9126846" y="4061426"/>
            <a:ext cx="354563" cy="350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15" name="Oval 14"/>
          <p:cNvSpPr/>
          <p:nvPr/>
        </p:nvSpPr>
        <p:spPr>
          <a:xfrm>
            <a:off x="9917162" y="4061426"/>
            <a:ext cx="354563" cy="350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16" name="Oval 15"/>
          <p:cNvSpPr/>
          <p:nvPr/>
        </p:nvSpPr>
        <p:spPr>
          <a:xfrm>
            <a:off x="8370811" y="3458145"/>
            <a:ext cx="354563" cy="350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17" name="Oval 16"/>
          <p:cNvSpPr/>
          <p:nvPr/>
        </p:nvSpPr>
        <p:spPr>
          <a:xfrm>
            <a:off x="9126845" y="3450991"/>
            <a:ext cx="354563" cy="350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18" name="Oval 17"/>
          <p:cNvSpPr/>
          <p:nvPr/>
        </p:nvSpPr>
        <p:spPr>
          <a:xfrm>
            <a:off x="9917162" y="3450991"/>
            <a:ext cx="354563" cy="350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6</a:t>
            </a:r>
            <a:endParaRPr lang="es-ES" dirty="0"/>
          </a:p>
        </p:txBody>
      </p:sp>
      <p:sp>
        <p:nvSpPr>
          <p:cNvPr id="19" name="Oval 18"/>
          <p:cNvSpPr/>
          <p:nvPr/>
        </p:nvSpPr>
        <p:spPr>
          <a:xfrm>
            <a:off x="8370812" y="2886197"/>
            <a:ext cx="354563" cy="350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7</a:t>
            </a:r>
            <a:endParaRPr lang="es-ES" dirty="0"/>
          </a:p>
        </p:txBody>
      </p:sp>
      <p:sp>
        <p:nvSpPr>
          <p:cNvPr id="20" name="Oval 19"/>
          <p:cNvSpPr/>
          <p:nvPr/>
        </p:nvSpPr>
        <p:spPr>
          <a:xfrm>
            <a:off x="9126844" y="2860839"/>
            <a:ext cx="354563" cy="350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8</a:t>
            </a:r>
            <a:endParaRPr lang="es-ES" dirty="0"/>
          </a:p>
        </p:txBody>
      </p:sp>
      <p:sp>
        <p:nvSpPr>
          <p:cNvPr id="21" name="Oval 20"/>
          <p:cNvSpPr/>
          <p:nvPr/>
        </p:nvSpPr>
        <p:spPr>
          <a:xfrm>
            <a:off x="9917161" y="2869756"/>
            <a:ext cx="354563" cy="350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9</a:t>
            </a:r>
            <a:endParaRPr lang="es-ES" dirty="0"/>
          </a:p>
        </p:txBody>
      </p:sp>
      <p:sp>
        <p:nvSpPr>
          <p:cNvPr id="23" name="TextBox 22"/>
          <p:cNvSpPr txBox="1"/>
          <p:nvPr/>
        </p:nvSpPr>
        <p:spPr>
          <a:xfrm>
            <a:off x="10708130" y="34785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Llums</a:t>
            </a:r>
            <a:endParaRPr lang="es-E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05415" y="2869756"/>
            <a:ext cx="6393389" cy="69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66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7842" y="448224"/>
            <a:ext cx="6923314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5108907" y="541177"/>
            <a:ext cx="248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u="sng" dirty="0" smtClean="0">
                <a:solidFill>
                  <a:schemeClr val="bg1"/>
                </a:solidFill>
              </a:rPr>
              <a:t>OBJECTES</a:t>
            </a:r>
            <a:endParaRPr lang="es-ES" sz="2800" u="sng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392" y="1468041"/>
            <a:ext cx="98075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ES" b="1" dirty="0" err="1" smtClean="0"/>
              <a:t>Num</a:t>
            </a:r>
            <a:r>
              <a:rPr lang="es-ES" b="1" dirty="0" smtClean="0"/>
              <a:t> </a:t>
            </a:r>
            <a:r>
              <a:rPr lang="es-ES" b="1" dirty="0" err="1" smtClean="0"/>
              <a:t>Objectes</a:t>
            </a:r>
            <a:r>
              <a:rPr lang="es-ES" b="1" dirty="0" smtClean="0"/>
              <a:t>(</a:t>
            </a:r>
            <a:r>
              <a:rPr lang="es-ES" b="1" dirty="0" err="1" smtClean="0"/>
              <a:t>int</a:t>
            </a:r>
            <a:r>
              <a:rPr lang="es-ES" b="1" dirty="0" smtClean="0"/>
              <a:t>):</a:t>
            </a:r>
          </a:p>
          <a:p>
            <a:pPr algn="just"/>
            <a:r>
              <a:rPr lang="es-ES" dirty="0" err="1" smtClean="0"/>
              <a:t>És</a:t>
            </a:r>
            <a:r>
              <a:rPr lang="es-ES" dirty="0" smtClean="0"/>
              <a:t> un </a:t>
            </a:r>
            <a:r>
              <a:rPr lang="es-ES" dirty="0" err="1" smtClean="0"/>
              <a:t>enter</a:t>
            </a:r>
            <a:r>
              <a:rPr lang="es-ES" dirty="0" smtClean="0"/>
              <a:t> que </a:t>
            </a:r>
            <a:r>
              <a:rPr lang="es-ES" dirty="0" err="1" smtClean="0"/>
              <a:t>defineix</a:t>
            </a:r>
            <a:r>
              <a:rPr lang="es-ES" dirty="0" smtClean="0"/>
              <a:t> el número </a:t>
            </a:r>
            <a:r>
              <a:rPr lang="es-ES" dirty="0" err="1" smtClean="0"/>
              <a:t>d’objectes</a:t>
            </a:r>
            <a:r>
              <a:rPr lang="es-ES" dirty="0" smtClean="0"/>
              <a:t> </a:t>
            </a:r>
            <a:r>
              <a:rPr lang="es-ES" dirty="0" err="1" smtClean="0"/>
              <a:t>colocats</a:t>
            </a:r>
            <a:r>
              <a:rPr lang="es-ES" dirty="0" smtClean="0"/>
              <a:t> a la plataforma.</a:t>
            </a:r>
          </a:p>
          <a:p>
            <a:pPr algn="just"/>
            <a:endParaRPr lang="es-ES" b="1" dirty="0" smtClean="0"/>
          </a:p>
          <a:p>
            <a:pPr marL="285750" indent="-285750" algn="just">
              <a:buFontTx/>
              <a:buChar char="-"/>
            </a:pPr>
            <a:r>
              <a:rPr lang="es-ES" b="1" dirty="0" smtClean="0"/>
              <a:t>Identificador (</a:t>
            </a:r>
            <a:r>
              <a:rPr lang="es-ES" b="1" dirty="0" err="1" smtClean="0"/>
              <a:t>int</a:t>
            </a:r>
            <a:r>
              <a:rPr lang="es-ES" b="1" dirty="0" smtClean="0"/>
              <a:t>):</a:t>
            </a:r>
          </a:p>
          <a:p>
            <a:pPr algn="just"/>
            <a:r>
              <a:rPr lang="es-ES" dirty="0" smtClean="0"/>
              <a:t>Identificador </a:t>
            </a:r>
            <a:r>
              <a:rPr lang="es-ES" dirty="0" err="1" smtClean="0"/>
              <a:t>únic</a:t>
            </a:r>
            <a:r>
              <a:rPr lang="es-ES" dirty="0" smtClean="0"/>
              <a:t> del </a:t>
            </a:r>
            <a:r>
              <a:rPr lang="es-ES" dirty="0" err="1" smtClean="0"/>
              <a:t>tipus</a:t>
            </a:r>
            <a:r>
              <a:rPr lang="es-ES" dirty="0" smtClean="0"/>
              <a:t> </a:t>
            </a:r>
            <a:r>
              <a:rPr lang="es-ES" dirty="0" err="1" smtClean="0"/>
              <a:t>d’objecte</a:t>
            </a:r>
            <a:r>
              <a:rPr lang="es-ES" dirty="0" smtClean="0"/>
              <a:t>. </a:t>
            </a:r>
            <a:r>
              <a:rPr lang="es-ES" dirty="0" err="1" smtClean="0"/>
              <a:t>Podria</a:t>
            </a:r>
            <a:r>
              <a:rPr lang="es-ES" dirty="0" smtClean="0"/>
              <a:t> </a:t>
            </a:r>
            <a:r>
              <a:rPr lang="es-ES" dirty="0" err="1" smtClean="0"/>
              <a:t>haver</a:t>
            </a:r>
            <a:r>
              <a:rPr lang="es-ES" dirty="0" smtClean="0"/>
              <a:t> un </a:t>
            </a:r>
            <a:r>
              <a:rPr lang="es-ES" dirty="0" err="1" smtClean="0"/>
              <a:t>petit</a:t>
            </a:r>
            <a:r>
              <a:rPr lang="es-ES" dirty="0" smtClean="0"/>
              <a:t> </a:t>
            </a:r>
            <a:r>
              <a:rPr lang="es-ES" dirty="0" err="1" smtClean="0"/>
              <a:t>arxiu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 smtClean="0"/>
              <a:t> </a:t>
            </a:r>
            <a:r>
              <a:rPr lang="es-ES" dirty="0" err="1" smtClean="0"/>
              <a:t>informació</a:t>
            </a:r>
            <a:r>
              <a:rPr lang="es-ES" dirty="0" smtClean="0"/>
              <a:t> de </a:t>
            </a:r>
            <a:r>
              <a:rPr lang="es-ES" dirty="0" err="1" smtClean="0"/>
              <a:t>tots</a:t>
            </a:r>
            <a:r>
              <a:rPr lang="es-ES" dirty="0" smtClean="0"/>
              <a:t>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objectes</a:t>
            </a:r>
            <a:r>
              <a:rPr lang="es-ES" dirty="0" smtClean="0"/>
              <a:t> disponibles, i </a:t>
            </a:r>
            <a:r>
              <a:rPr lang="es-ES" dirty="0" err="1" smtClean="0"/>
              <a:t>l’usuari</a:t>
            </a:r>
            <a:r>
              <a:rPr lang="es-ES" dirty="0" smtClean="0"/>
              <a:t> </a:t>
            </a:r>
            <a:r>
              <a:rPr lang="es-ES" dirty="0" err="1" smtClean="0"/>
              <a:t>hauría</a:t>
            </a:r>
            <a:r>
              <a:rPr lang="es-ES" dirty="0" smtClean="0"/>
              <a:t> de actualizar </a:t>
            </a:r>
            <a:r>
              <a:rPr lang="es-ES" dirty="0" err="1" smtClean="0"/>
              <a:t>aquesta</a:t>
            </a:r>
            <a:r>
              <a:rPr lang="es-ES" dirty="0" smtClean="0"/>
              <a:t> base de </a:t>
            </a:r>
            <a:r>
              <a:rPr lang="es-ES" dirty="0" err="1" smtClean="0"/>
              <a:t>dades</a:t>
            </a:r>
            <a:r>
              <a:rPr lang="es-ES" dirty="0" smtClean="0"/>
              <a:t> </a:t>
            </a:r>
            <a:r>
              <a:rPr lang="es-ES" dirty="0" err="1" smtClean="0"/>
              <a:t>quan</a:t>
            </a:r>
            <a:r>
              <a:rPr lang="es-ES" dirty="0" smtClean="0"/>
              <a:t> </a:t>
            </a:r>
            <a:r>
              <a:rPr lang="es-ES" dirty="0" err="1" smtClean="0"/>
              <a:t>s’utilitzin</a:t>
            </a:r>
            <a:r>
              <a:rPr lang="es-ES" dirty="0" smtClean="0"/>
              <a:t> </a:t>
            </a:r>
            <a:r>
              <a:rPr lang="es-ES" dirty="0" err="1" smtClean="0"/>
              <a:t>nous</a:t>
            </a:r>
            <a:r>
              <a:rPr lang="es-ES" dirty="0" smtClean="0"/>
              <a:t> </a:t>
            </a:r>
            <a:r>
              <a:rPr lang="es-ES" dirty="0" err="1" smtClean="0"/>
              <a:t>objectes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marL="285750" indent="-285750" algn="just">
              <a:buFontTx/>
              <a:buChar char="-"/>
            </a:pPr>
            <a:r>
              <a:rPr lang="es-ES" b="1" dirty="0" err="1" smtClean="0"/>
              <a:t>Posicio_taula</a:t>
            </a:r>
            <a:r>
              <a:rPr lang="es-ES" b="1" dirty="0" smtClean="0"/>
              <a:t> (</a:t>
            </a:r>
            <a:r>
              <a:rPr lang="es-ES" b="1" dirty="0" err="1" smtClean="0"/>
              <a:t>int</a:t>
            </a:r>
            <a:r>
              <a:rPr lang="es-ES" b="1" dirty="0" smtClean="0"/>
              <a:t>[2]):</a:t>
            </a:r>
          </a:p>
          <a:p>
            <a:pPr algn="just"/>
            <a:r>
              <a:rPr lang="es-ES" dirty="0" err="1" smtClean="0"/>
              <a:t>Són</a:t>
            </a:r>
            <a:r>
              <a:rPr lang="es-ES" dirty="0" smtClean="0"/>
              <a:t> dos </a:t>
            </a:r>
            <a:r>
              <a:rPr lang="es-ES" dirty="0" err="1" smtClean="0"/>
              <a:t>enters</a:t>
            </a:r>
            <a:r>
              <a:rPr lang="es-ES" dirty="0" smtClean="0"/>
              <a:t> del 1 al 19 que </a:t>
            </a:r>
            <a:r>
              <a:rPr lang="es-ES" dirty="0" err="1" smtClean="0"/>
              <a:t>permeten</a:t>
            </a:r>
            <a:r>
              <a:rPr lang="es-ES" dirty="0" smtClean="0"/>
              <a:t> identificar a </a:t>
            </a:r>
            <a:r>
              <a:rPr lang="es-ES" dirty="0" err="1" smtClean="0"/>
              <a:t>quin</a:t>
            </a:r>
            <a:r>
              <a:rPr lang="es-ES" dirty="0" smtClean="0"/>
              <a:t> </a:t>
            </a:r>
            <a:r>
              <a:rPr lang="es-ES" dirty="0" err="1" smtClean="0"/>
              <a:t>forat</a:t>
            </a:r>
            <a:r>
              <a:rPr lang="es-ES" dirty="0" smtClean="0"/>
              <a:t> de la taula es </a:t>
            </a:r>
            <a:r>
              <a:rPr lang="es-ES" dirty="0" err="1" smtClean="0"/>
              <a:t>troba</a:t>
            </a:r>
            <a:r>
              <a:rPr lang="es-ES" dirty="0" smtClean="0"/>
              <a:t> el </a:t>
            </a:r>
            <a:r>
              <a:rPr lang="es-ES" dirty="0" err="1" smtClean="0"/>
              <a:t>objecte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marL="285750" indent="-285750" algn="just">
              <a:buFontTx/>
              <a:buChar char="-"/>
            </a:pPr>
            <a:r>
              <a:rPr lang="es-ES" b="1" dirty="0" err="1" smtClean="0"/>
              <a:t>Orientació</a:t>
            </a:r>
            <a:r>
              <a:rPr lang="es-ES" b="1" dirty="0" smtClean="0"/>
              <a:t> (</a:t>
            </a:r>
            <a:r>
              <a:rPr lang="es-ES" b="1" dirty="0" err="1" smtClean="0"/>
              <a:t>int</a:t>
            </a:r>
            <a:r>
              <a:rPr lang="es-ES" b="1" dirty="0" smtClean="0"/>
              <a:t>): </a:t>
            </a:r>
          </a:p>
          <a:p>
            <a:pPr algn="just"/>
            <a:r>
              <a:rPr lang="es-ES" dirty="0" err="1" smtClean="0"/>
              <a:t>És</a:t>
            </a:r>
            <a:r>
              <a:rPr lang="es-ES" dirty="0" smtClean="0"/>
              <a:t> un </a:t>
            </a:r>
            <a:r>
              <a:rPr lang="es-ES" dirty="0" err="1" smtClean="0"/>
              <a:t>enter</a:t>
            </a:r>
            <a:r>
              <a:rPr lang="es-ES" dirty="0" smtClean="0"/>
              <a:t> del 1 al 6 que </a:t>
            </a:r>
            <a:r>
              <a:rPr lang="es-ES" dirty="0" err="1" smtClean="0"/>
              <a:t>permet</a:t>
            </a:r>
            <a:r>
              <a:rPr lang="es-ES" dirty="0" smtClean="0"/>
              <a:t> identificar a quina </a:t>
            </a:r>
            <a:r>
              <a:rPr lang="es-ES" dirty="0" err="1" smtClean="0"/>
              <a:t>orientació</a:t>
            </a:r>
            <a:r>
              <a:rPr lang="es-ES" dirty="0" smtClean="0"/>
              <a:t> es </a:t>
            </a:r>
            <a:r>
              <a:rPr lang="es-ES" dirty="0" err="1" smtClean="0"/>
              <a:t>troba</a:t>
            </a:r>
            <a:r>
              <a:rPr lang="es-ES" dirty="0" smtClean="0"/>
              <a:t> el </a:t>
            </a:r>
            <a:r>
              <a:rPr lang="es-ES" dirty="0" err="1" smtClean="0"/>
              <a:t>objecte</a:t>
            </a:r>
            <a:r>
              <a:rPr lang="es-ES" dirty="0" smtClean="0"/>
              <a:t>. </a:t>
            </a:r>
          </a:p>
          <a:p>
            <a:pPr algn="just"/>
            <a:r>
              <a:rPr lang="es-ES" dirty="0" err="1" smtClean="0"/>
              <a:t>S’identificará</a:t>
            </a:r>
            <a:r>
              <a:rPr lang="es-ES" dirty="0" smtClean="0"/>
              <a:t> en </a:t>
            </a:r>
            <a:r>
              <a:rPr lang="es-ES" dirty="0" err="1" smtClean="0"/>
              <a:t>sentit</a:t>
            </a:r>
            <a:r>
              <a:rPr lang="es-ES" dirty="0" smtClean="0"/>
              <a:t> </a:t>
            </a:r>
            <a:r>
              <a:rPr lang="es-ES" dirty="0" err="1" smtClean="0"/>
              <a:t>horari</a:t>
            </a:r>
            <a:r>
              <a:rPr lang="es-ES" dirty="0" smtClean="0"/>
              <a:t>, de la </a:t>
            </a:r>
            <a:r>
              <a:rPr lang="es-ES" dirty="0" err="1" smtClean="0"/>
              <a:t>següent</a:t>
            </a:r>
            <a:r>
              <a:rPr lang="es-ES" dirty="0" smtClean="0"/>
              <a:t> forma, </a:t>
            </a:r>
            <a:r>
              <a:rPr lang="es-ES" dirty="0" err="1" smtClean="0"/>
              <a:t>començant</a:t>
            </a:r>
            <a:r>
              <a:rPr lang="es-ES" dirty="0" smtClean="0"/>
              <a:t> per la </a:t>
            </a:r>
            <a:r>
              <a:rPr lang="es-ES" dirty="0" err="1" smtClean="0"/>
              <a:t>posició</a:t>
            </a:r>
            <a:r>
              <a:rPr lang="es-ES" dirty="0" smtClean="0"/>
              <a:t> en la </a:t>
            </a:r>
            <a:r>
              <a:rPr lang="es-ES" dirty="0" err="1" smtClean="0"/>
              <a:t>qual</a:t>
            </a:r>
            <a:r>
              <a:rPr lang="es-ES" dirty="0" smtClean="0"/>
              <a:t> el </a:t>
            </a:r>
            <a:r>
              <a:rPr lang="es-ES" dirty="0" err="1" smtClean="0"/>
              <a:t>objecte</a:t>
            </a:r>
            <a:endParaRPr lang="es-ES" dirty="0"/>
          </a:p>
          <a:p>
            <a:pPr algn="just"/>
            <a:r>
              <a:rPr lang="es-ES" dirty="0" smtClean="0"/>
              <a:t>Es trova </a:t>
            </a:r>
            <a:r>
              <a:rPr lang="es-ES" dirty="0" err="1" smtClean="0"/>
              <a:t>mirant</a:t>
            </a:r>
            <a:r>
              <a:rPr lang="es-ES" dirty="0" smtClean="0"/>
              <a:t> a cámara.</a:t>
            </a:r>
          </a:p>
        </p:txBody>
      </p:sp>
      <p:sp>
        <p:nvSpPr>
          <p:cNvPr id="13" name="Oval 12"/>
          <p:cNvSpPr/>
          <p:nvPr/>
        </p:nvSpPr>
        <p:spPr>
          <a:xfrm>
            <a:off x="9834464" y="2696547"/>
            <a:ext cx="2357535" cy="1889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err="1" smtClean="0"/>
              <a:t>Els</a:t>
            </a:r>
            <a:r>
              <a:rPr lang="es-ES" sz="1400" dirty="0" smtClean="0"/>
              <a:t> </a:t>
            </a:r>
            <a:r>
              <a:rPr lang="es-ES" sz="1400" dirty="0" err="1" smtClean="0"/>
              <a:t>objectes</a:t>
            </a:r>
            <a:r>
              <a:rPr lang="es-ES" sz="1400" dirty="0" smtClean="0"/>
              <a:t> </a:t>
            </a:r>
            <a:r>
              <a:rPr lang="es-ES" sz="1400" dirty="0" err="1" smtClean="0"/>
              <a:t>són</a:t>
            </a:r>
            <a:r>
              <a:rPr lang="es-ES" sz="1400" dirty="0" smtClean="0"/>
              <a:t> </a:t>
            </a:r>
            <a:r>
              <a:rPr lang="es-ES" sz="1400" dirty="0" err="1" smtClean="0"/>
              <a:t>constants</a:t>
            </a:r>
            <a:r>
              <a:rPr lang="es-ES" sz="1400" dirty="0" smtClean="0"/>
              <a:t> per un </a:t>
            </a:r>
            <a:r>
              <a:rPr lang="es-ES" sz="1400" dirty="0" err="1" smtClean="0"/>
              <a:t>determinat</a:t>
            </a:r>
            <a:r>
              <a:rPr lang="es-ES" sz="1400" dirty="0" smtClean="0"/>
              <a:t> </a:t>
            </a:r>
            <a:r>
              <a:rPr lang="es-ES" sz="1400" dirty="0" err="1" smtClean="0"/>
              <a:t>experiment</a:t>
            </a:r>
            <a:r>
              <a:rPr lang="es-ES" sz="1400" dirty="0" smtClean="0"/>
              <a:t>. No es </a:t>
            </a:r>
            <a:r>
              <a:rPr lang="es-ES" sz="1400" dirty="0" err="1" smtClean="0"/>
              <a:t>tocaràn</a:t>
            </a:r>
            <a:r>
              <a:rPr lang="es-ES" sz="1400" dirty="0" smtClean="0"/>
              <a:t> al </a:t>
            </a:r>
            <a:r>
              <a:rPr lang="es-ES" sz="1400" dirty="0" err="1" smtClean="0"/>
              <a:t>llarg</a:t>
            </a:r>
            <a:r>
              <a:rPr lang="es-ES" sz="1400" dirty="0" smtClean="0"/>
              <a:t> </a:t>
            </a:r>
            <a:r>
              <a:rPr lang="es-ES" sz="1400" dirty="0" err="1" smtClean="0"/>
              <a:t>d’un</a:t>
            </a:r>
            <a:r>
              <a:rPr lang="es-ES" sz="1400" dirty="0" smtClean="0"/>
              <a:t> </a:t>
            </a:r>
            <a:r>
              <a:rPr lang="es-ES" sz="1400" dirty="0" err="1" smtClean="0"/>
              <a:t>procés</a:t>
            </a:r>
            <a:r>
              <a:rPr lang="es-ES" sz="1400" dirty="0" smtClean="0"/>
              <a:t> </a:t>
            </a:r>
            <a:r>
              <a:rPr lang="es-ES" sz="1400" dirty="0" err="1" smtClean="0"/>
              <a:t>d’adquisició</a:t>
            </a:r>
            <a:r>
              <a:rPr lang="es-ES" sz="1400" dirty="0" smtClean="0"/>
              <a:t>.</a:t>
            </a:r>
            <a:endParaRPr lang="es-ES" sz="1400" dirty="0"/>
          </a:p>
        </p:txBody>
      </p:sp>
      <p:sp>
        <p:nvSpPr>
          <p:cNvPr id="14" name="&quot;No&quot; Symbol 13"/>
          <p:cNvSpPr/>
          <p:nvPr/>
        </p:nvSpPr>
        <p:spPr>
          <a:xfrm>
            <a:off x="10137121" y="4653680"/>
            <a:ext cx="1483567" cy="133427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/>
        </p:nvSpPr>
        <p:spPr>
          <a:xfrm rot="14581954">
            <a:off x="3927673" y="5333528"/>
            <a:ext cx="1206448" cy="117316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extBox 17"/>
          <p:cNvSpPr txBox="1"/>
          <p:nvPr/>
        </p:nvSpPr>
        <p:spPr>
          <a:xfrm>
            <a:off x="438005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19" name="TextBox 18"/>
          <p:cNvSpPr txBox="1"/>
          <p:nvPr/>
        </p:nvSpPr>
        <p:spPr>
          <a:xfrm>
            <a:off x="3734544" y="6119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20" name="TextBox 19"/>
          <p:cNvSpPr txBox="1"/>
          <p:nvPr/>
        </p:nvSpPr>
        <p:spPr>
          <a:xfrm>
            <a:off x="3827176" y="525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21" name="TextBox 20"/>
          <p:cNvSpPr txBox="1"/>
          <p:nvPr/>
        </p:nvSpPr>
        <p:spPr>
          <a:xfrm>
            <a:off x="4397895" y="5068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22" name="TextBox 21"/>
          <p:cNvSpPr txBox="1"/>
          <p:nvPr/>
        </p:nvSpPr>
        <p:spPr>
          <a:xfrm>
            <a:off x="5025564" y="5320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23" name="TextBox 22"/>
          <p:cNvSpPr txBox="1"/>
          <p:nvPr/>
        </p:nvSpPr>
        <p:spPr>
          <a:xfrm>
            <a:off x="5025564" y="606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661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815" y="365125"/>
            <a:ext cx="10959790" cy="1325563"/>
          </a:xfrm>
        </p:spPr>
        <p:txBody>
          <a:bodyPr/>
          <a:lstStyle/>
          <a:p>
            <a:r>
              <a:rPr lang="es-ES" dirty="0" smtClean="0"/>
              <a:t>PRIMERA PROPOSTA PER GUARDAR LES DADES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216235" y="1808090"/>
            <a:ext cx="11809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Cada escena (</a:t>
            </a:r>
            <a:r>
              <a:rPr lang="es-ES" dirty="0" err="1" smtClean="0"/>
              <a:t>imatge</a:t>
            </a:r>
            <a:r>
              <a:rPr lang="es-ES" dirty="0" smtClean="0"/>
              <a:t>) </a:t>
            </a:r>
            <a:r>
              <a:rPr lang="es-ES" dirty="0" err="1" smtClean="0"/>
              <a:t>quedaria</a:t>
            </a:r>
            <a:r>
              <a:rPr lang="es-ES" dirty="0" smtClean="0"/>
              <a:t> </a:t>
            </a:r>
            <a:r>
              <a:rPr lang="es-ES" dirty="0" err="1" smtClean="0"/>
              <a:t>llavors</a:t>
            </a:r>
            <a:r>
              <a:rPr lang="es-ES" dirty="0" smtClean="0"/>
              <a:t> identificada </a:t>
            </a:r>
            <a:r>
              <a:rPr lang="es-ES" dirty="0" err="1" smtClean="0"/>
              <a:t>amb</a:t>
            </a:r>
            <a:r>
              <a:rPr lang="es-ES" dirty="0" smtClean="0"/>
              <a:t> un número </a:t>
            </a:r>
            <a:r>
              <a:rPr lang="es-ES" dirty="0" err="1" smtClean="0"/>
              <a:t>únic</a:t>
            </a:r>
            <a:r>
              <a:rPr lang="es-ES" dirty="0" smtClean="0"/>
              <a:t> que </a:t>
            </a:r>
            <a:r>
              <a:rPr lang="es-ES" dirty="0" err="1" smtClean="0"/>
              <a:t>s’utilitzaria</a:t>
            </a:r>
            <a:r>
              <a:rPr lang="es-ES" dirty="0" smtClean="0"/>
              <a:t> per nombrar la </a:t>
            </a:r>
            <a:r>
              <a:rPr lang="es-ES" dirty="0" err="1" smtClean="0"/>
              <a:t>imatge</a:t>
            </a:r>
            <a:r>
              <a:rPr lang="es-ES" dirty="0" smtClean="0"/>
              <a:t>. </a:t>
            </a:r>
          </a:p>
          <a:p>
            <a:r>
              <a:rPr lang="es-ES" dirty="0" err="1" smtClean="0"/>
              <a:t>Amb</a:t>
            </a:r>
            <a:r>
              <a:rPr lang="es-ES" dirty="0" smtClean="0"/>
              <a:t> </a:t>
            </a:r>
            <a:r>
              <a:rPr lang="es-ES" dirty="0" err="1" smtClean="0"/>
              <a:t>aquest</a:t>
            </a:r>
            <a:r>
              <a:rPr lang="es-ES" dirty="0" smtClean="0"/>
              <a:t> número </a:t>
            </a:r>
            <a:r>
              <a:rPr lang="es-ES" dirty="0" err="1" smtClean="0"/>
              <a:t>podriem</a:t>
            </a:r>
            <a:r>
              <a:rPr lang="es-ES" dirty="0" smtClean="0"/>
              <a:t> </a:t>
            </a:r>
            <a:r>
              <a:rPr lang="es-ES" dirty="0" err="1" smtClean="0"/>
              <a:t>anar</a:t>
            </a:r>
            <a:r>
              <a:rPr lang="es-ES" dirty="0" smtClean="0"/>
              <a:t> al </a:t>
            </a:r>
            <a:r>
              <a:rPr lang="es-ES" dirty="0" err="1" smtClean="0"/>
              <a:t>fitxer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es guarden les </a:t>
            </a:r>
            <a:r>
              <a:rPr lang="es-ES" dirty="0" err="1" smtClean="0"/>
              <a:t>dades</a:t>
            </a:r>
            <a:r>
              <a:rPr lang="es-ES" dirty="0" smtClean="0"/>
              <a:t> per </a:t>
            </a:r>
            <a:r>
              <a:rPr lang="es-ES" dirty="0" err="1" smtClean="0"/>
              <a:t>trobar</a:t>
            </a:r>
            <a:r>
              <a:rPr lang="es-ES" dirty="0" smtClean="0"/>
              <a:t> </a:t>
            </a:r>
            <a:r>
              <a:rPr lang="es-ES" dirty="0" err="1" smtClean="0"/>
              <a:t>quins</a:t>
            </a:r>
            <a:r>
              <a:rPr lang="es-ES" dirty="0" smtClean="0"/>
              <a:t> </a:t>
            </a:r>
            <a:r>
              <a:rPr lang="es-ES" dirty="0" err="1" smtClean="0"/>
              <a:t>són</a:t>
            </a:r>
            <a:r>
              <a:rPr lang="es-ES" dirty="0" smtClean="0"/>
              <a:t> </a:t>
            </a:r>
            <a:r>
              <a:rPr lang="es-ES" dirty="0" err="1" smtClean="0"/>
              <a:t>els</a:t>
            </a:r>
            <a:r>
              <a:rPr lang="es-ES" dirty="0"/>
              <a:t> </a:t>
            </a:r>
            <a:r>
              <a:rPr lang="es-ES" dirty="0" err="1" smtClean="0"/>
              <a:t>parámetres</a:t>
            </a:r>
            <a:r>
              <a:rPr lang="es-ES" dirty="0" smtClean="0"/>
              <a:t> </a:t>
            </a:r>
            <a:r>
              <a:rPr lang="es-ES" dirty="0" err="1" smtClean="0"/>
              <a:t>específics</a:t>
            </a:r>
            <a:r>
              <a:rPr lang="es-ES" dirty="0" smtClean="0"/>
              <a:t> </a:t>
            </a:r>
            <a:r>
              <a:rPr lang="es-ES" dirty="0" err="1" smtClean="0"/>
              <a:t>d’aquella</a:t>
            </a:r>
            <a:r>
              <a:rPr lang="es-ES" dirty="0" smtClean="0"/>
              <a:t> </a:t>
            </a:r>
          </a:p>
          <a:p>
            <a:r>
              <a:rPr lang="es-ES" dirty="0" smtClean="0"/>
              <a:t>escena.</a:t>
            </a:r>
          </a:p>
          <a:p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514815" y="2846558"/>
            <a:ext cx="40961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·</a:t>
            </a:r>
            <a:r>
              <a:rPr lang="es-ES" dirty="0" err="1" smtClean="0"/>
              <a:t>Informació</a:t>
            </a:r>
            <a:r>
              <a:rPr lang="es-ES" dirty="0" smtClean="0"/>
              <a:t> sobre cada escena</a:t>
            </a:r>
          </a:p>
          <a:p>
            <a:r>
              <a:rPr lang="es-ES" dirty="0" smtClean="0"/>
              <a:t>·</a:t>
            </a:r>
            <a:r>
              <a:rPr lang="es-ES" dirty="0" err="1" smtClean="0"/>
              <a:t>Informació</a:t>
            </a:r>
            <a:r>
              <a:rPr lang="es-ES" dirty="0" smtClean="0"/>
              <a:t> sobre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objectes</a:t>
            </a:r>
            <a:r>
              <a:rPr lang="es-ES" dirty="0" smtClean="0"/>
              <a:t> posibles</a:t>
            </a:r>
          </a:p>
          <a:p>
            <a:r>
              <a:rPr lang="es-ES" dirty="0" smtClean="0"/>
              <a:t>·</a:t>
            </a:r>
            <a:r>
              <a:rPr lang="es-ES" dirty="0" err="1" smtClean="0"/>
              <a:t>Informació</a:t>
            </a:r>
            <a:r>
              <a:rPr lang="es-ES" dirty="0" smtClean="0"/>
              <a:t> sobre les </a:t>
            </a:r>
            <a:r>
              <a:rPr lang="es-ES" dirty="0" err="1" smtClean="0"/>
              <a:t>càmeras</a:t>
            </a:r>
            <a:r>
              <a:rPr lang="es-ES" dirty="0" smtClean="0"/>
              <a:t> disponibles</a:t>
            </a:r>
            <a:endParaRPr lang="es-ES" dirty="0"/>
          </a:p>
        </p:txBody>
      </p:sp>
      <p:sp>
        <p:nvSpPr>
          <p:cNvPr id="6" name="Right Arrow 5"/>
          <p:cNvSpPr/>
          <p:nvPr/>
        </p:nvSpPr>
        <p:spPr>
          <a:xfrm>
            <a:off x="4945224" y="2972521"/>
            <a:ext cx="1408922" cy="671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Box 6"/>
          <p:cNvSpPr txBox="1"/>
          <p:nvPr/>
        </p:nvSpPr>
        <p:spPr>
          <a:xfrm>
            <a:off x="6536170" y="3003007"/>
            <a:ext cx="546297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3 </a:t>
            </a:r>
            <a:r>
              <a:rPr lang="es-ES" dirty="0" err="1" smtClean="0"/>
              <a:t>arxius</a:t>
            </a:r>
            <a:r>
              <a:rPr lang="es-ES" dirty="0" smtClean="0"/>
              <a:t> .</a:t>
            </a:r>
            <a:r>
              <a:rPr lang="es-ES" dirty="0" err="1" smtClean="0"/>
              <a:t>csv</a:t>
            </a:r>
            <a:r>
              <a:rPr lang="es-ES" dirty="0" smtClean="0"/>
              <a:t> </a:t>
            </a:r>
            <a:r>
              <a:rPr lang="es-ES" dirty="0" err="1" smtClean="0"/>
              <a:t>diferents</a:t>
            </a:r>
            <a:r>
              <a:rPr lang="es-ES" dirty="0" smtClean="0"/>
              <a:t>, en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cuals</a:t>
            </a:r>
            <a:r>
              <a:rPr lang="es-ES" dirty="0" smtClean="0"/>
              <a:t> </a:t>
            </a:r>
            <a:r>
              <a:rPr lang="es-ES" dirty="0" err="1" smtClean="0"/>
              <a:t>s’anirà</a:t>
            </a:r>
            <a:r>
              <a:rPr lang="es-ES" dirty="0" smtClean="0"/>
              <a:t> </a:t>
            </a:r>
            <a:r>
              <a:rPr lang="es-ES" dirty="0" err="1" smtClean="0"/>
              <a:t>guardant</a:t>
            </a:r>
            <a:r>
              <a:rPr lang="es-ES" dirty="0" smtClean="0"/>
              <a:t> </a:t>
            </a:r>
          </a:p>
          <a:p>
            <a:r>
              <a:rPr lang="es-ES" dirty="0" smtClean="0"/>
              <a:t>la </a:t>
            </a:r>
            <a:r>
              <a:rPr lang="es-ES" dirty="0" err="1" smtClean="0"/>
              <a:t>informació</a:t>
            </a:r>
            <a:r>
              <a:rPr lang="es-ES" dirty="0" smtClean="0"/>
              <a:t> en files i </a:t>
            </a:r>
            <a:r>
              <a:rPr lang="es-ES" dirty="0" err="1" smtClean="0"/>
              <a:t>columnes</a:t>
            </a:r>
            <a:r>
              <a:rPr lang="es-ES" dirty="0" smtClean="0"/>
              <a:t>, </a:t>
            </a:r>
            <a:r>
              <a:rPr lang="es-ES" dirty="0" err="1" smtClean="0"/>
              <a:t>d’una</a:t>
            </a:r>
            <a:r>
              <a:rPr lang="es-ES" dirty="0" smtClean="0"/>
              <a:t> forma ordenada.</a:t>
            </a:r>
            <a:endParaRPr lang="es-E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551715" y="4702629"/>
            <a:ext cx="0" cy="1698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nut 12"/>
          <p:cNvSpPr/>
          <p:nvPr/>
        </p:nvSpPr>
        <p:spPr>
          <a:xfrm>
            <a:off x="2371952" y="3984172"/>
            <a:ext cx="737118" cy="718457"/>
          </a:xfrm>
          <a:prstGeom prst="donu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8199635" y="3777125"/>
            <a:ext cx="1045028" cy="9423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/>
          <p:cNvSpPr txBox="1"/>
          <p:nvPr/>
        </p:nvSpPr>
        <p:spPr>
          <a:xfrm>
            <a:off x="5958640" y="4815566"/>
            <a:ext cx="6075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·</a:t>
            </a:r>
            <a:r>
              <a:rPr lang="es-ES" dirty="0" err="1" smtClean="0"/>
              <a:t>Potser</a:t>
            </a:r>
            <a:r>
              <a:rPr lang="es-ES" dirty="0" smtClean="0"/>
              <a:t> la forma de buscar </a:t>
            </a:r>
            <a:r>
              <a:rPr lang="es-ES" dirty="0" err="1" smtClean="0"/>
              <a:t>informació</a:t>
            </a:r>
            <a:r>
              <a:rPr lang="es-ES" dirty="0" smtClean="0"/>
              <a:t> en </a:t>
            </a:r>
            <a:r>
              <a:rPr lang="es-ES" dirty="0" err="1" smtClean="0"/>
              <a:t>aquest</a:t>
            </a:r>
            <a:r>
              <a:rPr lang="es-ES" dirty="0" smtClean="0"/>
              <a:t> </a:t>
            </a:r>
            <a:r>
              <a:rPr lang="es-ES" dirty="0" err="1" smtClean="0"/>
              <a:t>tipus</a:t>
            </a:r>
            <a:r>
              <a:rPr lang="es-ES" dirty="0" smtClean="0"/>
              <a:t> de </a:t>
            </a:r>
            <a:r>
              <a:rPr lang="es-ES" dirty="0" err="1" smtClean="0"/>
              <a:t>fitxer</a:t>
            </a:r>
            <a:r>
              <a:rPr lang="es-ES" dirty="0" smtClean="0"/>
              <a:t> </a:t>
            </a:r>
          </a:p>
          <a:p>
            <a:r>
              <a:rPr lang="es-ES" dirty="0" smtClean="0"/>
              <a:t>no </a:t>
            </a:r>
            <a:r>
              <a:rPr lang="es-ES" dirty="0" err="1" smtClean="0"/>
              <a:t>és</a:t>
            </a:r>
            <a:r>
              <a:rPr lang="es-ES" dirty="0" smtClean="0"/>
              <a:t> la </a:t>
            </a:r>
            <a:r>
              <a:rPr lang="es-ES" dirty="0" err="1" smtClean="0"/>
              <a:t>més</a:t>
            </a:r>
            <a:r>
              <a:rPr lang="es-ES" dirty="0" smtClean="0"/>
              <a:t> </a:t>
            </a:r>
            <a:r>
              <a:rPr lang="es-ES" dirty="0" err="1" smtClean="0"/>
              <a:t>eficient</a:t>
            </a:r>
            <a:r>
              <a:rPr lang="es-ES" dirty="0" smtClean="0"/>
              <a:t>??.</a:t>
            </a:r>
          </a:p>
          <a:p>
            <a:r>
              <a:rPr lang="es-ES" dirty="0" smtClean="0"/>
              <a:t>·???</a:t>
            </a:r>
            <a:endParaRPr lang="es-ES" dirty="0"/>
          </a:p>
        </p:txBody>
      </p:sp>
      <p:sp>
        <p:nvSpPr>
          <p:cNvPr id="16" name="TextBox 15"/>
          <p:cNvSpPr txBox="1"/>
          <p:nvPr/>
        </p:nvSpPr>
        <p:spPr>
          <a:xfrm>
            <a:off x="290864" y="4723233"/>
            <a:ext cx="4899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·</a:t>
            </a:r>
            <a:r>
              <a:rPr lang="es-ES" dirty="0" err="1" smtClean="0"/>
              <a:t>Arxius</a:t>
            </a:r>
            <a:r>
              <a:rPr lang="es-ES" dirty="0" smtClean="0"/>
              <a:t> .</a:t>
            </a:r>
            <a:r>
              <a:rPr lang="es-ES" dirty="0" err="1" smtClean="0"/>
              <a:t>csv</a:t>
            </a:r>
            <a:r>
              <a:rPr lang="es-ES" dirty="0" smtClean="0"/>
              <a:t> </a:t>
            </a:r>
            <a:r>
              <a:rPr lang="es-ES" dirty="0" err="1" smtClean="0"/>
              <a:t>són</a:t>
            </a:r>
            <a:r>
              <a:rPr lang="es-ES" dirty="0" smtClean="0"/>
              <a:t> </a:t>
            </a:r>
            <a:r>
              <a:rPr lang="es-ES" dirty="0" err="1" smtClean="0"/>
              <a:t>molt</a:t>
            </a:r>
            <a:r>
              <a:rPr lang="es-ES" dirty="0" smtClean="0"/>
              <a:t> </a:t>
            </a:r>
            <a:r>
              <a:rPr lang="es-ES" dirty="0" err="1" smtClean="0"/>
              <a:t>universals</a:t>
            </a:r>
            <a:r>
              <a:rPr lang="es-ES" dirty="0" smtClean="0"/>
              <a:t> (es poden </a:t>
            </a:r>
            <a:r>
              <a:rPr lang="es-ES" dirty="0" err="1" smtClean="0"/>
              <a:t>obrir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 smtClean="0"/>
              <a:t> </a:t>
            </a:r>
            <a:r>
              <a:rPr lang="es-ES" dirty="0" err="1" smtClean="0"/>
              <a:t>tots</a:t>
            </a:r>
            <a:r>
              <a:rPr lang="es-ES" dirty="0" smtClean="0"/>
              <a:t>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sistemes</a:t>
            </a:r>
            <a:r>
              <a:rPr lang="es-ES" dirty="0" smtClean="0"/>
              <a:t> </a:t>
            </a:r>
            <a:r>
              <a:rPr lang="es-ES" dirty="0" err="1" smtClean="0"/>
              <a:t>operatius</a:t>
            </a:r>
            <a:r>
              <a:rPr lang="es-ES" dirty="0" smtClean="0"/>
              <a:t> i un número gran de programes de </a:t>
            </a:r>
            <a:r>
              <a:rPr lang="es-ES" dirty="0" err="1" smtClean="0"/>
              <a:t>tractament</a:t>
            </a:r>
            <a:r>
              <a:rPr lang="es-ES" dirty="0" smtClean="0"/>
              <a:t> de </a:t>
            </a:r>
            <a:r>
              <a:rPr lang="es-ES" dirty="0" err="1" smtClean="0"/>
              <a:t>dades</a:t>
            </a:r>
            <a:r>
              <a:rPr lang="es-ES" dirty="0" smtClean="0"/>
              <a:t>, Excel, </a:t>
            </a:r>
            <a:r>
              <a:rPr lang="es-ES" dirty="0" err="1" smtClean="0"/>
              <a:t>openoficce</a:t>
            </a:r>
            <a:r>
              <a:rPr lang="es-ES" dirty="0" smtClean="0"/>
              <a:t>, Matlab, etc.)</a:t>
            </a:r>
          </a:p>
          <a:p>
            <a:r>
              <a:rPr lang="es-ES" dirty="0" smtClean="0"/>
              <a:t>·</a:t>
            </a:r>
            <a:r>
              <a:rPr lang="es-ES" dirty="0" err="1" smtClean="0"/>
              <a:t>Informació</a:t>
            </a:r>
            <a:r>
              <a:rPr lang="es-ES" dirty="0" smtClean="0"/>
              <a:t> ben ordenada i </a:t>
            </a:r>
            <a:r>
              <a:rPr lang="es-ES" dirty="0" err="1" smtClean="0"/>
              <a:t>classificada</a:t>
            </a:r>
            <a:r>
              <a:rPr lang="es-ES" dirty="0" smtClean="0"/>
              <a:t>.</a:t>
            </a:r>
          </a:p>
          <a:p>
            <a:r>
              <a:rPr lang="es-ES" dirty="0" smtClean="0"/>
              <a:t>·Escritura de la </a:t>
            </a:r>
            <a:r>
              <a:rPr lang="es-ES" dirty="0" err="1" smtClean="0"/>
              <a:t>informació</a:t>
            </a:r>
            <a:r>
              <a:rPr lang="es-ES" dirty="0" smtClean="0"/>
              <a:t> </a:t>
            </a:r>
            <a:r>
              <a:rPr lang="es-ES" dirty="0" err="1" smtClean="0"/>
              <a:t>molt</a:t>
            </a:r>
            <a:r>
              <a:rPr lang="es-ES" dirty="0" smtClean="0"/>
              <a:t> fácil en </a:t>
            </a:r>
            <a:r>
              <a:rPr lang="es-ES" dirty="0" err="1" smtClean="0"/>
              <a:t>qualsevol</a:t>
            </a:r>
            <a:r>
              <a:rPr lang="es-ES" dirty="0" smtClean="0"/>
              <a:t> </a:t>
            </a:r>
            <a:r>
              <a:rPr lang="es-ES" dirty="0" err="1" smtClean="0"/>
              <a:t>lenguatge</a:t>
            </a:r>
            <a:r>
              <a:rPr lang="es-ES" dirty="0" smtClean="0"/>
              <a:t> de </a:t>
            </a:r>
            <a:r>
              <a:rPr lang="es-ES" dirty="0" err="1" smtClean="0"/>
              <a:t>programació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987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57252" y="813705"/>
            <a:ext cx="4096140" cy="1054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ESCENES</a:t>
            </a:r>
            <a:endParaRPr lang="es-E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75648" y="1109175"/>
            <a:ext cx="0" cy="1334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797905" y="820699"/>
            <a:ext cx="4096140" cy="553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TRANSICIÓ ENTRE ESCENES</a:t>
            </a:r>
            <a:endParaRPr lang="es-ES" dirty="0"/>
          </a:p>
        </p:txBody>
      </p:sp>
      <p:sp>
        <p:nvSpPr>
          <p:cNvPr id="11" name="Rounded Rectangle 10"/>
          <p:cNvSpPr/>
          <p:nvPr/>
        </p:nvSpPr>
        <p:spPr>
          <a:xfrm>
            <a:off x="478969" y="3435607"/>
            <a:ext cx="1116564" cy="10543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Escena inicial</a:t>
            </a:r>
            <a:endParaRPr lang="es-ES" dirty="0"/>
          </a:p>
        </p:txBody>
      </p:sp>
      <p:sp>
        <p:nvSpPr>
          <p:cNvPr id="12" name="Right Arrow 11"/>
          <p:cNvSpPr/>
          <p:nvPr/>
        </p:nvSpPr>
        <p:spPr>
          <a:xfrm>
            <a:off x="1726162" y="3776173"/>
            <a:ext cx="8014996" cy="3732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ounded Rectangle 12"/>
          <p:cNvSpPr/>
          <p:nvPr/>
        </p:nvSpPr>
        <p:spPr>
          <a:xfrm>
            <a:off x="9871787" y="3435605"/>
            <a:ext cx="1116564" cy="10543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Escena final</a:t>
            </a:r>
            <a:endParaRPr lang="es-E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74032" y="3628440"/>
            <a:ext cx="0" cy="67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02089" y="3628440"/>
            <a:ext cx="0" cy="67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76799" y="3628440"/>
            <a:ext cx="0" cy="67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00799" y="3628440"/>
            <a:ext cx="0" cy="67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167395" y="3628440"/>
            <a:ext cx="0" cy="67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037251" y="4489964"/>
            <a:ext cx="0" cy="79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73695" y="5289289"/>
            <a:ext cx="1527112" cy="6251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Fixades</a:t>
            </a:r>
            <a:r>
              <a:rPr lang="es-ES" sz="1600" dirty="0" smtClean="0"/>
              <a:t> per </a:t>
            </a:r>
            <a:r>
              <a:rPr lang="es-ES" sz="1600" dirty="0" err="1" smtClean="0"/>
              <a:t>l’usuari</a:t>
            </a:r>
            <a:endParaRPr lang="es-ES" sz="1600" dirty="0"/>
          </a:p>
        </p:txBody>
      </p:sp>
      <p:cxnSp>
        <p:nvCxnSpPr>
          <p:cNvPr id="30" name="Straight Arrow Connector 29"/>
          <p:cNvCxnSpPr>
            <a:stCxn id="27" idx="3"/>
          </p:cNvCxnSpPr>
          <p:nvPr/>
        </p:nvCxnSpPr>
        <p:spPr>
          <a:xfrm flipV="1">
            <a:off x="1800807" y="4384219"/>
            <a:ext cx="8070980" cy="121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652683" y="4343010"/>
            <a:ext cx="1042698" cy="4595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Escena </a:t>
            </a:r>
            <a:r>
              <a:rPr lang="es-ES" sz="1200" dirty="0" err="1" smtClean="0"/>
              <a:t>intermèdia</a:t>
            </a:r>
            <a:r>
              <a:rPr lang="es-ES" sz="1200" dirty="0" smtClean="0"/>
              <a:t> 1</a:t>
            </a:r>
            <a:endParaRPr lang="es-E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2980740" y="4343010"/>
            <a:ext cx="1042698" cy="4595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Escena </a:t>
            </a:r>
            <a:r>
              <a:rPr lang="es-ES" sz="1200" dirty="0" err="1" smtClean="0"/>
              <a:t>intermèdia</a:t>
            </a:r>
            <a:r>
              <a:rPr lang="es-ES" sz="1200" dirty="0" smtClean="0"/>
              <a:t> 2</a:t>
            </a:r>
            <a:endParaRPr lang="es-E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4360115" y="4332123"/>
            <a:ext cx="1042698" cy="4595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Escena </a:t>
            </a:r>
            <a:r>
              <a:rPr lang="es-ES" sz="1200" dirty="0" err="1" smtClean="0"/>
              <a:t>intermèdia</a:t>
            </a:r>
            <a:r>
              <a:rPr lang="es-ES" sz="1200" dirty="0" smtClean="0"/>
              <a:t> 3</a:t>
            </a:r>
            <a:endParaRPr lang="es-E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5879450" y="4352340"/>
            <a:ext cx="1042698" cy="4595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Escena </a:t>
            </a:r>
            <a:r>
              <a:rPr lang="es-ES" sz="1200" dirty="0" err="1" smtClean="0"/>
              <a:t>intermèdia</a:t>
            </a:r>
            <a:r>
              <a:rPr lang="es-ES" sz="1200" dirty="0" smtClean="0"/>
              <a:t> 4</a:t>
            </a:r>
            <a:endParaRPr lang="es-E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7656156" y="4352340"/>
            <a:ext cx="1042698" cy="4595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Escena </a:t>
            </a:r>
            <a:r>
              <a:rPr lang="es-ES" sz="1200" dirty="0" err="1" smtClean="0"/>
              <a:t>intermèdia</a:t>
            </a:r>
            <a:r>
              <a:rPr lang="es-ES" sz="1200" dirty="0" smtClean="0"/>
              <a:t> 5</a:t>
            </a:r>
            <a:endParaRPr lang="es-E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8440151" y="5562603"/>
            <a:ext cx="2195191" cy="12953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Poden ser </a:t>
            </a:r>
            <a:r>
              <a:rPr lang="es-ES" sz="1600" dirty="0" err="1" smtClean="0"/>
              <a:t>fixades</a:t>
            </a:r>
            <a:r>
              <a:rPr lang="es-ES" sz="1600" dirty="0" smtClean="0"/>
              <a:t> per </a:t>
            </a:r>
            <a:r>
              <a:rPr lang="es-ES" sz="1600" dirty="0" err="1" smtClean="0"/>
              <a:t>l’usuari</a:t>
            </a:r>
            <a:r>
              <a:rPr lang="es-ES" sz="1600" dirty="0" smtClean="0"/>
              <a:t> o </a:t>
            </a:r>
            <a:r>
              <a:rPr lang="es-ES" sz="1600" dirty="0" err="1" smtClean="0"/>
              <a:t>creades</a:t>
            </a:r>
            <a:r>
              <a:rPr lang="es-ES" sz="1600" dirty="0" smtClean="0"/>
              <a:t> </a:t>
            </a:r>
            <a:r>
              <a:rPr lang="es-ES" sz="1600" dirty="0" err="1" smtClean="0"/>
              <a:t>automáticament</a:t>
            </a:r>
            <a:r>
              <a:rPr lang="es-ES" sz="1600" dirty="0" smtClean="0"/>
              <a:t> </a:t>
            </a:r>
            <a:r>
              <a:rPr lang="es-ES" sz="1600" dirty="0" err="1" smtClean="0"/>
              <a:t>pel</a:t>
            </a:r>
            <a:r>
              <a:rPr lang="es-ES" sz="1600" dirty="0" smtClean="0"/>
              <a:t> software</a:t>
            </a:r>
            <a:endParaRPr lang="es-ES" sz="1600" dirty="0"/>
          </a:p>
        </p:txBody>
      </p:sp>
      <p:sp>
        <p:nvSpPr>
          <p:cNvPr id="37" name="Down Arrow 36"/>
          <p:cNvSpPr/>
          <p:nvPr/>
        </p:nvSpPr>
        <p:spPr>
          <a:xfrm rot="1377462">
            <a:off x="6996470" y="2381271"/>
            <a:ext cx="461120" cy="1111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TextBox 37"/>
          <p:cNvSpPr txBox="1"/>
          <p:nvPr/>
        </p:nvSpPr>
        <p:spPr>
          <a:xfrm>
            <a:off x="478969" y="1918219"/>
            <a:ext cx="456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· Definir </a:t>
            </a:r>
            <a:r>
              <a:rPr lang="es-ES" dirty="0" err="1" smtClean="0"/>
              <a:t>quines</a:t>
            </a:r>
            <a:r>
              <a:rPr lang="es-ES" dirty="0" smtClean="0"/>
              <a:t> variables fan una escena única.</a:t>
            </a:r>
            <a:endParaRPr lang="es-ES" dirty="0"/>
          </a:p>
        </p:txBody>
      </p:sp>
      <p:sp>
        <p:nvSpPr>
          <p:cNvPr id="39" name="TextBox 38"/>
          <p:cNvSpPr txBox="1"/>
          <p:nvPr/>
        </p:nvSpPr>
        <p:spPr>
          <a:xfrm>
            <a:off x="5984838" y="1340885"/>
            <a:ext cx="586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· Definir </a:t>
            </a:r>
            <a:r>
              <a:rPr lang="es-ES" dirty="0" err="1" smtClean="0"/>
              <a:t>com</a:t>
            </a:r>
            <a:r>
              <a:rPr lang="es-ES" dirty="0" smtClean="0"/>
              <a:t> </a:t>
            </a:r>
            <a:r>
              <a:rPr lang="es-ES" dirty="0" err="1" smtClean="0"/>
              <a:t>l’usuari</a:t>
            </a:r>
            <a:r>
              <a:rPr lang="es-ES" dirty="0" smtClean="0"/>
              <a:t> crea un </a:t>
            </a:r>
            <a:r>
              <a:rPr lang="es-ES" dirty="0" err="1" smtClean="0"/>
              <a:t>procés</a:t>
            </a:r>
            <a:r>
              <a:rPr lang="es-ES" dirty="0" smtClean="0"/>
              <a:t> </a:t>
            </a:r>
            <a:r>
              <a:rPr lang="es-ES" dirty="0" err="1" smtClean="0"/>
              <a:t>d’adquisició</a:t>
            </a:r>
            <a:r>
              <a:rPr lang="es-ES" dirty="0" smtClean="0"/>
              <a:t> </a:t>
            </a:r>
            <a:r>
              <a:rPr lang="es-ES" dirty="0" err="1" smtClean="0"/>
              <a:t>determinat</a:t>
            </a:r>
            <a:r>
              <a:rPr lang="es-ES" dirty="0" smtClean="0"/>
              <a:t>.</a:t>
            </a:r>
            <a:endParaRPr lang="es-ES" dirty="0"/>
          </a:p>
        </p:txBody>
      </p:sp>
      <p:cxnSp>
        <p:nvCxnSpPr>
          <p:cNvPr id="41" name="Straight Arrow Connector 40"/>
          <p:cNvCxnSpPr>
            <a:stCxn id="36" idx="1"/>
          </p:cNvCxnSpPr>
          <p:nvPr/>
        </p:nvCxnSpPr>
        <p:spPr>
          <a:xfrm flipH="1" flipV="1">
            <a:off x="2176587" y="4883800"/>
            <a:ext cx="6263564" cy="132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1"/>
          </p:cNvCxnSpPr>
          <p:nvPr/>
        </p:nvCxnSpPr>
        <p:spPr>
          <a:xfrm flipH="1" flipV="1">
            <a:off x="3660153" y="4822372"/>
            <a:ext cx="4779998" cy="138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1"/>
            <a:endCxn id="33" idx="2"/>
          </p:cNvCxnSpPr>
          <p:nvPr/>
        </p:nvCxnSpPr>
        <p:spPr>
          <a:xfrm flipH="1" flipV="1">
            <a:off x="4881464" y="4791654"/>
            <a:ext cx="3558687" cy="141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1"/>
          </p:cNvCxnSpPr>
          <p:nvPr/>
        </p:nvCxnSpPr>
        <p:spPr>
          <a:xfrm flipH="1" flipV="1">
            <a:off x="6388052" y="4752843"/>
            <a:ext cx="2052099" cy="145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1"/>
            <a:endCxn id="35" idx="2"/>
          </p:cNvCxnSpPr>
          <p:nvPr/>
        </p:nvCxnSpPr>
        <p:spPr>
          <a:xfrm flipH="1" flipV="1">
            <a:off x="8177505" y="4811871"/>
            <a:ext cx="262646" cy="1398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456103" y="2669916"/>
            <a:ext cx="343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Utilització</a:t>
            </a:r>
            <a:r>
              <a:rPr lang="es-ES" dirty="0" smtClean="0"/>
              <a:t> </a:t>
            </a:r>
            <a:r>
              <a:rPr lang="es-ES" dirty="0" err="1" smtClean="0"/>
              <a:t>d’un</a:t>
            </a:r>
            <a:r>
              <a:rPr lang="es-ES" dirty="0" smtClean="0"/>
              <a:t> </a:t>
            </a:r>
            <a:r>
              <a:rPr lang="es-ES" dirty="0" err="1" smtClean="0"/>
              <a:t>timelapse</a:t>
            </a:r>
            <a:r>
              <a:rPr lang="es-ES" dirty="0" smtClean="0"/>
              <a:t>!!!!!!!!</a:t>
            </a:r>
            <a:endParaRPr lang="es-ES" dirty="0"/>
          </a:p>
        </p:txBody>
      </p:sp>
      <p:sp>
        <p:nvSpPr>
          <p:cNvPr id="64" name="TextBox 63"/>
          <p:cNvSpPr txBox="1"/>
          <p:nvPr/>
        </p:nvSpPr>
        <p:spPr>
          <a:xfrm>
            <a:off x="6010972" y="1774631"/>
            <a:ext cx="6079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· </a:t>
            </a:r>
            <a:r>
              <a:rPr lang="es-ES" dirty="0" err="1" smtClean="0"/>
              <a:t>Només</a:t>
            </a:r>
            <a:r>
              <a:rPr lang="es-ES" dirty="0" smtClean="0"/>
              <a:t> son </a:t>
            </a:r>
            <a:r>
              <a:rPr lang="es-ES" dirty="0" err="1" smtClean="0"/>
              <a:t>variants</a:t>
            </a:r>
            <a:r>
              <a:rPr lang="es-ES" dirty="0" smtClean="0"/>
              <a:t> la taula rotatoria i la </a:t>
            </a:r>
            <a:r>
              <a:rPr lang="es-ES" dirty="0" err="1" smtClean="0"/>
              <a:t>iluminació</a:t>
            </a:r>
            <a:r>
              <a:rPr lang="es-ES" dirty="0" smtClean="0"/>
              <a:t>. </a:t>
            </a:r>
            <a:r>
              <a:rPr lang="es-ES" dirty="0" err="1" smtClean="0"/>
              <a:t>Objectes</a:t>
            </a:r>
            <a:r>
              <a:rPr lang="es-ES" dirty="0" smtClean="0"/>
              <a:t> </a:t>
            </a:r>
          </a:p>
          <a:p>
            <a:r>
              <a:rPr lang="es-ES" dirty="0" smtClean="0"/>
              <a:t>i </a:t>
            </a:r>
            <a:r>
              <a:rPr lang="es-ES" dirty="0" err="1" smtClean="0"/>
              <a:t>paràmetres</a:t>
            </a:r>
            <a:r>
              <a:rPr lang="es-ES" dirty="0" smtClean="0"/>
              <a:t> de cámara </a:t>
            </a:r>
            <a:r>
              <a:rPr lang="es-ES" dirty="0" err="1" smtClean="0"/>
              <a:t>constants</a:t>
            </a:r>
            <a:r>
              <a:rPr lang="es-ES" dirty="0" smtClean="0"/>
              <a:t>????</a:t>
            </a:r>
            <a:endParaRPr lang="es-ES" dirty="0"/>
          </a:p>
        </p:txBody>
      </p: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1976208" y="-163645"/>
            <a:ext cx="10959790" cy="1325563"/>
          </a:xfrm>
        </p:spPr>
        <p:txBody>
          <a:bodyPr/>
          <a:lstStyle/>
          <a:p>
            <a:r>
              <a:rPr lang="es-ES" dirty="0" smtClean="0"/>
              <a:t>2. TRANSICIÓ ENTRE ESCENES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73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EXEMPLE TIMELAPSE- </a:t>
            </a:r>
            <a:r>
              <a:rPr lang="es-ES" dirty="0" err="1" smtClean="0"/>
              <a:t>Animation</a:t>
            </a:r>
            <a:r>
              <a:rPr lang="es-ES" dirty="0" smtClean="0"/>
              <a:t> 3d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833" y="1534496"/>
            <a:ext cx="6793465" cy="3220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249" y="5290455"/>
            <a:ext cx="11415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Cadascun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</a:t>
            </a:r>
            <a:r>
              <a:rPr lang="es-ES" dirty="0" err="1" smtClean="0"/>
              <a:t>estats</a:t>
            </a:r>
            <a:r>
              <a:rPr lang="es-ES" dirty="0" smtClean="0"/>
              <a:t> queda ben </a:t>
            </a:r>
            <a:r>
              <a:rPr lang="es-ES" dirty="0" err="1" smtClean="0"/>
              <a:t>definit</a:t>
            </a:r>
            <a:r>
              <a:rPr lang="es-ES" dirty="0" smtClean="0"/>
              <a:t> per </a:t>
            </a:r>
            <a:r>
              <a:rPr lang="es-ES" dirty="0" err="1" smtClean="0"/>
              <a:t>l’usuari</a:t>
            </a:r>
            <a:r>
              <a:rPr lang="es-ES" dirty="0" smtClean="0"/>
              <a:t> i </a:t>
            </a:r>
            <a:r>
              <a:rPr lang="es-ES" dirty="0" err="1" smtClean="0"/>
              <a:t>llavors</a:t>
            </a:r>
            <a:r>
              <a:rPr lang="es-ES" dirty="0" smtClean="0"/>
              <a:t> es el software </a:t>
            </a:r>
            <a:r>
              <a:rPr lang="es-ES" dirty="0" err="1" smtClean="0"/>
              <a:t>l’encarregat</a:t>
            </a:r>
            <a:r>
              <a:rPr lang="es-ES" dirty="0" smtClean="0"/>
              <a:t> de determinar quina forma </a:t>
            </a:r>
            <a:r>
              <a:rPr lang="es-ES" dirty="0" err="1" smtClean="0"/>
              <a:t>tenen</a:t>
            </a:r>
            <a:endParaRPr lang="es-ES" dirty="0"/>
          </a:p>
          <a:p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estats</a:t>
            </a:r>
            <a:r>
              <a:rPr lang="es-ES" dirty="0" smtClean="0"/>
              <a:t> que no es </a:t>
            </a:r>
            <a:r>
              <a:rPr lang="es-ES" dirty="0" err="1" smtClean="0"/>
              <a:t>troben</a:t>
            </a:r>
            <a:r>
              <a:rPr lang="es-ES" dirty="0" smtClean="0"/>
              <a:t> </a:t>
            </a:r>
            <a:r>
              <a:rPr lang="es-ES" dirty="0" err="1" smtClean="0"/>
              <a:t>definits</a:t>
            </a:r>
            <a:r>
              <a:rPr lang="es-ES" dirty="0" smtClean="0"/>
              <a:t>. </a:t>
            </a:r>
            <a:r>
              <a:rPr lang="es-ES" dirty="0" err="1" smtClean="0"/>
              <a:t>Podrien</a:t>
            </a:r>
            <a:r>
              <a:rPr lang="es-ES" dirty="0" smtClean="0"/>
              <a:t> </a:t>
            </a:r>
            <a:r>
              <a:rPr lang="es-ES" dirty="0" err="1" smtClean="0"/>
              <a:t>haver</a:t>
            </a:r>
            <a:r>
              <a:rPr lang="es-ES" dirty="0" smtClean="0"/>
              <a:t>-hi </a:t>
            </a:r>
            <a:r>
              <a:rPr lang="es-ES" dirty="0" err="1" smtClean="0"/>
              <a:t>diferents</a:t>
            </a:r>
            <a:r>
              <a:rPr lang="es-ES" dirty="0" smtClean="0"/>
              <a:t> </a:t>
            </a:r>
            <a:r>
              <a:rPr lang="es-ES" dirty="0" err="1" smtClean="0"/>
              <a:t>métodes</a:t>
            </a:r>
            <a:r>
              <a:rPr lang="es-ES" dirty="0" smtClean="0"/>
              <a:t> </a:t>
            </a:r>
            <a:r>
              <a:rPr lang="es-ES" dirty="0" err="1" smtClean="0"/>
              <a:t>d’interpol·lació</a:t>
            </a:r>
            <a:r>
              <a:rPr lang="es-ES" dirty="0" smtClean="0"/>
              <a:t>: lineal, exponencial… etc.</a:t>
            </a:r>
            <a:endParaRPr lang="es-E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54759" y="4754775"/>
            <a:ext cx="0" cy="4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2"/>
          </p:cNvCxnSpPr>
          <p:nvPr/>
        </p:nvCxnSpPr>
        <p:spPr>
          <a:xfrm flipV="1">
            <a:off x="5293565" y="4754775"/>
            <a:ext cx="1" cy="4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192414" y="4782766"/>
            <a:ext cx="1" cy="4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296536" y="4782766"/>
            <a:ext cx="1" cy="4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980781" y="4782766"/>
            <a:ext cx="1" cy="4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562389" y="4754775"/>
            <a:ext cx="1" cy="4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17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47" y="1548880"/>
            <a:ext cx="10515600" cy="2948475"/>
          </a:xfrm>
        </p:spPr>
        <p:txBody>
          <a:bodyPr/>
          <a:lstStyle/>
          <a:p>
            <a:pPr marL="0" indent="0">
              <a:buNone/>
            </a:pPr>
            <a:r>
              <a:rPr lang="es-ES" dirty="0" err="1" smtClean="0"/>
              <a:t>Nom</a:t>
            </a:r>
            <a:r>
              <a:rPr lang="es-ES" dirty="0" smtClean="0"/>
              <a:t> del </a:t>
            </a:r>
            <a:r>
              <a:rPr lang="es-ES" dirty="0" err="1" smtClean="0"/>
              <a:t>fitxer</a:t>
            </a:r>
            <a:r>
              <a:rPr lang="es-ES" dirty="0" smtClean="0"/>
              <a:t> de la escena:</a:t>
            </a:r>
          </a:p>
          <a:p>
            <a:pPr marL="0" indent="0">
              <a:buNone/>
            </a:pPr>
            <a:r>
              <a:rPr lang="es-ES" sz="3200" dirty="0" smtClean="0"/>
              <a:t>Ob0100_Rot123_Inc+45_LXYZ0001_Cam1001.jpeg</a:t>
            </a:r>
            <a:endParaRPr lang="es-ES" sz="3200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Oval 4"/>
          <p:cNvSpPr/>
          <p:nvPr/>
        </p:nvSpPr>
        <p:spPr>
          <a:xfrm>
            <a:off x="1113087" y="2080727"/>
            <a:ext cx="457199" cy="466529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1179" y="358869"/>
            <a:ext cx="10959790" cy="1325563"/>
          </a:xfrm>
        </p:spPr>
        <p:txBody>
          <a:bodyPr/>
          <a:lstStyle/>
          <a:p>
            <a:r>
              <a:rPr lang="es-ES" dirty="0" err="1" smtClean="0"/>
              <a:t>Després</a:t>
            </a:r>
            <a:r>
              <a:rPr lang="es-ES" dirty="0" smtClean="0"/>
              <a:t> de reunió </a:t>
            </a:r>
            <a:r>
              <a:rPr lang="es-ES" dirty="0" err="1" smtClean="0"/>
              <a:t>amb</a:t>
            </a:r>
            <a:r>
              <a:rPr lang="es-ES" dirty="0" smtClean="0"/>
              <a:t> Ramón</a:t>
            </a:r>
            <a:endParaRPr lang="es-ES" dirty="0"/>
          </a:p>
        </p:txBody>
      </p:sp>
      <p:cxnSp>
        <p:nvCxnSpPr>
          <p:cNvPr id="7" name="Straight Arrow Connector 6"/>
          <p:cNvCxnSpPr>
            <a:endCxn id="10" idx="0"/>
          </p:cNvCxnSpPr>
          <p:nvPr/>
        </p:nvCxnSpPr>
        <p:spPr>
          <a:xfrm flipH="1">
            <a:off x="1026368" y="2482456"/>
            <a:ext cx="147407" cy="540661"/>
          </a:xfrm>
          <a:prstGeom prst="straightConnector1">
            <a:avLst/>
          </a:prstGeom>
          <a:ln>
            <a:solidFill>
              <a:srgbClr val="4E3B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9208" y="3023117"/>
            <a:ext cx="1194319" cy="1200329"/>
          </a:xfrm>
          <a:prstGeom prst="rect">
            <a:avLst/>
          </a:prstGeom>
          <a:noFill/>
          <a:ln>
            <a:solidFill>
              <a:srgbClr val="4E3B3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Numero </a:t>
            </a:r>
            <a:r>
              <a:rPr lang="es-ES" dirty="0" err="1" smtClean="0"/>
              <a:t>d’objectes</a:t>
            </a:r>
            <a:r>
              <a:rPr lang="es-ES" dirty="0" smtClean="0"/>
              <a:t> en la escena</a:t>
            </a:r>
            <a:endParaRPr lang="es-E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976" y="2547256"/>
            <a:ext cx="298866" cy="4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42985" y="3023117"/>
            <a:ext cx="1783986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Numero identificador de la </a:t>
            </a:r>
            <a:r>
              <a:rPr lang="es-ES" dirty="0" err="1" smtClean="0">
                <a:solidFill>
                  <a:schemeClr val="accent1"/>
                </a:solidFill>
              </a:rPr>
              <a:t>configuració</a:t>
            </a:r>
            <a:endParaRPr lang="es-ES" dirty="0" smtClean="0">
              <a:solidFill>
                <a:schemeClr val="accent1"/>
              </a:solidFill>
            </a:endParaRPr>
          </a:p>
          <a:p>
            <a:r>
              <a:rPr lang="es-ES" dirty="0" err="1" smtClean="0">
                <a:solidFill>
                  <a:schemeClr val="accent1"/>
                </a:solidFill>
              </a:rPr>
              <a:t>d’objectes</a:t>
            </a:r>
            <a:endParaRPr lang="es-ES" dirty="0" smtClean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27497" y="2593909"/>
            <a:ext cx="306684" cy="190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3906" y="4543521"/>
            <a:ext cx="2963408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accent2"/>
                </a:solidFill>
              </a:rPr>
              <a:t>Rotació</a:t>
            </a:r>
            <a:r>
              <a:rPr lang="es-ES" dirty="0" smtClean="0">
                <a:solidFill>
                  <a:schemeClr val="accent2"/>
                </a:solidFill>
              </a:rPr>
              <a:t> de la plataforma en el </a:t>
            </a:r>
            <a:r>
              <a:rPr lang="es-ES" dirty="0" err="1" smtClean="0">
                <a:solidFill>
                  <a:schemeClr val="accent2"/>
                </a:solidFill>
              </a:rPr>
              <a:t>format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smtClean="0">
                <a:solidFill>
                  <a:schemeClr val="accent2"/>
                </a:solidFill>
              </a:rPr>
              <a:t>123</a:t>
            </a:r>
            <a:r>
              <a:rPr lang="es-ES" b="1" dirty="0" smtClean="0">
                <a:solidFill>
                  <a:schemeClr val="accent2"/>
                </a:solidFill>
              </a:rPr>
              <a:t>°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484626" y="2514468"/>
            <a:ext cx="899137" cy="202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91269" y="4543521"/>
            <a:ext cx="288315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 smtClean="0"/>
              <a:t>Inclinació</a:t>
            </a:r>
            <a:r>
              <a:rPr lang="es-ES" dirty="0" smtClean="0"/>
              <a:t> de la plataforma en el </a:t>
            </a:r>
            <a:r>
              <a:rPr lang="es-ES" dirty="0" err="1" smtClean="0"/>
              <a:t>format</a:t>
            </a:r>
            <a:r>
              <a:rPr lang="es-ES" dirty="0" smtClean="0"/>
              <a:t> +</a:t>
            </a:r>
            <a:r>
              <a:rPr lang="es-ES" dirty="0" smtClean="0"/>
              <a:t>45</a:t>
            </a:r>
            <a:endParaRPr lang="es-ES" dirty="0"/>
          </a:p>
        </p:txBody>
      </p:sp>
      <p:sp>
        <p:nvSpPr>
          <p:cNvPr id="12" name="Oval 11"/>
          <p:cNvSpPr/>
          <p:nvPr/>
        </p:nvSpPr>
        <p:spPr>
          <a:xfrm>
            <a:off x="1534558" y="2080727"/>
            <a:ext cx="415540" cy="4665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Oval 18"/>
          <p:cNvSpPr/>
          <p:nvPr/>
        </p:nvSpPr>
        <p:spPr>
          <a:xfrm>
            <a:off x="2745695" y="2080726"/>
            <a:ext cx="588485" cy="46652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Oval 23"/>
          <p:cNvSpPr/>
          <p:nvPr/>
        </p:nvSpPr>
        <p:spPr>
          <a:xfrm>
            <a:off x="4244437" y="2113512"/>
            <a:ext cx="449035" cy="400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val 20"/>
          <p:cNvSpPr/>
          <p:nvPr/>
        </p:nvSpPr>
        <p:spPr>
          <a:xfrm>
            <a:off x="4991099" y="2111308"/>
            <a:ext cx="260351" cy="4009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21274" y="2506431"/>
            <a:ext cx="224189" cy="688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1450" y="3240610"/>
            <a:ext cx="1644651" cy="923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X: </a:t>
            </a:r>
            <a:r>
              <a:rPr lang="es-ES" dirty="0" err="1" smtClean="0">
                <a:solidFill>
                  <a:srgbClr val="FF0000"/>
                </a:solidFill>
              </a:rPr>
              <a:t>Configuració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Llums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encesses</a:t>
            </a:r>
            <a:r>
              <a:rPr lang="es-ES" dirty="0" smtClean="0">
                <a:solidFill>
                  <a:srgbClr val="FF0000"/>
                </a:solidFill>
              </a:rPr>
              <a:t> de </a:t>
            </a:r>
            <a:r>
              <a:rPr lang="es-ES" dirty="0" smtClean="0">
                <a:solidFill>
                  <a:srgbClr val="FF0000"/>
                </a:solidFill>
              </a:rPr>
              <a:t>la </a:t>
            </a:r>
            <a:r>
              <a:rPr lang="es-ES" dirty="0" smtClean="0">
                <a:solidFill>
                  <a:srgbClr val="FF0000"/>
                </a:solidFill>
              </a:rPr>
              <a:t>Fila1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1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1054</Words>
  <Application>Microsoft Office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PRIMERA PROPOSTA PER GUARDAR LES DADES</vt:lpstr>
      <vt:lpstr>2. TRANSICIÓ ENTRE ESCENES</vt:lpstr>
      <vt:lpstr>EXEMPLE TIMELAPSE- Animation 3d</vt:lpstr>
      <vt:lpstr>Després de reunió amb Ramón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Moyano Diaz</dc:creator>
  <cp:lastModifiedBy>Victor Moyano Diaz</cp:lastModifiedBy>
  <cp:revision>30</cp:revision>
  <dcterms:created xsi:type="dcterms:W3CDTF">2016-08-24T15:19:53Z</dcterms:created>
  <dcterms:modified xsi:type="dcterms:W3CDTF">2016-08-26T14:15:01Z</dcterms:modified>
</cp:coreProperties>
</file>