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52E905-40A2-48A6-85C9-AAE8FBFBFB05}">
          <p14:sldIdLst>
            <p14:sldId id="256"/>
            <p14:sldId id="257"/>
            <p14:sldId id="258"/>
            <p14:sldId id="259"/>
            <p14:sldId id="260"/>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60" autoAdjust="0"/>
    <p:restoredTop sz="94660"/>
  </p:normalViewPr>
  <p:slideViewPr>
    <p:cSldViewPr snapToGrid="0">
      <p:cViewPr varScale="1">
        <p:scale>
          <a:sx n="119" d="100"/>
          <a:sy n="119" d="100"/>
        </p:scale>
        <p:origin x="10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10/26/2017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CD6B-B193-4AEE-AB86-8EDD09D1E684}"/>
              </a:ext>
            </a:extLst>
          </p:cNvPr>
          <p:cNvSpPr>
            <a:spLocks noGrp="1"/>
          </p:cNvSpPr>
          <p:nvPr>
            <p:ph type="ctrTitle"/>
          </p:nvPr>
        </p:nvSpPr>
        <p:spPr/>
        <p:txBody>
          <a:bodyPr>
            <a:normAutofit/>
          </a:bodyPr>
          <a:lstStyle/>
          <a:p>
            <a:r>
              <a:rPr lang="en-US" sz="4400" dirty="0"/>
              <a:t>Superscalar Architecture (SSA)</a:t>
            </a:r>
          </a:p>
        </p:txBody>
      </p:sp>
      <p:sp>
        <p:nvSpPr>
          <p:cNvPr id="3" name="Subtitle 2">
            <a:extLst>
              <a:ext uri="{FF2B5EF4-FFF2-40B4-BE49-F238E27FC236}">
                <a16:creationId xmlns:a16="http://schemas.microsoft.com/office/drawing/2014/main" id="{64D68FE6-4CF5-411F-AD3E-C185FFCE44BB}"/>
              </a:ext>
            </a:extLst>
          </p:cNvPr>
          <p:cNvSpPr>
            <a:spLocks noGrp="1"/>
          </p:cNvSpPr>
          <p:nvPr>
            <p:ph type="subTitle" idx="1"/>
          </p:nvPr>
        </p:nvSpPr>
        <p:spPr/>
        <p:txBody>
          <a:bodyPr/>
          <a:lstStyle/>
          <a:p>
            <a:r>
              <a:rPr lang="en-US" dirty="0"/>
              <a:t>Matthew McMillian</a:t>
            </a:r>
          </a:p>
          <a:p>
            <a:r>
              <a:rPr lang="en-US" dirty="0"/>
              <a:t>mgm160130</a:t>
            </a:r>
          </a:p>
        </p:txBody>
      </p:sp>
    </p:spTree>
    <p:extLst>
      <p:ext uri="{BB962C8B-B14F-4D97-AF65-F5344CB8AC3E}">
        <p14:creationId xmlns:p14="http://schemas.microsoft.com/office/powerpoint/2010/main" val="3302710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2A24-E0B8-419F-8C43-C32A1916BBC4}"/>
              </a:ext>
            </a:extLst>
          </p:cNvPr>
          <p:cNvSpPr>
            <a:spLocks noGrp="1"/>
          </p:cNvSpPr>
          <p:nvPr>
            <p:ph type="title"/>
          </p:nvPr>
        </p:nvSpPr>
        <p:spPr/>
        <p:txBody>
          <a:bodyPr/>
          <a:lstStyle/>
          <a:p>
            <a:r>
              <a:rPr lang="en-US" dirty="0"/>
              <a:t>What is Superscalar Architecture?</a:t>
            </a:r>
          </a:p>
        </p:txBody>
      </p:sp>
      <p:sp>
        <p:nvSpPr>
          <p:cNvPr id="3" name="Content Placeholder 2">
            <a:extLst>
              <a:ext uri="{FF2B5EF4-FFF2-40B4-BE49-F238E27FC236}">
                <a16:creationId xmlns:a16="http://schemas.microsoft.com/office/drawing/2014/main" id="{2496B1F0-0B2D-436D-A3B9-FA6334BA6EE0}"/>
              </a:ext>
            </a:extLst>
          </p:cNvPr>
          <p:cNvSpPr>
            <a:spLocks noGrp="1"/>
          </p:cNvSpPr>
          <p:nvPr>
            <p:ph idx="1"/>
          </p:nvPr>
        </p:nvSpPr>
        <p:spPr/>
        <p:txBody>
          <a:bodyPr/>
          <a:lstStyle/>
          <a:p>
            <a:r>
              <a:rPr lang="en-US" dirty="0"/>
              <a:t>Superscalar Architecture is a type of architecture that is designed to improve the performance and execution of scalar instructions. Scalar instructions include, but are not limited to:</a:t>
            </a:r>
          </a:p>
          <a:p>
            <a:pPr lvl="4">
              <a:buFont typeface="+mj-lt"/>
              <a:buAutoNum type="arabicPeriod"/>
            </a:pPr>
            <a:r>
              <a:rPr lang="en-US" sz="1400" dirty="0"/>
              <a:t>Any variable that holds only one atomic value at a time (Integer)</a:t>
            </a:r>
          </a:p>
          <a:p>
            <a:pPr lvl="4">
              <a:buFont typeface="+mj-lt"/>
              <a:buAutoNum type="arabicPeriod"/>
            </a:pPr>
            <a:r>
              <a:rPr lang="en-US" sz="1400" dirty="0"/>
              <a:t>Any process that processes one data item at a time</a:t>
            </a:r>
            <a:r>
              <a:rPr lang="en-US" sz="1600" dirty="0"/>
              <a:t>		</a:t>
            </a:r>
          </a:p>
          <a:p>
            <a:endParaRPr lang="en-US" dirty="0"/>
          </a:p>
          <a:p>
            <a:r>
              <a:rPr lang="en-US" dirty="0"/>
              <a:t>In a Superscalar System,  several scalar instructions can be initialized simultaneously (in parallel) and executed independently through various methods such as pipelining, but you can also execute  several instruction in the same pipelining phase, allowing for even faster execution times. This is called Instruction-Level Parallelism.</a:t>
            </a:r>
          </a:p>
        </p:txBody>
      </p:sp>
    </p:spTree>
    <p:extLst>
      <p:ext uri="{BB962C8B-B14F-4D97-AF65-F5344CB8AC3E}">
        <p14:creationId xmlns:p14="http://schemas.microsoft.com/office/powerpoint/2010/main" val="1586411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7B3E34F-FF9F-4DF0-8C25-A6A60F8AD7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a:extLst>
              <a:ext uri="{FF2B5EF4-FFF2-40B4-BE49-F238E27FC236}">
                <a16:creationId xmlns:a16="http://schemas.microsoft.com/office/drawing/2014/main" id="{1DC76790-A558-4E69-8C18-11603E04AD8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43">
            <a:extLst>
              <a:ext uri="{FF2B5EF4-FFF2-40B4-BE49-F238E27FC236}">
                <a16:creationId xmlns:a16="http://schemas.microsoft.com/office/drawing/2014/main" id="{D36306DC-1748-4A88-8EEC-84359BCAC7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pic>
        <p:nvPicPr>
          <p:cNvPr id="8" name="Picture 7" descr="A close up of text on a screen&#10;&#10;Description generated with high confidence">
            <a:extLst>
              <a:ext uri="{FF2B5EF4-FFF2-40B4-BE49-F238E27FC236}">
                <a16:creationId xmlns:a16="http://schemas.microsoft.com/office/drawing/2014/main" id="{266FFF17-10FD-47FD-A920-B4924171676A}"/>
              </a:ext>
            </a:extLst>
          </p:cNvPr>
          <p:cNvPicPr>
            <a:picLocks noChangeAspect="1"/>
          </p:cNvPicPr>
          <p:nvPr/>
        </p:nvPicPr>
        <p:blipFill>
          <a:blip r:embed="rId2"/>
          <a:stretch>
            <a:fillRect/>
          </a:stretch>
        </p:blipFill>
        <p:spPr>
          <a:xfrm>
            <a:off x="6091916" y="1681194"/>
            <a:ext cx="5451627" cy="3175571"/>
          </a:xfrm>
          <a:prstGeom prst="rect">
            <a:avLst/>
          </a:prstGeom>
        </p:spPr>
      </p:pic>
      <p:sp>
        <p:nvSpPr>
          <p:cNvPr id="2" name="Title 1">
            <a:extLst>
              <a:ext uri="{FF2B5EF4-FFF2-40B4-BE49-F238E27FC236}">
                <a16:creationId xmlns:a16="http://schemas.microsoft.com/office/drawing/2014/main" id="{FC394E53-B004-46C7-8FCF-C8234B115B93}"/>
              </a:ext>
            </a:extLst>
          </p:cNvPr>
          <p:cNvSpPr>
            <a:spLocks noGrp="1"/>
          </p:cNvSpPr>
          <p:nvPr>
            <p:ph type="title"/>
          </p:nvPr>
        </p:nvSpPr>
        <p:spPr>
          <a:xfrm>
            <a:off x="649223" y="645106"/>
            <a:ext cx="5198124" cy="1259894"/>
          </a:xfrm>
        </p:spPr>
        <p:txBody>
          <a:bodyPr>
            <a:normAutofit/>
          </a:bodyPr>
          <a:lstStyle/>
          <a:p>
            <a:r>
              <a:rPr lang="en-US" dirty="0"/>
              <a:t>Why Should We Care?</a:t>
            </a:r>
          </a:p>
        </p:txBody>
      </p:sp>
      <p:sp>
        <p:nvSpPr>
          <p:cNvPr id="3" name="Content Placeholder 2">
            <a:extLst>
              <a:ext uri="{FF2B5EF4-FFF2-40B4-BE49-F238E27FC236}">
                <a16:creationId xmlns:a16="http://schemas.microsoft.com/office/drawing/2014/main" id="{FD6FEC5E-D4C7-4D58-B35A-5DF8AB1FEDBA}"/>
              </a:ext>
            </a:extLst>
          </p:cNvPr>
          <p:cNvSpPr>
            <a:spLocks noGrp="1"/>
          </p:cNvSpPr>
          <p:nvPr>
            <p:ph idx="1"/>
          </p:nvPr>
        </p:nvSpPr>
        <p:spPr>
          <a:xfrm>
            <a:off x="649225" y="2133600"/>
            <a:ext cx="5122652" cy="3759253"/>
          </a:xfrm>
        </p:spPr>
        <p:txBody>
          <a:bodyPr>
            <a:normAutofit/>
          </a:bodyPr>
          <a:lstStyle/>
          <a:p>
            <a:r>
              <a:rPr lang="en-US" dirty="0"/>
              <a:t>Most operations are on scalar quantities (about 80% according to </a:t>
            </a:r>
            <a:r>
              <a:rPr lang="en-US" dirty="0" err="1"/>
              <a:t>Zebo</a:t>
            </a:r>
            <a:r>
              <a:rPr lang="en-US" dirty="0"/>
              <a:t> Pang). Increasing performance in this area will lead to a huge increase in the overall performance of the system.</a:t>
            </a:r>
          </a:p>
          <a:p>
            <a:endParaRPr lang="en-US" dirty="0"/>
          </a:p>
          <a:p>
            <a:r>
              <a:rPr lang="en-US" dirty="0"/>
              <a:t>Eliminates unnecessary dependencies by use of additional registers and renaming of register references.</a:t>
            </a:r>
          </a:p>
        </p:txBody>
      </p:sp>
      <p:sp>
        <p:nvSpPr>
          <p:cNvPr id="9" name="TextBox 8">
            <a:extLst>
              <a:ext uri="{FF2B5EF4-FFF2-40B4-BE49-F238E27FC236}">
                <a16:creationId xmlns:a16="http://schemas.microsoft.com/office/drawing/2014/main" id="{3811B02A-01D9-4DBC-B531-014A9AE97117}"/>
              </a:ext>
            </a:extLst>
          </p:cNvPr>
          <p:cNvSpPr txBox="1"/>
          <p:nvPr/>
        </p:nvSpPr>
        <p:spPr>
          <a:xfrm>
            <a:off x="6385178" y="5118719"/>
            <a:ext cx="5190472" cy="738664"/>
          </a:xfrm>
          <a:prstGeom prst="rect">
            <a:avLst/>
          </a:prstGeom>
          <a:noFill/>
        </p:spPr>
        <p:txBody>
          <a:bodyPr wrap="square" rtlCol="0">
            <a:spAutoFit/>
          </a:bodyPr>
          <a:lstStyle/>
          <a:p>
            <a:r>
              <a:rPr lang="en-US" sz="1400" i="1" dirty="0"/>
              <a:t>Simple superscalar pipeline. By fetching and dispatching two instructions at a time, a maximum of two instructions per cycle can be completed.</a:t>
            </a:r>
          </a:p>
        </p:txBody>
      </p:sp>
    </p:spTree>
    <p:extLst>
      <p:ext uri="{BB962C8B-B14F-4D97-AF65-F5344CB8AC3E}">
        <p14:creationId xmlns:p14="http://schemas.microsoft.com/office/powerpoint/2010/main" val="1747314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7B3E34F-FF9F-4DF0-8C25-A6A60F8AD7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1DC76790-A558-4E69-8C18-11603E04AD8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43">
            <a:extLst>
              <a:ext uri="{FF2B5EF4-FFF2-40B4-BE49-F238E27FC236}">
                <a16:creationId xmlns:a16="http://schemas.microsoft.com/office/drawing/2014/main" id="{D36306DC-1748-4A88-8EEC-84359BCAC7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pic>
        <p:nvPicPr>
          <p:cNvPr id="7" name="Picture 6">
            <a:extLst>
              <a:ext uri="{FF2B5EF4-FFF2-40B4-BE49-F238E27FC236}">
                <a16:creationId xmlns:a16="http://schemas.microsoft.com/office/drawing/2014/main" id="{223EC6A0-4FFE-4F33-842E-A479F9439DE3}"/>
              </a:ext>
            </a:extLst>
          </p:cNvPr>
          <p:cNvPicPr>
            <a:picLocks noChangeAspect="1"/>
          </p:cNvPicPr>
          <p:nvPr/>
        </p:nvPicPr>
        <p:blipFill>
          <a:blip r:embed="rId2"/>
          <a:stretch>
            <a:fillRect/>
          </a:stretch>
        </p:blipFill>
        <p:spPr>
          <a:xfrm>
            <a:off x="6091916" y="2858252"/>
            <a:ext cx="5451627" cy="1431054"/>
          </a:xfrm>
          <a:prstGeom prst="rect">
            <a:avLst/>
          </a:prstGeom>
        </p:spPr>
      </p:pic>
      <p:sp>
        <p:nvSpPr>
          <p:cNvPr id="2" name="Title 1">
            <a:extLst>
              <a:ext uri="{FF2B5EF4-FFF2-40B4-BE49-F238E27FC236}">
                <a16:creationId xmlns:a16="http://schemas.microsoft.com/office/drawing/2014/main" id="{A4F59FFC-332D-4C32-9DB3-45F3EAA5DE8A}"/>
              </a:ext>
            </a:extLst>
          </p:cNvPr>
          <p:cNvSpPr>
            <a:spLocks noGrp="1"/>
          </p:cNvSpPr>
          <p:nvPr>
            <p:ph type="title"/>
          </p:nvPr>
        </p:nvSpPr>
        <p:spPr>
          <a:xfrm>
            <a:off x="649224" y="645106"/>
            <a:ext cx="5122652" cy="1259894"/>
          </a:xfrm>
        </p:spPr>
        <p:txBody>
          <a:bodyPr>
            <a:normAutofit/>
          </a:bodyPr>
          <a:lstStyle/>
          <a:p>
            <a:r>
              <a:rPr lang="en-US" dirty="0"/>
              <a:t>Types of SSA: </a:t>
            </a:r>
            <a:r>
              <a:rPr lang="en-US" dirty="0" err="1"/>
              <a:t>Superpipelining</a:t>
            </a:r>
            <a:endParaRPr lang="en-US" dirty="0"/>
          </a:p>
        </p:txBody>
      </p:sp>
      <p:sp>
        <p:nvSpPr>
          <p:cNvPr id="3" name="Content Placeholder 2">
            <a:extLst>
              <a:ext uri="{FF2B5EF4-FFF2-40B4-BE49-F238E27FC236}">
                <a16:creationId xmlns:a16="http://schemas.microsoft.com/office/drawing/2014/main" id="{487CD378-564A-4CF9-968A-E617B03388CD}"/>
              </a:ext>
            </a:extLst>
          </p:cNvPr>
          <p:cNvSpPr>
            <a:spLocks noGrp="1"/>
          </p:cNvSpPr>
          <p:nvPr>
            <p:ph idx="1"/>
          </p:nvPr>
        </p:nvSpPr>
        <p:spPr>
          <a:xfrm>
            <a:off x="649225" y="2133600"/>
            <a:ext cx="5122652" cy="3759253"/>
          </a:xfrm>
        </p:spPr>
        <p:txBody>
          <a:bodyPr>
            <a:normAutofit/>
          </a:bodyPr>
          <a:lstStyle/>
          <a:p>
            <a:r>
              <a:rPr lang="en-US" dirty="0" err="1"/>
              <a:t>Superpipelining</a:t>
            </a:r>
            <a:r>
              <a:rPr lang="en-US" dirty="0"/>
              <a:t> divides the stages of a normal pipeline into several sub-stages, increasing the number of instructions that are handled at each stage. If you were to divide each stage into two sub-stages, the pipeline can perform at twice of the original speed. This amount increases by 2x each time you split the piping phase without extra hardware.</a:t>
            </a:r>
          </a:p>
          <a:p>
            <a:r>
              <a:rPr lang="en-US" dirty="0"/>
              <a:t>Benefits Include:</a:t>
            </a:r>
          </a:p>
          <a:p>
            <a:pPr lvl="1">
              <a:buFont typeface="+mj-lt"/>
              <a:buAutoNum type="arabicPeriod"/>
            </a:pPr>
            <a:r>
              <a:rPr lang="en-US" sz="1400" dirty="0"/>
              <a:t>Several Instructions per Clock Cycle</a:t>
            </a:r>
          </a:p>
          <a:p>
            <a:pPr lvl="1">
              <a:buFont typeface="+mj-lt"/>
              <a:buAutoNum type="arabicPeriod"/>
            </a:pPr>
            <a:r>
              <a:rPr lang="en-US" sz="1400" dirty="0"/>
              <a:t>Parallel Instruction Handling</a:t>
            </a:r>
          </a:p>
          <a:p>
            <a:pPr lvl="1">
              <a:buFont typeface="+mj-lt"/>
              <a:buAutoNum type="arabicPeriod"/>
            </a:pPr>
            <a:endParaRPr lang="en-US" sz="1200" dirty="0"/>
          </a:p>
        </p:txBody>
      </p:sp>
      <p:sp>
        <p:nvSpPr>
          <p:cNvPr id="8" name="TextBox 7">
            <a:extLst>
              <a:ext uri="{FF2B5EF4-FFF2-40B4-BE49-F238E27FC236}">
                <a16:creationId xmlns:a16="http://schemas.microsoft.com/office/drawing/2014/main" id="{6A5EB3F5-1BE1-48C5-B1AE-A5997C7F054F}"/>
              </a:ext>
            </a:extLst>
          </p:cNvPr>
          <p:cNvSpPr txBox="1"/>
          <p:nvPr/>
        </p:nvSpPr>
        <p:spPr>
          <a:xfrm>
            <a:off x="5936425" y="4289306"/>
            <a:ext cx="6087978" cy="646331"/>
          </a:xfrm>
          <a:prstGeom prst="rect">
            <a:avLst/>
          </a:prstGeom>
          <a:noFill/>
        </p:spPr>
        <p:txBody>
          <a:bodyPr wrap="square" rtlCol="0">
            <a:spAutoFit/>
          </a:bodyPr>
          <a:lstStyle/>
          <a:p>
            <a:r>
              <a:rPr lang="en-US" sz="1200" dirty="0"/>
              <a:t>   2 Hardware Resources Needed 	        4 Hardware Resources Needed		</a:t>
            </a:r>
          </a:p>
          <a:p>
            <a:r>
              <a:rPr lang="en-US" sz="1200" dirty="0"/>
              <a:t>		</a:t>
            </a:r>
          </a:p>
        </p:txBody>
      </p:sp>
    </p:spTree>
    <p:extLst>
      <p:ext uri="{BB962C8B-B14F-4D97-AF65-F5344CB8AC3E}">
        <p14:creationId xmlns:p14="http://schemas.microsoft.com/office/powerpoint/2010/main" val="1874151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F4C3-2B5A-4470-AF81-97F8956D5DB5}"/>
              </a:ext>
            </a:extLst>
          </p:cNvPr>
          <p:cNvSpPr>
            <a:spLocks noGrp="1"/>
          </p:cNvSpPr>
          <p:nvPr>
            <p:ph type="title"/>
          </p:nvPr>
        </p:nvSpPr>
        <p:spPr/>
        <p:txBody>
          <a:bodyPr/>
          <a:lstStyle/>
          <a:p>
            <a:r>
              <a:rPr lang="en-US" dirty="0"/>
              <a:t>Limitations of Parallel Execution</a:t>
            </a:r>
          </a:p>
        </p:txBody>
      </p:sp>
      <p:sp>
        <p:nvSpPr>
          <p:cNvPr id="3" name="Content Placeholder 2">
            <a:extLst>
              <a:ext uri="{FF2B5EF4-FFF2-40B4-BE49-F238E27FC236}">
                <a16:creationId xmlns:a16="http://schemas.microsoft.com/office/drawing/2014/main" id="{17A50E70-4B8C-4772-A337-6C557436684E}"/>
              </a:ext>
            </a:extLst>
          </p:cNvPr>
          <p:cNvSpPr>
            <a:spLocks noGrp="1"/>
          </p:cNvSpPr>
          <p:nvPr>
            <p:ph idx="1"/>
          </p:nvPr>
        </p:nvSpPr>
        <p:spPr/>
        <p:txBody>
          <a:bodyPr/>
          <a:lstStyle/>
          <a:p>
            <a:r>
              <a:rPr lang="en-US" dirty="0"/>
              <a:t>Dubbed ‘pipeline hazards’, there are some issues that prevent efficient execution in pipelined architecture.</a:t>
            </a:r>
          </a:p>
          <a:p>
            <a:pPr marL="1257300" lvl="2" indent="-342900">
              <a:buFont typeface="+mj-lt"/>
              <a:buAutoNum type="arabicPeriod"/>
            </a:pPr>
            <a:r>
              <a:rPr lang="en-US" dirty="0"/>
              <a:t>Resource Hazards (When branches are too close to be handled correctly in the pipeline)</a:t>
            </a:r>
          </a:p>
          <a:p>
            <a:pPr marL="1257300" lvl="2" indent="-342900">
              <a:buFont typeface="+mj-lt"/>
              <a:buAutoNum type="arabicPeriod"/>
            </a:pPr>
            <a:r>
              <a:rPr lang="en-US" dirty="0"/>
              <a:t>Control Dependency (when an instruction is dependent on the execution of a previous instruction)</a:t>
            </a:r>
          </a:p>
          <a:p>
            <a:pPr marL="1257300" lvl="2" indent="-342900">
              <a:buFont typeface="+mj-lt"/>
              <a:buAutoNum type="arabicPeriod"/>
            </a:pPr>
            <a:r>
              <a:rPr lang="en-US" dirty="0"/>
              <a:t>Data Dependencies (when an instruction depends on the result of a previous instruction).</a:t>
            </a:r>
          </a:p>
          <a:p>
            <a:pPr marL="1257300" lvl="2" indent="-342900">
              <a:buFont typeface="+mj-lt"/>
              <a:buAutoNum type="arabicPeriod"/>
            </a:pPr>
            <a:endParaRPr lang="en-US" dirty="0"/>
          </a:p>
          <a:p>
            <a:r>
              <a:rPr lang="en-US" dirty="0"/>
              <a:t>Hazards in SSA are particularly dangerous, as obstructions to the parallelisms could amount in a large performance loss.</a:t>
            </a:r>
          </a:p>
        </p:txBody>
      </p:sp>
    </p:spTree>
    <p:extLst>
      <p:ext uri="{BB962C8B-B14F-4D97-AF65-F5344CB8AC3E}">
        <p14:creationId xmlns:p14="http://schemas.microsoft.com/office/powerpoint/2010/main" val="895912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7B3E34F-FF9F-4DF0-8C25-A6A60F8AD7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Rectangle 24">
            <a:extLst>
              <a:ext uri="{FF2B5EF4-FFF2-40B4-BE49-F238E27FC236}">
                <a16:creationId xmlns:a16="http://schemas.microsoft.com/office/drawing/2014/main" id="{1DC76790-A558-4E69-8C18-11603E04AD8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43">
            <a:extLst>
              <a:ext uri="{FF2B5EF4-FFF2-40B4-BE49-F238E27FC236}">
                <a16:creationId xmlns:a16="http://schemas.microsoft.com/office/drawing/2014/main" id="{D36306DC-1748-4A88-8EEC-84359BCAC7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pic>
        <p:nvPicPr>
          <p:cNvPr id="7" name="Picture 6" descr="A close up of text on a black background&#10;&#10;Description generated with high confidence">
            <a:extLst>
              <a:ext uri="{FF2B5EF4-FFF2-40B4-BE49-F238E27FC236}">
                <a16:creationId xmlns:a16="http://schemas.microsoft.com/office/drawing/2014/main" id="{F010E15C-AA7D-4E03-8037-3C167942D574}"/>
              </a:ext>
            </a:extLst>
          </p:cNvPr>
          <p:cNvPicPr>
            <a:picLocks noChangeAspect="1"/>
          </p:cNvPicPr>
          <p:nvPr/>
        </p:nvPicPr>
        <p:blipFill>
          <a:blip r:embed="rId2"/>
          <a:stretch>
            <a:fillRect/>
          </a:stretch>
        </p:blipFill>
        <p:spPr>
          <a:xfrm>
            <a:off x="7134225" y="2320909"/>
            <a:ext cx="4295018" cy="2985040"/>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6C8C4550-3C00-4166-8D58-C28A6AB46B7B}"/>
              </a:ext>
            </a:extLst>
          </p:cNvPr>
          <p:cNvSpPr>
            <a:spLocks noGrp="1"/>
          </p:cNvSpPr>
          <p:nvPr>
            <p:ph type="title"/>
          </p:nvPr>
        </p:nvSpPr>
        <p:spPr>
          <a:xfrm>
            <a:off x="649224" y="645106"/>
            <a:ext cx="5122652" cy="1259894"/>
          </a:xfrm>
        </p:spPr>
        <p:txBody>
          <a:bodyPr>
            <a:normAutofit/>
          </a:bodyPr>
          <a:lstStyle/>
          <a:p>
            <a:r>
              <a:rPr lang="en-US" dirty="0"/>
              <a:t>Limitations: Resource Hazards</a:t>
            </a:r>
          </a:p>
        </p:txBody>
      </p:sp>
      <p:sp>
        <p:nvSpPr>
          <p:cNvPr id="3" name="Content Placeholder 2">
            <a:extLst>
              <a:ext uri="{FF2B5EF4-FFF2-40B4-BE49-F238E27FC236}">
                <a16:creationId xmlns:a16="http://schemas.microsoft.com/office/drawing/2014/main" id="{27A466E5-63E1-41D1-B43A-5E7157A9B856}"/>
              </a:ext>
            </a:extLst>
          </p:cNvPr>
          <p:cNvSpPr>
            <a:spLocks noGrp="1"/>
          </p:cNvSpPr>
          <p:nvPr>
            <p:ph idx="1"/>
          </p:nvPr>
        </p:nvSpPr>
        <p:spPr>
          <a:xfrm>
            <a:off x="649225" y="2133600"/>
            <a:ext cx="5122652" cy="3759253"/>
          </a:xfrm>
        </p:spPr>
        <p:txBody>
          <a:bodyPr>
            <a:normAutofit/>
          </a:bodyPr>
          <a:lstStyle/>
          <a:p>
            <a:r>
              <a:rPr lang="en-US" dirty="0"/>
              <a:t>Resource Conflicts occur when several instructions compete for the same hardware resource at the same time. i.e., two instructions need the same unit for execution. Sometimes this is also known as structural hazards in pipelines.</a:t>
            </a:r>
          </a:p>
          <a:p>
            <a:endParaRPr lang="en-US" dirty="0"/>
          </a:p>
          <a:p>
            <a:r>
              <a:rPr lang="en-US" dirty="0"/>
              <a:t>Thankfully, resource hazards can be partially solved by introducing several hardware units for the same functions i.e., a processor may have two floating point units for floating point calculations</a:t>
            </a:r>
          </a:p>
          <a:p>
            <a:endParaRPr lang="en-US" dirty="0"/>
          </a:p>
        </p:txBody>
      </p:sp>
    </p:spTree>
    <p:extLst>
      <p:ext uri="{BB962C8B-B14F-4D97-AF65-F5344CB8AC3E}">
        <p14:creationId xmlns:p14="http://schemas.microsoft.com/office/powerpoint/2010/main" val="3998510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F3704D8A-9BFC-439A-A95B-B063277711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 name="Rectangle 56">
            <a:extLst>
              <a:ext uri="{FF2B5EF4-FFF2-40B4-BE49-F238E27FC236}">
                <a16:creationId xmlns:a16="http://schemas.microsoft.com/office/drawing/2014/main" id="{A61FE79C-AE92-465F-B254-E0D3FFE127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Freeform 43">
            <a:extLst>
              <a:ext uri="{FF2B5EF4-FFF2-40B4-BE49-F238E27FC236}">
                <a16:creationId xmlns:a16="http://schemas.microsoft.com/office/drawing/2014/main" id="{8593629A-2C00-4824-90EF-8547026D6A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pic>
        <p:nvPicPr>
          <p:cNvPr id="22" name="Picture 21" descr="A screen shot of a computer&#10;&#10;Description generated with very high confidence">
            <a:extLst>
              <a:ext uri="{FF2B5EF4-FFF2-40B4-BE49-F238E27FC236}">
                <a16:creationId xmlns:a16="http://schemas.microsoft.com/office/drawing/2014/main" id="{037D81F9-97D6-4915-A6E1-E9633D5B16F0}"/>
              </a:ext>
            </a:extLst>
          </p:cNvPr>
          <p:cNvPicPr>
            <a:picLocks noChangeAspect="1"/>
          </p:cNvPicPr>
          <p:nvPr/>
        </p:nvPicPr>
        <p:blipFill>
          <a:blip r:embed="rId2"/>
          <a:stretch>
            <a:fillRect/>
          </a:stretch>
        </p:blipFill>
        <p:spPr>
          <a:xfrm>
            <a:off x="7562088" y="2512503"/>
            <a:ext cx="3981455" cy="1512953"/>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260351A6-A5C5-4CE8-B368-AA57FD961B1B}"/>
              </a:ext>
            </a:extLst>
          </p:cNvPr>
          <p:cNvSpPr>
            <a:spLocks noGrp="1"/>
          </p:cNvSpPr>
          <p:nvPr>
            <p:ph type="title"/>
          </p:nvPr>
        </p:nvSpPr>
        <p:spPr>
          <a:xfrm>
            <a:off x="649224" y="645106"/>
            <a:ext cx="6574536" cy="1259894"/>
          </a:xfrm>
        </p:spPr>
        <p:txBody>
          <a:bodyPr>
            <a:normAutofit/>
          </a:bodyPr>
          <a:lstStyle/>
          <a:p>
            <a:r>
              <a:rPr lang="en-US"/>
              <a:t>Limitations: Control Dependencies</a:t>
            </a:r>
            <a:endParaRPr lang="en-US" dirty="0"/>
          </a:p>
        </p:txBody>
      </p:sp>
      <p:sp>
        <p:nvSpPr>
          <p:cNvPr id="3" name="Content Placeholder 2">
            <a:extLst>
              <a:ext uri="{FF2B5EF4-FFF2-40B4-BE49-F238E27FC236}">
                <a16:creationId xmlns:a16="http://schemas.microsoft.com/office/drawing/2014/main" id="{FC8FE37C-DCB6-44DC-8787-CF1339881FE0}"/>
              </a:ext>
            </a:extLst>
          </p:cNvPr>
          <p:cNvSpPr>
            <a:spLocks noGrp="1"/>
          </p:cNvSpPr>
          <p:nvPr>
            <p:ph idx="1"/>
          </p:nvPr>
        </p:nvSpPr>
        <p:spPr>
          <a:xfrm>
            <a:off x="649224" y="2133600"/>
            <a:ext cx="6574535" cy="3759253"/>
          </a:xfrm>
        </p:spPr>
        <p:txBody>
          <a:bodyPr>
            <a:normAutofit/>
          </a:bodyPr>
          <a:lstStyle/>
          <a:p>
            <a:r>
              <a:rPr lang="en-US" dirty="0"/>
              <a:t>Also known as procedural dependencies, these dependencies are typically caused by the presence of branches while trying to assure optimal parallelism. This is also similar to control hazards in pipelines.</a:t>
            </a:r>
          </a:p>
          <a:p>
            <a:endParaRPr lang="en-US" dirty="0"/>
          </a:p>
          <a:p>
            <a:r>
              <a:rPr lang="en-US" dirty="0"/>
              <a:t> If an instruction’s length isn’t CONST, they cannot be fetched and used in parallel since an instruction has to be decoded. This means that </a:t>
            </a:r>
            <a:r>
              <a:rPr lang="en-US" dirty="0" err="1"/>
              <a:t>Superpipelining</a:t>
            </a:r>
            <a:r>
              <a:rPr lang="en-US" dirty="0"/>
              <a:t> is efficient for instructions with a fixed length and format.</a:t>
            </a:r>
          </a:p>
        </p:txBody>
      </p:sp>
    </p:spTree>
    <p:extLst>
      <p:ext uri="{BB962C8B-B14F-4D97-AF65-F5344CB8AC3E}">
        <p14:creationId xmlns:p14="http://schemas.microsoft.com/office/powerpoint/2010/main" val="3106918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F3B8-6D14-4AA6-8A1C-5137F5427B54}"/>
              </a:ext>
            </a:extLst>
          </p:cNvPr>
          <p:cNvSpPr>
            <a:spLocks noGrp="1"/>
          </p:cNvSpPr>
          <p:nvPr>
            <p:ph type="title"/>
          </p:nvPr>
        </p:nvSpPr>
        <p:spPr/>
        <p:txBody>
          <a:bodyPr/>
          <a:lstStyle/>
          <a:p>
            <a:r>
              <a:rPr lang="en-US" dirty="0"/>
              <a:t>Limitations: Data Dependencies</a:t>
            </a:r>
          </a:p>
        </p:txBody>
      </p:sp>
      <p:sp>
        <p:nvSpPr>
          <p:cNvPr id="3" name="Content Placeholder 2">
            <a:extLst>
              <a:ext uri="{FF2B5EF4-FFF2-40B4-BE49-F238E27FC236}">
                <a16:creationId xmlns:a16="http://schemas.microsoft.com/office/drawing/2014/main" id="{5A631C1D-5038-48A4-BC00-1E124567300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13871461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583</TotalTime>
  <Words>474</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Superscalar Architecture (SSA)</vt:lpstr>
      <vt:lpstr>What is Superscalar Architecture?</vt:lpstr>
      <vt:lpstr>Why Should We Care?</vt:lpstr>
      <vt:lpstr>Types of SSA: Superpipelining</vt:lpstr>
      <vt:lpstr>Limitations of Parallel Execution</vt:lpstr>
      <vt:lpstr>Limitations: Resource Hazards</vt:lpstr>
      <vt:lpstr>Limitations: Control Dependencies</vt:lpstr>
      <vt:lpstr>Limitations: Data Dependencies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Superscalar Architecture</dc:title>
  <dc:creator>McMillian, Matthew Garrett</dc:creator>
  <cp:lastModifiedBy>McMillian, Matthew Garrett</cp:lastModifiedBy>
  <cp:revision>21</cp:revision>
  <dcterms:created xsi:type="dcterms:W3CDTF">2017-10-26T22:54:56Z</dcterms:created>
  <dcterms:modified xsi:type="dcterms:W3CDTF">2017-10-27T08:38:43Z</dcterms:modified>
</cp:coreProperties>
</file>