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59" r:id="rId6"/>
    <p:sldId id="260" r:id="rId7"/>
    <p:sldId id="261" r:id="rId8"/>
    <p:sldId id="262" r:id="rId9"/>
    <p:sldId id="263" r:id="rId10"/>
    <p:sldId id="265" r:id="rId11"/>
    <p:sldId id="264"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52E905-40A2-48A6-85C9-AAE8FBFBFB05}">
          <p14:sldIdLst>
            <p14:sldId id="256"/>
            <p14:sldId id="268"/>
            <p14:sldId id="257"/>
            <p14:sldId id="258"/>
            <p14:sldId id="259"/>
            <p14:sldId id="260"/>
            <p14:sldId id="261"/>
            <p14:sldId id="262"/>
            <p14:sldId id="263"/>
            <p14:sldId id="265"/>
            <p14:sldId id="264"/>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60" autoAdjust="0"/>
    <p:restoredTop sz="94660"/>
  </p:normalViewPr>
  <p:slideViewPr>
    <p:cSldViewPr snapToGrid="0">
      <p:cViewPr varScale="1">
        <p:scale>
          <a:sx n="119" d="100"/>
          <a:sy n="119" d="100"/>
        </p:scale>
        <p:origin x="10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en.wikipedia.org/wiki/Superscalar_processor" TargetMode="External"/><Relationship Id="rId2" Type="http://schemas.openxmlformats.org/officeDocument/2006/relationships/hyperlink" Target="http://www.ida.liu.se/~TDTS08/lectures/12/lec5.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CD6B-B193-4AEE-AB86-8EDD09D1E684}"/>
              </a:ext>
            </a:extLst>
          </p:cNvPr>
          <p:cNvSpPr>
            <a:spLocks noGrp="1"/>
          </p:cNvSpPr>
          <p:nvPr>
            <p:ph type="ctrTitle"/>
          </p:nvPr>
        </p:nvSpPr>
        <p:spPr/>
        <p:txBody>
          <a:bodyPr>
            <a:normAutofit/>
          </a:bodyPr>
          <a:lstStyle/>
          <a:p>
            <a:r>
              <a:rPr lang="en-US" sz="4400" dirty="0"/>
              <a:t>Superscalar Architecture (SSA)</a:t>
            </a:r>
          </a:p>
        </p:txBody>
      </p:sp>
      <p:sp>
        <p:nvSpPr>
          <p:cNvPr id="3" name="Subtitle 2">
            <a:extLst>
              <a:ext uri="{FF2B5EF4-FFF2-40B4-BE49-F238E27FC236}">
                <a16:creationId xmlns:a16="http://schemas.microsoft.com/office/drawing/2014/main" id="{64D68FE6-4CF5-411F-AD3E-C185FFCE44BB}"/>
              </a:ext>
            </a:extLst>
          </p:cNvPr>
          <p:cNvSpPr>
            <a:spLocks noGrp="1"/>
          </p:cNvSpPr>
          <p:nvPr>
            <p:ph type="subTitle" idx="1"/>
          </p:nvPr>
        </p:nvSpPr>
        <p:spPr/>
        <p:txBody>
          <a:bodyPr/>
          <a:lstStyle/>
          <a:p>
            <a:r>
              <a:rPr lang="en-US" dirty="0"/>
              <a:t>Matthew McMillian</a:t>
            </a:r>
          </a:p>
          <a:p>
            <a:r>
              <a:rPr lang="en-US" dirty="0"/>
              <a:t>mgm160130</a:t>
            </a:r>
          </a:p>
        </p:txBody>
      </p:sp>
    </p:spTree>
    <p:extLst>
      <p:ext uri="{BB962C8B-B14F-4D97-AF65-F5344CB8AC3E}">
        <p14:creationId xmlns:p14="http://schemas.microsoft.com/office/powerpoint/2010/main" val="3302710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4D13C-CBFA-48FD-B82A-A03E76EAFE0E}"/>
              </a:ext>
            </a:extLst>
          </p:cNvPr>
          <p:cNvSpPr>
            <a:spLocks noGrp="1"/>
          </p:cNvSpPr>
          <p:nvPr>
            <p:ph type="title"/>
          </p:nvPr>
        </p:nvSpPr>
        <p:spPr>
          <a:xfrm>
            <a:off x="2592925" y="616158"/>
            <a:ext cx="8911687" cy="1280890"/>
          </a:xfrm>
        </p:spPr>
        <p:txBody>
          <a:bodyPr/>
          <a:lstStyle/>
          <a:p>
            <a:r>
              <a:rPr lang="en-US" dirty="0"/>
              <a:t>How Does It Work?: </a:t>
            </a:r>
            <a:br>
              <a:rPr lang="en-US" dirty="0"/>
            </a:br>
            <a:r>
              <a:rPr lang="en-US" dirty="0"/>
              <a:t>Division and Decoupling</a:t>
            </a:r>
          </a:p>
        </p:txBody>
      </p:sp>
      <p:sp>
        <p:nvSpPr>
          <p:cNvPr id="3" name="Content Placeholder 2">
            <a:extLst>
              <a:ext uri="{FF2B5EF4-FFF2-40B4-BE49-F238E27FC236}">
                <a16:creationId xmlns:a16="http://schemas.microsoft.com/office/drawing/2014/main" id="{CCF931A1-8F4F-4FC8-8F2B-D83F4447471B}"/>
              </a:ext>
            </a:extLst>
          </p:cNvPr>
          <p:cNvSpPr>
            <a:spLocks noGrp="1"/>
          </p:cNvSpPr>
          <p:nvPr>
            <p:ph idx="1"/>
          </p:nvPr>
        </p:nvSpPr>
        <p:spPr/>
        <p:txBody>
          <a:bodyPr>
            <a:normAutofit lnSpcReduction="10000"/>
          </a:bodyPr>
          <a:lstStyle/>
          <a:p>
            <a:r>
              <a:rPr lang="en-US" dirty="0"/>
              <a:t>To increase instruction-level-parallelism, we divide the instruction into smaller tasks and decouple them. In particular, there are three important events:</a:t>
            </a:r>
          </a:p>
          <a:p>
            <a:pPr marL="1257300" lvl="2" indent="-342900">
              <a:buFont typeface="+mj-lt"/>
              <a:buAutoNum type="arabicPeriod"/>
            </a:pPr>
            <a:r>
              <a:rPr lang="en-US" dirty="0"/>
              <a:t>Instruction Issue: where an instruction is created and starts execution</a:t>
            </a:r>
          </a:p>
          <a:p>
            <a:pPr marL="1257300" lvl="2" indent="-342900">
              <a:buFont typeface="+mj-lt"/>
              <a:buAutoNum type="arabicPeriod"/>
            </a:pPr>
            <a:r>
              <a:rPr lang="en-US" dirty="0"/>
              <a:t>Instruction Completion: an instruction has been completed</a:t>
            </a:r>
          </a:p>
          <a:p>
            <a:pPr marL="1257300" lvl="2" indent="-342900">
              <a:buFont typeface="+mj-lt"/>
              <a:buAutoNum type="arabicPeriod"/>
            </a:pPr>
            <a:r>
              <a:rPr lang="en-US" dirty="0"/>
              <a:t>Instruction Commit: the operation results are written back to the registers</a:t>
            </a:r>
          </a:p>
          <a:p>
            <a:r>
              <a:rPr lang="en-US" dirty="0"/>
              <a:t>Because of the parallelism, instructions can be executed in a different order each run, but the results must be the same each time. Because of this, execution policies are used:</a:t>
            </a:r>
          </a:p>
          <a:p>
            <a:pPr marL="1257300" lvl="2" indent="-342900">
              <a:buFont typeface="+mj-lt"/>
              <a:buAutoNum type="arabicPeriod"/>
            </a:pPr>
            <a:r>
              <a:rPr lang="en-US" dirty="0"/>
              <a:t>In-Order Issue with In-Order Completion</a:t>
            </a:r>
          </a:p>
          <a:p>
            <a:pPr marL="1257300" lvl="2" indent="-342900">
              <a:buFont typeface="+mj-lt"/>
              <a:buAutoNum type="arabicPeriod"/>
            </a:pPr>
            <a:r>
              <a:rPr lang="en-US" dirty="0"/>
              <a:t>In-Order Issue with Out-Of-Order Completion</a:t>
            </a:r>
          </a:p>
          <a:p>
            <a:pPr marL="1257300" lvl="2" indent="-342900">
              <a:buFont typeface="+mj-lt"/>
              <a:buAutoNum type="arabicPeriod"/>
            </a:pPr>
            <a:r>
              <a:rPr lang="en-US" dirty="0"/>
              <a:t>Out-Of-Order Issue with Out-Of-Order Completion</a:t>
            </a:r>
          </a:p>
          <a:p>
            <a:endParaRPr lang="en-US" dirty="0"/>
          </a:p>
        </p:txBody>
      </p:sp>
    </p:spTree>
    <p:extLst>
      <p:ext uri="{BB962C8B-B14F-4D97-AF65-F5344CB8AC3E}">
        <p14:creationId xmlns:p14="http://schemas.microsoft.com/office/powerpoint/2010/main" val="201082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40F2-F9D7-4ECA-B516-078C804E5688}"/>
              </a:ext>
            </a:extLst>
          </p:cNvPr>
          <p:cNvSpPr>
            <a:spLocks noGrp="1"/>
          </p:cNvSpPr>
          <p:nvPr>
            <p:ph type="title"/>
          </p:nvPr>
        </p:nvSpPr>
        <p:spPr/>
        <p:txBody>
          <a:bodyPr/>
          <a:lstStyle/>
          <a:p>
            <a:r>
              <a:rPr lang="en-US" dirty="0"/>
              <a:t>How Does It Work?:</a:t>
            </a:r>
            <a:br>
              <a:rPr lang="en-US" dirty="0"/>
            </a:br>
            <a:r>
              <a:rPr lang="en-US" dirty="0"/>
              <a:t>[IOI and IOC] vs [OOI and OOC]</a:t>
            </a:r>
          </a:p>
        </p:txBody>
      </p:sp>
      <p:sp>
        <p:nvSpPr>
          <p:cNvPr id="3" name="Content Placeholder 2">
            <a:extLst>
              <a:ext uri="{FF2B5EF4-FFF2-40B4-BE49-F238E27FC236}">
                <a16:creationId xmlns:a16="http://schemas.microsoft.com/office/drawing/2014/main" id="{3A04F889-FADF-448E-A8AE-803ECDCA6BD6}"/>
              </a:ext>
            </a:extLst>
          </p:cNvPr>
          <p:cNvSpPr>
            <a:spLocks noGrp="1"/>
          </p:cNvSpPr>
          <p:nvPr>
            <p:ph idx="1"/>
          </p:nvPr>
        </p:nvSpPr>
        <p:spPr/>
        <p:txBody>
          <a:bodyPr>
            <a:normAutofit fontScale="92500"/>
          </a:bodyPr>
          <a:lstStyle/>
          <a:p>
            <a:r>
              <a:rPr lang="en-US" u="sng" dirty="0"/>
              <a:t>In-Order Issue(IOI)</a:t>
            </a:r>
            <a:r>
              <a:rPr lang="en-US" dirty="0"/>
              <a:t> and </a:t>
            </a:r>
            <a:r>
              <a:rPr lang="en-US" u="sng" dirty="0"/>
              <a:t>In-Order Completion(IOC)</a:t>
            </a:r>
            <a:r>
              <a:rPr lang="en-US" dirty="0"/>
              <a:t> follows the standard program order, and is completed in the same order (with parallel issue and completion). To guarantee results, the processor will wait when a conflict occurs and when a unit requires more than one cycle to execute. This method is not very efficient, but it simplifies the hardware requirements.</a:t>
            </a:r>
          </a:p>
          <a:p>
            <a:endParaRPr lang="en-US" u="sng" dirty="0"/>
          </a:p>
          <a:p>
            <a:r>
              <a:rPr lang="en-US" u="sng" dirty="0"/>
              <a:t>Out-Of-Order Issue(OOI) </a:t>
            </a:r>
            <a:r>
              <a:rPr lang="en-US" dirty="0"/>
              <a:t>and </a:t>
            </a:r>
            <a:r>
              <a:rPr lang="en-US" u="sng" dirty="0"/>
              <a:t>Out-Of-Order Completion (OOC)</a:t>
            </a:r>
            <a:r>
              <a:rPr lang="en-US" dirty="0"/>
              <a:t> are the main reasons why superscalar architecture is efficient. With in-order issues, no new instruction can be introduced when the processor has detected a conflict, and the processor waits until the conflict has been resolved. However, with out-of-order completion you don’t have to rely on a compiler based technique. Instead, you can take a set of decoded instructions, in any order, and issue any of them as long as the program execution is correct.</a:t>
            </a:r>
          </a:p>
          <a:p>
            <a:endParaRPr lang="en-US" dirty="0"/>
          </a:p>
          <a:p>
            <a:endParaRPr lang="en-US" dirty="0"/>
          </a:p>
        </p:txBody>
      </p:sp>
    </p:spTree>
    <p:extLst>
      <p:ext uri="{BB962C8B-B14F-4D97-AF65-F5344CB8AC3E}">
        <p14:creationId xmlns:p14="http://schemas.microsoft.com/office/powerpoint/2010/main" val="3644132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C13BF-32C5-42D9-8507-AFDCA1640C1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C031C148-314F-4AB0-8942-98214FCEA00F}"/>
              </a:ext>
            </a:extLst>
          </p:cNvPr>
          <p:cNvSpPr>
            <a:spLocks noGrp="1"/>
          </p:cNvSpPr>
          <p:nvPr>
            <p:ph idx="1"/>
          </p:nvPr>
        </p:nvSpPr>
        <p:spPr/>
        <p:txBody>
          <a:bodyPr>
            <a:normAutofit lnSpcReduction="10000"/>
          </a:bodyPr>
          <a:lstStyle/>
          <a:p>
            <a:r>
              <a:rPr lang="en-US" dirty="0"/>
              <a:t>Techniques that allow for Superscalar architecture to be relevant and have been proven to enhance performance:</a:t>
            </a:r>
          </a:p>
          <a:p>
            <a:pPr marL="800100" lvl="1" indent="-342900">
              <a:buFont typeface="+mj-lt"/>
              <a:buAutoNum type="arabicPeriod"/>
            </a:pPr>
            <a:r>
              <a:rPr lang="en-US" dirty="0"/>
              <a:t>Out-Of-Order Issue  and Out-Of-Order Completion</a:t>
            </a:r>
          </a:p>
          <a:p>
            <a:pPr marL="800100" lvl="1" indent="-342900">
              <a:buFont typeface="+mj-lt"/>
              <a:buAutoNum type="arabicPeriod"/>
            </a:pPr>
            <a:r>
              <a:rPr lang="en-US" dirty="0"/>
              <a:t>Register Renaming</a:t>
            </a:r>
          </a:p>
          <a:p>
            <a:pPr marL="800100" lvl="1" indent="-342900">
              <a:buFont typeface="+mj-lt"/>
              <a:buAutoNum type="arabicPeriod"/>
            </a:pPr>
            <a:r>
              <a:rPr lang="en-US" dirty="0"/>
              <a:t>Parallel Pipelining (</a:t>
            </a:r>
            <a:r>
              <a:rPr lang="en-US" dirty="0" err="1"/>
              <a:t>Superpipelining</a:t>
            </a:r>
            <a:r>
              <a:rPr lang="en-US" dirty="0"/>
              <a:t>)</a:t>
            </a:r>
          </a:p>
          <a:p>
            <a:endParaRPr lang="en-US" dirty="0"/>
          </a:p>
          <a:p>
            <a:r>
              <a:rPr lang="en-US" dirty="0"/>
              <a:t>Things to be cautious about when attempting to use/create Superscalar Architecture:</a:t>
            </a:r>
          </a:p>
          <a:p>
            <a:pPr marL="800100" lvl="1" indent="-342900">
              <a:buFont typeface="+mj-lt"/>
              <a:buAutoNum type="arabicPeriod"/>
            </a:pPr>
            <a:r>
              <a:rPr lang="en-US" dirty="0"/>
              <a:t>Resource Dependencies</a:t>
            </a:r>
          </a:p>
          <a:p>
            <a:pPr marL="800100" lvl="1" indent="-342900">
              <a:buFont typeface="+mj-lt"/>
              <a:buAutoNum type="arabicPeriod"/>
            </a:pPr>
            <a:r>
              <a:rPr lang="en-US" dirty="0"/>
              <a:t>Control  Dependencies</a:t>
            </a:r>
          </a:p>
          <a:p>
            <a:pPr marL="800100" lvl="1" indent="-342900">
              <a:buFont typeface="+mj-lt"/>
              <a:buAutoNum type="arabicPeriod"/>
            </a:pPr>
            <a:r>
              <a:rPr lang="en-US" dirty="0"/>
              <a:t>Data Dependencies</a:t>
            </a:r>
          </a:p>
          <a:p>
            <a:endParaRPr lang="en-US" dirty="0"/>
          </a:p>
        </p:txBody>
      </p:sp>
    </p:spTree>
    <p:extLst>
      <p:ext uri="{BB962C8B-B14F-4D97-AF65-F5344CB8AC3E}">
        <p14:creationId xmlns:p14="http://schemas.microsoft.com/office/powerpoint/2010/main" val="1959877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86F7-86AB-4CDC-BD6A-DBACA0124581}"/>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8804B2DD-4DB7-4B77-8606-32D8B4F4089A}"/>
              </a:ext>
            </a:extLst>
          </p:cNvPr>
          <p:cNvSpPr>
            <a:spLocks noGrp="1"/>
          </p:cNvSpPr>
          <p:nvPr>
            <p:ph idx="1"/>
          </p:nvPr>
        </p:nvSpPr>
        <p:spPr/>
        <p:txBody>
          <a:bodyPr/>
          <a:lstStyle/>
          <a:p>
            <a:endParaRPr lang="en-US" dirty="0"/>
          </a:p>
          <a:p>
            <a:r>
              <a:rPr lang="en-US" dirty="0"/>
              <a:t>Peng, Zeng. </a:t>
            </a:r>
            <a:r>
              <a:rPr lang="en-US" i="1" dirty="0"/>
              <a:t>Superscalar Processors</a:t>
            </a:r>
            <a:r>
              <a:rPr lang="en-US" dirty="0"/>
              <a:t>. Linköping University / Sweden, 2012, </a:t>
            </a:r>
            <a:r>
              <a:rPr lang="en-US" dirty="0">
                <a:hlinkClick r:id="rId2"/>
              </a:rPr>
              <a:t>www.ida.liu.se/~TDTS08/lectures/12/lec5.pdf</a:t>
            </a:r>
            <a:r>
              <a:rPr lang="en-US" dirty="0"/>
              <a:t>. (1)</a:t>
            </a:r>
          </a:p>
          <a:p>
            <a:endParaRPr lang="en-US" dirty="0"/>
          </a:p>
          <a:p>
            <a:r>
              <a:rPr lang="en-US" dirty="0"/>
              <a:t>Superscalar processor.” </a:t>
            </a:r>
            <a:r>
              <a:rPr lang="en-US" i="1" dirty="0"/>
              <a:t>Wikipedia</a:t>
            </a:r>
            <a:r>
              <a:rPr lang="en-US" dirty="0"/>
              <a:t>, Wikimedia Foundation, 27 Oct. 2017, </a:t>
            </a:r>
            <a:r>
              <a:rPr lang="en-US" dirty="0">
                <a:hlinkClick r:id="rId3"/>
              </a:rPr>
              <a:t>www.en.wikipedia.org/wiki/Superscalar_processor</a:t>
            </a:r>
            <a:r>
              <a:rPr lang="en-US" dirty="0"/>
              <a:t>. (2)</a:t>
            </a:r>
          </a:p>
          <a:p>
            <a:endParaRPr lang="en-US" dirty="0"/>
          </a:p>
          <a:p>
            <a:r>
              <a:rPr lang="en-US" dirty="0"/>
              <a:t>Brown, Jeff. </a:t>
            </a:r>
            <a:r>
              <a:rPr lang="en-US" i="1" dirty="0"/>
              <a:t>Pipelining: Branch Hazards</a:t>
            </a:r>
            <a:r>
              <a:rPr lang="en-US" dirty="0"/>
              <a:t>. University of California San Diego, www.ucsd.edu. (3)</a:t>
            </a:r>
          </a:p>
        </p:txBody>
      </p:sp>
    </p:spTree>
    <p:extLst>
      <p:ext uri="{BB962C8B-B14F-4D97-AF65-F5344CB8AC3E}">
        <p14:creationId xmlns:p14="http://schemas.microsoft.com/office/powerpoint/2010/main" val="2294730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0630A-9820-4B94-854E-50B637C68623}"/>
              </a:ext>
            </a:extLst>
          </p:cNvPr>
          <p:cNvSpPr>
            <a:spLocks noGrp="1"/>
          </p:cNvSpPr>
          <p:nvPr>
            <p:ph type="title"/>
          </p:nvPr>
        </p:nvSpPr>
        <p:spPr>
          <a:xfrm>
            <a:off x="2592925" y="624110"/>
            <a:ext cx="8911687" cy="1280890"/>
          </a:xfrm>
        </p:spPr>
        <p:txBody>
          <a:bodyPr/>
          <a:lstStyle/>
          <a:p>
            <a:r>
              <a:rPr lang="en-US" dirty="0"/>
              <a:t>Presentation Aims</a:t>
            </a:r>
          </a:p>
        </p:txBody>
      </p:sp>
      <p:sp>
        <p:nvSpPr>
          <p:cNvPr id="3" name="Content Placeholder 2">
            <a:extLst>
              <a:ext uri="{FF2B5EF4-FFF2-40B4-BE49-F238E27FC236}">
                <a16:creationId xmlns:a16="http://schemas.microsoft.com/office/drawing/2014/main" id="{83BA5789-519C-4077-B9E0-0E58066EBAF5}"/>
              </a:ext>
            </a:extLst>
          </p:cNvPr>
          <p:cNvSpPr>
            <a:spLocks noGrp="1"/>
          </p:cNvSpPr>
          <p:nvPr>
            <p:ph idx="1"/>
          </p:nvPr>
        </p:nvSpPr>
        <p:spPr>
          <a:xfrm>
            <a:off x="2589212" y="2847475"/>
            <a:ext cx="8915400" cy="2005263"/>
          </a:xfrm>
        </p:spPr>
        <p:txBody>
          <a:bodyPr/>
          <a:lstStyle/>
          <a:p>
            <a:r>
              <a:rPr lang="en-US" dirty="0"/>
              <a:t>Introduction – What and Why?</a:t>
            </a:r>
          </a:p>
          <a:p>
            <a:r>
              <a:rPr lang="en-US" dirty="0"/>
              <a:t>Key Features</a:t>
            </a:r>
          </a:p>
          <a:p>
            <a:r>
              <a:rPr lang="en-US" dirty="0"/>
              <a:t>Limitations</a:t>
            </a:r>
          </a:p>
          <a:p>
            <a:r>
              <a:rPr lang="en-US" dirty="0"/>
              <a:t>Overview of Process</a:t>
            </a:r>
          </a:p>
          <a:p>
            <a:r>
              <a:rPr lang="en-US" dirty="0"/>
              <a:t>Conclusions</a:t>
            </a:r>
          </a:p>
        </p:txBody>
      </p:sp>
    </p:spTree>
    <p:extLst>
      <p:ext uri="{BB962C8B-B14F-4D97-AF65-F5344CB8AC3E}">
        <p14:creationId xmlns:p14="http://schemas.microsoft.com/office/powerpoint/2010/main" val="3978645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2A24-E0B8-419F-8C43-C32A1916BBC4}"/>
              </a:ext>
            </a:extLst>
          </p:cNvPr>
          <p:cNvSpPr>
            <a:spLocks noGrp="1"/>
          </p:cNvSpPr>
          <p:nvPr>
            <p:ph type="title"/>
          </p:nvPr>
        </p:nvSpPr>
        <p:spPr/>
        <p:txBody>
          <a:bodyPr/>
          <a:lstStyle/>
          <a:p>
            <a:r>
              <a:rPr lang="en-US" dirty="0"/>
              <a:t>What is Superscalar Architecture?</a:t>
            </a:r>
          </a:p>
        </p:txBody>
      </p:sp>
      <p:sp>
        <p:nvSpPr>
          <p:cNvPr id="3" name="Content Placeholder 2">
            <a:extLst>
              <a:ext uri="{FF2B5EF4-FFF2-40B4-BE49-F238E27FC236}">
                <a16:creationId xmlns:a16="http://schemas.microsoft.com/office/drawing/2014/main" id="{2496B1F0-0B2D-436D-A3B9-FA6334BA6EE0}"/>
              </a:ext>
            </a:extLst>
          </p:cNvPr>
          <p:cNvSpPr>
            <a:spLocks noGrp="1"/>
          </p:cNvSpPr>
          <p:nvPr>
            <p:ph idx="1"/>
          </p:nvPr>
        </p:nvSpPr>
        <p:spPr/>
        <p:txBody>
          <a:bodyPr/>
          <a:lstStyle/>
          <a:p>
            <a:r>
              <a:rPr lang="en-US" dirty="0"/>
              <a:t>Superscalar Architecture is a type of architecture that is designed to improve the performance and execution of scalar instructions. Scalar instructions include, but are not limited to:</a:t>
            </a:r>
          </a:p>
          <a:p>
            <a:pPr lvl="4">
              <a:buFont typeface="+mj-lt"/>
              <a:buAutoNum type="arabicPeriod"/>
            </a:pPr>
            <a:r>
              <a:rPr lang="en-US" sz="1400" dirty="0"/>
              <a:t>Any variable that holds only one atomic value at a time (Integer)</a:t>
            </a:r>
          </a:p>
          <a:p>
            <a:pPr lvl="4">
              <a:buFont typeface="+mj-lt"/>
              <a:buAutoNum type="arabicPeriod"/>
            </a:pPr>
            <a:r>
              <a:rPr lang="en-US" sz="1400" dirty="0"/>
              <a:t>Any process that processes one data item at a time</a:t>
            </a:r>
            <a:r>
              <a:rPr lang="en-US" sz="1600" dirty="0"/>
              <a:t>		</a:t>
            </a:r>
          </a:p>
          <a:p>
            <a:endParaRPr lang="en-US" dirty="0"/>
          </a:p>
          <a:p>
            <a:r>
              <a:rPr lang="en-US" dirty="0"/>
              <a:t>In a Superscalar System,  several scalar instructions can be initialized simultaneously (in parallel) and executed independently through various methods such as pipelining, but you can also execute  several instruction in the same pipelining phase, allowing for even faster execution times. This is called Instruction-Level Parallelism.</a:t>
            </a:r>
          </a:p>
        </p:txBody>
      </p:sp>
    </p:spTree>
    <p:extLst>
      <p:ext uri="{BB962C8B-B14F-4D97-AF65-F5344CB8AC3E}">
        <p14:creationId xmlns:p14="http://schemas.microsoft.com/office/powerpoint/2010/main" val="1586411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7B3E34F-FF9F-4DF0-8C25-A6A60F8AD7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a:extLst>
              <a:ext uri="{FF2B5EF4-FFF2-40B4-BE49-F238E27FC236}">
                <a16:creationId xmlns:a16="http://schemas.microsoft.com/office/drawing/2014/main" id="{1DC76790-A558-4E69-8C18-11603E04AD8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43">
            <a:extLst>
              <a:ext uri="{FF2B5EF4-FFF2-40B4-BE49-F238E27FC236}">
                <a16:creationId xmlns:a16="http://schemas.microsoft.com/office/drawing/2014/main" id="{D36306DC-1748-4A88-8EEC-84359BCAC7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pic>
        <p:nvPicPr>
          <p:cNvPr id="8" name="Picture 7" descr="A close up of text on a screen&#10;&#10;Description generated with high confidence">
            <a:extLst>
              <a:ext uri="{FF2B5EF4-FFF2-40B4-BE49-F238E27FC236}">
                <a16:creationId xmlns:a16="http://schemas.microsoft.com/office/drawing/2014/main" id="{266FFF17-10FD-47FD-A920-B4924171676A}"/>
              </a:ext>
            </a:extLst>
          </p:cNvPr>
          <p:cNvPicPr>
            <a:picLocks noChangeAspect="1"/>
          </p:cNvPicPr>
          <p:nvPr/>
        </p:nvPicPr>
        <p:blipFill>
          <a:blip r:embed="rId2"/>
          <a:stretch>
            <a:fillRect/>
          </a:stretch>
        </p:blipFill>
        <p:spPr>
          <a:xfrm>
            <a:off x="6091916" y="1681194"/>
            <a:ext cx="5451627" cy="3175571"/>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FC394E53-B004-46C7-8FCF-C8234B115B93}"/>
              </a:ext>
            </a:extLst>
          </p:cNvPr>
          <p:cNvSpPr>
            <a:spLocks noGrp="1"/>
          </p:cNvSpPr>
          <p:nvPr>
            <p:ph type="title"/>
          </p:nvPr>
        </p:nvSpPr>
        <p:spPr>
          <a:xfrm>
            <a:off x="649223" y="645106"/>
            <a:ext cx="5198124" cy="1259894"/>
          </a:xfrm>
        </p:spPr>
        <p:txBody>
          <a:bodyPr>
            <a:normAutofit/>
          </a:bodyPr>
          <a:lstStyle/>
          <a:p>
            <a:r>
              <a:rPr lang="en-US" dirty="0"/>
              <a:t>Why Should We Care?</a:t>
            </a:r>
          </a:p>
        </p:txBody>
      </p:sp>
      <p:sp>
        <p:nvSpPr>
          <p:cNvPr id="3" name="Content Placeholder 2">
            <a:extLst>
              <a:ext uri="{FF2B5EF4-FFF2-40B4-BE49-F238E27FC236}">
                <a16:creationId xmlns:a16="http://schemas.microsoft.com/office/drawing/2014/main" id="{FD6FEC5E-D4C7-4D58-B35A-5DF8AB1FEDBA}"/>
              </a:ext>
            </a:extLst>
          </p:cNvPr>
          <p:cNvSpPr>
            <a:spLocks noGrp="1"/>
          </p:cNvSpPr>
          <p:nvPr>
            <p:ph idx="1"/>
          </p:nvPr>
        </p:nvSpPr>
        <p:spPr>
          <a:xfrm>
            <a:off x="649225" y="2133600"/>
            <a:ext cx="5122652" cy="3759253"/>
          </a:xfrm>
        </p:spPr>
        <p:txBody>
          <a:bodyPr>
            <a:normAutofit/>
          </a:bodyPr>
          <a:lstStyle/>
          <a:p>
            <a:r>
              <a:rPr lang="en-US" dirty="0"/>
              <a:t>Most operations are on scalar quantities (about 80%(1)). Increasing performance in this area will lead to a huge increase in the overall performance of the system.</a:t>
            </a:r>
          </a:p>
          <a:p>
            <a:endParaRPr lang="en-US" dirty="0"/>
          </a:p>
          <a:p>
            <a:r>
              <a:rPr lang="en-US" dirty="0"/>
              <a:t>Eliminates unnecessary dependencies by use of additional registers and renaming of register references.</a:t>
            </a:r>
          </a:p>
        </p:txBody>
      </p:sp>
      <p:sp>
        <p:nvSpPr>
          <p:cNvPr id="9" name="TextBox 8">
            <a:extLst>
              <a:ext uri="{FF2B5EF4-FFF2-40B4-BE49-F238E27FC236}">
                <a16:creationId xmlns:a16="http://schemas.microsoft.com/office/drawing/2014/main" id="{3811B02A-01D9-4DBC-B531-014A9AE97117}"/>
              </a:ext>
            </a:extLst>
          </p:cNvPr>
          <p:cNvSpPr txBox="1"/>
          <p:nvPr/>
        </p:nvSpPr>
        <p:spPr>
          <a:xfrm>
            <a:off x="6385178" y="5118719"/>
            <a:ext cx="5190472" cy="738664"/>
          </a:xfrm>
          <a:prstGeom prst="rect">
            <a:avLst/>
          </a:prstGeom>
          <a:noFill/>
        </p:spPr>
        <p:txBody>
          <a:bodyPr wrap="square" rtlCol="0">
            <a:spAutoFit/>
          </a:bodyPr>
          <a:lstStyle/>
          <a:p>
            <a:r>
              <a:rPr lang="en-US" sz="1400" i="1" dirty="0"/>
              <a:t>Simple superscalar pipeline. By fetching and dispatching two instructions at a time, a maximum of two instructions per cycle can be completed.</a:t>
            </a:r>
          </a:p>
        </p:txBody>
      </p:sp>
    </p:spTree>
    <p:extLst>
      <p:ext uri="{BB962C8B-B14F-4D97-AF65-F5344CB8AC3E}">
        <p14:creationId xmlns:p14="http://schemas.microsoft.com/office/powerpoint/2010/main" val="1747314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7B3E34F-FF9F-4DF0-8C25-A6A60F8AD7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1DC76790-A558-4E69-8C18-11603E04AD8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43">
            <a:extLst>
              <a:ext uri="{FF2B5EF4-FFF2-40B4-BE49-F238E27FC236}">
                <a16:creationId xmlns:a16="http://schemas.microsoft.com/office/drawing/2014/main" id="{D36306DC-1748-4A88-8EEC-84359BCAC7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pic>
        <p:nvPicPr>
          <p:cNvPr id="7" name="Picture 6">
            <a:extLst>
              <a:ext uri="{FF2B5EF4-FFF2-40B4-BE49-F238E27FC236}">
                <a16:creationId xmlns:a16="http://schemas.microsoft.com/office/drawing/2014/main" id="{223EC6A0-4FFE-4F33-842E-A479F9439DE3}"/>
              </a:ext>
            </a:extLst>
          </p:cNvPr>
          <p:cNvPicPr>
            <a:picLocks noChangeAspect="1"/>
          </p:cNvPicPr>
          <p:nvPr/>
        </p:nvPicPr>
        <p:blipFill>
          <a:blip r:embed="rId2"/>
          <a:stretch>
            <a:fillRect/>
          </a:stretch>
        </p:blipFill>
        <p:spPr>
          <a:xfrm>
            <a:off x="6091916" y="2858252"/>
            <a:ext cx="5451627" cy="1431054"/>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A4F59FFC-332D-4C32-9DB3-45F3EAA5DE8A}"/>
              </a:ext>
            </a:extLst>
          </p:cNvPr>
          <p:cNvSpPr>
            <a:spLocks noGrp="1"/>
          </p:cNvSpPr>
          <p:nvPr>
            <p:ph type="title"/>
          </p:nvPr>
        </p:nvSpPr>
        <p:spPr>
          <a:xfrm>
            <a:off x="649224" y="645106"/>
            <a:ext cx="5122652" cy="1259894"/>
          </a:xfrm>
        </p:spPr>
        <p:txBody>
          <a:bodyPr>
            <a:normAutofit/>
          </a:bodyPr>
          <a:lstStyle/>
          <a:p>
            <a:r>
              <a:rPr lang="en-US" dirty="0"/>
              <a:t>Key Feature of SSA: </a:t>
            </a:r>
            <a:r>
              <a:rPr lang="en-US" dirty="0" err="1"/>
              <a:t>Superpipelining</a:t>
            </a:r>
            <a:endParaRPr lang="en-US" dirty="0"/>
          </a:p>
        </p:txBody>
      </p:sp>
      <p:sp>
        <p:nvSpPr>
          <p:cNvPr id="3" name="Content Placeholder 2">
            <a:extLst>
              <a:ext uri="{FF2B5EF4-FFF2-40B4-BE49-F238E27FC236}">
                <a16:creationId xmlns:a16="http://schemas.microsoft.com/office/drawing/2014/main" id="{487CD378-564A-4CF9-968A-E617B03388CD}"/>
              </a:ext>
            </a:extLst>
          </p:cNvPr>
          <p:cNvSpPr>
            <a:spLocks noGrp="1"/>
          </p:cNvSpPr>
          <p:nvPr>
            <p:ph idx="1"/>
          </p:nvPr>
        </p:nvSpPr>
        <p:spPr>
          <a:xfrm>
            <a:off x="649225" y="2133600"/>
            <a:ext cx="5122652" cy="3759253"/>
          </a:xfrm>
        </p:spPr>
        <p:txBody>
          <a:bodyPr>
            <a:normAutofit/>
          </a:bodyPr>
          <a:lstStyle/>
          <a:p>
            <a:r>
              <a:rPr lang="en-US" dirty="0" err="1"/>
              <a:t>Superpipelining</a:t>
            </a:r>
            <a:r>
              <a:rPr lang="en-US" dirty="0"/>
              <a:t> divides the stages of a normal pipeline into several sub-stages, increasing the number of instructions that are handled at each stage. If you were to divide each stage into two sub-stages, the pipeline can perform at twice of the original </a:t>
            </a:r>
            <a:r>
              <a:rPr lang="en-US"/>
              <a:t>speed. Benefits </a:t>
            </a:r>
            <a:r>
              <a:rPr lang="en-US" dirty="0"/>
              <a:t>Include:</a:t>
            </a:r>
          </a:p>
          <a:p>
            <a:pPr lvl="1">
              <a:buFont typeface="+mj-lt"/>
              <a:buAutoNum type="arabicPeriod"/>
            </a:pPr>
            <a:r>
              <a:rPr lang="en-US" sz="1400" dirty="0"/>
              <a:t>Several Instructions per Clock Cycle</a:t>
            </a:r>
          </a:p>
          <a:p>
            <a:pPr lvl="1">
              <a:buFont typeface="+mj-lt"/>
              <a:buAutoNum type="arabicPeriod"/>
            </a:pPr>
            <a:r>
              <a:rPr lang="en-US" sz="1400" dirty="0"/>
              <a:t>Parallel Instruction Handling</a:t>
            </a:r>
          </a:p>
          <a:p>
            <a:pPr lvl="1">
              <a:buFont typeface="+mj-lt"/>
              <a:buAutoNum type="arabicPeriod"/>
            </a:pPr>
            <a:endParaRPr lang="en-US" sz="1200" dirty="0"/>
          </a:p>
        </p:txBody>
      </p:sp>
      <p:sp>
        <p:nvSpPr>
          <p:cNvPr id="8" name="TextBox 7">
            <a:extLst>
              <a:ext uri="{FF2B5EF4-FFF2-40B4-BE49-F238E27FC236}">
                <a16:creationId xmlns:a16="http://schemas.microsoft.com/office/drawing/2014/main" id="{6A5EB3F5-1BE1-48C5-B1AE-A5997C7F054F}"/>
              </a:ext>
            </a:extLst>
          </p:cNvPr>
          <p:cNvSpPr txBox="1"/>
          <p:nvPr/>
        </p:nvSpPr>
        <p:spPr>
          <a:xfrm>
            <a:off x="5936425" y="4289306"/>
            <a:ext cx="6087978" cy="646331"/>
          </a:xfrm>
          <a:prstGeom prst="rect">
            <a:avLst/>
          </a:prstGeom>
          <a:noFill/>
        </p:spPr>
        <p:txBody>
          <a:bodyPr wrap="square" rtlCol="0">
            <a:spAutoFit/>
          </a:bodyPr>
          <a:lstStyle/>
          <a:p>
            <a:r>
              <a:rPr lang="en-US" sz="1200" dirty="0"/>
              <a:t>   2 Hardware Resources Needed 	        4 Hardware Resources Needed		</a:t>
            </a:r>
          </a:p>
          <a:p>
            <a:r>
              <a:rPr lang="en-US" sz="1200" dirty="0"/>
              <a:t>		</a:t>
            </a:r>
          </a:p>
        </p:txBody>
      </p:sp>
    </p:spTree>
    <p:extLst>
      <p:ext uri="{BB962C8B-B14F-4D97-AF65-F5344CB8AC3E}">
        <p14:creationId xmlns:p14="http://schemas.microsoft.com/office/powerpoint/2010/main" val="1874151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F4C3-2B5A-4470-AF81-97F8956D5DB5}"/>
              </a:ext>
            </a:extLst>
          </p:cNvPr>
          <p:cNvSpPr>
            <a:spLocks noGrp="1"/>
          </p:cNvSpPr>
          <p:nvPr>
            <p:ph type="title"/>
          </p:nvPr>
        </p:nvSpPr>
        <p:spPr/>
        <p:txBody>
          <a:bodyPr/>
          <a:lstStyle/>
          <a:p>
            <a:r>
              <a:rPr lang="en-US" dirty="0"/>
              <a:t>Limitations of Parallel Execution</a:t>
            </a:r>
          </a:p>
        </p:txBody>
      </p:sp>
      <p:sp>
        <p:nvSpPr>
          <p:cNvPr id="3" name="Content Placeholder 2">
            <a:extLst>
              <a:ext uri="{FF2B5EF4-FFF2-40B4-BE49-F238E27FC236}">
                <a16:creationId xmlns:a16="http://schemas.microsoft.com/office/drawing/2014/main" id="{17A50E70-4B8C-4772-A337-6C557436684E}"/>
              </a:ext>
            </a:extLst>
          </p:cNvPr>
          <p:cNvSpPr>
            <a:spLocks noGrp="1"/>
          </p:cNvSpPr>
          <p:nvPr>
            <p:ph idx="1"/>
          </p:nvPr>
        </p:nvSpPr>
        <p:spPr/>
        <p:txBody>
          <a:bodyPr/>
          <a:lstStyle/>
          <a:p>
            <a:r>
              <a:rPr lang="en-US" dirty="0"/>
              <a:t>Dubbed ‘pipeline hazards’, there are some issues that prevent efficient execution in pipelined architecture.</a:t>
            </a:r>
          </a:p>
          <a:p>
            <a:pPr marL="1257300" lvl="2" indent="-342900">
              <a:buFont typeface="+mj-lt"/>
              <a:buAutoNum type="arabicPeriod"/>
            </a:pPr>
            <a:r>
              <a:rPr lang="en-US" dirty="0"/>
              <a:t>Resource Hazards (When branches are too close to be handled correctly in the pipeline)</a:t>
            </a:r>
          </a:p>
          <a:p>
            <a:pPr marL="1257300" lvl="2" indent="-342900">
              <a:buFont typeface="+mj-lt"/>
              <a:buAutoNum type="arabicPeriod"/>
            </a:pPr>
            <a:r>
              <a:rPr lang="en-US" dirty="0"/>
              <a:t>Control Dependency (when an instruction is dependent on the execution of a previous instruction)</a:t>
            </a:r>
          </a:p>
          <a:p>
            <a:pPr marL="1257300" lvl="2" indent="-342900">
              <a:buFont typeface="+mj-lt"/>
              <a:buAutoNum type="arabicPeriod"/>
            </a:pPr>
            <a:r>
              <a:rPr lang="en-US" dirty="0"/>
              <a:t>Data Dependencies (when an instruction depends on the result of a previous instruction).</a:t>
            </a:r>
          </a:p>
          <a:p>
            <a:pPr marL="1257300" lvl="2" indent="-342900">
              <a:buFont typeface="+mj-lt"/>
              <a:buAutoNum type="arabicPeriod"/>
            </a:pPr>
            <a:endParaRPr lang="en-US" dirty="0"/>
          </a:p>
          <a:p>
            <a:r>
              <a:rPr lang="en-US" dirty="0"/>
              <a:t>Hazards in SSA are particularly dangerous, as obstructions to the parallelisms could amount in a large performance loss.</a:t>
            </a:r>
          </a:p>
        </p:txBody>
      </p:sp>
    </p:spTree>
    <p:extLst>
      <p:ext uri="{BB962C8B-B14F-4D97-AF65-F5344CB8AC3E}">
        <p14:creationId xmlns:p14="http://schemas.microsoft.com/office/powerpoint/2010/main" val="895912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7B3E34F-FF9F-4DF0-8C25-A6A60F8AD7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24">
            <a:extLst>
              <a:ext uri="{FF2B5EF4-FFF2-40B4-BE49-F238E27FC236}">
                <a16:creationId xmlns:a16="http://schemas.microsoft.com/office/drawing/2014/main" id="{1DC76790-A558-4E69-8C18-11603E04AD8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43">
            <a:extLst>
              <a:ext uri="{FF2B5EF4-FFF2-40B4-BE49-F238E27FC236}">
                <a16:creationId xmlns:a16="http://schemas.microsoft.com/office/drawing/2014/main" id="{D36306DC-1748-4A88-8EEC-84359BCAC7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pic>
        <p:nvPicPr>
          <p:cNvPr id="7" name="Picture 6" descr="A close up of text on a black background&#10;&#10;Description generated with high confidence">
            <a:extLst>
              <a:ext uri="{FF2B5EF4-FFF2-40B4-BE49-F238E27FC236}">
                <a16:creationId xmlns:a16="http://schemas.microsoft.com/office/drawing/2014/main" id="{F010E15C-AA7D-4E03-8037-3C167942D574}"/>
              </a:ext>
            </a:extLst>
          </p:cNvPr>
          <p:cNvPicPr>
            <a:picLocks noChangeAspect="1"/>
          </p:cNvPicPr>
          <p:nvPr/>
        </p:nvPicPr>
        <p:blipFill>
          <a:blip r:embed="rId2"/>
          <a:stretch>
            <a:fillRect/>
          </a:stretch>
        </p:blipFill>
        <p:spPr>
          <a:xfrm>
            <a:off x="7134225" y="2320909"/>
            <a:ext cx="4295018" cy="2985040"/>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6C8C4550-3C00-4166-8D58-C28A6AB46B7B}"/>
              </a:ext>
            </a:extLst>
          </p:cNvPr>
          <p:cNvSpPr>
            <a:spLocks noGrp="1"/>
          </p:cNvSpPr>
          <p:nvPr>
            <p:ph type="title"/>
          </p:nvPr>
        </p:nvSpPr>
        <p:spPr>
          <a:xfrm>
            <a:off x="649224" y="645106"/>
            <a:ext cx="5122652" cy="1259894"/>
          </a:xfrm>
        </p:spPr>
        <p:txBody>
          <a:bodyPr>
            <a:normAutofit/>
          </a:bodyPr>
          <a:lstStyle/>
          <a:p>
            <a:r>
              <a:rPr lang="en-US" dirty="0"/>
              <a:t>Limitations: Resource Hazards</a:t>
            </a:r>
          </a:p>
        </p:txBody>
      </p:sp>
      <p:sp>
        <p:nvSpPr>
          <p:cNvPr id="3" name="Content Placeholder 2">
            <a:extLst>
              <a:ext uri="{FF2B5EF4-FFF2-40B4-BE49-F238E27FC236}">
                <a16:creationId xmlns:a16="http://schemas.microsoft.com/office/drawing/2014/main" id="{27A466E5-63E1-41D1-B43A-5E7157A9B856}"/>
              </a:ext>
            </a:extLst>
          </p:cNvPr>
          <p:cNvSpPr>
            <a:spLocks noGrp="1"/>
          </p:cNvSpPr>
          <p:nvPr>
            <p:ph idx="1"/>
          </p:nvPr>
        </p:nvSpPr>
        <p:spPr>
          <a:xfrm>
            <a:off x="649225" y="2133600"/>
            <a:ext cx="5122652" cy="3759253"/>
          </a:xfrm>
        </p:spPr>
        <p:txBody>
          <a:bodyPr>
            <a:normAutofit lnSpcReduction="10000"/>
          </a:bodyPr>
          <a:lstStyle/>
          <a:p>
            <a:r>
              <a:rPr lang="en-US" dirty="0"/>
              <a:t>Resource Conflicts occur when several instructions compete for the same hardware resource at the same time. i.e., two instructions may attempt to read and write to a register at the same time. Sometimes this is also known as structural hazards in pipelines.</a:t>
            </a:r>
          </a:p>
          <a:p>
            <a:endParaRPr lang="en-US" dirty="0"/>
          </a:p>
          <a:p>
            <a:r>
              <a:rPr lang="en-US" dirty="0"/>
              <a:t>Thankfully, resource hazards can be partially solved by introducing several hardware units for the same functions i.e., a processor may have two floating point units for floating point calculations</a:t>
            </a:r>
          </a:p>
          <a:p>
            <a:endParaRPr lang="en-US" dirty="0"/>
          </a:p>
        </p:txBody>
      </p:sp>
      <p:sp>
        <p:nvSpPr>
          <p:cNvPr id="4" name="TextBox 3">
            <a:extLst>
              <a:ext uri="{FF2B5EF4-FFF2-40B4-BE49-F238E27FC236}">
                <a16:creationId xmlns:a16="http://schemas.microsoft.com/office/drawing/2014/main" id="{81753F4D-2338-4FDD-B1B2-46E1A08693ED}"/>
              </a:ext>
            </a:extLst>
          </p:cNvPr>
          <p:cNvSpPr txBox="1"/>
          <p:nvPr/>
        </p:nvSpPr>
        <p:spPr>
          <a:xfrm>
            <a:off x="7134225" y="5523521"/>
            <a:ext cx="4432095" cy="461665"/>
          </a:xfrm>
          <a:prstGeom prst="rect">
            <a:avLst/>
          </a:prstGeom>
          <a:noFill/>
        </p:spPr>
        <p:txBody>
          <a:bodyPr wrap="square" rtlCol="0">
            <a:spAutoFit/>
          </a:bodyPr>
          <a:lstStyle/>
          <a:p>
            <a:r>
              <a:rPr lang="en-US" sz="1200" i="1" dirty="0"/>
              <a:t>If there was only one cache, there would be a competition for resources among these two instructions</a:t>
            </a:r>
          </a:p>
        </p:txBody>
      </p:sp>
    </p:spTree>
    <p:extLst>
      <p:ext uri="{BB962C8B-B14F-4D97-AF65-F5344CB8AC3E}">
        <p14:creationId xmlns:p14="http://schemas.microsoft.com/office/powerpoint/2010/main" val="3998510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F3704D8A-9BFC-439A-A95B-B063277711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 name="Rectangle 56">
            <a:extLst>
              <a:ext uri="{FF2B5EF4-FFF2-40B4-BE49-F238E27FC236}">
                <a16:creationId xmlns:a16="http://schemas.microsoft.com/office/drawing/2014/main" id="{A61FE79C-AE92-465F-B254-E0D3FFE127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Freeform 43">
            <a:extLst>
              <a:ext uri="{FF2B5EF4-FFF2-40B4-BE49-F238E27FC236}">
                <a16:creationId xmlns:a16="http://schemas.microsoft.com/office/drawing/2014/main" id="{8593629A-2C00-4824-90EF-8547026D6A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pic>
        <p:nvPicPr>
          <p:cNvPr id="22" name="Picture 21" descr="A screen shot of a computer&#10;&#10;Description generated with very high confidence">
            <a:extLst>
              <a:ext uri="{FF2B5EF4-FFF2-40B4-BE49-F238E27FC236}">
                <a16:creationId xmlns:a16="http://schemas.microsoft.com/office/drawing/2014/main" id="{037D81F9-97D6-4915-A6E1-E9633D5B16F0}"/>
              </a:ext>
            </a:extLst>
          </p:cNvPr>
          <p:cNvPicPr>
            <a:picLocks noChangeAspect="1"/>
          </p:cNvPicPr>
          <p:nvPr/>
        </p:nvPicPr>
        <p:blipFill>
          <a:blip r:embed="rId2"/>
          <a:stretch>
            <a:fillRect/>
          </a:stretch>
        </p:blipFill>
        <p:spPr>
          <a:xfrm>
            <a:off x="7562088" y="2512503"/>
            <a:ext cx="3981455" cy="1512953"/>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260351A6-A5C5-4CE8-B368-AA57FD961B1B}"/>
              </a:ext>
            </a:extLst>
          </p:cNvPr>
          <p:cNvSpPr>
            <a:spLocks noGrp="1"/>
          </p:cNvSpPr>
          <p:nvPr>
            <p:ph type="title"/>
          </p:nvPr>
        </p:nvSpPr>
        <p:spPr>
          <a:xfrm>
            <a:off x="649224" y="645106"/>
            <a:ext cx="6574536" cy="1259894"/>
          </a:xfrm>
        </p:spPr>
        <p:txBody>
          <a:bodyPr>
            <a:normAutofit/>
          </a:bodyPr>
          <a:lstStyle/>
          <a:p>
            <a:r>
              <a:rPr lang="en-US"/>
              <a:t>Limitations: Control Dependencies</a:t>
            </a:r>
            <a:endParaRPr lang="en-US" dirty="0"/>
          </a:p>
        </p:txBody>
      </p:sp>
      <p:sp>
        <p:nvSpPr>
          <p:cNvPr id="3" name="Content Placeholder 2">
            <a:extLst>
              <a:ext uri="{FF2B5EF4-FFF2-40B4-BE49-F238E27FC236}">
                <a16:creationId xmlns:a16="http://schemas.microsoft.com/office/drawing/2014/main" id="{FC8FE37C-DCB6-44DC-8787-CF1339881FE0}"/>
              </a:ext>
            </a:extLst>
          </p:cNvPr>
          <p:cNvSpPr>
            <a:spLocks noGrp="1"/>
          </p:cNvSpPr>
          <p:nvPr>
            <p:ph idx="1"/>
          </p:nvPr>
        </p:nvSpPr>
        <p:spPr>
          <a:xfrm>
            <a:off x="649224" y="2133600"/>
            <a:ext cx="6574535" cy="3759253"/>
          </a:xfrm>
        </p:spPr>
        <p:txBody>
          <a:bodyPr>
            <a:normAutofit/>
          </a:bodyPr>
          <a:lstStyle/>
          <a:p>
            <a:r>
              <a:rPr lang="en-US" dirty="0"/>
              <a:t>Also known as procedural dependencies, these dependencies are typically caused by the presence of branches while trying to assure optimal parallelism. i.e. the needed instruction is not yet available. This is also similar to control hazards in pipelines.</a:t>
            </a:r>
          </a:p>
          <a:p>
            <a:endParaRPr lang="en-US" dirty="0"/>
          </a:p>
          <a:p>
            <a:r>
              <a:rPr lang="en-US" dirty="0"/>
              <a:t> If an instruction’s length isn’t CONSTANT, they cannot be fetched and used in parallel since an instruction has to be decoded. This means that </a:t>
            </a:r>
            <a:r>
              <a:rPr lang="en-US" dirty="0" err="1"/>
              <a:t>Superpipelining</a:t>
            </a:r>
            <a:r>
              <a:rPr lang="en-US" dirty="0"/>
              <a:t> is efficient for instructions with a fixed length and format.</a:t>
            </a:r>
          </a:p>
        </p:txBody>
      </p:sp>
      <p:sp>
        <p:nvSpPr>
          <p:cNvPr id="4" name="TextBox 3">
            <a:extLst>
              <a:ext uri="{FF2B5EF4-FFF2-40B4-BE49-F238E27FC236}">
                <a16:creationId xmlns:a16="http://schemas.microsoft.com/office/drawing/2014/main" id="{6F1AC326-6E4F-4CDA-AE4E-410380809992}"/>
              </a:ext>
            </a:extLst>
          </p:cNvPr>
          <p:cNvSpPr txBox="1"/>
          <p:nvPr/>
        </p:nvSpPr>
        <p:spPr>
          <a:xfrm>
            <a:off x="7562088" y="4339389"/>
            <a:ext cx="2847474" cy="461665"/>
          </a:xfrm>
          <a:prstGeom prst="rect">
            <a:avLst/>
          </a:prstGeom>
          <a:noFill/>
        </p:spPr>
        <p:txBody>
          <a:bodyPr wrap="square" rtlCol="0">
            <a:spAutoFit/>
          </a:bodyPr>
          <a:lstStyle/>
          <a:p>
            <a:r>
              <a:rPr lang="en-US" sz="1200" i="1" dirty="0"/>
              <a:t>Branch Mispredictions could lead to control dependencies</a:t>
            </a:r>
          </a:p>
        </p:txBody>
      </p:sp>
    </p:spTree>
    <p:extLst>
      <p:ext uri="{BB962C8B-B14F-4D97-AF65-F5344CB8AC3E}">
        <p14:creationId xmlns:p14="http://schemas.microsoft.com/office/powerpoint/2010/main" val="3106918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D7D61F-A731-4BBE-9FE8-5C9E20066DD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150F9D2-6F39-4F5D-97AB-F71084ACA2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2">
            <a:extLst>
              <a:ext uri="{FF2B5EF4-FFF2-40B4-BE49-F238E27FC236}">
                <a16:creationId xmlns:a16="http://schemas.microsoft.com/office/drawing/2014/main" id="{628745F1-A80D-4634-B1B3-0D5BB34332A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generated with very high confidence">
            <a:extLst>
              <a:ext uri="{FF2B5EF4-FFF2-40B4-BE49-F238E27FC236}">
                <a16:creationId xmlns:a16="http://schemas.microsoft.com/office/drawing/2014/main" id="{C918995C-EE8C-4EEA-B312-024E4FF09092}"/>
              </a:ext>
            </a:extLst>
          </p:cNvPr>
          <p:cNvPicPr>
            <a:picLocks noChangeAspect="1"/>
          </p:cNvPicPr>
          <p:nvPr/>
        </p:nvPicPr>
        <p:blipFill rotWithShape="1">
          <a:blip r:embed="rId2"/>
          <a:srcRect l="9373" r="12711" b="-3"/>
          <a:stretch/>
        </p:blipFill>
        <p:spPr>
          <a:xfrm>
            <a:off x="6091916" y="645106"/>
            <a:ext cx="5451627" cy="5247747"/>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ACEAF3B8-6D14-4AA6-8A1C-5137F5427B54}"/>
              </a:ext>
            </a:extLst>
          </p:cNvPr>
          <p:cNvSpPr>
            <a:spLocks noGrp="1"/>
          </p:cNvSpPr>
          <p:nvPr>
            <p:ph type="title"/>
          </p:nvPr>
        </p:nvSpPr>
        <p:spPr>
          <a:xfrm>
            <a:off x="649224" y="645106"/>
            <a:ext cx="5122652" cy="1259894"/>
          </a:xfrm>
        </p:spPr>
        <p:txBody>
          <a:bodyPr>
            <a:normAutofit/>
          </a:bodyPr>
          <a:lstStyle/>
          <a:p>
            <a:r>
              <a:rPr lang="en-US" dirty="0"/>
              <a:t>Limitations: Data Dependencies</a:t>
            </a:r>
          </a:p>
        </p:txBody>
      </p:sp>
      <p:sp>
        <p:nvSpPr>
          <p:cNvPr id="3" name="Content Placeholder 2">
            <a:extLst>
              <a:ext uri="{FF2B5EF4-FFF2-40B4-BE49-F238E27FC236}">
                <a16:creationId xmlns:a16="http://schemas.microsoft.com/office/drawing/2014/main" id="{5A631C1D-5038-48A4-BC00-1E1245673001}"/>
              </a:ext>
            </a:extLst>
          </p:cNvPr>
          <p:cNvSpPr>
            <a:spLocks noGrp="1"/>
          </p:cNvSpPr>
          <p:nvPr>
            <p:ph idx="1"/>
          </p:nvPr>
        </p:nvSpPr>
        <p:spPr>
          <a:xfrm>
            <a:off x="649225" y="2133600"/>
            <a:ext cx="5122652" cy="3759253"/>
          </a:xfrm>
        </p:spPr>
        <p:txBody>
          <a:bodyPr>
            <a:normAutofit/>
          </a:bodyPr>
          <a:lstStyle/>
          <a:p>
            <a:r>
              <a:rPr lang="en-US" dirty="0"/>
              <a:t>Similar to data hazards in pipelines, a data dependency occurs when the pipeline changes the order of read/write access to operands so that the order differs from the order seen by sequentially instructions.</a:t>
            </a:r>
          </a:p>
          <a:p>
            <a:endParaRPr lang="en-US" dirty="0"/>
          </a:p>
          <a:p>
            <a:r>
              <a:rPr lang="en-US" dirty="0"/>
              <a:t>Because of the fragile nature of data dependencies, conflicts have to be handled much more carefully than other dependencies</a:t>
            </a:r>
          </a:p>
        </p:txBody>
      </p:sp>
      <p:sp>
        <p:nvSpPr>
          <p:cNvPr id="6" name="TextBox 5">
            <a:extLst>
              <a:ext uri="{FF2B5EF4-FFF2-40B4-BE49-F238E27FC236}">
                <a16:creationId xmlns:a16="http://schemas.microsoft.com/office/drawing/2014/main" id="{7A9C7E30-DF4B-4393-AF0D-F252BD88256C}"/>
              </a:ext>
            </a:extLst>
          </p:cNvPr>
          <p:cNvSpPr txBox="1"/>
          <p:nvPr/>
        </p:nvSpPr>
        <p:spPr>
          <a:xfrm>
            <a:off x="6821281" y="4820653"/>
            <a:ext cx="5694948" cy="276999"/>
          </a:xfrm>
          <a:prstGeom prst="rect">
            <a:avLst/>
          </a:prstGeom>
          <a:noFill/>
        </p:spPr>
        <p:txBody>
          <a:bodyPr wrap="square" rtlCol="0">
            <a:spAutoFit/>
          </a:bodyPr>
          <a:lstStyle/>
          <a:p>
            <a:r>
              <a:rPr lang="en-US" sz="1200" i="1" dirty="0"/>
              <a:t>Pipeline must wait for ‘D’ to finish before it can sub</a:t>
            </a:r>
          </a:p>
        </p:txBody>
      </p:sp>
    </p:spTree>
    <p:extLst>
      <p:ext uri="{BB962C8B-B14F-4D97-AF65-F5344CB8AC3E}">
        <p14:creationId xmlns:p14="http://schemas.microsoft.com/office/powerpoint/2010/main" val="413871461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748</TotalTime>
  <Words>919</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Superscalar Architecture (SSA)</vt:lpstr>
      <vt:lpstr>Presentation Aims</vt:lpstr>
      <vt:lpstr>What is Superscalar Architecture?</vt:lpstr>
      <vt:lpstr>Why Should We Care?</vt:lpstr>
      <vt:lpstr>Key Feature of SSA: Superpipelining</vt:lpstr>
      <vt:lpstr>Limitations of Parallel Execution</vt:lpstr>
      <vt:lpstr>Limitations: Resource Hazards</vt:lpstr>
      <vt:lpstr>Limitations: Control Dependencies</vt:lpstr>
      <vt:lpstr>Limitations: Data Dependencies</vt:lpstr>
      <vt:lpstr>How Does It Work?:  Division and Decoupling</vt:lpstr>
      <vt:lpstr>How Does It Work?: [IOI and IOC] vs [OOI and OOC]</vt:lpstr>
      <vt:lpstr>Summary</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Superscalar Architecture</dc:title>
  <dc:creator>McMillian, Matthew Garrett</dc:creator>
  <cp:lastModifiedBy>McMillian, Matthew Garrett</cp:lastModifiedBy>
  <cp:revision>36</cp:revision>
  <dcterms:created xsi:type="dcterms:W3CDTF">2017-10-26T22:54:56Z</dcterms:created>
  <dcterms:modified xsi:type="dcterms:W3CDTF">2017-11-01T16:23:03Z</dcterms:modified>
</cp:coreProperties>
</file>