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68" autoAdjust="0"/>
    <p:restoredTop sz="94660"/>
  </p:normalViewPr>
  <p:slideViewPr>
    <p:cSldViewPr snapToGrid="0">
      <p:cViewPr varScale="1">
        <p:scale>
          <a:sx n="72" d="100"/>
          <a:sy n="72" d="100"/>
        </p:scale>
        <p:origin x="11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4/27/2021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4/27/2021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4/27/2021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4/27/2021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4/27/2021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31745-A1B0-4301-853A-80F1DE2E0A62}"/>
              </a:ext>
            </a:extLst>
          </p:cNvPr>
          <p:cNvSpPr>
            <a:spLocks noGrp="1"/>
          </p:cNvSpPr>
          <p:nvPr>
            <p:ph type="ctrTitle"/>
          </p:nvPr>
        </p:nvSpPr>
        <p:spPr/>
        <p:txBody>
          <a:bodyPr/>
          <a:lstStyle/>
          <a:p>
            <a:r>
              <a:rPr lang="es-MX" b="1" dirty="0"/>
              <a:t>¿Cómo hacer una cotización?</a:t>
            </a:r>
          </a:p>
        </p:txBody>
      </p:sp>
    </p:spTree>
    <p:extLst>
      <p:ext uri="{BB962C8B-B14F-4D97-AF65-F5344CB8AC3E}">
        <p14:creationId xmlns:p14="http://schemas.microsoft.com/office/powerpoint/2010/main" val="3369959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5078313"/>
          </a:xfrm>
          <a:prstGeom prst="rect">
            <a:avLst/>
          </a:prstGeom>
          <a:noFill/>
        </p:spPr>
        <p:txBody>
          <a:bodyPr wrap="square" rtlCol="0">
            <a:spAutoFit/>
          </a:bodyPr>
          <a:lstStyle/>
          <a:p>
            <a:pPr algn="l" rtl="0" fontAlgn="base"/>
            <a:r>
              <a:rPr lang="es-MX" b="0" i="0" dirty="0">
                <a:solidFill>
                  <a:srgbClr val="33475B"/>
                </a:solidFill>
                <a:effectLst/>
                <a:latin typeface="AvenirNext"/>
              </a:rPr>
              <a:t>Debido a que una cotización es un documento clave en el proceso de comunicación comercial que se tiene con un cliente, debes esmerarte en la calidad y detalle que contiene. Sigue los consejos siguientes y lograrás que tu cotización sea un referente sólido y confiable para tu cliente.</a:t>
            </a:r>
          </a:p>
          <a:p>
            <a:pPr algn="l" rtl="0" fontAlgn="base"/>
            <a:endParaRPr lang="es-MX" b="0" i="0" dirty="0">
              <a:solidFill>
                <a:srgbClr val="33475B"/>
              </a:solidFill>
              <a:effectLst/>
              <a:latin typeface="AvenirNext"/>
            </a:endParaRPr>
          </a:p>
          <a:p>
            <a:pPr marL="342900" indent="-342900" algn="l" rtl="0" fontAlgn="base">
              <a:buAutoNum type="arabicPeriod"/>
            </a:pPr>
            <a:r>
              <a:rPr lang="es-MX" b="0" i="0" dirty="0">
                <a:solidFill>
                  <a:srgbClr val="33475B"/>
                </a:solidFill>
                <a:effectLst/>
                <a:latin typeface="AvenirNext"/>
              </a:rPr>
              <a:t>Contempla distintos métodos de pago</a:t>
            </a:r>
          </a:p>
          <a:p>
            <a:pPr marL="342900" indent="-342900" algn="l" rtl="0" fontAlgn="base">
              <a:buAutoNum type="arabicPeriod"/>
            </a:pPr>
            <a:endParaRPr lang="es-MX" b="0" i="0" dirty="0">
              <a:solidFill>
                <a:srgbClr val="33475B"/>
              </a:solidFill>
              <a:effectLst/>
              <a:latin typeface="AvenirNext"/>
            </a:endParaRPr>
          </a:p>
          <a:p>
            <a:pPr algn="l" rtl="0" fontAlgn="base"/>
            <a:r>
              <a:rPr lang="es-MX" b="0" i="0" dirty="0">
                <a:solidFill>
                  <a:srgbClr val="33475B"/>
                </a:solidFill>
                <a:effectLst/>
                <a:latin typeface="AvenirNext"/>
              </a:rPr>
              <a:t>Considera que tu cliente puede efectuar el pago de tu producto o servicio por medios bancarios tradicionales, digitales o directa en forma de efectivo. Cuantas más opciones de pago tengas habilitadas, será más fácil que él pague cuando tome la decisión de efectuar la compra.</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2. Marca las condiciones de pago</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Puedes implementar esquemas de descuentos por el concepto de pago por adelantado o establecer calendarios programados para cada cuota de pago. Estas condicionantes afectarán directamente la forma en que tu cliente realizará la compra. Por ejemplo, puedes marcar un descuento porcentual cuando se realiza una compra en una sola exhibición, en efectivo o en otro método de pago. Además, puedes indicar otras opciones de pago después de la fecha de entrega en periodos posteriores de 30, 60 o 90 días.</a:t>
            </a:r>
          </a:p>
          <a:p>
            <a:pPr algn="l" rtl="0" fontAlgn="base"/>
            <a:r>
              <a:rPr lang="es-MX" b="0" i="0" dirty="0">
                <a:solidFill>
                  <a:srgbClr val="33475B"/>
                </a:solidFill>
                <a:effectLst/>
                <a:latin typeface="AvenirNext"/>
              </a:rPr>
              <a:t>venta tras venta.</a:t>
            </a:r>
          </a:p>
        </p:txBody>
      </p:sp>
    </p:spTree>
    <p:extLst>
      <p:ext uri="{BB962C8B-B14F-4D97-AF65-F5344CB8AC3E}">
        <p14:creationId xmlns:p14="http://schemas.microsoft.com/office/powerpoint/2010/main" val="320806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4524315"/>
          </a:xfrm>
          <a:prstGeom prst="rect">
            <a:avLst/>
          </a:prstGeom>
          <a:noFill/>
        </p:spPr>
        <p:txBody>
          <a:bodyPr wrap="square" rtlCol="0">
            <a:spAutoFit/>
          </a:bodyPr>
          <a:lstStyle/>
          <a:p>
            <a:pPr algn="l" rtl="0" fontAlgn="base"/>
            <a:r>
              <a:rPr lang="es-MX" b="0" i="0" dirty="0">
                <a:solidFill>
                  <a:srgbClr val="33475B"/>
                </a:solidFill>
                <a:effectLst/>
                <a:latin typeface="AvenirNext"/>
              </a:rPr>
              <a:t>Debido a que una cotización es un documento clave en el proceso de comunicación comercial que se tiene con un cliente, debes esmerarte en la calidad y detalle que contiene. Sigue los consejos siguientes y lograrás que tu cotización sea un referente sólido y confiable para tu cliente.</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3. Especifica las condiciones de ejecución o envío</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Sobre todo en el caso de los productos físicos, tienes que determinar el lugar y fecha en que se realizará la entrega. En caso de no hacerlo, corres el riesgo de experimentar un malentendido con tu cliente en el momento de entregarle el producto. Para los servicios digitales debes señalar claramente los horarios de atención disponibles y las tareas que se desarrollarán en cada fase. </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4. Clarifica costes adicionales</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Puede ser que tu producto/servicio requiera cubrir costes asociados directamente con su funcionamiento, pero que no forman parte de la cotización en cuestión. Señala todos los costes vinculados de tal manera que tu cliente pueda conocer esta información desde el principio.</a:t>
            </a:r>
          </a:p>
        </p:txBody>
      </p:sp>
    </p:spTree>
    <p:extLst>
      <p:ext uri="{BB962C8B-B14F-4D97-AF65-F5344CB8AC3E}">
        <p14:creationId xmlns:p14="http://schemas.microsoft.com/office/powerpoint/2010/main" val="306512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4524315"/>
          </a:xfrm>
          <a:prstGeom prst="rect">
            <a:avLst/>
          </a:prstGeom>
          <a:noFill/>
        </p:spPr>
        <p:txBody>
          <a:bodyPr wrap="square" rtlCol="0">
            <a:spAutoFit/>
          </a:bodyPr>
          <a:lstStyle/>
          <a:p>
            <a:pPr algn="l" rtl="0" fontAlgn="base"/>
            <a:r>
              <a:rPr lang="es-MX" b="0" i="0" dirty="0">
                <a:solidFill>
                  <a:srgbClr val="33475B"/>
                </a:solidFill>
                <a:effectLst/>
                <a:latin typeface="AvenirNext"/>
              </a:rPr>
              <a:t>Debido a que una cotización es un documento clave en el proceso de comunicación comercial que se tiene con un cliente, debes esmerarte en la calidad y detalle que contiene. Sigue los consejos siguientes y lograrás que tu cotización sea un referente sólido y confiable para tu cliente.</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5. Verifica tu información </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Recuerda que una cotización es un documento que representa a la empresa ante un cliente potencial. Por tanto, recurre a todos involucrados en la negociación para asegurarte de que la información que tendrá el cliente es adecuada y actualizada. No dudes en preguntar a otras áreas la posibilidad de algún cambio o ajuste que pueda modificar el contenido de tu cotización.</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6. Automatiza el proceso</a:t>
            </a:r>
          </a:p>
          <a:p>
            <a:pPr algn="l" rtl="0" fontAlgn="base"/>
            <a:endParaRPr lang="es-MX" b="0" i="0" dirty="0">
              <a:solidFill>
                <a:srgbClr val="33475B"/>
              </a:solidFill>
              <a:effectLst/>
              <a:latin typeface="AvenirNext"/>
            </a:endParaRPr>
          </a:p>
          <a:p>
            <a:pPr algn="l" fontAlgn="base"/>
            <a:r>
              <a:rPr lang="es-MX" b="0" i="0" dirty="0">
                <a:solidFill>
                  <a:srgbClr val="33475B"/>
                </a:solidFill>
                <a:effectLst/>
                <a:latin typeface="AvenirNext"/>
              </a:rPr>
              <a:t>A medida que tu negocio comienza a crecer, con toda seguridad te verás obligado a automatizar el proceso de cotizaciones. Así conseguirás responder a todas tus solicitudes en el menor tiempo posible y dedicar más tiempo a tus otras tareas.</a:t>
            </a:r>
          </a:p>
        </p:txBody>
      </p:sp>
    </p:spTree>
    <p:extLst>
      <p:ext uri="{BB962C8B-B14F-4D97-AF65-F5344CB8AC3E}">
        <p14:creationId xmlns:p14="http://schemas.microsoft.com/office/powerpoint/2010/main" val="410900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5909310"/>
          </a:xfrm>
          <a:prstGeom prst="rect">
            <a:avLst/>
          </a:prstGeom>
          <a:noFill/>
        </p:spPr>
        <p:txBody>
          <a:bodyPr wrap="square" rtlCol="0">
            <a:spAutoFit/>
          </a:bodyPr>
          <a:lstStyle/>
          <a:p>
            <a:pPr algn="l" rtl="0" fontAlgn="base"/>
            <a:r>
              <a:rPr lang="es-MX" b="0" i="0" dirty="0">
                <a:effectLst/>
                <a:latin typeface="AvenirNext"/>
              </a:rPr>
              <a:t>Una cotización es un documento donde se establecen el coste a pagar relacionado con tu producto o servicio, el precio final determina la cantidad que deberá pagar tu comprador —quien puede considerar este factor como la información más relevante de la cotización de tu proyecto.</a:t>
            </a:r>
          </a:p>
          <a:p>
            <a:pPr algn="l" rtl="0" fontAlgn="base"/>
            <a:endParaRPr lang="es-MX" b="0" i="0" dirty="0">
              <a:effectLst/>
              <a:latin typeface="AvenirNext"/>
            </a:endParaRPr>
          </a:p>
          <a:p>
            <a:pPr algn="l" rtl="0" fontAlgn="base"/>
            <a:r>
              <a:rPr lang="es-MX" b="0" i="0" dirty="0">
                <a:effectLst/>
                <a:latin typeface="AvenirNext"/>
              </a:rPr>
              <a:t>Sin embargo, una cotización profesional es mucho más que una cantidad monetaria escrita en un papel, existen distintos datos que debes asegurarte de cubrir completamente que te explicaremos detalladamente en el proceso siguiente que te ayudará a mejorar tus próximas cotizaciones.</a:t>
            </a:r>
          </a:p>
          <a:p>
            <a:pPr algn="l" rtl="0" fontAlgn="base"/>
            <a:endParaRPr lang="es-MX" dirty="0">
              <a:latin typeface="AvenirNext"/>
            </a:endParaRPr>
          </a:p>
          <a:p>
            <a:pPr algn="l" fontAlgn="base">
              <a:buFont typeface="+mj-lt"/>
              <a:buAutoNum type="arabicPeriod"/>
            </a:pPr>
            <a:r>
              <a:rPr lang="es-MX" b="0" i="0" dirty="0">
                <a:effectLst/>
                <a:latin typeface="inherit"/>
              </a:rPr>
              <a:t>Verifica la información de contacto de tu empresa</a:t>
            </a:r>
          </a:p>
          <a:p>
            <a:pPr algn="l" fontAlgn="base">
              <a:buFont typeface="+mj-lt"/>
              <a:buAutoNum type="arabicPeriod"/>
            </a:pPr>
            <a:endParaRPr lang="es-MX" b="0" i="0" dirty="0">
              <a:effectLst/>
              <a:latin typeface="inherit"/>
            </a:endParaRPr>
          </a:p>
          <a:p>
            <a:pPr algn="l" fontAlgn="base">
              <a:buFont typeface="+mj-lt"/>
              <a:buAutoNum type="arabicPeriod"/>
            </a:pPr>
            <a:r>
              <a:rPr lang="es-MX" b="0" i="0" dirty="0">
                <a:effectLst/>
                <a:latin typeface="inherit"/>
              </a:rPr>
              <a:t>Identifica los detalles de la cotización</a:t>
            </a:r>
          </a:p>
          <a:p>
            <a:pPr algn="l" fontAlgn="base">
              <a:buFont typeface="+mj-lt"/>
              <a:buAutoNum type="arabicPeriod"/>
            </a:pPr>
            <a:endParaRPr lang="es-MX" b="0" i="0" dirty="0">
              <a:effectLst/>
              <a:latin typeface="inherit"/>
            </a:endParaRPr>
          </a:p>
          <a:p>
            <a:pPr algn="l" fontAlgn="base">
              <a:buFont typeface="+mj-lt"/>
              <a:buAutoNum type="arabicPeriod"/>
            </a:pPr>
            <a:r>
              <a:rPr lang="es-MX" b="0" i="0" dirty="0">
                <a:effectLst/>
                <a:latin typeface="inherit"/>
              </a:rPr>
              <a:t>Completa la información de tu cliente</a:t>
            </a:r>
          </a:p>
          <a:p>
            <a:pPr algn="l" fontAlgn="base">
              <a:buFont typeface="+mj-lt"/>
              <a:buAutoNum type="arabicPeriod"/>
            </a:pPr>
            <a:endParaRPr lang="es-MX" b="0" i="0" dirty="0">
              <a:effectLst/>
              <a:latin typeface="inherit"/>
            </a:endParaRPr>
          </a:p>
          <a:p>
            <a:pPr algn="l" fontAlgn="base">
              <a:buFont typeface="+mj-lt"/>
              <a:buAutoNum type="arabicPeriod"/>
            </a:pPr>
            <a:r>
              <a:rPr lang="es-MX" b="0" i="0" dirty="0">
                <a:effectLst/>
                <a:latin typeface="inherit"/>
              </a:rPr>
              <a:t>Realiza una descripción del trabajo</a:t>
            </a:r>
          </a:p>
          <a:p>
            <a:pPr algn="l" fontAlgn="base">
              <a:buFont typeface="+mj-lt"/>
              <a:buAutoNum type="arabicPeriod"/>
            </a:pPr>
            <a:endParaRPr lang="es-MX" b="0" i="0" dirty="0">
              <a:effectLst/>
              <a:latin typeface="inherit"/>
            </a:endParaRPr>
          </a:p>
          <a:p>
            <a:pPr algn="l" fontAlgn="base">
              <a:buFont typeface="+mj-lt"/>
              <a:buAutoNum type="arabicPeriod"/>
            </a:pPr>
            <a:r>
              <a:rPr lang="es-MX" b="0" i="0" dirty="0">
                <a:effectLst/>
                <a:latin typeface="inherit"/>
              </a:rPr>
              <a:t>Especifica tus costos detalladamente</a:t>
            </a:r>
          </a:p>
          <a:p>
            <a:pPr algn="l" fontAlgn="base">
              <a:buFont typeface="+mj-lt"/>
              <a:buAutoNum type="arabicPeriod"/>
            </a:pPr>
            <a:endParaRPr lang="es-MX" b="0" i="0" dirty="0">
              <a:effectLst/>
              <a:latin typeface="inherit"/>
            </a:endParaRPr>
          </a:p>
          <a:p>
            <a:pPr algn="l" fontAlgn="base">
              <a:buFont typeface="+mj-lt"/>
              <a:buAutoNum type="arabicPeriod"/>
            </a:pPr>
            <a:r>
              <a:rPr lang="es-MX" b="0" i="0" dirty="0">
                <a:effectLst/>
                <a:latin typeface="inherit"/>
              </a:rPr>
              <a:t>Obtén la firma del cliente</a:t>
            </a:r>
          </a:p>
          <a:p>
            <a:pPr algn="l" fontAlgn="base">
              <a:buFont typeface="+mj-lt"/>
              <a:buAutoNum type="arabicPeriod"/>
            </a:pPr>
            <a:endParaRPr lang="es-MX" b="0" i="0" dirty="0">
              <a:effectLst/>
              <a:latin typeface="inherit"/>
            </a:endParaRPr>
          </a:p>
          <a:p>
            <a:pPr algn="l" fontAlgn="base">
              <a:buFont typeface="+mj-lt"/>
              <a:buAutoNum type="arabicPeriod"/>
            </a:pPr>
            <a:r>
              <a:rPr lang="es-MX" b="0" i="0" dirty="0">
                <a:effectLst/>
                <a:latin typeface="inherit"/>
              </a:rPr>
              <a:t>Revisa los términos y condiciones de la cotización</a:t>
            </a:r>
          </a:p>
        </p:txBody>
      </p:sp>
    </p:spTree>
    <p:extLst>
      <p:ext uri="{BB962C8B-B14F-4D97-AF65-F5344CB8AC3E}">
        <p14:creationId xmlns:p14="http://schemas.microsoft.com/office/powerpoint/2010/main" val="348321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5355312"/>
          </a:xfrm>
          <a:prstGeom prst="rect">
            <a:avLst/>
          </a:prstGeom>
          <a:noFill/>
        </p:spPr>
        <p:txBody>
          <a:bodyPr wrap="square" rtlCol="0">
            <a:spAutoFit/>
          </a:bodyPr>
          <a:lstStyle/>
          <a:p>
            <a:pPr marL="342900" indent="-342900" algn="l" rtl="0" fontAlgn="base">
              <a:buAutoNum type="arabicPeriod"/>
            </a:pPr>
            <a:r>
              <a:rPr lang="es-MX" b="0" i="0" dirty="0">
                <a:solidFill>
                  <a:srgbClr val="33475B"/>
                </a:solidFill>
                <a:effectLst/>
                <a:latin typeface="AvenirNext"/>
              </a:rPr>
              <a:t>Verifica la información de contacto de tu empresa.</a:t>
            </a:r>
          </a:p>
          <a:p>
            <a:pPr marL="342900" indent="-342900" algn="l" rtl="0" fontAlgn="base">
              <a:buAutoNum type="arabicPeriod"/>
            </a:pPr>
            <a:endParaRPr lang="es-MX" b="0" i="0" dirty="0">
              <a:solidFill>
                <a:srgbClr val="33475B"/>
              </a:solidFill>
              <a:effectLst/>
              <a:latin typeface="AvenirNext"/>
            </a:endParaRPr>
          </a:p>
          <a:p>
            <a:pPr algn="l" rtl="0" fontAlgn="base"/>
            <a:r>
              <a:rPr lang="es-MX" b="0" i="0" dirty="0">
                <a:solidFill>
                  <a:srgbClr val="33475B"/>
                </a:solidFill>
                <a:effectLst/>
                <a:latin typeface="AvenirNext"/>
              </a:rPr>
              <a:t>Como primer punto para hacer una cotización necesitas contar con la información de contacto de tu empresa. De este modo, tendrás por seguro que tu cliente dispone de tus datos necesarios para establecer la comunicación que requiera con tu compañía en cualquier momento.</a:t>
            </a:r>
          </a:p>
          <a:p>
            <a:pPr algn="l" rtl="0" fontAlgn="base"/>
            <a:r>
              <a:rPr lang="es-MX" b="0" i="0" dirty="0">
                <a:solidFill>
                  <a:srgbClr val="33475B"/>
                </a:solidFill>
                <a:effectLst/>
                <a:latin typeface="AvenirNext"/>
              </a:rPr>
              <a:t>Ya sea que forme parte del cuerpo del texto, o bien que aparezca en otras secciones del documento (como el encabezado o a pie de página), asegúrate de incluir la siguiente información:</a:t>
            </a:r>
          </a:p>
          <a:p>
            <a:pPr algn="l" rtl="0" fontAlgn="base"/>
            <a:endParaRPr lang="es-MX" b="0" i="0" dirty="0">
              <a:solidFill>
                <a:srgbClr val="33475B"/>
              </a:solidFill>
              <a:effectLst/>
              <a:latin typeface="AvenirNext"/>
            </a:endParaRPr>
          </a:p>
          <a:p>
            <a:pPr algn="l" rtl="0" fontAlgn="base">
              <a:buFont typeface="Arial" panose="020B0604020202020204" pitchFamily="34" charset="0"/>
              <a:buChar char="•"/>
            </a:pPr>
            <a:r>
              <a:rPr lang="es-MX" b="0" i="0" dirty="0">
                <a:solidFill>
                  <a:srgbClr val="33475B"/>
                </a:solidFill>
                <a:effectLst/>
                <a:latin typeface="inherit"/>
              </a:rPr>
              <a:t>Nombre de la empresa.</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Dirección de la empresa</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Datos de contacto generales de la empresa</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Responsable de elaborar la cotización</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Número telefónico de oficina</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Correo electrónico del responsable de la cotización</a:t>
            </a:r>
          </a:p>
        </p:txBody>
      </p:sp>
    </p:spTree>
    <p:extLst>
      <p:ext uri="{BB962C8B-B14F-4D97-AF65-F5344CB8AC3E}">
        <p14:creationId xmlns:p14="http://schemas.microsoft.com/office/powerpoint/2010/main" val="99161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3693319"/>
          </a:xfrm>
          <a:prstGeom prst="rect">
            <a:avLst/>
          </a:prstGeom>
          <a:noFill/>
        </p:spPr>
        <p:txBody>
          <a:bodyPr wrap="square" rtlCol="0">
            <a:spAutoFit/>
          </a:bodyPr>
          <a:lstStyle/>
          <a:p>
            <a:pPr algn="l" rtl="0" fontAlgn="base"/>
            <a:r>
              <a:rPr lang="es-MX" b="0" i="0" dirty="0">
                <a:solidFill>
                  <a:srgbClr val="33475B"/>
                </a:solidFill>
                <a:effectLst/>
                <a:latin typeface="AvenirNext"/>
              </a:rPr>
              <a:t>2. Identifica los detalles de la cotización.</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Al hacer una cotización es importante que consideres los datos específicos que distinguen a este tipo de documento como un referente único de negociación; debes incluir información complementaria como:</a:t>
            </a:r>
          </a:p>
          <a:p>
            <a:pPr algn="l" rtl="0" fontAlgn="base"/>
            <a:endParaRPr lang="es-MX" b="0" i="0" dirty="0">
              <a:solidFill>
                <a:srgbClr val="33475B"/>
              </a:solidFill>
              <a:effectLst/>
              <a:latin typeface="AvenirNext"/>
            </a:endParaRPr>
          </a:p>
          <a:p>
            <a:pPr algn="l" rtl="0" fontAlgn="base">
              <a:buFont typeface="Arial" panose="020B0604020202020204" pitchFamily="34" charset="0"/>
              <a:buChar char="•"/>
            </a:pPr>
            <a:r>
              <a:rPr lang="es-MX" b="0" i="0" dirty="0">
                <a:solidFill>
                  <a:srgbClr val="33475B"/>
                </a:solidFill>
                <a:effectLst/>
                <a:latin typeface="inherit"/>
              </a:rPr>
              <a:t>Número de seguimiento</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Fecha de elaboración</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Vigencia de la cotización </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r>
              <a:rPr lang="es-MX" b="0" i="0" dirty="0">
                <a:solidFill>
                  <a:srgbClr val="33475B"/>
                </a:solidFill>
                <a:effectLst/>
                <a:latin typeface="AvenirNext"/>
              </a:rPr>
              <a:t>Recuerda que los datos de tu cotización son elaborados en condiciones de tiempo específicas, por ello debes asegúrate de que la información al respecto del periodo de vigencia sea clara y legible.</a:t>
            </a:r>
          </a:p>
        </p:txBody>
      </p:sp>
    </p:spTree>
    <p:extLst>
      <p:ext uri="{BB962C8B-B14F-4D97-AF65-F5344CB8AC3E}">
        <p14:creationId xmlns:p14="http://schemas.microsoft.com/office/powerpoint/2010/main" val="315451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3970318"/>
          </a:xfrm>
          <a:prstGeom prst="rect">
            <a:avLst/>
          </a:prstGeom>
          <a:noFill/>
        </p:spPr>
        <p:txBody>
          <a:bodyPr wrap="square" rtlCol="0">
            <a:spAutoFit/>
          </a:bodyPr>
          <a:lstStyle/>
          <a:p>
            <a:pPr algn="l" rtl="0" fontAlgn="base"/>
            <a:r>
              <a:rPr lang="es-MX" b="0" i="0" dirty="0">
                <a:solidFill>
                  <a:srgbClr val="33475B"/>
                </a:solidFill>
                <a:effectLst/>
                <a:latin typeface="AvenirNext"/>
              </a:rPr>
              <a:t>3. Completa la información de tu cliente.</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Esta información suele contemplar los datos de contacto del cliente representado por el colaborador de su empresa. Es el referente que facilitará que tú u otros miembros de tu equipo puedan comunicarse con él cuando sea necesario. Los datos mínimos que debes considerar son:</a:t>
            </a:r>
          </a:p>
          <a:p>
            <a:pPr algn="l" rtl="0" fontAlgn="base"/>
            <a:endParaRPr lang="es-MX" b="0" i="0" dirty="0">
              <a:solidFill>
                <a:srgbClr val="33475B"/>
              </a:solidFill>
              <a:effectLst/>
              <a:latin typeface="AvenirNext"/>
            </a:endParaRPr>
          </a:p>
          <a:p>
            <a:pPr algn="l" rtl="0" fontAlgn="base">
              <a:buFont typeface="Arial" panose="020B0604020202020204" pitchFamily="34" charset="0"/>
              <a:buChar char="•"/>
            </a:pPr>
            <a:r>
              <a:rPr lang="es-MX" b="0" i="0" dirty="0">
                <a:solidFill>
                  <a:srgbClr val="33475B"/>
                </a:solidFill>
                <a:effectLst/>
                <a:latin typeface="inherit"/>
              </a:rPr>
              <a:t>Nombre del contacto empresarial</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Empresa del cliente</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Datos de contacto de tu cliente</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r>
              <a:rPr lang="es-MX" b="0" i="0" dirty="0">
                <a:solidFill>
                  <a:srgbClr val="33475B"/>
                </a:solidFill>
                <a:effectLst/>
                <a:latin typeface="AvenirNext"/>
              </a:rPr>
              <a:t>Aunque a primera vista este tipo de información no parece importante, es vital para tener identificada cada cotización y no perderla de vista en ningún momento.</a:t>
            </a:r>
          </a:p>
        </p:txBody>
      </p:sp>
    </p:spTree>
    <p:extLst>
      <p:ext uri="{BB962C8B-B14F-4D97-AF65-F5344CB8AC3E}">
        <p14:creationId xmlns:p14="http://schemas.microsoft.com/office/powerpoint/2010/main" val="304979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5078313"/>
          </a:xfrm>
          <a:prstGeom prst="rect">
            <a:avLst/>
          </a:prstGeom>
          <a:noFill/>
        </p:spPr>
        <p:txBody>
          <a:bodyPr wrap="square" rtlCol="0">
            <a:spAutoFit/>
          </a:bodyPr>
          <a:lstStyle/>
          <a:p>
            <a:pPr algn="l" rtl="0" fontAlgn="base"/>
            <a:r>
              <a:rPr lang="es-MX" b="0" i="0" dirty="0">
                <a:solidFill>
                  <a:srgbClr val="33475B"/>
                </a:solidFill>
                <a:effectLst/>
                <a:latin typeface="AvenirNext"/>
              </a:rPr>
              <a:t>4. Realiza una descripción del trabajo.</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Este elemento es una síntesis del producto o servicio a comercializar con tu cliente. Procura escribir un resumen de un párrafo; no omitas los detalles que ayuden a tu cliente a entender la relación del precio establecido con el trabajo que se realizará. Debes mencionar al menos la siguiente información:</a:t>
            </a:r>
          </a:p>
          <a:p>
            <a:pPr algn="l" rtl="0" fontAlgn="base"/>
            <a:endParaRPr lang="es-MX" b="0" i="0" dirty="0">
              <a:solidFill>
                <a:srgbClr val="33475B"/>
              </a:solidFill>
              <a:effectLst/>
              <a:latin typeface="AvenirNext"/>
            </a:endParaRPr>
          </a:p>
          <a:p>
            <a:pPr algn="l" rtl="0" fontAlgn="base">
              <a:buFont typeface="Arial" panose="020B0604020202020204" pitchFamily="34" charset="0"/>
              <a:buChar char="•"/>
            </a:pPr>
            <a:r>
              <a:rPr lang="es-MX" b="0" i="0" dirty="0">
                <a:solidFill>
                  <a:srgbClr val="33475B"/>
                </a:solidFill>
                <a:effectLst/>
                <a:latin typeface="inherit"/>
              </a:rPr>
              <a:t>Detalle del proyecto</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Descripción de pasos para realizarlos</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Tiempo estimado de procesos</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Fecha de entrega tentativa</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r>
              <a:rPr lang="es-MX" b="0" i="0" dirty="0">
                <a:solidFill>
                  <a:srgbClr val="33475B"/>
                </a:solidFill>
                <a:effectLst/>
                <a:latin typeface="AvenirNext"/>
              </a:rPr>
              <a:t>Asegúrate de contar con la información correcta para hacer tu cotización. No dejes de verificar con tu cliente los detalles necesarios para realizar el proyecto en cuestión; no dudes en preguntar cualquier factor adicional o duda directamente con él —ya que elementos no considerados o malentendidos pueden alterar el cálculo presentado en la cotización.</a:t>
            </a:r>
          </a:p>
        </p:txBody>
      </p:sp>
    </p:spTree>
    <p:extLst>
      <p:ext uri="{BB962C8B-B14F-4D97-AF65-F5344CB8AC3E}">
        <p14:creationId xmlns:p14="http://schemas.microsoft.com/office/powerpoint/2010/main" val="81005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5078313"/>
          </a:xfrm>
          <a:prstGeom prst="rect">
            <a:avLst/>
          </a:prstGeom>
          <a:noFill/>
        </p:spPr>
        <p:txBody>
          <a:bodyPr wrap="square" rtlCol="0">
            <a:spAutoFit/>
          </a:bodyPr>
          <a:lstStyle/>
          <a:p>
            <a:pPr algn="l" rtl="0" fontAlgn="base"/>
            <a:r>
              <a:rPr lang="es-MX" b="0" i="0" dirty="0">
                <a:solidFill>
                  <a:srgbClr val="33475B"/>
                </a:solidFill>
                <a:effectLst/>
                <a:latin typeface="AvenirNext"/>
              </a:rPr>
              <a:t>5. Especifica tus costes detalladamente.</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Este es un apartado importante porque aquí tu cliente encontrará la relación entre el producto o servicio que desea adquirir y su precio final. Al tratarse de cantidades monetarias, se debe realizar un apartado en el que aparezcan las cantidades, precios unitarios y totales para la adquisición o compra final. Además incluye un desglose específico del cargo de impuestos de acuerdo con las leyes fiscales de tu país. Por último, verifica que tu cotización posea la descripción, cantidad, precio y cálculo de los siguientes rubros:</a:t>
            </a:r>
          </a:p>
          <a:p>
            <a:pPr algn="l" rtl="0" fontAlgn="base"/>
            <a:endParaRPr lang="es-MX" b="0" i="0" dirty="0">
              <a:solidFill>
                <a:srgbClr val="33475B"/>
              </a:solidFill>
              <a:effectLst/>
              <a:latin typeface="AvenirNext"/>
            </a:endParaRPr>
          </a:p>
          <a:p>
            <a:pPr algn="l" rtl="0" fontAlgn="base">
              <a:buFont typeface="Arial" panose="020B0604020202020204" pitchFamily="34" charset="0"/>
              <a:buChar char="•"/>
            </a:pPr>
            <a:r>
              <a:rPr lang="es-MX" b="0" i="0" dirty="0">
                <a:solidFill>
                  <a:srgbClr val="33475B"/>
                </a:solidFill>
                <a:effectLst/>
                <a:latin typeface="inherit"/>
              </a:rPr>
              <a:t>Nombre del producto o servicio</a:t>
            </a:r>
          </a:p>
          <a:p>
            <a:pPr algn="l" rtl="0" fontAlgn="base">
              <a:buFont typeface="Arial" panose="020B0604020202020204" pitchFamily="34" charset="0"/>
              <a:buChar char="•"/>
            </a:pPr>
            <a:r>
              <a:rPr lang="es-MX" b="0" i="0" dirty="0">
                <a:solidFill>
                  <a:srgbClr val="33475B"/>
                </a:solidFill>
                <a:effectLst/>
                <a:latin typeface="inherit"/>
              </a:rPr>
              <a:t>Cantidad solicitada</a:t>
            </a:r>
          </a:p>
          <a:p>
            <a:pPr algn="l" rtl="0" fontAlgn="base">
              <a:buFont typeface="Arial" panose="020B0604020202020204" pitchFamily="34" charset="0"/>
              <a:buChar char="•"/>
            </a:pPr>
            <a:r>
              <a:rPr lang="es-MX" b="0" i="0" dirty="0">
                <a:solidFill>
                  <a:srgbClr val="33475B"/>
                </a:solidFill>
                <a:effectLst/>
                <a:latin typeface="inherit"/>
              </a:rPr>
              <a:t>Precio por unidad</a:t>
            </a:r>
          </a:p>
          <a:p>
            <a:pPr algn="l" rtl="0" fontAlgn="base">
              <a:buFont typeface="Arial" panose="020B0604020202020204" pitchFamily="34" charset="0"/>
              <a:buChar char="•"/>
            </a:pPr>
            <a:r>
              <a:rPr lang="es-MX" b="0" i="0" dirty="0">
                <a:solidFill>
                  <a:srgbClr val="33475B"/>
                </a:solidFill>
                <a:effectLst/>
                <a:latin typeface="inherit"/>
              </a:rPr>
              <a:t>Precio total</a:t>
            </a:r>
          </a:p>
          <a:p>
            <a:pPr algn="l" rtl="0" fontAlgn="base">
              <a:buFont typeface="Arial" panose="020B0604020202020204" pitchFamily="34" charset="0"/>
              <a:buChar char="•"/>
            </a:pPr>
            <a:r>
              <a:rPr lang="es-MX" b="0" i="0" dirty="0">
                <a:solidFill>
                  <a:srgbClr val="33475B"/>
                </a:solidFill>
                <a:effectLst/>
                <a:latin typeface="inherit"/>
              </a:rPr>
              <a:t>Subtotal</a:t>
            </a:r>
          </a:p>
          <a:p>
            <a:pPr algn="l" rtl="0" fontAlgn="base">
              <a:buFont typeface="Arial" panose="020B0604020202020204" pitchFamily="34" charset="0"/>
              <a:buChar char="•"/>
            </a:pPr>
            <a:r>
              <a:rPr lang="es-MX" b="0" i="0" dirty="0">
                <a:solidFill>
                  <a:srgbClr val="33475B"/>
                </a:solidFill>
                <a:effectLst/>
                <a:latin typeface="inherit"/>
              </a:rPr>
              <a:t>Impuestos</a:t>
            </a:r>
          </a:p>
          <a:p>
            <a:pPr algn="l" rtl="0" fontAlgn="base">
              <a:buFont typeface="Arial" panose="020B0604020202020204" pitchFamily="34" charset="0"/>
              <a:buChar char="•"/>
            </a:pPr>
            <a:r>
              <a:rPr lang="es-MX" b="0" i="0" dirty="0">
                <a:solidFill>
                  <a:srgbClr val="33475B"/>
                </a:solidFill>
                <a:effectLst/>
                <a:latin typeface="inherit"/>
              </a:rPr>
              <a:t>Total de cotización</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r>
              <a:rPr lang="es-MX" b="0" i="0" dirty="0">
                <a:solidFill>
                  <a:srgbClr val="33475B"/>
                </a:solidFill>
                <a:effectLst/>
                <a:latin typeface="AvenirNext"/>
              </a:rPr>
              <a:t>Te recomendamos distribuir estos datos por medio de una tabla, de esta manera será más fácil localizar la información necesaria en el momento que se desee de una manera más sencilla.</a:t>
            </a:r>
          </a:p>
        </p:txBody>
      </p:sp>
    </p:spTree>
    <p:extLst>
      <p:ext uri="{BB962C8B-B14F-4D97-AF65-F5344CB8AC3E}">
        <p14:creationId xmlns:p14="http://schemas.microsoft.com/office/powerpoint/2010/main" val="216525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4247317"/>
          </a:xfrm>
          <a:prstGeom prst="rect">
            <a:avLst/>
          </a:prstGeom>
          <a:noFill/>
        </p:spPr>
        <p:txBody>
          <a:bodyPr wrap="square" rtlCol="0">
            <a:spAutoFit/>
          </a:bodyPr>
          <a:lstStyle/>
          <a:p>
            <a:pPr algn="l" rtl="0" fontAlgn="base"/>
            <a:r>
              <a:rPr lang="es-MX" b="0" i="0" dirty="0">
                <a:solidFill>
                  <a:srgbClr val="33475B"/>
                </a:solidFill>
                <a:effectLst/>
                <a:latin typeface="AvenirNext"/>
              </a:rPr>
              <a:t>6. Obtén la firma del cliente</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Es un apartado muy importante, ya que es el que te permite registrar  la aprobación o visto bueno de tu cliente a través de su firma. Una cotización se elabora para determinar los detalles solicitados por el cliente, a partir de costes principalmente, y es una información importante para tu comprador. No dejes pasar los datos siguientes en esta sección:</a:t>
            </a:r>
          </a:p>
          <a:p>
            <a:pPr algn="l" rtl="0" fontAlgn="base"/>
            <a:endParaRPr lang="es-MX" b="0" i="0" dirty="0">
              <a:solidFill>
                <a:srgbClr val="33475B"/>
              </a:solidFill>
              <a:effectLst/>
              <a:latin typeface="AvenirNext"/>
            </a:endParaRPr>
          </a:p>
          <a:p>
            <a:pPr algn="l" rtl="0" fontAlgn="base">
              <a:buFont typeface="Arial" panose="020B0604020202020204" pitchFamily="34" charset="0"/>
              <a:buChar char="•"/>
            </a:pPr>
            <a:r>
              <a:rPr lang="es-MX" b="0" i="0" dirty="0">
                <a:solidFill>
                  <a:srgbClr val="33475B"/>
                </a:solidFill>
                <a:effectLst/>
                <a:latin typeface="inherit"/>
              </a:rPr>
              <a:t>Nombre del cliente</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Descripción del puesto</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Nombre de la empresa</a:t>
            </a:r>
          </a:p>
          <a:p>
            <a:pPr algn="l" rtl="0" fontAlgn="base">
              <a:buFont typeface="Arial" panose="020B0604020202020204" pitchFamily="34" charset="0"/>
              <a:buChar char="•"/>
            </a:pPr>
            <a:endParaRPr lang="es-MX" b="0" i="0" dirty="0">
              <a:solidFill>
                <a:srgbClr val="33475B"/>
              </a:solidFill>
              <a:effectLst/>
              <a:latin typeface="inherit"/>
            </a:endParaRPr>
          </a:p>
          <a:p>
            <a:pPr algn="l" fontAlgn="base"/>
            <a:r>
              <a:rPr lang="es-MX" b="0" i="0" dirty="0">
                <a:solidFill>
                  <a:srgbClr val="33475B"/>
                </a:solidFill>
                <a:effectLst/>
                <a:latin typeface="AvenirNext"/>
              </a:rPr>
              <a:t>De nueva cuenta, la cotización es un documento importante como un referente en el cierre de venta, por eso la información y aceptación del precio deben ser muy claras y específicas.</a:t>
            </a:r>
          </a:p>
        </p:txBody>
      </p:sp>
    </p:spTree>
    <p:extLst>
      <p:ext uri="{BB962C8B-B14F-4D97-AF65-F5344CB8AC3E}">
        <p14:creationId xmlns:p14="http://schemas.microsoft.com/office/powerpoint/2010/main" val="326307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200F710-CA6B-4FDE-8E4F-00D2E45EC65C}"/>
              </a:ext>
            </a:extLst>
          </p:cNvPr>
          <p:cNvSpPr txBox="1"/>
          <p:nvPr/>
        </p:nvSpPr>
        <p:spPr>
          <a:xfrm>
            <a:off x="583097" y="768626"/>
            <a:ext cx="10853728" cy="5909310"/>
          </a:xfrm>
          <a:prstGeom prst="rect">
            <a:avLst/>
          </a:prstGeom>
          <a:noFill/>
        </p:spPr>
        <p:txBody>
          <a:bodyPr wrap="square" rtlCol="0">
            <a:spAutoFit/>
          </a:bodyPr>
          <a:lstStyle/>
          <a:p>
            <a:pPr algn="l" rtl="0" fontAlgn="base"/>
            <a:r>
              <a:rPr lang="es-MX" b="0" i="0" dirty="0">
                <a:solidFill>
                  <a:srgbClr val="33475B"/>
                </a:solidFill>
                <a:effectLst/>
                <a:latin typeface="AvenirNext"/>
              </a:rPr>
              <a:t>7. Revisa los términos y condiciones de la cotización</a:t>
            </a:r>
          </a:p>
          <a:p>
            <a:pPr algn="l" rtl="0" fontAlgn="base"/>
            <a:endParaRPr lang="es-MX" b="0" i="0" dirty="0">
              <a:solidFill>
                <a:srgbClr val="33475B"/>
              </a:solidFill>
              <a:effectLst/>
              <a:latin typeface="AvenirNext"/>
            </a:endParaRPr>
          </a:p>
          <a:p>
            <a:pPr algn="l" rtl="0" fontAlgn="base"/>
            <a:r>
              <a:rPr lang="es-MX" b="0" i="0" dirty="0">
                <a:solidFill>
                  <a:srgbClr val="33475B"/>
                </a:solidFill>
                <a:effectLst/>
                <a:latin typeface="AvenirNext"/>
              </a:rPr>
              <a:t>Por último en este proceso, es conveniente que revises los términos y condiciones, ya que en algunos casos los factores que determinan una cotización pueden modificarse a causa de cambios en el contexto original en el que la cotización fue creada. Esto puede modificar el precio o cotización, por lo que rectificar este apartado de acuerdo con las necesidades específicas de tu cotización es un último paso necesario. Para que estés seguro de haber cumplido este paso revisa la siguiente información en tu documento de cotización:</a:t>
            </a:r>
          </a:p>
          <a:p>
            <a:pPr algn="l" rtl="0" fontAlgn="base"/>
            <a:endParaRPr lang="es-MX" b="0" i="0" dirty="0">
              <a:solidFill>
                <a:srgbClr val="33475B"/>
              </a:solidFill>
              <a:effectLst/>
              <a:latin typeface="AvenirNext"/>
            </a:endParaRPr>
          </a:p>
          <a:p>
            <a:pPr algn="l" rtl="0" fontAlgn="base">
              <a:buFont typeface="Arial" panose="020B0604020202020204" pitchFamily="34" charset="0"/>
              <a:buChar char="•"/>
            </a:pPr>
            <a:r>
              <a:rPr lang="es-MX" b="0" i="0" dirty="0">
                <a:solidFill>
                  <a:srgbClr val="33475B"/>
                </a:solidFill>
                <a:effectLst/>
                <a:latin typeface="inherit"/>
              </a:rPr>
              <a:t>Disposiciones legales</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Requisitos</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Reglas</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Especificaciones</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buFont typeface="Arial" panose="020B0604020202020204" pitchFamily="34" charset="0"/>
              <a:buChar char="•"/>
            </a:pPr>
            <a:r>
              <a:rPr lang="es-MX" b="0" i="0" dirty="0">
                <a:solidFill>
                  <a:srgbClr val="33475B"/>
                </a:solidFill>
                <a:effectLst/>
                <a:latin typeface="inherit"/>
              </a:rPr>
              <a:t>Estándares de calidad</a:t>
            </a:r>
          </a:p>
          <a:p>
            <a:pPr algn="l" rtl="0" fontAlgn="base">
              <a:buFont typeface="Arial" panose="020B0604020202020204" pitchFamily="34" charset="0"/>
              <a:buChar char="•"/>
            </a:pPr>
            <a:endParaRPr lang="es-MX" b="0" i="0" dirty="0">
              <a:solidFill>
                <a:srgbClr val="33475B"/>
              </a:solidFill>
              <a:effectLst/>
              <a:latin typeface="inherit"/>
            </a:endParaRPr>
          </a:p>
          <a:p>
            <a:pPr algn="l" rtl="0" fontAlgn="base"/>
            <a:r>
              <a:rPr lang="es-MX" b="0" i="0" dirty="0">
                <a:solidFill>
                  <a:srgbClr val="33475B"/>
                </a:solidFill>
                <a:effectLst/>
                <a:latin typeface="AvenirNext"/>
              </a:rPr>
              <a:t>Cada cotización debe ser específica y detallada meticulosamente en todos los aspectos que la componen. De esta forma te asegurarás de que el producto o servicio que el cliente obtendrá se ajusta al precio final y condiciones acordadas.</a:t>
            </a:r>
          </a:p>
        </p:txBody>
      </p:sp>
    </p:spTree>
    <p:extLst>
      <p:ext uri="{BB962C8B-B14F-4D97-AF65-F5344CB8AC3E}">
        <p14:creationId xmlns:p14="http://schemas.microsoft.com/office/powerpoint/2010/main" val="149348280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{A893AC95-8312-4682-87E6-950F8CBF075B}tf16401371</Template>
  <TotalTime>8</TotalTime>
  <Words>1552</Words>
  <Application>Microsoft Office PowerPoint</Application>
  <PresentationFormat>Panorámica</PresentationFormat>
  <Paragraphs>136</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AvenirNext</vt:lpstr>
      <vt:lpstr>Calibri Light</vt:lpstr>
      <vt:lpstr>inherit</vt:lpstr>
      <vt:lpstr>Rockwell</vt:lpstr>
      <vt:lpstr>Wingdings</vt:lpstr>
      <vt:lpstr>Atlas</vt:lpstr>
      <vt:lpstr>¿Cómo hacer una cotización?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hacer una cotización?</dc:title>
  <dc:creator>GAMALIEL DONADIEU SANCHEZ</dc:creator>
  <cp:lastModifiedBy>GAMALIEL DONADIEU SANCHEZ</cp:lastModifiedBy>
  <cp:revision>1</cp:revision>
  <dcterms:created xsi:type="dcterms:W3CDTF">2021-04-27T21:41:41Z</dcterms:created>
  <dcterms:modified xsi:type="dcterms:W3CDTF">2021-04-27T21:50:20Z</dcterms:modified>
</cp:coreProperties>
</file>