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YVw7VT6rpk8RwvHqNhCt8n26+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rbel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customschemas.google.com/relationships/presentationmetadata" Target="meta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7df35b5f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7df35b5f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7df35b5f9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7df35b5f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df35b5f9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df35b5f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7df35b5f9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7df35b5f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7df35b5f9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7df35b5f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7df35b5f9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7df35b5f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7df35b5f9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7df35b5f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1"/>
              <a:buFont typeface="Consolas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Изображение линии" id="13" name="Google Shape;13;p13"/>
          <p:cNvGrpSpPr/>
          <p:nvPr/>
        </p:nvGrpSpPr>
        <p:grpSpPr>
          <a:xfrm>
            <a:off x="1188982" y="4724400"/>
            <a:ext cx="6475638" cy="64008"/>
            <a:chOff x="-4110038" y="2703513"/>
            <a:chExt cx="17394239" cy="160336"/>
          </a:xfrm>
        </p:grpSpPr>
        <p:sp>
          <p:nvSpPr>
            <p:cNvPr id="14" name="Google Shape;14;p13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1142107" y="51054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22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Изображение линии" id="1221" name="Google Shape;1221;p22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222" name="Google Shape;1222;p2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96" name="Google Shape;1296;p22"/>
          <p:cNvSpPr txBox="1"/>
          <p:nvPr>
            <p:ph idx="1" type="body"/>
          </p:nvPr>
        </p:nvSpPr>
        <p:spPr>
          <a:xfrm rot="5400000">
            <a:off x="2438401" y="608707"/>
            <a:ext cx="4267200" cy="6859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6pPr>
            <a:lvl7pPr indent="-3048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7pPr>
            <a:lvl8pPr indent="-3048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8pPr>
            <a:lvl9pPr indent="-3048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9pPr>
          </a:lstStyle>
          <a:p/>
        </p:txBody>
      </p:sp>
      <p:sp>
        <p:nvSpPr>
          <p:cNvPr id="1297" name="Google Shape;1297;p22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p22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9" name="Google Shape;1299;p22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3"/>
          <p:cNvSpPr txBox="1"/>
          <p:nvPr>
            <p:ph type="title"/>
          </p:nvPr>
        </p:nvSpPr>
        <p:spPr>
          <a:xfrm rot="5400000">
            <a:off x="5336843" y="2711030"/>
            <a:ext cx="5901747" cy="1028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Изображение линии" id="1302" name="Google Shape;1302;p23"/>
          <p:cNvGrpSpPr/>
          <p:nvPr/>
        </p:nvGrpSpPr>
        <p:grpSpPr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1303" name="Google Shape;1303;p23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77" name="Google Shape;1377;p23"/>
          <p:cNvSpPr txBox="1"/>
          <p:nvPr>
            <p:ph idx="1" type="body"/>
          </p:nvPr>
        </p:nvSpPr>
        <p:spPr>
          <a:xfrm rot="5400000">
            <a:off x="936735" y="-202793"/>
            <a:ext cx="5898573" cy="685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indent="-3048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7pPr>
            <a:lvl8pPr indent="-3048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8pPr>
            <a:lvl9pPr indent="-3048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9pPr>
          </a:lstStyle>
          <a:p/>
        </p:txBody>
      </p:sp>
      <p:sp>
        <p:nvSpPr>
          <p:cNvPr id="1378" name="Google Shape;1378;p23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9" name="Google Shape;1379;p23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0" name="Google Shape;1380;p23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Изображение линии" id="140" name="Google Shape;140;p14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41" name="Google Shape;141;p14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5" name="Google Shape;215;p14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4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4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Изображение линии" id="220" name="Google Shape;220;p15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221" name="Google Shape;221;p15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2385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/>
            </a:lvl2pPr>
            <a:lvl3pPr indent="-314325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/>
            </a:lvl3pPr>
            <a:lvl4pPr indent="-3048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6pPr>
            <a:lvl7pPr indent="-3048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7pPr>
            <a:lvl8pPr indent="-3048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8pPr>
            <a:lvl9pPr indent="-3048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9pPr>
          </a:lstStyle>
          <a:p/>
        </p:txBody>
      </p:sp>
      <p:sp>
        <p:nvSpPr>
          <p:cNvPr id="296" name="Google Shape;296;p15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5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5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onsolas"/>
              <a:buNone/>
              <a:defRPr b="0" sz="24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142107" y="3429000"/>
            <a:ext cx="2057936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302" name="Google Shape;302;p16"/>
          <p:cNvSpPr txBox="1"/>
          <p:nvPr>
            <p:ph idx="2" type="body"/>
          </p:nvPr>
        </p:nvSpPr>
        <p:spPr>
          <a:xfrm>
            <a:off x="3533436" y="1905000"/>
            <a:ext cx="4253068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  <p:grpSp>
        <p:nvGrpSpPr>
          <p:cNvPr descr="Изображение прямоугольника" id="303" name="Google Shape;303;p16"/>
          <p:cNvGrpSpPr/>
          <p:nvPr/>
        </p:nvGrpSpPr>
        <p:grpSpPr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304" name="Google Shape;304;p16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305" name="Google Shape;305;p16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306" name="Google Shape;306;p16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9" name="Google Shape;309;p1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0" name="Google Shape;310;p1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1" name="Google Shape;311;p16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2" name="Google Shape;312;p1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4" name="Google Shape;314;p1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5" name="Google Shape;315;p1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6" name="Google Shape;316;p16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7" name="Google Shape;317;p1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8" name="Google Shape;318;p1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9" name="Google Shape;319;p1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0" name="Google Shape;320;p1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1" name="Google Shape;321;p16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2" name="Google Shape;322;p1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3" name="Google Shape;323;p1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4" name="Google Shape;324;p1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5" name="Google Shape;325;p1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6" name="Google Shape;326;p16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7" name="Google Shape;327;p1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8" name="Google Shape;328;p1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9" name="Google Shape;329;p1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2" name="Google Shape;332;p1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4" name="Google Shape;334;p1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5" name="Google Shape;335;p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6" name="Google Shape;336;p16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7" name="Google Shape;337;p1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8" name="Google Shape;338;p1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9" name="Google Shape;339;p1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0" name="Google Shape;340;p1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1" name="Google Shape;341;p16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2" name="Google Shape;342;p1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3" name="Google Shape;343;p1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4" name="Google Shape;344;p1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5" name="Google Shape;345;p1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6" name="Google Shape;346;p16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7" name="Google Shape;347;p1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8" name="Google Shape;348;p1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9" name="Google Shape;349;p1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0" name="Google Shape;350;p1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1" name="Google Shape;351;p16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2" name="Google Shape;352;p1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3" name="Google Shape;353;p1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4" name="Google Shape;354;p1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5" name="Google Shape;355;p1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6" name="Google Shape;356;p16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7" name="Google Shape;357;p1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8" name="Google Shape;358;p1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9" name="Google Shape;359;p1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0" name="Google Shape;360;p1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1" name="Google Shape;361;p16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2" name="Google Shape;362;p1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3" name="Google Shape;363;p1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4" name="Google Shape;364;p1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5" name="Google Shape;365;p1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6" name="Google Shape;366;p16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7" name="Google Shape;367;p1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8" name="Google Shape;368;p1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9" name="Google Shape;369;p1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0" name="Google Shape;370;p1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1" name="Google Shape;371;p16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2" name="Google Shape;372;p1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3" name="Google Shape;373;p1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4" name="Google Shape;374;p1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5" name="Google Shape;375;p1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6" name="Google Shape;376;p16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7" name="Google Shape;377;p1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8" name="Google Shape;378;p1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9" name="Google Shape;379;p1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380" name="Google Shape;380;p16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381" name="Google Shape;381;p16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3" name="Google Shape;383;p1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4" name="Google Shape;384;p1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5" name="Google Shape;385;p1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6" name="Google Shape;386;p16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7" name="Google Shape;387;p1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8" name="Google Shape;388;p1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9" name="Google Shape;389;p1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0" name="Google Shape;390;p1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1" name="Google Shape;391;p16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2" name="Google Shape;392;p1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3" name="Google Shape;393;p1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4" name="Google Shape;394;p1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5" name="Google Shape;395;p1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6" name="Google Shape;396;p16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7" name="Google Shape;397;p1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8" name="Google Shape;398;p1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9" name="Google Shape;399;p1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0" name="Google Shape;400;p1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1" name="Google Shape;401;p16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2" name="Google Shape;402;p1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3" name="Google Shape;403;p1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4" name="Google Shape;404;p1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5" name="Google Shape;405;p1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6" name="Google Shape;406;p16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7" name="Google Shape;407;p1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8" name="Google Shape;408;p1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9" name="Google Shape;409;p1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0" name="Google Shape;410;p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1" name="Google Shape;411;p16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2" name="Google Shape;412;p1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3" name="Google Shape;413;p1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4" name="Google Shape;414;p1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5" name="Google Shape;415;p1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6" name="Google Shape;416;p16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7" name="Google Shape;417;p1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8" name="Google Shape;418;p1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9" name="Google Shape;419;p1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1" name="Google Shape;421;p16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4" name="Google Shape;424;p1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5" name="Google Shape;425;p1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6" name="Google Shape;426;p16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7" name="Google Shape;427;p1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9" name="Google Shape;429;p1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0" name="Google Shape;430;p1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1" name="Google Shape;431;p16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2" name="Google Shape;432;p1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3" name="Google Shape;433;p1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4" name="Google Shape;434;p1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5" name="Google Shape;435;p1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6" name="Google Shape;436;p16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7" name="Google Shape;437;p1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8" name="Google Shape;438;p1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9" name="Google Shape;439;p1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0" name="Google Shape;440;p1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1" name="Google Shape;441;p16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2" name="Google Shape;442;p1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3" name="Google Shape;443;p1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9" name="Google Shape;449;p1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0" name="Google Shape;450;p1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1" name="Google Shape;451;p16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2" name="Google Shape;452;p1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3" name="Google Shape;453;p1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4" name="Google Shape;454;p1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455" name="Google Shape;455;p16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456" name="Google Shape;456;p16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457" name="Google Shape;457;p16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8" name="Google Shape;458;p1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2" name="Google Shape;462;p16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3" name="Google Shape;463;p1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4" name="Google Shape;464;p1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5" name="Google Shape;475;p1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6" name="Google Shape;476;p1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8" name="Google Shape;478;p1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9" name="Google Shape;479;p1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0" name="Google Shape;480;p1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3" name="Google Shape;483;p1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5" name="Google Shape;485;p1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6" name="Google Shape;486;p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8" name="Google Shape;488;p1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9" name="Google Shape;489;p1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1" name="Google Shape;491;p1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2" name="Google Shape;492;p16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3" name="Google Shape;493;p1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4" name="Google Shape;494;p1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5" name="Google Shape;495;p1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7" name="Google Shape;497;p16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8" name="Google Shape;498;p1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9" name="Google Shape;499;p1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0" name="Google Shape;500;p1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1" name="Google Shape;501;p1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2" name="Google Shape;502;p16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3" name="Google Shape;503;p1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4" name="Google Shape;504;p1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5" name="Google Shape;505;p1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6" name="Google Shape;506;p1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0" name="Google Shape;510;p1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1" name="Google Shape;511;p1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2" name="Google Shape;512;p16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4" name="Google Shape;514;p1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5" name="Google Shape;515;p1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6" name="Google Shape;516;p1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7" name="Google Shape;517;p16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8" name="Google Shape;518;p1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9" name="Google Shape;519;p1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0" name="Google Shape;520;p1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1" name="Google Shape;521;p1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2" name="Google Shape;522;p16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4" name="Google Shape;524;p1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5" name="Google Shape;525;p1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6" name="Google Shape;526;p1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7" name="Google Shape;527;p16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8" name="Google Shape;528;p1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9" name="Google Shape;529;p1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0" name="Google Shape;530;p1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531" name="Google Shape;531;p16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532" name="Google Shape;532;p16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3" name="Google Shape;533;p1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4" name="Google Shape;534;p1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5" name="Google Shape;535;p1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6" name="Google Shape;536;p1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7" name="Google Shape;537;p16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8" name="Google Shape;538;p1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9" name="Google Shape;539;p1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0" name="Google Shape;540;p1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1" name="Google Shape;541;p1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2" name="Google Shape;542;p16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3" name="Google Shape;543;p1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4" name="Google Shape;544;p1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5" name="Google Shape;545;p1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6" name="Google Shape;546;p1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7" name="Google Shape;547;p16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8" name="Google Shape;548;p1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9" name="Google Shape;549;p1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0" name="Google Shape;550;p1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1" name="Google Shape;551;p1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2" name="Google Shape;552;p16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3" name="Google Shape;553;p1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4" name="Google Shape;554;p1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5" name="Google Shape;555;p1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6" name="Google Shape;556;p1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7" name="Google Shape;557;p16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8" name="Google Shape;558;p1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9" name="Google Shape;559;p1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0" name="Google Shape;560;p1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1" name="Google Shape;561;p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2" name="Google Shape;562;p16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3" name="Google Shape;563;p1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4" name="Google Shape;564;p1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5" name="Google Shape;565;p1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6" name="Google Shape;566;p1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7" name="Google Shape;567;p16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8" name="Google Shape;568;p1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9" name="Google Shape;569;p1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0" name="Google Shape;570;p1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1" name="Google Shape;571;p1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2" name="Google Shape;572;p16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3" name="Google Shape;573;p1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4" name="Google Shape;574;p1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5" name="Google Shape;575;p1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6" name="Google Shape;576;p1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7" name="Google Shape;577;p16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8" name="Google Shape;578;p1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9" name="Google Shape;579;p1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0" name="Google Shape;580;p1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1" name="Google Shape;581;p1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2" name="Google Shape;582;p16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3" name="Google Shape;583;p1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4" name="Google Shape;584;p1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5" name="Google Shape;585;p1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6" name="Google Shape;586;p1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7" name="Google Shape;587;p16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8" name="Google Shape;588;p1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9" name="Google Shape;589;p1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0" name="Google Shape;590;p1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1" name="Google Shape;591;p1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2" name="Google Shape;592;p16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3" name="Google Shape;593;p1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4" name="Google Shape;594;p1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5" name="Google Shape;595;p1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6" name="Google Shape;596;p1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0" name="Google Shape;600;p1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1" name="Google Shape;601;p1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2" name="Google Shape;602;p16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3" name="Google Shape;603;p1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4" name="Google Shape;604;p1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5" name="Google Shape;605;p1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606" name="Google Shape;606;p16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16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6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7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7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17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8"/>
          <p:cNvSpPr txBox="1"/>
          <p:nvPr>
            <p:ph type="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1"/>
              <a:buFont typeface="Consolas"/>
              <a:buNone/>
              <a:defRPr b="0" sz="3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Изображение линии" id="615" name="Google Shape;615;p18"/>
          <p:cNvGrpSpPr/>
          <p:nvPr/>
        </p:nvGrpSpPr>
        <p:grpSpPr>
          <a:xfrm>
            <a:off x="1188982" y="4724400"/>
            <a:ext cx="6475638" cy="64008"/>
            <a:chOff x="-4110038" y="2703513"/>
            <a:chExt cx="17394239" cy="160336"/>
          </a:xfrm>
        </p:grpSpPr>
        <p:sp>
          <p:nvSpPr>
            <p:cNvPr id="616" name="Google Shape;616;p18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39" name="Google Shape;739;p18"/>
          <p:cNvSpPr txBox="1"/>
          <p:nvPr>
            <p:ph idx="1" type="body"/>
          </p:nvPr>
        </p:nvSpPr>
        <p:spPr>
          <a:xfrm>
            <a:off x="1142107" y="5102526"/>
            <a:ext cx="6859786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18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18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типа объектов" type="twoObj">
  <p:cSld name="TWO_OBJECTS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9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Изображение линии" id="745" name="Google Shape;745;p19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746" name="Google Shape;746;p19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820" name="Google Shape;820;p19"/>
          <p:cNvSpPr txBox="1"/>
          <p:nvPr>
            <p:ph idx="1" type="body"/>
          </p:nvPr>
        </p:nvSpPr>
        <p:spPr>
          <a:xfrm>
            <a:off x="1142107" y="1905000"/>
            <a:ext cx="3315563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821" name="Google Shape;821;p19"/>
          <p:cNvSpPr txBox="1"/>
          <p:nvPr>
            <p:ph idx="2" type="body"/>
          </p:nvPr>
        </p:nvSpPr>
        <p:spPr>
          <a:xfrm>
            <a:off x="4686332" y="1905000"/>
            <a:ext cx="33155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822" name="Google Shape;822;p19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19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19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>
  <p:cSld name="Сравнение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0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Изображение линии" id="827" name="Google Shape;827;p20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28" name="Google Shape;828;p20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902" name="Google Shape;902;p20"/>
          <p:cNvSpPr txBox="1"/>
          <p:nvPr>
            <p:ph idx="1" type="body"/>
          </p:nvPr>
        </p:nvSpPr>
        <p:spPr>
          <a:xfrm>
            <a:off x="1142107" y="1905000"/>
            <a:ext cx="331327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3" name="Google Shape;903;p20"/>
          <p:cNvSpPr txBox="1"/>
          <p:nvPr>
            <p:ph idx="2" type="body"/>
          </p:nvPr>
        </p:nvSpPr>
        <p:spPr>
          <a:xfrm>
            <a:off x="1142107" y="2819400"/>
            <a:ext cx="3313277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904" name="Google Shape;904;p20"/>
          <p:cNvSpPr txBox="1"/>
          <p:nvPr>
            <p:ph idx="3" type="body"/>
          </p:nvPr>
        </p:nvSpPr>
        <p:spPr>
          <a:xfrm>
            <a:off x="4688616" y="1905000"/>
            <a:ext cx="331327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5" name="Google Shape;905;p20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20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20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8" name="Google Shape;908;p20"/>
          <p:cNvSpPr txBox="1"/>
          <p:nvPr>
            <p:ph idx="4" type="body"/>
          </p:nvPr>
        </p:nvSpPr>
        <p:spPr>
          <a:xfrm>
            <a:off x="4688616" y="2819400"/>
            <a:ext cx="3313277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1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onsolas"/>
              <a:buNone/>
              <a:defRPr b="0" sz="24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Пустой заполнитель, вместо которого можно добавить изображение. Щелкните заполнитель и выберите изображение, которое необходимо добавить." id="911" name="Google Shape;911;p21"/>
          <p:cNvSpPr/>
          <p:nvPr>
            <p:ph idx="2" type="pic"/>
          </p:nvPr>
        </p:nvSpPr>
        <p:spPr>
          <a:xfrm>
            <a:off x="1309719" y="1884311"/>
            <a:ext cx="4253068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914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101"/>
              <a:buFont typeface="Consolas"/>
              <a:buNone/>
              <a:defRPr b="0" i="0" sz="2101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nsola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nsola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nsola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grpSp>
        <p:nvGrpSpPr>
          <p:cNvPr descr="Изображение прямоугольника" id="912" name="Google Shape;912;p21"/>
          <p:cNvGrpSpPr/>
          <p:nvPr/>
        </p:nvGrpSpPr>
        <p:grpSpPr>
          <a:xfrm flipH="1">
            <a:off x="1085907" y="1630822"/>
            <a:ext cx="4719500" cy="4575885"/>
            <a:chOff x="4417839" y="1630821"/>
            <a:chExt cx="6291028" cy="4575885"/>
          </a:xfrm>
        </p:grpSpPr>
        <p:grpSp>
          <p:nvGrpSpPr>
            <p:cNvPr id="913" name="Google Shape;913;p21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4" name="Google Shape;914;p2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5" name="Google Shape;915;p2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6" name="Google Shape;916;p2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7" name="Google Shape;917;p2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Google Shape;918;p2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Google Shape;919;p2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2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2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2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2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2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2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2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2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2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2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2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2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2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2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2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2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2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2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2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2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2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2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2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2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2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2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2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2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2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2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2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2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2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2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2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2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2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2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2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2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2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2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2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2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2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2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2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2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2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2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2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2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2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2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2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2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2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2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2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2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2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2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2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2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2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2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2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2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89" name="Google Shape;989;p21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0" name="Google Shape;990;p2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2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2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Google Shape;993;p2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Google Shape;994;p2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2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2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2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2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2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2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2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2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2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2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2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2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2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2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2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2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2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2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2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2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2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2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2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2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2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2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2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2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2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2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2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2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2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2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2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2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2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2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2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2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2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2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2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2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2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2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2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2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2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2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2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2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2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2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2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2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2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2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2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2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2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2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2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2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4" name="Google Shape;1064;p21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5" name="Google Shape;1065;p2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66" name="Google Shape;1066;p2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2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8" name="Google Shape;1068;p2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Google Shape;1069;p2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Google Shape;1070;p2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2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2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2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2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2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2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2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2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2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2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2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2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2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2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2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2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2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2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2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2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2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2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2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2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2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2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2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2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2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2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2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2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2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2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2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2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2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2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2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2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2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2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2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2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2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2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2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2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2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2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2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2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2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2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2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2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2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2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2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2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2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2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2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2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2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2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2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2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0" name="Google Shape;1140;p21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1" name="Google Shape;1141;p2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2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2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Google Shape;1144;p2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Google Shape;1145;p2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2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2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2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2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2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2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2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2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2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2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2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2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2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2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2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2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2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2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2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2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2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2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2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2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2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2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2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2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2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2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2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2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2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2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2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2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2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2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2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2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2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2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2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2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2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2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2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2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2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2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2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2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2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2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2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2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2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2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2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2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2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2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2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2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2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2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2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2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5" name="Google Shape;1215;p21"/>
          <p:cNvSpPr txBox="1"/>
          <p:nvPr>
            <p:ph idx="1" type="body"/>
          </p:nvPr>
        </p:nvSpPr>
        <p:spPr>
          <a:xfrm>
            <a:off x="5931014" y="3411748"/>
            <a:ext cx="2057936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216" name="Google Shape;1216;p21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21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1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onsolas"/>
              <a:buNone/>
              <a:defRPr b="0" i="0" sz="2401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%3cyour_username%3e/Demo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"/>
          <p:cNvSpPr txBox="1"/>
          <p:nvPr>
            <p:ph type="ctrTitle"/>
          </p:nvPr>
        </p:nvSpPr>
        <p:spPr>
          <a:xfrm>
            <a:off x="1066354" y="5257800"/>
            <a:ext cx="701129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</a:pPr>
            <a:r>
              <a:rPr lang="en-US" sz="2800"/>
              <a:t>An introduction to the use of open repositories</a:t>
            </a:r>
            <a:endParaRPr sz="2800"/>
          </a:p>
        </p:txBody>
      </p:sp>
      <p:sp>
        <p:nvSpPr>
          <p:cNvPr id="1386" name="Google Shape;1386;p1"/>
          <p:cNvSpPr txBox="1"/>
          <p:nvPr>
            <p:ph idx="1" type="subTitle"/>
          </p:nvPr>
        </p:nvSpPr>
        <p:spPr>
          <a:xfrm>
            <a:off x="2848290" y="3390900"/>
            <a:ext cx="3447419" cy="750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Software engineering</a:t>
            </a:r>
            <a:endParaRPr sz="2800"/>
          </a:p>
        </p:txBody>
      </p:sp>
      <p:pic>
        <p:nvPicPr>
          <p:cNvPr id="1387" name="Google Shape;13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8744" y="786892"/>
            <a:ext cx="2366510" cy="204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0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/>
              <a:t>Tracking changes in git </a:t>
            </a:r>
            <a:endParaRPr/>
          </a:p>
        </p:txBody>
      </p:sp>
      <p:pic>
        <p:nvPicPr>
          <p:cNvPr id="1447" name="Google Shape;144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373294"/>
            <a:ext cx="6861175" cy="333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7df35b5f94_0_0"/>
          <p:cNvSpPr txBox="1"/>
          <p:nvPr>
            <p:ph type="title"/>
          </p:nvPr>
        </p:nvSpPr>
        <p:spPr>
          <a:xfrm>
            <a:off x="1142108" y="274638"/>
            <a:ext cx="68598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Doing git like a real programmer</a:t>
            </a:r>
            <a:endParaRPr/>
          </a:p>
        </p:txBody>
      </p:sp>
      <p:sp>
        <p:nvSpPr>
          <p:cNvPr id="1453" name="Google Shape;1453;g7df35b5f94_0_0"/>
          <p:cNvSpPr txBox="1"/>
          <p:nvPr>
            <p:ph idx="1" type="body"/>
          </p:nvPr>
        </p:nvSpPr>
        <p:spPr>
          <a:xfrm>
            <a:off x="1142108" y="1905000"/>
            <a:ext cx="68598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35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initialize a repo</a:t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35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create a file</a:t>
            </a:r>
            <a:endParaRPr/>
          </a:p>
          <a:p>
            <a:pPr indent="0" lvl="0" marL="45720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4" name="Google Shape;1454;g7df35b5f9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88" y="2505325"/>
            <a:ext cx="61245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g7df35b5f9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88" y="3684863"/>
            <a:ext cx="73247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7df35b5f94_0_8"/>
          <p:cNvSpPr txBox="1"/>
          <p:nvPr>
            <p:ph idx="1" type="body"/>
          </p:nvPr>
        </p:nvSpPr>
        <p:spPr>
          <a:xfrm>
            <a:off x="1142100" y="414725"/>
            <a:ext cx="6859800" cy="57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/>
              <a:t>3. Add your changes</a:t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/>
              <a:t>4. Make your first commit</a:t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1" name="Google Shape;1461;g7df35b5f9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38" y="1042450"/>
            <a:ext cx="60293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g7df35b5f94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100" y="3922025"/>
            <a:ext cx="69532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7df35b5f94_0_15"/>
          <p:cNvSpPr txBox="1"/>
          <p:nvPr>
            <p:ph type="title"/>
          </p:nvPr>
        </p:nvSpPr>
        <p:spPr>
          <a:xfrm>
            <a:off x="1142108" y="274638"/>
            <a:ext cx="68598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Hiding files</a:t>
            </a:r>
            <a:endParaRPr/>
          </a:p>
        </p:txBody>
      </p:sp>
      <p:sp>
        <p:nvSpPr>
          <p:cNvPr id="1468" name="Google Shape;1468;g7df35b5f94_0_15"/>
          <p:cNvSpPr txBox="1"/>
          <p:nvPr>
            <p:ph idx="1" type="body"/>
          </p:nvPr>
        </p:nvSpPr>
        <p:spPr>
          <a:xfrm>
            <a:off x="1142108" y="1905000"/>
            <a:ext cx="68598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/>
              <a:t>You can hide some files by adding their names to a file called .gitignore</a:t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9" name="Google Shape;1469;g7df35b5f9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8222"/>
            <a:ext cx="9144000" cy="136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7df35b5f94_0_22"/>
          <p:cNvSpPr txBox="1"/>
          <p:nvPr>
            <p:ph idx="1" type="body"/>
          </p:nvPr>
        </p:nvSpPr>
        <p:spPr>
          <a:xfrm>
            <a:off x="1142100" y="445050"/>
            <a:ext cx="6859800" cy="572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 that if you try to add all your files git will ignore the files listed in  .gitignore ( my_document.txt doesn’t have any changes that is why it is not added )</a:t>
            </a:r>
            <a:endParaRPr/>
          </a:p>
        </p:txBody>
      </p:sp>
      <p:pic>
        <p:nvPicPr>
          <p:cNvPr id="1475" name="Google Shape;1475;g7df35b5f9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100" y="1697713"/>
            <a:ext cx="64960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7df35b5f94_0_28"/>
          <p:cNvSpPr txBox="1"/>
          <p:nvPr>
            <p:ph idx="1" type="body"/>
          </p:nvPr>
        </p:nvSpPr>
        <p:spPr>
          <a:xfrm>
            <a:off x="1142100" y="313575"/>
            <a:ext cx="6859800" cy="5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/>
              <a:t>You can also see the changes made in current version of project compared to last version in the last commit using command git diff:</a:t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1" name="Google Shape;1481;g7df35b5f94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737"/>
            <a:ext cx="9144000" cy="45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7df35b5f94_0_34"/>
          <p:cNvSpPr txBox="1"/>
          <p:nvPr>
            <p:ph idx="1" type="body"/>
          </p:nvPr>
        </p:nvSpPr>
        <p:spPr>
          <a:xfrm>
            <a:off x="1142100" y="293325"/>
            <a:ext cx="6859800" cy="587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/>
              <a:t>You can see list of all the commits using git log --oneline ( oneline makes output easier to read ):</a:t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7" name="Google Shape;1487;g7df35b5f94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2681288"/>
            <a:ext cx="59817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7df35b5f94_0_40"/>
          <p:cNvSpPr txBox="1"/>
          <p:nvPr>
            <p:ph type="title"/>
          </p:nvPr>
        </p:nvSpPr>
        <p:spPr>
          <a:xfrm>
            <a:off x="1142108" y="274638"/>
            <a:ext cx="68598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learn all this stuff?</a:t>
            </a:r>
            <a:endParaRPr/>
          </a:p>
        </p:txBody>
      </p:sp>
      <p:sp>
        <p:nvSpPr>
          <p:cNvPr id="1493" name="Google Shape;1493;g7df35b5f94_0_40"/>
          <p:cNvSpPr txBox="1"/>
          <p:nvPr>
            <p:ph idx="1" type="body"/>
          </p:nvPr>
        </p:nvSpPr>
        <p:spPr>
          <a:xfrm>
            <a:off x="1142108" y="1905000"/>
            <a:ext cx="68598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35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There is no actual “real programmer”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You can use something with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still want to learn, you just have to google stuff, not memorize the commands ( this is what my </a:t>
            </a:r>
            <a:r>
              <a:rPr lang="en-US"/>
              <a:t>browser </a:t>
            </a:r>
            <a:r>
              <a:rPr lang="en-US"/>
              <a:t>usually looks like if i don’t use git after 1 week of not using it):</a:t>
            </a:r>
            <a:endParaRPr/>
          </a:p>
        </p:txBody>
      </p:sp>
      <p:pic>
        <p:nvPicPr>
          <p:cNvPr id="1494" name="Google Shape;1494;g7df35b5f94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55375"/>
            <a:ext cx="8839200" cy="3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1"/>
          <p:cNvSpPr txBox="1"/>
          <p:nvPr>
            <p:ph type="title"/>
          </p:nvPr>
        </p:nvSpPr>
        <p:spPr>
          <a:xfrm>
            <a:off x="457200" y="304800"/>
            <a:ext cx="190589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</a:pPr>
            <a:r>
              <a:rPr lang="en-US" sz="2800"/>
              <a:t>Thank you</a:t>
            </a:r>
            <a:endParaRPr sz="2800"/>
          </a:p>
        </p:txBody>
      </p:sp>
      <p:sp>
        <p:nvSpPr>
          <p:cNvPr id="1500" name="Google Shape;1500;p11"/>
          <p:cNvSpPr txBox="1"/>
          <p:nvPr>
            <p:ph idx="1" type="body"/>
          </p:nvPr>
        </p:nvSpPr>
        <p:spPr>
          <a:xfrm>
            <a:off x="342899" y="5181600"/>
            <a:ext cx="2134493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Presentation was prepared by :</a:t>
            </a:r>
            <a:endParaRPr sz="1600"/>
          </a:p>
        </p:txBody>
      </p:sp>
      <p:sp>
        <p:nvSpPr>
          <p:cNvPr id="1501" name="Google Shape;1501;p11"/>
          <p:cNvSpPr txBox="1"/>
          <p:nvPr>
            <p:ph idx="2" type="body"/>
          </p:nvPr>
        </p:nvSpPr>
        <p:spPr>
          <a:xfrm>
            <a:off x="3533436" y="1905000"/>
            <a:ext cx="4253068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5795" lvl="0" marL="205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Blerta Jashari</a:t>
            </a:r>
            <a:endParaRPr/>
          </a:p>
          <a:p>
            <a:pPr indent="-205794" lvl="0" marL="205794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Anvar Vakhobov</a:t>
            </a:r>
            <a:endParaRPr/>
          </a:p>
          <a:p>
            <a:pPr indent="-205794" lvl="0" marL="205794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Emil Babazade</a:t>
            </a:r>
            <a:endParaRPr/>
          </a:p>
          <a:p>
            <a:pPr indent="-205794" lvl="0" marL="205794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Gasim Mammadov</a:t>
            </a:r>
            <a:endParaRPr/>
          </a:p>
          <a:p>
            <a:pPr indent="-205794" lvl="0" marL="205794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Ogtay Maharramov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2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/>
              <a:t>Steps to start:</a:t>
            </a:r>
            <a:endParaRPr/>
          </a:p>
        </p:txBody>
      </p:sp>
      <p:sp>
        <p:nvSpPr>
          <p:cNvPr id="1393" name="Google Shape;1393;p2"/>
          <p:cNvSpPr txBox="1"/>
          <p:nvPr>
            <p:ph idx="4294967295" type="body"/>
          </p:nvPr>
        </p:nvSpPr>
        <p:spPr>
          <a:xfrm>
            <a:off x="609599" y="1752600"/>
            <a:ext cx="8001001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5795" lvl="0" marL="20579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b="1" lang="en-US"/>
              <a:t>Create a GitHub account</a:t>
            </a:r>
            <a:r>
              <a:rPr lang="en-US"/>
              <a:t>:</a:t>
            </a:r>
            <a:endParaRPr/>
          </a:p>
          <a:p>
            <a:pPr indent="-205795" lvl="1" marL="432169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</a:pPr>
            <a:r>
              <a:rPr lang="en-US"/>
              <a:t>Sign up for GitHub</a:t>
            </a:r>
            <a:endParaRPr/>
          </a:p>
          <a:p>
            <a:pPr indent="-205795" lvl="0" marL="205795" rtl="0" algn="just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b="1" lang="en-US"/>
              <a:t>Create new Repository:</a:t>
            </a:r>
            <a:endParaRPr/>
          </a:p>
          <a:p>
            <a:pPr indent="-205795" lvl="1" marL="432169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</a:pPr>
            <a:r>
              <a:rPr lang="en-US"/>
              <a:t>Click “Create Repository” and enter name for the new rep.</a:t>
            </a:r>
            <a:endParaRPr/>
          </a:p>
          <a:p>
            <a:pPr indent="-205795" lvl="0" marL="205795" rtl="0" algn="just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b="1" lang="en-US"/>
              <a:t>Create a file:</a:t>
            </a:r>
            <a:endParaRPr/>
          </a:p>
          <a:p>
            <a:pPr indent="-205795" lvl="1" marL="432169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</a:pPr>
            <a:r>
              <a:rPr lang="en-US"/>
              <a:t>Open Terminal/Command Prompt, type:</a:t>
            </a:r>
            <a:endParaRPr/>
          </a:p>
          <a:p>
            <a:pPr indent="-171496" lvl="3" marL="775161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/>
              <a:t> Git (press Enter).</a:t>
            </a:r>
            <a:endParaRPr/>
          </a:p>
          <a:p>
            <a:pPr indent="-171496" lvl="3" marL="775161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/>
              <a:t>Mkdir Demo (Demo is directory name)</a:t>
            </a:r>
            <a:endParaRPr/>
          </a:p>
          <a:p>
            <a:pPr indent="-171496" lvl="3" marL="775161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/>
              <a:t>Echo “#Demo” &gt;&gt; README.md (creates a file called README)</a:t>
            </a:r>
            <a:endParaRPr/>
          </a:p>
          <a:p>
            <a:pPr indent="-171496" lvl="3" marL="775161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/>
              <a:t>Cat README.md (this shows inside README file)</a:t>
            </a:r>
            <a:endParaRPr/>
          </a:p>
          <a:p>
            <a:pPr indent="-171496" lvl="3" marL="775161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/>
              <a:t>Git init (initializes GitHub, and GitHub will be tracking any changes made in this file)</a:t>
            </a:r>
            <a:endParaRPr/>
          </a:p>
          <a:p>
            <a:pPr indent="-171496" lvl="3" marL="775161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/>
              <a:t>Git add README.md (this command will add README file to the repository)</a:t>
            </a:r>
            <a:endParaRPr/>
          </a:p>
          <a:p>
            <a:pPr indent="-205795" lvl="0" marL="205795" rtl="0" algn="just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b="1" lang="en-US"/>
              <a:t>Make a commit:</a:t>
            </a:r>
            <a:endParaRPr/>
          </a:p>
          <a:p>
            <a:pPr indent="-171496" lvl="3" marL="775161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/>
              <a:t>git commit –m “first commit” (it is the first commit into the repository and we have added a message “first commit” to it)</a:t>
            </a:r>
            <a:endParaRPr/>
          </a:p>
          <a:p>
            <a:pPr indent="-205795" lvl="0" marL="205795" rtl="0" algn="just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b="1" lang="en-US"/>
              <a:t>Connect your GitHub Repo with your PC:</a:t>
            </a:r>
            <a:endParaRPr/>
          </a:p>
          <a:p>
            <a:pPr indent="-171496" lvl="3" marL="775161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/>
              <a:t>git remote add origin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https://github.com/&lt;your_username&gt;/Demo.git</a:t>
            </a:r>
            <a:r>
              <a:rPr lang="en-US"/>
              <a:t> (this connects the computer to the GitHub)</a:t>
            </a:r>
            <a:endParaRPr/>
          </a:p>
          <a:p>
            <a:pPr indent="0" lvl="1" marL="457200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"/>
          <p:cNvSpPr txBox="1"/>
          <p:nvPr>
            <p:ph type="title"/>
          </p:nvPr>
        </p:nvSpPr>
        <p:spPr>
          <a:xfrm>
            <a:off x="1142109" y="274638"/>
            <a:ext cx="3125092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/>
              <a:t>Places to store</a:t>
            </a:r>
            <a:endParaRPr/>
          </a:p>
        </p:txBody>
      </p:sp>
      <p:sp>
        <p:nvSpPr>
          <p:cNvPr id="1399" name="Google Shape;1399;p3"/>
          <p:cNvSpPr txBox="1"/>
          <p:nvPr>
            <p:ph idx="1" type="body"/>
          </p:nvPr>
        </p:nvSpPr>
        <p:spPr>
          <a:xfrm>
            <a:off x="457200" y="2133600"/>
            <a:ext cx="3124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5795" lvl="0" marL="205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When files are created via GitHub - Git compresses it and stores it into its own data structure. The compressed object will have a unique name, a hash, and will be stored under the object directory.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205795" lvl="0" marL="205795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Local Git config file is stored inside the .git directory of the current in-work repository.</a:t>
            </a:r>
            <a:endParaRPr/>
          </a:p>
        </p:txBody>
      </p:sp>
      <p:pic>
        <p:nvPicPr>
          <p:cNvPr id="1400" name="Google Shape;1400;p3"/>
          <p:cNvPicPr preferRelativeResize="0"/>
          <p:nvPr/>
        </p:nvPicPr>
        <p:blipFill rotWithShape="1">
          <a:blip r:embed="rId3">
            <a:alphaModFix/>
          </a:blip>
          <a:srcRect b="0" l="10908" r="12726" t="0"/>
          <a:stretch/>
        </p:blipFill>
        <p:spPr>
          <a:xfrm>
            <a:off x="3962400" y="2133600"/>
            <a:ext cx="4946073" cy="38862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"/>
          <p:cNvSpPr txBox="1"/>
          <p:nvPr>
            <p:ph type="title"/>
          </p:nvPr>
        </p:nvSpPr>
        <p:spPr>
          <a:xfrm>
            <a:off x="685800" y="228600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/>
              <a:t>Benefit of using Git</a:t>
            </a:r>
            <a:endParaRPr/>
          </a:p>
        </p:txBody>
      </p:sp>
      <p:sp>
        <p:nvSpPr>
          <p:cNvPr id="1406" name="Google Shape;1406;p4"/>
          <p:cNvSpPr txBox="1"/>
          <p:nvPr>
            <p:ph idx="1" type="body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5795" lvl="0" marL="20579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Distributed model: It means your work is your own. You can let others see what is necessary. Additionally, it makes it possible to work offline and it is time efficient.</a:t>
            </a:r>
            <a:endParaRPr/>
          </a:p>
          <a:p>
            <a:pPr indent="-205795" lvl="0" marL="205795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Branching and Merging: It means you can sandbox your features and ideas till they are ready for the mainstream.</a:t>
            </a:r>
            <a:endParaRPr/>
          </a:p>
          <a:p>
            <a:pPr indent="-205795" lvl="0" marL="205795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Workflow is flexible: Compared to Centralized VCS, Git has the qualities that allows to choose your own workflow. It can be either as simple as centralized or just hierarchical.</a:t>
            </a:r>
            <a:endParaRPr/>
          </a:p>
          <a:p>
            <a:pPr indent="-205795" lvl="0" marL="205795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Data Integrity is assured: Because Git uses SHA1 tree, data corruption due to external reasons can be easily detected.</a:t>
            </a:r>
            <a:endParaRPr/>
          </a:p>
          <a:p>
            <a:pPr indent="-205795" lvl="0" marL="205795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Other benefits: it is faster than other DCVS, for local as well as network operations. Additionally, it is free, not everybody wants to pay over 400$ every year for repositories.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5"/>
          <p:cNvSpPr txBox="1"/>
          <p:nvPr>
            <p:ph idx="1" type="body"/>
          </p:nvPr>
        </p:nvSpPr>
        <p:spPr>
          <a:xfrm>
            <a:off x="533400" y="228600"/>
            <a:ext cx="2438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1800"/>
              <a:t>Our simple program “HelloWorld”</a:t>
            </a:r>
            <a:br>
              <a:rPr b="1" lang="en-US" sz="1800"/>
            </a:br>
            <a:r>
              <a:rPr lang="en-US" sz="1800"/>
              <a:t>-Open Eclipse</a:t>
            </a:r>
            <a:br>
              <a:rPr lang="en-US" sz="1800"/>
            </a:br>
            <a:r>
              <a:rPr lang="en-US" sz="1800"/>
              <a:t>-New Class</a:t>
            </a:r>
            <a:br>
              <a:rPr lang="en-US" sz="1800"/>
            </a:br>
            <a:r>
              <a:rPr lang="en-US" sz="1800"/>
              <a:t>-Class name HelloWorld</a:t>
            </a:r>
            <a:endParaRPr sz="1800"/>
          </a:p>
        </p:txBody>
      </p:sp>
      <p:pic>
        <p:nvPicPr>
          <p:cNvPr id="1412" name="Google Shape;1412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1861" l="5825" r="38835" t="1860"/>
          <a:stretch/>
        </p:blipFill>
        <p:spPr>
          <a:xfrm>
            <a:off x="3505200" y="1905000"/>
            <a:ext cx="4343400" cy="40935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6"/>
          <p:cNvSpPr txBox="1"/>
          <p:nvPr>
            <p:ph type="title"/>
          </p:nvPr>
        </p:nvSpPr>
        <p:spPr>
          <a:xfrm>
            <a:off x="1142109" y="1222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/>
              <a:t>Using GitHub with Eclipse Projects</a:t>
            </a:r>
            <a:endParaRPr/>
          </a:p>
        </p:txBody>
      </p:sp>
      <p:sp>
        <p:nvSpPr>
          <p:cNvPr id="1418" name="Google Shape;1418;p6"/>
          <p:cNvSpPr txBox="1"/>
          <p:nvPr>
            <p:ph idx="1" type="body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5795" lvl="0" marL="2057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-US"/>
              <a:t>Clone repository in eclipse</a:t>
            </a:r>
            <a:endParaRPr/>
          </a:p>
          <a:p>
            <a:pPr indent="-91495" lvl="0" marL="205795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9" name="Google Shape;14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09800"/>
            <a:ext cx="4043768" cy="320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3768" y="3429000"/>
            <a:ext cx="4267200" cy="299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/>
              <a:t>Go to Perspective -&gt; Git Repositories and Click on Clone Git Repository</a:t>
            </a:r>
            <a:endParaRPr/>
          </a:p>
        </p:txBody>
      </p:sp>
      <p:pic>
        <p:nvPicPr>
          <p:cNvPr id="1426" name="Google Shape;142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76400"/>
            <a:ext cx="3809999" cy="358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2209800"/>
            <a:ext cx="4716678" cy="437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" name="Google Shape;1432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56" y="251618"/>
            <a:ext cx="4985544" cy="5239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8"/>
          <p:cNvSpPr txBox="1"/>
          <p:nvPr>
            <p:ph idx="4294967295" type="ctrTitle"/>
          </p:nvPr>
        </p:nvSpPr>
        <p:spPr>
          <a:xfrm>
            <a:off x="5580856" y="762000"/>
            <a:ext cx="3588544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 a right click on Project -&gt; Team -&gt; Share -&gt; Add to git repo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34" name="Google Shape;1434;p8"/>
          <p:cNvPicPr preferRelativeResize="0"/>
          <p:nvPr/>
        </p:nvPicPr>
        <p:blipFill rotWithShape="1">
          <a:blip r:embed="rId4">
            <a:alphaModFix/>
          </a:blip>
          <a:srcRect b="0" l="0" r="32399" t="3001"/>
          <a:stretch/>
        </p:blipFill>
        <p:spPr>
          <a:xfrm>
            <a:off x="4191000" y="3048000"/>
            <a:ext cx="4800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9"/>
          <p:cNvSpPr txBox="1"/>
          <p:nvPr>
            <p:ph idx="4294967295" type="title"/>
          </p:nvPr>
        </p:nvSpPr>
        <p:spPr>
          <a:xfrm>
            <a:off x="685800" y="152400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/>
              <a:t>Commit Changes</a:t>
            </a:r>
            <a:endParaRPr/>
          </a:p>
        </p:txBody>
      </p:sp>
      <p:pic>
        <p:nvPicPr>
          <p:cNvPr id="1440" name="Google Shape;1440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6200" y="152400"/>
            <a:ext cx="44030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513" y="2819400"/>
            <a:ext cx="4496973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Школьная доска (16x9)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2020-02-06T14:02:00Z</dcterms:created>
  <dc:creator>Blerta's Lenovo</dc:creator>
</cp:coreProperties>
</file>