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83" r:id="rId3"/>
    <p:sldId id="301" r:id="rId4"/>
    <p:sldId id="302" r:id="rId5"/>
    <p:sldId id="304" r:id="rId6"/>
    <p:sldId id="306" r:id="rId7"/>
    <p:sldId id="305" r:id="rId8"/>
    <p:sldId id="257" r:id="rId9"/>
    <p:sldId id="258" r:id="rId10"/>
    <p:sldId id="288" r:id="rId11"/>
    <p:sldId id="287" r:id="rId12"/>
    <p:sldId id="289" r:id="rId13"/>
    <p:sldId id="261" r:id="rId14"/>
    <p:sldId id="291" r:id="rId15"/>
    <p:sldId id="293" r:id="rId16"/>
    <p:sldId id="294" r:id="rId17"/>
    <p:sldId id="263" r:id="rId18"/>
    <p:sldId id="295" r:id="rId19"/>
    <p:sldId id="296" r:id="rId20"/>
    <p:sldId id="297" r:id="rId21"/>
    <p:sldId id="298" r:id="rId22"/>
    <p:sldId id="299" r:id="rId23"/>
    <p:sldId id="300" r:id="rId24"/>
    <p:sldId id="279" r:id="rId25"/>
    <p:sldId id="281"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9C48F6-9EDD-4EA7-BEE3-AEAF42C9533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1F0C4AE-77BA-483D-929B-228C7B923A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A622F69-F07A-4C29-AA1D-410DA5F75333}"/>
              </a:ext>
            </a:extLst>
          </p:cNvPr>
          <p:cNvSpPr>
            <a:spLocks noGrp="1"/>
          </p:cNvSpPr>
          <p:nvPr>
            <p:ph type="dt" sz="half" idx="10"/>
          </p:nvPr>
        </p:nvSpPr>
        <p:spPr/>
        <p:txBody>
          <a:bodyPr/>
          <a:lstStyle/>
          <a:p>
            <a:fld id="{96DFF08F-DC6B-4601-B491-B0F83F6DD2DA}" type="datetimeFigureOut">
              <a:rPr lang="en-US" smtClean="0"/>
              <a:t>4/19/2024</a:t>
            </a:fld>
            <a:endParaRPr lang="en-US" dirty="0"/>
          </a:p>
        </p:txBody>
      </p:sp>
      <p:sp>
        <p:nvSpPr>
          <p:cNvPr id="5" name="Espace réservé du pied de page 4">
            <a:extLst>
              <a:ext uri="{FF2B5EF4-FFF2-40B4-BE49-F238E27FC236}">
                <a16:creationId xmlns:a16="http://schemas.microsoft.com/office/drawing/2014/main" id="{57C1D4CA-7822-4A2C-BBC0-1EA8D3349CC1}"/>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3EA2783D-CDA2-4775-A931-48B15C7D23D2}"/>
              </a:ext>
            </a:extLst>
          </p:cNvPr>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4078304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238BCF-D5A6-4F78-9336-FE30D0CD77D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2EAE050-6FA0-4739-A73E-EC1CF694AE6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9D40C72-DDEB-4F06-9F46-A6292229BF8A}"/>
              </a:ext>
            </a:extLst>
          </p:cNvPr>
          <p:cNvSpPr>
            <a:spLocks noGrp="1"/>
          </p:cNvSpPr>
          <p:nvPr>
            <p:ph type="dt" sz="half" idx="10"/>
          </p:nvPr>
        </p:nvSpPr>
        <p:spPr/>
        <p:txBody>
          <a:bodyPr/>
          <a:lstStyle/>
          <a:p>
            <a:fld id="{96DFF08F-DC6B-4601-B491-B0F83F6DD2DA}" type="datetimeFigureOut">
              <a:rPr lang="en-US" smtClean="0"/>
              <a:t>4/19/2024</a:t>
            </a:fld>
            <a:endParaRPr lang="en-US" dirty="0"/>
          </a:p>
        </p:txBody>
      </p:sp>
      <p:sp>
        <p:nvSpPr>
          <p:cNvPr id="5" name="Espace réservé du pied de page 4">
            <a:extLst>
              <a:ext uri="{FF2B5EF4-FFF2-40B4-BE49-F238E27FC236}">
                <a16:creationId xmlns:a16="http://schemas.microsoft.com/office/drawing/2014/main" id="{1F6D7865-7E5C-4B83-B4DD-0D212F9B292E}"/>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E9C4C509-1980-4B80-A332-83AFC6445331}"/>
              </a:ext>
            </a:extLst>
          </p:cNvPr>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266264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C62D746-F15C-4B84-87DE-3BA1168528F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58188E8-32F1-44FC-A942-1371F596CDA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7D11124-29C7-404F-A6C3-9EAA7CEC1023}"/>
              </a:ext>
            </a:extLst>
          </p:cNvPr>
          <p:cNvSpPr>
            <a:spLocks noGrp="1"/>
          </p:cNvSpPr>
          <p:nvPr>
            <p:ph type="dt" sz="half" idx="10"/>
          </p:nvPr>
        </p:nvSpPr>
        <p:spPr/>
        <p:txBody>
          <a:bodyPr/>
          <a:lstStyle/>
          <a:p>
            <a:fld id="{96DFF08F-DC6B-4601-B491-B0F83F6DD2DA}" type="datetimeFigureOut">
              <a:rPr lang="en-US" smtClean="0"/>
              <a:t>4/19/2024</a:t>
            </a:fld>
            <a:endParaRPr lang="en-US" dirty="0"/>
          </a:p>
        </p:txBody>
      </p:sp>
      <p:sp>
        <p:nvSpPr>
          <p:cNvPr id="5" name="Espace réservé du pied de page 4">
            <a:extLst>
              <a:ext uri="{FF2B5EF4-FFF2-40B4-BE49-F238E27FC236}">
                <a16:creationId xmlns:a16="http://schemas.microsoft.com/office/drawing/2014/main" id="{5A60EFA8-FA10-4516-AA73-96E74A4BC2FE}"/>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9755B0F9-0810-400B-858F-FCD173B8D0B1}"/>
              </a:ext>
            </a:extLst>
          </p:cNvPr>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994333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E1E3FC-FACB-4106-8520-B88ED4667EE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7EF782D-D99A-4DFC-9370-8DDD8B5B17D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6C4CA89-47BC-4F0A-B3EC-CC38222F31CB}"/>
              </a:ext>
            </a:extLst>
          </p:cNvPr>
          <p:cNvSpPr>
            <a:spLocks noGrp="1"/>
          </p:cNvSpPr>
          <p:nvPr>
            <p:ph type="dt" sz="half" idx="10"/>
          </p:nvPr>
        </p:nvSpPr>
        <p:spPr/>
        <p:txBody>
          <a:bodyPr/>
          <a:lstStyle/>
          <a:p>
            <a:fld id="{96DFF08F-DC6B-4601-B491-B0F83F6DD2DA}" type="datetimeFigureOut">
              <a:rPr lang="en-US" smtClean="0"/>
              <a:t>4/19/2024</a:t>
            </a:fld>
            <a:endParaRPr lang="en-US" dirty="0"/>
          </a:p>
        </p:txBody>
      </p:sp>
      <p:sp>
        <p:nvSpPr>
          <p:cNvPr id="5" name="Espace réservé du pied de page 4">
            <a:extLst>
              <a:ext uri="{FF2B5EF4-FFF2-40B4-BE49-F238E27FC236}">
                <a16:creationId xmlns:a16="http://schemas.microsoft.com/office/drawing/2014/main" id="{74E4FFAA-2F2C-421B-B026-7A8ECC4CF2F1}"/>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F0631DC2-738A-40A0-B0A5-C186B3931FA8}"/>
              </a:ext>
            </a:extLst>
          </p:cNvPr>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763393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CF508A-D897-4A08-B647-0817E2A197D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94E9D91-4A57-470D-A51E-39CCB55E78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7BBAA44-A1B1-4238-AFE1-CFEF7F9937E0}"/>
              </a:ext>
            </a:extLst>
          </p:cNvPr>
          <p:cNvSpPr>
            <a:spLocks noGrp="1"/>
          </p:cNvSpPr>
          <p:nvPr>
            <p:ph type="dt" sz="half" idx="10"/>
          </p:nvPr>
        </p:nvSpPr>
        <p:spPr/>
        <p:txBody>
          <a:bodyPr/>
          <a:lstStyle/>
          <a:p>
            <a:fld id="{96DFF08F-DC6B-4601-B491-B0F83F6DD2DA}" type="datetimeFigureOut">
              <a:rPr lang="en-US" smtClean="0"/>
              <a:t>4/19/2024</a:t>
            </a:fld>
            <a:endParaRPr lang="en-US" dirty="0"/>
          </a:p>
        </p:txBody>
      </p:sp>
      <p:sp>
        <p:nvSpPr>
          <p:cNvPr id="5" name="Espace réservé du pied de page 4">
            <a:extLst>
              <a:ext uri="{FF2B5EF4-FFF2-40B4-BE49-F238E27FC236}">
                <a16:creationId xmlns:a16="http://schemas.microsoft.com/office/drawing/2014/main" id="{FC085762-BD12-4C10-8868-6906965CC618}"/>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AA7C6791-101E-478B-B829-9006858C71A1}"/>
              </a:ext>
            </a:extLst>
          </p:cNvPr>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52277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E6D9B8-84A6-4877-B1BA-6146BA9F9E3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77C6466-8DE6-4F9C-BECF-90EF36BCD3F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1E979BC-4DA4-4B56-B99D-E13A65F82F3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10027F9-FBE1-4135-86F6-738A59402411}"/>
              </a:ext>
            </a:extLst>
          </p:cNvPr>
          <p:cNvSpPr>
            <a:spLocks noGrp="1"/>
          </p:cNvSpPr>
          <p:nvPr>
            <p:ph type="dt" sz="half" idx="10"/>
          </p:nvPr>
        </p:nvSpPr>
        <p:spPr/>
        <p:txBody>
          <a:bodyPr/>
          <a:lstStyle/>
          <a:p>
            <a:fld id="{96DFF08F-DC6B-4601-B491-B0F83F6DD2DA}" type="datetimeFigureOut">
              <a:rPr lang="en-US" smtClean="0"/>
              <a:t>4/19/2024</a:t>
            </a:fld>
            <a:endParaRPr lang="en-US" dirty="0"/>
          </a:p>
        </p:txBody>
      </p:sp>
      <p:sp>
        <p:nvSpPr>
          <p:cNvPr id="6" name="Espace réservé du pied de page 5">
            <a:extLst>
              <a:ext uri="{FF2B5EF4-FFF2-40B4-BE49-F238E27FC236}">
                <a16:creationId xmlns:a16="http://schemas.microsoft.com/office/drawing/2014/main" id="{05B3C4E4-C185-4FA9-B036-79D48D03F106}"/>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69868FFE-0D4B-4A5B-9566-B91B1ADA1765}"/>
              </a:ext>
            </a:extLst>
          </p:cNvPr>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55336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8A4923-5E5F-4301-B642-CA84DFA17A6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63C63E9-F16A-42DF-A2FD-F18C0298C0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D1F3426-3EB7-45AD-B779-0442D759C4F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7E281A8-AE94-4E74-86EC-511E77D614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6CA4FAD-E50B-4E9B-A4BD-FAE10AFAA55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5F2998B-0DFC-410D-A881-2971D6D03E1E}"/>
              </a:ext>
            </a:extLst>
          </p:cNvPr>
          <p:cNvSpPr>
            <a:spLocks noGrp="1"/>
          </p:cNvSpPr>
          <p:nvPr>
            <p:ph type="dt" sz="half" idx="10"/>
          </p:nvPr>
        </p:nvSpPr>
        <p:spPr/>
        <p:txBody>
          <a:bodyPr/>
          <a:lstStyle/>
          <a:p>
            <a:fld id="{96DFF08F-DC6B-4601-B491-B0F83F6DD2DA}" type="datetimeFigureOut">
              <a:rPr lang="en-US" smtClean="0"/>
              <a:t>4/19/2024</a:t>
            </a:fld>
            <a:endParaRPr lang="en-US" dirty="0"/>
          </a:p>
        </p:txBody>
      </p:sp>
      <p:sp>
        <p:nvSpPr>
          <p:cNvPr id="8" name="Espace réservé du pied de page 7">
            <a:extLst>
              <a:ext uri="{FF2B5EF4-FFF2-40B4-BE49-F238E27FC236}">
                <a16:creationId xmlns:a16="http://schemas.microsoft.com/office/drawing/2014/main" id="{CA89BCA7-F894-40AB-82C2-ECE73A18DB80}"/>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B37A0CF2-38AB-49D3-94B3-3B13B941117C}"/>
              </a:ext>
            </a:extLst>
          </p:cNvPr>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853225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C3D5E0-0729-48C3-BC65-9BDC10F656F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F9682FC-990D-4BD8-BB06-087803785413}"/>
              </a:ext>
            </a:extLst>
          </p:cNvPr>
          <p:cNvSpPr>
            <a:spLocks noGrp="1"/>
          </p:cNvSpPr>
          <p:nvPr>
            <p:ph type="dt" sz="half" idx="10"/>
          </p:nvPr>
        </p:nvSpPr>
        <p:spPr/>
        <p:txBody>
          <a:bodyPr/>
          <a:lstStyle/>
          <a:p>
            <a:fld id="{96DFF08F-DC6B-4601-B491-B0F83F6DD2DA}" type="datetimeFigureOut">
              <a:rPr lang="en-US" smtClean="0"/>
              <a:t>4/19/2024</a:t>
            </a:fld>
            <a:endParaRPr lang="en-US" dirty="0"/>
          </a:p>
        </p:txBody>
      </p:sp>
      <p:sp>
        <p:nvSpPr>
          <p:cNvPr id="4" name="Espace réservé du pied de page 3">
            <a:extLst>
              <a:ext uri="{FF2B5EF4-FFF2-40B4-BE49-F238E27FC236}">
                <a16:creationId xmlns:a16="http://schemas.microsoft.com/office/drawing/2014/main" id="{94D83AA2-7C23-4516-83B4-0BE4A4C75349}"/>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CA3B0144-E290-4D90-B328-1EA4ED16E8EB}"/>
              </a:ext>
            </a:extLst>
          </p:cNvPr>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819964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5769C2D-DD4B-46CC-92D3-A3CF727DA0DF}"/>
              </a:ext>
            </a:extLst>
          </p:cNvPr>
          <p:cNvSpPr>
            <a:spLocks noGrp="1"/>
          </p:cNvSpPr>
          <p:nvPr>
            <p:ph type="dt" sz="half" idx="10"/>
          </p:nvPr>
        </p:nvSpPr>
        <p:spPr/>
        <p:txBody>
          <a:bodyPr/>
          <a:lstStyle/>
          <a:p>
            <a:fld id="{96DFF08F-DC6B-4601-B491-B0F83F6DD2DA}" type="datetimeFigureOut">
              <a:rPr lang="en-US" smtClean="0"/>
              <a:t>4/19/2024</a:t>
            </a:fld>
            <a:endParaRPr lang="en-US" dirty="0"/>
          </a:p>
        </p:txBody>
      </p:sp>
      <p:sp>
        <p:nvSpPr>
          <p:cNvPr id="3" name="Espace réservé du pied de page 2">
            <a:extLst>
              <a:ext uri="{FF2B5EF4-FFF2-40B4-BE49-F238E27FC236}">
                <a16:creationId xmlns:a16="http://schemas.microsoft.com/office/drawing/2014/main" id="{9EF7E5A3-4104-4D66-9F59-565CAE7D0203}"/>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3B9AD99B-7DC2-4805-A2D4-F889495D555F}"/>
              </a:ext>
            </a:extLst>
          </p:cNvPr>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12635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CB8BC2-4BED-4AEF-B3C5-D0E932D83D6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F3A4D34-9A31-4E61-9A05-5F6C2074C2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7F0FAA9-B846-4CFB-BC65-9DDAC0AB8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7042D5B-4110-4103-AEBE-B84C6C1FC7EA}"/>
              </a:ext>
            </a:extLst>
          </p:cNvPr>
          <p:cNvSpPr>
            <a:spLocks noGrp="1"/>
          </p:cNvSpPr>
          <p:nvPr>
            <p:ph type="dt" sz="half" idx="10"/>
          </p:nvPr>
        </p:nvSpPr>
        <p:spPr/>
        <p:txBody>
          <a:bodyPr/>
          <a:lstStyle/>
          <a:p>
            <a:fld id="{96DFF08F-DC6B-4601-B491-B0F83F6DD2DA}" type="datetimeFigureOut">
              <a:rPr lang="en-US" smtClean="0"/>
              <a:t>4/19/2024</a:t>
            </a:fld>
            <a:endParaRPr lang="en-US" dirty="0"/>
          </a:p>
        </p:txBody>
      </p:sp>
      <p:sp>
        <p:nvSpPr>
          <p:cNvPr id="6" name="Espace réservé du pied de page 5">
            <a:extLst>
              <a:ext uri="{FF2B5EF4-FFF2-40B4-BE49-F238E27FC236}">
                <a16:creationId xmlns:a16="http://schemas.microsoft.com/office/drawing/2014/main" id="{27822CEA-5B4B-4523-A8C6-25326AEAD427}"/>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37FB896C-8DFE-4A32-AD5A-0277957DFD62}"/>
              </a:ext>
            </a:extLst>
          </p:cNvPr>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586106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645CF2-6290-4186-A278-D102C09F2E1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4FB5B29-A48D-4CCC-B7A6-D319789E7C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A3E0AE8-4D44-4478-8F6B-428B05A078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A0DAAFC-3E58-4B5D-8DF1-BECD3AA8E088}"/>
              </a:ext>
            </a:extLst>
          </p:cNvPr>
          <p:cNvSpPr>
            <a:spLocks noGrp="1"/>
          </p:cNvSpPr>
          <p:nvPr>
            <p:ph type="dt" sz="half" idx="10"/>
          </p:nvPr>
        </p:nvSpPr>
        <p:spPr/>
        <p:txBody>
          <a:bodyPr/>
          <a:lstStyle/>
          <a:p>
            <a:fld id="{96DFF08F-DC6B-4601-B491-B0F83F6DD2DA}" type="datetimeFigureOut">
              <a:rPr lang="en-US" smtClean="0"/>
              <a:t>4/19/2024</a:t>
            </a:fld>
            <a:endParaRPr lang="en-US" dirty="0"/>
          </a:p>
        </p:txBody>
      </p:sp>
      <p:sp>
        <p:nvSpPr>
          <p:cNvPr id="6" name="Espace réservé du pied de page 5">
            <a:extLst>
              <a:ext uri="{FF2B5EF4-FFF2-40B4-BE49-F238E27FC236}">
                <a16:creationId xmlns:a16="http://schemas.microsoft.com/office/drawing/2014/main" id="{40B27C92-0C41-4F4D-BC20-A7E94C3B4750}"/>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094D6D45-43AA-41C1-8D89-3FA5C5FA3C81}"/>
              </a:ext>
            </a:extLst>
          </p:cNvPr>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80984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7758AE9-AC58-4059-A8DE-9565C1E7CD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8A9E285-447A-4550-9227-C21012F500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5BE317A-B7E2-472D-9275-C357D556F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FF08F-DC6B-4601-B491-B0F83F6DD2DA}" type="datetimeFigureOut">
              <a:rPr lang="en-US" smtClean="0"/>
              <a:pPr/>
              <a:t>4/19/2024</a:t>
            </a:fld>
            <a:endParaRPr lang="en-US" dirty="0"/>
          </a:p>
        </p:txBody>
      </p:sp>
      <p:sp>
        <p:nvSpPr>
          <p:cNvPr id="5" name="Espace réservé du pied de page 4">
            <a:extLst>
              <a:ext uri="{FF2B5EF4-FFF2-40B4-BE49-F238E27FC236}">
                <a16:creationId xmlns:a16="http://schemas.microsoft.com/office/drawing/2014/main" id="{A54BE05C-F791-4118-91CD-A7702F75F7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829A226E-16AA-4230-91B9-506A38EC6C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41142811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663DD-B5C9-4A51-921E-E83DE4B92FE4}"/>
              </a:ext>
            </a:extLst>
          </p:cNvPr>
          <p:cNvSpPr>
            <a:spLocks noGrp="1"/>
          </p:cNvSpPr>
          <p:nvPr>
            <p:ph type="ctrTitle"/>
          </p:nvPr>
        </p:nvSpPr>
        <p:spPr>
          <a:xfrm>
            <a:off x="384313" y="1966816"/>
            <a:ext cx="11383617" cy="2022088"/>
          </a:xfrm>
        </p:spPr>
        <p:txBody>
          <a:bodyPr>
            <a:normAutofit/>
          </a:bodyPr>
          <a:lstStyle/>
          <a:p>
            <a:r>
              <a:rPr lang="fr-FR" dirty="0">
                <a:latin typeface="Arial Black" panose="020B0A04020102020204" pitchFamily="34" charset="0"/>
              </a:rPr>
              <a:t>COMMUNICATION MANAGERIALE</a:t>
            </a:r>
          </a:p>
        </p:txBody>
      </p:sp>
      <p:sp>
        <p:nvSpPr>
          <p:cNvPr id="3" name="Sous-titre 2">
            <a:extLst>
              <a:ext uri="{FF2B5EF4-FFF2-40B4-BE49-F238E27FC236}">
                <a16:creationId xmlns:a16="http://schemas.microsoft.com/office/drawing/2014/main" id="{9E2A2F66-5F3D-443F-B794-7AA0E2F36928}"/>
              </a:ext>
            </a:extLst>
          </p:cNvPr>
          <p:cNvSpPr>
            <a:spLocks noGrp="1"/>
          </p:cNvSpPr>
          <p:nvPr>
            <p:ph type="subTitle" idx="1"/>
          </p:nvPr>
        </p:nvSpPr>
        <p:spPr>
          <a:xfrm>
            <a:off x="8931964" y="5059021"/>
            <a:ext cx="3140763" cy="1470988"/>
          </a:xfrm>
        </p:spPr>
        <p:txBody>
          <a:bodyPr>
            <a:normAutofit lnSpcReduction="10000"/>
          </a:bodyPr>
          <a:lstStyle/>
          <a:p>
            <a:endParaRPr lang="fr-FR" sz="1800" dirty="0">
              <a:solidFill>
                <a:srgbClr val="FF0000"/>
              </a:solidFill>
              <a:latin typeface="Eras Bold ITC" panose="020B0907030504020204" pitchFamily="34" charset="0"/>
              <a:cs typeface="Arial" panose="020B0604020202020204" pitchFamily="34" charset="0"/>
            </a:endParaRPr>
          </a:p>
          <a:p>
            <a:r>
              <a:rPr lang="fr-FR" sz="1800" b="1" dirty="0">
                <a:latin typeface="Eras Bold ITC" panose="020B0907030504020204" pitchFamily="34" charset="0"/>
                <a:cs typeface="Arial" panose="020B0604020202020204" pitchFamily="34" charset="0"/>
              </a:rPr>
              <a:t>Dr Colomb DEGBE-KETE</a:t>
            </a:r>
          </a:p>
          <a:p>
            <a:pPr>
              <a:lnSpc>
                <a:spcPct val="110000"/>
              </a:lnSpc>
            </a:pPr>
            <a:r>
              <a:rPr lang="fr-FR" sz="1800" b="1" dirty="0">
                <a:solidFill>
                  <a:srgbClr val="FF0000"/>
                </a:solidFill>
                <a:latin typeface="Eras Bold ITC" panose="020B0907030504020204" pitchFamily="34" charset="0"/>
                <a:cs typeface="Arial" panose="020B0604020202020204" pitchFamily="34" charset="0"/>
              </a:rPr>
              <a:t>Enseignant-Chercheur</a:t>
            </a:r>
          </a:p>
          <a:p>
            <a:pPr>
              <a:lnSpc>
                <a:spcPct val="110000"/>
              </a:lnSpc>
            </a:pPr>
            <a:r>
              <a:rPr lang="fr-FR" sz="1800" dirty="0">
                <a:solidFill>
                  <a:srgbClr val="FF0000"/>
                </a:solidFill>
                <a:latin typeface="Eras Bold ITC" panose="020B0907030504020204" pitchFamily="34" charset="0"/>
                <a:cs typeface="Arial" panose="020B0604020202020204" pitchFamily="34" charset="0"/>
              </a:rPr>
              <a:t>Consultant-Formateur</a:t>
            </a:r>
          </a:p>
        </p:txBody>
      </p:sp>
      <p:pic>
        <p:nvPicPr>
          <p:cNvPr id="4" name="Image 3" descr="logouac">
            <a:extLst>
              <a:ext uri="{FF2B5EF4-FFF2-40B4-BE49-F238E27FC236}">
                <a16:creationId xmlns:a16="http://schemas.microsoft.com/office/drawing/2014/main" id="{9F2AD6CA-277F-490A-ACA1-D3F2380E0740}"/>
              </a:ext>
            </a:extLst>
          </p:cNvPr>
          <p:cNvPicPr/>
          <p:nvPr/>
        </p:nvPicPr>
        <p:blipFill>
          <a:blip r:embed="rId2" cstate="print"/>
          <a:srcRect/>
          <a:stretch>
            <a:fillRect/>
          </a:stretch>
        </p:blipFill>
        <p:spPr bwMode="auto">
          <a:xfrm>
            <a:off x="5519528" y="212952"/>
            <a:ext cx="1152940" cy="1283935"/>
          </a:xfrm>
          <a:prstGeom prst="rect">
            <a:avLst/>
          </a:prstGeom>
          <a:noFill/>
        </p:spPr>
      </p:pic>
    </p:spTree>
    <p:extLst>
      <p:ext uri="{BB962C8B-B14F-4D97-AF65-F5344CB8AC3E}">
        <p14:creationId xmlns:p14="http://schemas.microsoft.com/office/powerpoint/2010/main" val="1330775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0D10DC63-4EE5-466A-A596-0BDCA9CC0418}"/>
              </a:ext>
            </a:extLst>
          </p:cNvPr>
          <p:cNvSpPr>
            <a:spLocks noGrp="1"/>
          </p:cNvSpPr>
          <p:nvPr>
            <p:ph type="ctrTitle"/>
          </p:nvPr>
        </p:nvSpPr>
        <p:spPr>
          <a:xfrm>
            <a:off x="318051" y="88696"/>
            <a:ext cx="11502887" cy="653429"/>
          </a:xfrm>
        </p:spPr>
        <p:txBody>
          <a:bodyPr>
            <a:normAutofit/>
          </a:bodyPr>
          <a:lstStyle/>
          <a:p>
            <a:pPr algn="l"/>
            <a:r>
              <a:rPr lang="fr-FR" sz="3600" dirty="0">
                <a:solidFill>
                  <a:srgbClr val="FF0000"/>
                </a:solidFill>
                <a:latin typeface="Arial Black" panose="020B0A04020102020204" pitchFamily="34" charset="0"/>
              </a:rPr>
              <a:t>Clarification des concepts</a:t>
            </a:r>
          </a:p>
        </p:txBody>
      </p:sp>
      <p:sp>
        <p:nvSpPr>
          <p:cNvPr id="6" name="Sous-titre 2">
            <a:extLst>
              <a:ext uri="{FF2B5EF4-FFF2-40B4-BE49-F238E27FC236}">
                <a16:creationId xmlns:a16="http://schemas.microsoft.com/office/drawing/2014/main" id="{762D772B-AFC1-43D6-8C37-9C7FA182D9B2}"/>
              </a:ext>
            </a:extLst>
          </p:cNvPr>
          <p:cNvSpPr txBox="1">
            <a:spLocks/>
          </p:cNvSpPr>
          <p:nvPr/>
        </p:nvSpPr>
        <p:spPr>
          <a:xfrm>
            <a:off x="318051" y="569844"/>
            <a:ext cx="11502887" cy="619946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fr-FR" sz="2600" dirty="0"/>
              <a:t>- orale</a:t>
            </a:r>
          </a:p>
          <a:p>
            <a:pPr algn="just">
              <a:lnSpc>
                <a:spcPct val="150000"/>
              </a:lnSpc>
            </a:pPr>
            <a:endParaRPr lang="fr-FR" sz="2600" dirty="0"/>
          </a:p>
        </p:txBody>
      </p:sp>
      <p:pic>
        <p:nvPicPr>
          <p:cNvPr id="3" name="Image 2">
            <a:extLst>
              <a:ext uri="{FF2B5EF4-FFF2-40B4-BE49-F238E27FC236}">
                <a16:creationId xmlns:a16="http://schemas.microsoft.com/office/drawing/2014/main" id="{1BFD0B39-A015-42C2-9488-7594A6D18B83}"/>
              </a:ext>
            </a:extLst>
          </p:cNvPr>
          <p:cNvPicPr>
            <a:picLocks noChangeAspect="1"/>
          </p:cNvPicPr>
          <p:nvPr/>
        </p:nvPicPr>
        <p:blipFill>
          <a:blip r:embed="rId2"/>
          <a:stretch>
            <a:fillRect/>
          </a:stretch>
        </p:blipFill>
        <p:spPr>
          <a:xfrm>
            <a:off x="4108172" y="1900842"/>
            <a:ext cx="4187687" cy="3709744"/>
          </a:xfrm>
          <a:prstGeom prst="rect">
            <a:avLst/>
          </a:prstGeom>
        </p:spPr>
      </p:pic>
    </p:spTree>
    <p:extLst>
      <p:ext uri="{BB962C8B-B14F-4D97-AF65-F5344CB8AC3E}">
        <p14:creationId xmlns:p14="http://schemas.microsoft.com/office/powerpoint/2010/main" val="230022619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0D10DC63-4EE5-466A-A596-0BDCA9CC0418}"/>
              </a:ext>
            </a:extLst>
          </p:cNvPr>
          <p:cNvSpPr>
            <a:spLocks noGrp="1"/>
          </p:cNvSpPr>
          <p:nvPr>
            <p:ph type="ctrTitle"/>
          </p:nvPr>
        </p:nvSpPr>
        <p:spPr>
          <a:xfrm>
            <a:off x="318051" y="88696"/>
            <a:ext cx="11502887" cy="653429"/>
          </a:xfrm>
        </p:spPr>
        <p:txBody>
          <a:bodyPr>
            <a:normAutofit/>
          </a:bodyPr>
          <a:lstStyle/>
          <a:p>
            <a:pPr algn="l"/>
            <a:r>
              <a:rPr lang="fr-FR" sz="3600" dirty="0">
                <a:solidFill>
                  <a:srgbClr val="FF0000"/>
                </a:solidFill>
                <a:latin typeface="Arial Black" panose="020B0A04020102020204" pitchFamily="34" charset="0"/>
              </a:rPr>
              <a:t>Clarification des concepts</a:t>
            </a:r>
          </a:p>
        </p:txBody>
      </p:sp>
      <p:sp>
        <p:nvSpPr>
          <p:cNvPr id="6" name="Sous-titre 2">
            <a:extLst>
              <a:ext uri="{FF2B5EF4-FFF2-40B4-BE49-F238E27FC236}">
                <a16:creationId xmlns:a16="http://schemas.microsoft.com/office/drawing/2014/main" id="{762D772B-AFC1-43D6-8C37-9C7FA182D9B2}"/>
              </a:ext>
            </a:extLst>
          </p:cNvPr>
          <p:cNvSpPr txBox="1">
            <a:spLocks/>
          </p:cNvSpPr>
          <p:nvPr/>
        </p:nvSpPr>
        <p:spPr>
          <a:xfrm>
            <a:off x="318051" y="735502"/>
            <a:ext cx="11502887" cy="60338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50000"/>
              </a:lnSpc>
              <a:buFontTx/>
              <a:buChar char="-"/>
            </a:pPr>
            <a:r>
              <a:rPr lang="fr-FR" sz="2600" dirty="0"/>
              <a:t>visuel</a:t>
            </a:r>
          </a:p>
          <a:p>
            <a:pPr algn="just">
              <a:lnSpc>
                <a:spcPct val="150000"/>
              </a:lnSpc>
            </a:pPr>
            <a:endParaRPr lang="fr-FR" sz="2600" dirty="0"/>
          </a:p>
        </p:txBody>
      </p:sp>
      <p:pic>
        <p:nvPicPr>
          <p:cNvPr id="3" name="Image 2">
            <a:extLst>
              <a:ext uri="{FF2B5EF4-FFF2-40B4-BE49-F238E27FC236}">
                <a16:creationId xmlns:a16="http://schemas.microsoft.com/office/drawing/2014/main" id="{0FF2301A-70C3-4112-A142-C3D0C1859181}"/>
              </a:ext>
            </a:extLst>
          </p:cNvPr>
          <p:cNvPicPr>
            <a:picLocks noChangeAspect="1"/>
          </p:cNvPicPr>
          <p:nvPr/>
        </p:nvPicPr>
        <p:blipFill>
          <a:blip r:embed="rId2"/>
          <a:stretch>
            <a:fillRect/>
          </a:stretch>
        </p:blipFill>
        <p:spPr>
          <a:xfrm>
            <a:off x="2965174" y="2226744"/>
            <a:ext cx="6261652" cy="3130826"/>
          </a:xfrm>
          <a:prstGeom prst="rect">
            <a:avLst/>
          </a:prstGeom>
        </p:spPr>
      </p:pic>
    </p:spTree>
    <p:extLst>
      <p:ext uri="{BB962C8B-B14F-4D97-AF65-F5344CB8AC3E}">
        <p14:creationId xmlns:p14="http://schemas.microsoft.com/office/powerpoint/2010/main" val="181129627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0D10DC63-4EE5-466A-A596-0BDCA9CC0418}"/>
              </a:ext>
            </a:extLst>
          </p:cNvPr>
          <p:cNvSpPr>
            <a:spLocks noGrp="1"/>
          </p:cNvSpPr>
          <p:nvPr>
            <p:ph type="ctrTitle"/>
          </p:nvPr>
        </p:nvSpPr>
        <p:spPr>
          <a:xfrm>
            <a:off x="318051" y="88696"/>
            <a:ext cx="11502887" cy="653429"/>
          </a:xfrm>
        </p:spPr>
        <p:txBody>
          <a:bodyPr>
            <a:normAutofit/>
          </a:bodyPr>
          <a:lstStyle/>
          <a:p>
            <a:pPr algn="l"/>
            <a:r>
              <a:rPr lang="fr-FR" sz="3600" dirty="0">
                <a:solidFill>
                  <a:srgbClr val="FF0000"/>
                </a:solidFill>
                <a:latin typeface="Arial Black" panose="020B0A04020102020204" pitchFamily="34" charset="0"/>
              </a:rPr>
              <a:t>Clarification des concepts</a:t>
            </a:r>
          </a:p>
        </p:txBody>
      </p:sp>
      <p:sp>
        <p:nvSpPr>
          <p:cNvPr id="6" name="Sous-titre 2">
            <a:extLst>
              <a:ext uri="{FF2B5EF4-FFF2-40B4-BE49-F238E27FC236}">
                <a16:creationId xmlns:a16="http://schemas.microsoft.com/office/drawing/2014/main" id="{762D772B-AFC1-43D6-8C37-9C7FA182D9B2}"/>
              </a:ext>
            </a:extLst>
          </p:cNvPr>
          <p:cNvSpPr txBox="1">
            <a:spLocks/>
          </p:cNvSpPr>
          <p:nvPr/>
        </p:nvSpPr>
        <p:spPr>
          <a:xfrm>
            <a:off x="318052" y="1649902"/>
            <a:ext cx="11661914" cy="282933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fr-FR" sz="2800" dirty="0"/>
              <a:t>Communication managériale : Echange de message entre un manager et un ou plusieurs de ses collaborateurs</a:t>
            </a:r>
          </a:p>
          <a:p>
            <a:pPr algn="just">
              <a:lnSpc>
                <a:spcPct val="150000"/>
              </a:lnSpc>
            </a:pPr>
            <a:r>
              <a:rPr lang="fr-FR" sz="2800" dirty="0"/>
              <a:t>Manager : Individu qui coordonne ou dirige </a:t>
            </a:r>
            <a:r>
              <a:rPr lang="fr-FR" sz="2800" dirty="0">
                <a:solidFill>
                  <a:srgbClr val="FF0000"/>
                </a:solidFill>
              </a:rPr>
              <a:t>une carrière</a:t>
            </a:r>
            <a:r>
              <a:rPr lang="fr-FR" sz="2800" dirty="0"/>
              <a:t>, </a:t>
            </a:r>
            <a:r>
              <a:rPr lang="fr-FR" sz="2800" dirty="0">
                <a:solidFill>
                  <a:srgbClr val="FF0000"/>
                </a:solidFill>
              </a:rPr>
              <a:t>une équipe</a:t>
            </a:r>
            <a:r>
              <a:rPr lang="fr-FR" sz="2800" dirty="0"/>
              <a:t>, </a:t>
            </a:r>
            <a:r>
              <a:rPr lang="fr-FR" sz="2800" dirty="0">
                <a:solidFill>
                  <a:srgbClr val="FF0000"/>
                </a:solidFill>
              </a:rPr>
              <a:t>une entreprise</a:t>
            </a:r>
          </a:p>
        </p:txBody>
      </p:sp>
    </p:spTree>
    <p:extLst>
      <p:ext uri="{BB962C8B-B14F-4D97-AF65-F5344CB8AC3E}">
        <p14:creationId xmlns:p14="http://schemas.microsoft.com/office/powerpoint/2010/main" val="351121712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0D10DC63-4EE5-466A-A596-0BDCA9CC0418}"/>
              </a:ext>
            </a:extLst>
          </p:cNvPr>
          <p:cNvSpPr>
            <a:spLocks noGrp="1"/>
          </p:cNvSpPr>
          <p:nvPr>
            <p:ph type="ctrTitle"/>
          </p:nvPr>
        </p:nvSpPr>
        <p:spPr>
          <a:xfrm>
            <a:off x="318051" y="194712"/>
            <a:ext cx="11502887" cy="653429"/>
          </a:xfrm>
        </p:spPr>
        <p:txBody>
          <a:bodyPr>
            <a:normAutofit/>
          </a:bodyPr>
          <a:lstStyle/>
          <a:p>
            <a:pPr algn="l"/>
            <a:r>
              <a:rPr lang="fr-FR" sz="3600" dirty="0">
                <a:solidFill>
                  <a:srgbClr val="FF0000"/>
                </a:solidFill>
                <a:latin typeface="Arial Black" panose="020B0A04020102020204" pitchFamily="34" charset="0"/>
              </a:rPr>
              <a:t>Leviers de la communication managériale</a:t>
            </a:r>
          </a:p>
        </p:txBody>
      </p:sp>
      <p:sp>
        <p:nvSpPr>
          <p:cNvPr id="10" name="Titre 4">
            <a:extLst>
              <a:ext uri="{FF2B5EF4-FFF2-40B4-BE49-F238E27FC236}">
                <a16:creationId xmlns:a16="http://schemas.microsoft.com/office/drawing/2014/main" id="{0543ADF6-482C-4126-9191-63CBEA14A8E2}"/>
              </a:ext>
            </a:extLst>
          </p:cNvPr>
          <p:cNvSpPr txBox="1">
            <a:spLocks/>
          </p:cNvSpPr>
          <p:nvPr/>
        </p:nvSpPr>
        <p:spPr>
          <a:xfrm>
            <a:off x="457202" y="848140"/>
            <a:ext cx="11502886" cy="581514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70000"/>
              </a:lnSpc>
            </a:pPr>
            <a:endParaRPr lang="fr-FR" sz="2800" dirty="0">
              <a:latin typeface="+mn-lt"/>
            </a:endParaRPr>
          </a:p>
          <a:p>
            <a:pPr algn="just">
              <a:lnSpc>
                <a:spcPct val="170000"/>
              </a:lnSpc>
            </a:pPr>
            <a:endParaRPr lang="fr-FR" sz="2800" dirty="0">
              <a:latin typeface="+mn-lt"/>
            </a:endParaRPr>
          </a:p>
        </p:txBody>
      </p:sp>
      <p:pic>
        <p:nvPicPr>
          <p:cNvPr id="3" name="Image 2">
            <a:extLst>
              <a:ext uri="{FF2B5EF4-FFF2-40B4-BE49-F238E27FC236}">
                <a16:creationId xmlns:a16="http://schemas.microsoft.com/office/drawing/2014/main" id="{D2A8D2EF-F268-417C-B5A0-6C494538B32F}"/>
              </a:ext>
            </a:extLst>
          </p:cNvPr>
          <p:cNvPicPr>
            <a:picLocks noChangeAspect="1"/>
          </p:cNvPicPr>
          <p:nvPr/>
        </p:nvPicPr>
        <p:blipFill>
          <a:blip r:embed="rId2"/>
          <a:stretch>
            <a:fillRect/>
          </a:stretch>
        </p:blipFill>
        <p:spPr>
          <a:xfrm>
            <a:off x="3472070" y="3330994"/>
            <a:ext cx="5579166" cy="3138281"/>
          </a:xfrm>
          <a:prstGeom prst="rect">
            <a:avLst/>
          </a:prstGeom>
        </p:spPr>
      </p:pic>
      <p:sp>
        <p:nvSpPr>
          <p:cNvPr id="7" name="ZoneTexte 6">
            <a:extLst>
              <a:ext uri="{FF2B5EF4-FFF2-40B4-BE49-F238E27FC236}">
                <a16:creationId xmlns:a16="http://schemas.microsoft.com/office/drawing/2014/main" id="{8209C98D-011C-40FD-800A-02B62DD8963E}"/>
              </a:ext>
            </a:extLst>
          </p:cNvPr>
          <p:cNvSpPr txBox="1"/>
          <p:nvPr/>
        </p:nvSpPr>
        <p:spPr>
          <a:xfrm>
            <a:off x="318051" y="866162"/>
            <a:ext cx="11642037" cy="2201500"/>
          </a:xfrm>
          <a:prstGeom prst="rect">
            <a:avLst/>
          </a:prstGeom>
          <a:noFill/>
        </p:spPr>
        <p:txBody>
          <a:bodyPr wrap="square">
            <a:spAutoFit/>
          </a:bodyPr>
          <a:lstStyle/>
          <a:p>
            <a:pPr algn="just">
              <a:lnSpc>
                <a:spcPct val="170000"/>
              </a:lnSpc>
            </a:pPr>
            <a:r>
              <a:rPr lang="fr-FR" sz="2800" b="1" dirty="0">
                <a:latin typeface="+mn-lt"/>
              </a:rPr>
              <a:t>1- Ecoute : </a:t>
            </a:r>
            <a:r>
              <a:rPr lang="fr-FR" sz="2800" dirty="0"/>
              <a:t>l</a:t>
            </a:r>
            <a:r>
              <a:rPr lang="fr-FR" sz="2800" dirty="0">
                <a:latin typeface="+mn-lt"/>
              </a:rPr>
              <a:t>e manager doit développer une écoute très attentive</a:t>
            </a:r>
          </a:p>
          <a:p>
            <a:pPr algn="just">
              <a:lnSpc>
                <a:spcPct val="170000"/>
              </a:lnSpc>
            </a:pPr>
            <a:r>
              <a:rPr lang="fr-FR" sz="2800" dirty="0"/>
              <a:t>Cela lui permet de cerner tous les contours des situations afin de prendre des décisions efficaces.</a:t>
            </a:r>
            <a:r>
              <a:rPr lang="fr-FR" sz="2800" dirty="0">
                <a:latin typeface="+mn-lt"/>
              </a:rPr>
              <a:t> </a:t>
            </a:r>
          </a:p>
        </p:txBody>
      </p:sp>
    </p:spTree>
    <p:extLst>
      <p:ext uri="{BB962C8B-B14F-4D97-AF65-F5344CB8AC3E}">
        <p14:creationId xmlns:p14="http://schemas.microsoft.com/office/powerpoint/2010/main" val="3953983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0D10DC63-4EE5-466A-A596-0BDCA9CC0418}"/>
              </a:ext>
            </a:extLst>
          </p:cNvPr>
          <p:cNvSpPr>
            <a:spLocks noGrp="1"/>
          </p:cNvSpPr>
          <p:nvPr>
            <p:ph type="ctrTitle"/>
          </p:nvPr>
        </p:nvSpPr>
        <p:spPr>
          <a:xfrm>
            <a:off x="318051" y="194712"/>
            <a:ext cx="11502887" cy="653429"/>
          </a:xfrm>
        </p:spPr>
        <p:txBody>
          <a:bodyPr>
            <a:normAutofit/>
          </a:bodyPr>
          <a:lstStyle/>
          <a:p>
            <a:pPr algn="l"/>
            <a:r>
              <a:rPr lang="fr-FR" sz="3600" dirty="0">
                <a:solidFill>
                  <a:srgbClr val="FF0000"/>
                </a:solidFill>
                <a:latin typeface="Arial Black" panose="020B0A04020102020204" pitchFamily="34" charset="0"/>
              </a:rPr>
              <a:t>Leviers de la communication managériale</a:t>
            </a:r>
          </a:p>
        </p:txBody>
      </p:sp>
      <p:sp>
        <p:nvSpPr>
          <p:cNvPr id="10" name="Titre 4">
            <a:extLst>
              <a:ext uri="{FF2B5EF4-FFF2-40B4-BE49-F238E27FC236}">
                <a16:creationId xmlns:a16="http://schemas.microsoft.com/office/drawing/2014/main" id="{0543ADF6-482C-4126-9191-63CBEA14A8E2}"/>
              </a:ext>
            </a:extLst>
          </p:cNvPr>
          <p:cNvSpPr txBox="1">
            <a:spLocks/>
          </p:cNvSpPr>
          <p:nvPr/>
        </p:nvSpPr>
        <p:spPr>
          <a:xfrm>
            <a:off x="457202" y="848141"/>
            <a:ext cx="11277596" cy="31142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70000"/>
              </a:lnSpc>
            </a:pPr>
            <a:endParaRPr lang="fr-FR" sz="2800" dirty="0">
              <a:latin typeface="+mn-lt"/>
            </a:endParaRPr>
          </a:p>
        </p:txBody>
      </p:sp>
      <p:sp>
        <p:nvSpPr>
          <p:cNvPr id="6" name="ZoneTexte 5">
            <a:extLst>
              <a:ext uri="{FF2B5EF4-FFF2-40B4-BE49-F238E27FC236}">
                <a16:creationId xmlns:a16="http://schemas.microsoft.com/office/drawing/2014/main" id="{F3D77A47-3A7A-4635-A8BD-9686436AD323}"/>
              </a:ext>
            </a:extLst>
          </p:cNvPr>
          <p:cNvSpPr txBox="1"/>
          <p:nvPr/>
        </p:nvSpPr>
        <p:spPr>
          <a:xfrm>
            <a:off x="318050" y="939290"/>
            <a:ext cx="11595653" cy="5131533"/>
          </a:xfrm>
          <a:prstGeom prst="rect">
            <a:avLst/>
          </a:prstGeom>
          <a:noFill/>
        </p:spPr>
        <p:txBody>
          <a:bodyPr wrap="square">
            <a:spAutoFit/>
          </a:bodyPr>
          <a:lstStyle/>
          <a:p>
            <a:pPr algn="just">
              <a:lnSpc>
                <a:spcPct val="170000"/>
              </a:lnSpc>
            </a:pPr>
            <a:r>
              <a:rPr lang="fr-FR" sz="2800" b="1" dirty="0">
                <a:latin typeface="+mn-lt"/>
              </a:rPr>
              <a:t>2- Empathie : </a:t>
            </a:r>
            <a:r>
              <a:rPr lang="fr-FR" sz="2800" dirty="0">
                <a:latin typeface="+mn-lt"/>
              </a:rPr>
              <a:t>le </a:t>
            </a:r>
            <a:r>
              <a:rPr lang="fr-FR" sz="2800" dirty="0"/>
              <a:t>manager</a:t>
            </a:r>
            <a:r>
              <a:rPr lang="fr-FR" sz="2800" dirty="0">
                <a:latin typeface="+mn-lt"/>
              </a:rPr>
              <a:t> doit s’identifier au ressenti de son vis-à-vis sans se laisser emporter </a:t>
            </a:r>
          </a:p>
          <a:p>
            <a:pPr algn="just">
              <a:lnSpc>
                <a:spcPct val="170000"/>
              </a:lnSpc>
            </a:pPr>
            <a:r>
              <a:rPr lang="fr-FR" sz="2800" dirty="0"/>
              <a:t>Cela lui permet d’apporter des réponses persuasives et objectives aux situations.</a:t>
            </a:r>
          </a:p>
          <a:p>
            <a:pPr algn="just">
              <a:lnSpc>
                <a:spcPct val="170000"/>
              </a:lnSpc>
            </a:pPr>
            <a:r>
              <a:rPr lang="fr-FR" sz="2800" b="1" dirty="0">
                <a:latin typeface="+mn-lt"/>
              </a:rPr>
              <a:t>3- Rencontre : </a:t>
            </a:r>
            <a:r>
              <a:rPr lang="fr-FR" sz="2800" dirty="0">
                <a:latin typeface="+mn-lt"/>
              </a:rPr>
              <a:t>le manager doit faire des rencontres régulières avec ses collaborateurs</a:t>
            </a:r>
          </a:p>
          <a:p>
            <a:pPr algn="just">
              <a:lnSpc>
                <a:spcPct val="170000"/>
              </a:lnSpc>
            </a:pPr>
            <a:r>
              <a:rPr lang="fr-FR" sz="2800" dirty="0"/>
              <a:t>Cela renforce les liens de travail et permet les mises à jour.</a:t>
            </a:r>
            <a:endParaRPr lang="fr-FR" sz="2800" dirty="0">
              <a:latin typeface="+mn-lt"/>
            </a:endParaRPr>
          </a:p>
        </p:txBody>
      </p:sp>
    </p:spTree>
    <p:extLst>
      <p:ext uri="{BB962C8B-B14F-4D97-AF65-F5344CB8AC3E}">
        <p14:creationId xmlns:p14="http://schemas.microsoft.com/office/powerpoint/2010/main" val="139939928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0D10DC63-4EE5-466A-A596-0BDCA9CC0418}"/>
              </a:ext>
            </a:extLst>
          </p:cNvPr>
          <p:cNvSpPr>
            <a:spLocks noGrp="1"/>
          </p:cNvSpPr>
          <p:nvPr>
            <p:ph type="ctrTitle"/>
          </p:nvPr>
        </p:nvSpPr>
        <p:spPr>
          <a:xfrm>
            <a:off x="318051" y="194712"/>
            <a:ext cx="11502887" cy="653429"/>
          </a:xfrm>
        </p:spPr>
        <p:txBody>
          <a:bodyPr>
            <a:normAutofit/>
          </a:bodyPr>
          <a:lstStyle/>
          <a:p>
            <a:pPr algn="l"/>
            <a:r>
              <a:rPr lang="fr-FR" sz="3600" dirty="0">
                <a:solidFill>
                  <a:srgbClr val="FF0000"/>
                </a:solidFill>
                <a:latin typeface="Arial Black" panose="020B0A04020102020204" pitchFamily="34" charset="0"/>
              </a:rPr>
              <a:t>Leviers de la communication managériale</a:t>
            </a:r>
          </a:p>
        </p:txBody>
      </p:sp>
      <p:sp>
        <p:nvSpPr>
          <p:cNvPr id="10" name="Titre 4">
            <a:extLst>
              <a:ext uri="{FF2B5EF4-FFF2-40B4-BE49-F238E27FC236}">
                <a16:creationId xmlns:a16="http://schemas.microsoft.com/office/drawing/2014/main" id="{0543ADF6-482C-4126-9191-63CBEA14A8E2}"/>
              </a:ext>
            </a:extLst>
          </p:cNvPr>
          <p:cNvSpPr txBox="1">
            <a:spLocks/>
          </p:cNvSpPr>
          <p:nvPr/>
        </p:nvSpPr>
        <p:spPr>
          <a:xfrm>
            <a:off x="457202" y="848141"/>
            <a:ext cx="11277596" cy="319377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70000"/>
              </a:lnSpc>
            </a:pPr>
            <a:endParaRPr lang="fr-FR" sz="2800" dirty="0">
              <a:latin typeface="+mn-lt"/>
            </a:endParaRPr>
          </a:p>
        </p:txBody>
      </p:sp>
      <p:sp>
        <p:nvSpPr>
          <p:cNvPr id="6" name="ZoneTexte 5">
            <a:extLst>
              <a:ext uri="{FF2B5EF4-FFF2-40B4-BE49-F238E27FC236}">
                <a16:creationId xmlns:a16="http://schemas.microsoft.com/office/drawing/2014/main" id="{13487312-0A27-425C-8B1B-D73B7A7828EE}"/>
              </a:ext>
            </a:extLst>
          </p:cNvPr>
          <p:cNvSpPr txBox="1"/>
          <p:nvPr/>
        </p:nvSpPr>
        <p:spPr>
          <a:xfrm>
            <a:off x="185529" y="848141"/>
            <a:ext cx="11688419" cy="1200329"/>
          </a:xfrm>
          <a:prstGeom prst="rect">
            <a:avLst/>
          </a:prstGeom>
          <a:noFill/>
        </p:spPr>
        <p:txBody>
          <a:bodyPr wrap="square">
            <a:spAutoFit/>
          </a:bodyPr>
          <a:lstStyle/>
          <a:p>
            <a:pPr algn="just"/>
            <a:r>
              <a:rPr lang="fr-FR" sz="2400" b="1" dirty="0"/>
              <a:t>4</a:t>
            </a:r>
            <a:r>
              <a:rPr lang="fr-FR" sz="2400" b="1" dirty="0">
                <a:latin typeface="+mn-lt"/>
              </a:rPr>
              <a:t>- CNV (Communication Non Violente) : </a:t>
            </a:r>
            <a:r>
              <a:rPr lang="fr-FR" sz="2400" dirty="0">
                <a:latin typeface="+mn-lt"/>
              </a:rPr>
              <a:t>le manager doit éviter toute sorte de violence dans ses échanges avec ses collaborateurs</a:t>
            </a:r>
          </a:p>
          <a:p>
            <a:pPr algn="just"/>
            <a:r>
              <a:rPr lang="fr-FR" sz="2400" dirty="0"/>
              <a:t>Cela permet d’instaurer la confiance, la liberté d’expression, etc. </a:t>
            </a:r>
          </a:p>
        </p:txBody>
      </p:sp>
      <p:pic>
        <p:nvPicPr>
          <p:cNvPr id="3" name="Image 2">
            <a:extLst>
              <a:ext uri="{FF2B5EF4-FFF2-40B4-BE49-F238E27FC236}">
                <a16:creationId xmlns:a16="http://schemas.microsoft.com/office/drawing/2014/main" id="{1CB01BCF-3FBA-4C74-8A54-8A778A8E9EAE}"/>
              </a:ext>
            </a:extLst>
          </p:cNvPr>
          <p:cNvPicPr>
            <a:picLocks noChangeAspect="1"/>
          </p:cNvPicPr>
          <p:nvPr/>
        </p:nvPicPr>
        <p:blipFill rotWithShape="1">
          <a:blip r:embed="rId2"/>
          <a:srcRect t="17970" r="10606" b="15139"/>
          <a:stretch/>
        </p:blipFill>
        <p:spPr>
          <a:xfrm>
            <a:off x="3273405" y="2048470"/>
            <a:ext cx="5645189" cy="4640536"/>
          </a:xfrm>
          <a:prstGeom prst="rect">
            <a:avLst/>
          </a:prstGeom>
        </p:spPr>
      </p:pic>
    </p:spTree>
    <p:extLst>
      <p:ext uri="{BB962C8B-B14F-4D97-AF65-F5344CB8AC3E}">
        <p14:creationId xmlns:p14="http://schemas.microsoft.com/office/powerpoint/2010/main" val="242394412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0D10DC63-4EE5-466A-A596-0BDCA9CC0418}"/>
              </a:ext>
            </a:extLst>
          </p:cNvPr>
          <p:cNvSpPr>
            <a:spLocks noGrp="1"/>
          </p:cNvSpPr>
          <p:nvPr>
            <p:ph type="ctrTitle"/>
          </p:nvPr>
        </p:nvSpPr>
        <p:spPr>
          <a:xfrm>
            <a:off x="318051" y="194712"/>
            <a:ext cx="11502887" cy="653429"/>
          </a:xfrm>
        </p:spPr>
        <p:txBody>
          <a:bodyPr>
            <a:normAutofit/>
          </a:bodyPr>
          <a:lstStyle/>
          <a:p>
            <a:pPr algn="l"/>
            <a:r>
              <a:rPr lang="fr-FR" sz="3600" dirty="0">
                <a:solidFill>
                  <a:srgbClr val="FF0000"/>
                </a:solidFill>
                <a:latin typeface="Arial Black" panose="020B0A04020102020204" pitchFamily="34" charset="0"/>
              </a:rPr>
              <a:t>Leviers de la communication managériale</a:t>
            </a:r>
          </a:p>
        </p:txBody>
      </p:sp>
      <p:sp>
        <p:nvSpPr>
          <p:cNvPr id="10" name="Titre 4">
            <a:extLst>
              <a:ext uri="{FF2B5EF4-FFF2-40B4-BE49-F238E27FC236}">
                <a16:creationId xmlns:a16="http://schemas.microsoft.com/office/drawing/2014/main" id="{0543ADF6-482C-4126-9191-63CBEA14A8E2}"/>
              </a:ext>
            </a:extLst>
          </p:cNvPr>
          <p:cNvSpPr txBox="1">
            <a:spLocks/>
          </p:cNvSpPr>
          <p:nvPr/>
        </p:nvSpPr>
        <p:spPr>
          <a:xfrm>
            <a:off x="221973" y="997227"/>
            <a:ext cx="11748053" cy="4863546"/>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70000"/>
              </a:lnSpc>
            </a:pPr>
            <a:r>
              <a:rPr lang="fr-FR" sz="2800" b="1" dirty="0">
                <a:latin typeface="+mn-lt"/>
              </a:rPr>
              <a:t>5- Choix du support : </a:t>
            </a:r>
            <a:r>
              <a:rPr lang="fr-FR" sz="2800" dirty="0">
                <a:latin typeface="+mn-lt"/>
              </a:rPr>
              <a:t>les supports de communication sont étroitement liés aux canaux de communication. Le manager doit choisir le support qui correspond le mieux à son auditoire. Il doit surtout prendre en compte les conditions de travail</a:t>
            </a:r>
          </a:p>
          <a:p>
            <a:pPr algn="just">
              <a:lnSpc>
                <a:spcPct val="170000"/>
              </a:lnSpc>
            </a:pPr>
            <a:r>
              <a:rPr lang="fr-FR" sz="2800" dirty="0">
                <a:latin typeface="+mn-lt"/>
              </a:rPr>
              <a:t>- Support audio (message audio)</a:t>
            </a:r>
          </a:p>
          <a:p>
            <a:pPr algn="just">
              <a:lnSpc>
                <a:spcPct val="170000"/>
              </a:lnSpc>
            </a:pPr>
            <a:r>
              <a:rPr lang="fr-FR" sz="2800" dirty="0">
                <a:latin typeface="+mn-lt"/>
              </a:rPr>
              <a:t>- Support visuel (écrit, vidéo, image, tableau, panneau, etc.)</a:t>
            </a:r>
          </a:p>
          <a:p>
            <a:pPr algn="just">
              <a:lnSpc>
                <a:spcPct val="170000"/>
              </a:lnSpc>
            </a:pPr>
            <a:r>
              <a:rPr lang="fr-FR" sz="2800" b="1" dirty="0">
                <a:latin typeface="+mn-lt"/>
              </a:rPr>
              <a:t>6- Répétition : </a:t>
            </a:r>
            <a:r>
              <a:rPr lang="fr-FR" sz="2800" dirty="0">
                <a:latin typeface="+mn-lt"/>
              </a:rPr>
              <a:t>le manager répète afin de faciliter la compréhension et maintenir le rythme</a:t>
            </a:r>
            <a:endParaRPr lang="fr-FR" sz="1600" dirty="0">
              <a:latin typeface="+mn-lt"/>
            </a:endParaRPr>
          </a:p>
        </p:txBody>
      </p:sp>
    </p:spTree>
    <p:extLst>
      <p:ext uri="{BB962C8B-B14F-4D97-AF65-F5344CB8AC3E}">
        <p14:creationId xmlns:p14="http://schemas.microsoft.com/office/powerpoint/2010/main" val="172112949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4">
            <a:extLst>
              <a:ext uri="{FF2B5EF4-FFF2-40B4-BE49-F238E27FC236}">
                <a16:creationId xmlns:a16="http://schemas.microsoft.com/office/drawing/2014/main" id="{4947FE86-FA6A-4FCC-A5B6-AC209B6C1C00}"/>
              </a:ext>
            </a:extLst>
          </p:cNvPr>
          <p:cNvSpPr txBox="1">
            <a:spLocks/>
          </p:cNvSpPr>
          <p:nvPr/>
        </p:nvSpPr>
        <p:spPr>
          <a:xfrm>
            <a:off x="106019" y="185531"/>
            <a:ext cx="11714923" cy="69742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solidFill>
                  <a:srgbClr val="FF0000"/>
                </a:solidFill>
                <a:latin typeface="Arial Black" panose="020B0A04020102020204" pitchFamily="34" charset="0"/>
              </a:rPr>
              <a:t>Attitudes en communication managériale</a:t>
            </a:r>
          </a:p>
        </p:txBody>
      </p:sp>
      <p:sp>
        <p:nvSpPr>
          <p:cNvPr id="9" name="Sous-titre 2">
            <a:extLst>
              <a:ext uri="{FF2B5EF4-FFF2-40B4-BE49-F238E27FC236}">
                <a16:creationId xmlns:a16="http://schemas.microsoft.com/office/drawing/2014/main" id="{E0E4D6F0-1A26-41C1-9A9E-74CB82CB23E7}"/>
              </a:ext>
            </a:extLst>
          </p:cNvPr>
          <p:cNvSpPr txBox="1">
            <a:spLocks/>
          </p:cNvSpPr>
          <p:nvPr/>
        </p:nvSpPr>
        <p:spPr>
          <a:xfrm>
            <a:off x="172279" y="718934"/>
            <a:ext cx="11648658" cy="58342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600"/>
              </a:spcBef>
              <a:spcAft>
                <a:spcPts val="600"/>
              </a:spcAft>
            </a:pPr>
            <a:r>
              <a:rPr lang="en-US" sz="3200" b="1" dirty="0">
                <a:solidFill>
                  <a:srgbClr val="FF0000"/>
                </a:solidFill>
                <a:effectLst/>
                <a:ea typeface="SimSun" panose="02010600030101010101" pitchFamily="2" charset="-122"/>
                <a:cs typeface="Times New Roman" panose="02020603050405020304" pitchFamily="18" charset="0"/>
              </a:rPr>
              <a:t>A tenir</a:t>
            </a:r>
          </a:p>
          <a:p>
            <a:pPr algn="just">
              <a:lnSpc>
                <a:spcPct val="100000"/>
              </a:lnSpc>
              <a:spcBef>
                <a:spcPts val="600"/>
              </a:spcBef>
              <a:spcAft>
                <a:spcPts val="600"/>
              </a:spcAft>
            </a:pPr>
            <a:r>
              <a:rPr lang="en-US" sz="2800" dirty="0" err="1">
                <a:effectLst/>
                <a:ea typeface="SimSun" panose="02010600030101010101" pitchFamily="2" charset="-122"/>
                <a:cs typeface="Times New Roman" panose="02020603050405020304" pitchFamily="18" charset="0"/>
              </a:rPr>
              <a:t>Ecoute</a:t>
            </a:r>
            <a:r>
              <a:rPr lang="en-US" sz="2800" dirty="0">
                <a:effectLst/>
                <a:ea typeface="SimSun" panose="02010600030101010101" pitchFamily="2" charset="-122"/>
                <a:cs typeface="Times New Roman" panose="02020603050405020304" pitchFamily="18" charset="0"/>
              </a:rPr>
              <a:t> attentive, </a:t>
            </a:r>
            <a:r>
              <a:rPr lang="en-US" sz="2800" dirty="0" err="1">
                <a:ea typeface="SimSun" panose="02010600030101010101" pitchFamily="2" charset="-122"/>
                <a:cs typeface="Times New Roman" panose="02020603050405020304" pitchFamily="18" charset="0"/>
              </a:rPr>
              <a:t>Calme</a:t>
            </a:r>
            <a:r>
              <a:rPr lang="en-US" sz="2800" dirty="0">
                <a:ea typeface="SimSun" panose="02010600030101010101" pitchFamily="2" charset="-122"/>
                <a:cs typeface="Times New Roman" panose="02020603050405020304" pitchFamily="18" charset="0"/>
              </a:rPr>
              <a:t>, </a:t>
            </a:r>
            <a:r>
              <a:rPr lang="en-US" sz="2800" dirty="0">
                <a:effectLst/>
                <a:ea typeface="SimSun" panose="02010600030101010101" pitchFamily="2" charset="-122"/>
                <a:cs typeface="Times New Roman" panose="02020603050405020304" pitchFamily="18" charset="0"/>
              </a:rPr>
              <a:t>Courtoisie</a:t>
            </a:r>
            <a:r>
              <a:rPr lang="en-US" sz="2800" dirty="0">
                <a:ea typeface="SimSun" panose="02010600030101010101" pitchFamily="2" charset="-122"/>
                <a:cs typeface="Times New Roman" panose="02020603050405020304" pitchFamily="18" charset="0"/>
              </a:rPr>
              <a:t>, </a:t>
            </a:r>
            <a:r>
              <a:rPr lang="en-US" sz="2800" dirty="0" err="1">
                <a:effectLst/>
                <a:ea typeface="SimSun" panose="02010600030101010101" pitchFamily="2" charset="-122"/>
                <a:cs typeface="Times New Roman" panose="02020603050405020304" pitchFamily="18" charset="0"/>
              </a:rPr>
              <a:t>Précision</a:t>
            </a:r>
            <a:r>
              <a:rPr lang="en-US" sz="2800" dirty="0">
                <a:ea typeface="SimSun" panose="02010600030101010101" pitchFamily="2" charset="-122"/>
                <a:cs typeface="Times New Roman" panose="02020603050405020304" pitchFamily="18" charset="0"/>
              </a:rPr>
              <a:t>, </a:t>
            </a:r>
            <a:r>
              <a:rPr lang="en-US" sz="2800" dirty="0" err="1">
                <a:ea typeface="SimSun" panose="02010600030101010101" pitchFamily="2" charset="-122"/>
                <a:cs typeface="Times New Roman" panose="02020603050405020304" pitchFamily="18" charset="0"/>
              </a:rPr>
              <a:t>Cohérence</a:t>
            </a:r>
            <a:r>
              <a:rPr lang="en-US" sz="2800" dirty="0">
                <a:ea typeface="SimSun" panose="02010600030101010101" pitchFamily="2" charset="-122"/>
                <a:cs typeface="Times New Roman" panose="02020603050405020304" pitchFamily="18" charset="0"/>
              </a:rPr>
              <a:t>, Persuasion, </a:t>
            </a:r>
            <a:r>
              <a:rPr lang="en-US" sz="2800" dirty="0" err="1">
                <a:ea typeface="SimSun" panose="02010600030101010101" pitchFamily="2" charset="-122"/>
                <a:cs typeface="Times New Roman" panose="02020603050405020304" pitchFamily="18" charset="0"/>
              </a:rPr>
              <a:t>Objectivité</a:t>
            </a:r>
            <a:r>
              <a:rPr lang="en-US" sz="2800" dirty="0">
                <a:ea typeface="SimSun" panose="02010600030101010101" pitchFamily="2" charset="-122"/>
                <a:cs typeface="Times New Roman" panose="02020603050405020304" pitchFamily="18" charset="0"/>
              </a:rPr>
              <a:t>, etc.</a:t>
            </a:r>
          </a:p>
          <a:p>
            <a:pPr algn="just">
              <a:lnSpc>
                <a:spcPct val="100000"/>
              </a:lnSpc>
              <a:spcBef>
                <a:spcPts val="600"/>
              </a:spcBef>
              <a:spcAft>
                <a:spcPts val="600"/>
              </a:spcAft>
            </a:pPr>
            <a:r>
              <a:rPr lang="en-US" sz="3200" b="1" dirty="0">
                <a:solidFill>
                  <a:srgbClr val="FF0000"/>
                </a:solidFill>
                <a:ea typeface="SimSun" panose="02010600030101010101" pitchFamily="2" charset="-122"/>
                <a:cs typeface="Times New Roman" panose="02020603050405020304" pitchFamily="18" charset="0"/>
              </a:rPr>
              <a:t>A </a:t>
            </a:r>
            <a:r>
              <a:rPr lang="en-US" sz="3200" b="1" dirty="0" err="1">
                <a:solidFill>
                  <a:srgbClr val="FF0000"/>
                </a:solidFill>
                <a:ea typeface="SimSun" panose="02010600030101010101" pitchFamily="2" charset="-122"/>
                <a:cs typeface="Times New Roman" panose="02020603050405020304" pitchFamily="18" charset="0"/>
              </a:rPr>
              <a:t>éviter</a:t>
            </a:r>
            <a:endParaRPr lang="en-US" sz="3200" b="1" dirty="0">
              <a:solidFill>
                <a:srgbClr val="FF0000"/>
              </a:solidFill>
              <a:ea typeface="SimSun" panose="02010600030101010101" pitchFamily="2" charset="-122"/>
              <a:cs typeface="Times New Roman" panose="02020603050405020304" pitchFamily="18" charset="0"/>
            </a:endParaRPr>
          </a:p>
          <a:p>
            <a:pPr algn="just">
              <a:lnSpc>
                <a:spcPct val="100000"/>
              </a:lnSpc>
              <a:spcBef>
                <a:spcPts val="600"/>
              </a:spcBef>
              <a:spcAft>
                <a:spcPts val="600"/>
              </a:spcAft>
            </a:pPr>
            <a:r>
              <a:rPr lang="en-US" sz="2800" dirty="0">
                <a:ea typeface="SimSun" panose="02010600030101010101" pitchFamily="2" charset="-122"/>
                <a:cs typeface="Times New Roman" panose="02020603050405020304" pitchFamily="18" charset="0"/>
              </a:rPr>
              <a:t>Bruit non </a:t>
            </a:r>
            <a:r>
              <a:rPr lang="en-US" sz="2800" dirty="0" err="1">
                <a:ea typeface="SimSun" panose="02010600030101010101" pitchFamily="2" charset="-122"/>
                <a:cs typeface="Times New Roman" panose="02020603050405020304" pitchFamily="18" charset="0"/>
              </a:rPr>
              <a:t>thérapeutique</a:t>
            </a:r>
            <a:r>
              <a:rPr lang="en-US" sz="2800" dirty="0">
                <a:ea typeface="SimSun" panose="02010600030101010101" pitchFamily="2" charset="-122"/>
                <a:cs typeface="Times New Roman" panose="02020603050405020304" pitchFamily="18" charset="0"/>
              </a:rPr>
              <a:t>, Violence et choc non </a:t>
            </a:r>
            <a:r>
              <a:rPr lang="en-US" sz="2800" dirty="0" err="1">
                <a:ea typeface="SimSun" panose="02010600030101010101" pitchFamily="2" charset="-122"/>
                <a:cs typeface="Times New Roman" panose="02020603050405020304" pitchFamily="18" charset="0"/>
              </a:rPr>
              <a:t>thérapeutique</a:t>
            </a:r>
            <a:r>
              <a:rPr lang="en-US" sz="2800" dirty="0">
                <a:ea typeface="SimSun" panose="02010600030101010101" pitchFamily="2" charset="-122"/>
                <a:cs typeface="Times New Roman" panose="02020603050405020304" pitchFamily="18" charset="0"/>
              </a:rPr>
              <a:t>, </a:t>
            </a:r>
            <a:r>
              <a:rPr lang="en-US" sz="2800" dirty="0" err="1">
                <a:ea typeface="SimSun" panose="02010600030101010101" pitchFamily="2" charset="-122"/>
                <a:cs typeface="Times New Roman" panose="02020603050405020304" pitchFamily="18" charset="0"/>
              </a:rPr>
              <a:t>Préjugement</a:t>
            </a:r>
            <a:r>
              <a:rPr lang="en-US" sz="2800" dirty="0">
                <a:ea typeface="SimSun" panose="02010600030101010101" pitchFamily="2" charset="-122"/>
                <a:cs typeface="Times New Roman" panose="02020603050405020304" pitchFamily="18" charset="0"/>
              </a:rPr>
              <a:t>, Pression, etc.</a:t>
            </a:r>
          </a:p>
          <a:p>
            <a:pPr algn="just">
              <a:lnSpc>
                <a:spcPct val="100000"/>
              </a:lnSpc>
              <a:spcBef>
                <a:spcPts val="600"/>
              </a:spcBef>
              <a:spcAft>
                <a:spcPts val="600"/>
              </a:spcAft>
            </a:pPr>
            <a:r>
              <a:rPr lang="en-US" sz="3200" b="1" dirty="0">
                <a:solidFill>
                  <a:srgbClr val="FF0000"/>
                </a:solidFill>
                <a:effectLst/>
                <a:ea typeface="SimSun" panose="02010600030101010101" pitchFamily="2" charset="-122"/>
                <a:cs typeface="Times New Roman" panose="02020603050405020304" pitchFamily="18" charset="0"/>
              </a:rPr>
              <a:t>Mots qui </a:t>
            </a:r>
            <a:r>
              <a:rPr lang="en-US" sz="3200" b="1" dirty="0" err="1">
                <a:solidFill>
                  <a:srgbClr val="FF0000"/>
                </a:solidFill>
                <a:effectLst/>
                <a:ea typeface="SimSun" panose="02010600030101010101" pitchFamily="2" charset="-122"/>
                <a:cs typeface="Times New Roman" panose="02020603050405020304" pitchFamily="18" charset="0"/>
              </a:rPr>
              <a:t>guérissent</a:t>
            </a:r>
            <a:endParaRPr lang="en-US" sz="3200" b="1" dirty="0">
              <a:solidFill>
                <a:srgbClr val="FF0000"/>
              </a:solidFill>
              <a:effectLst/>
              <a:ea typeface="SimSun" panose="02010600030101010101" pitchFamily="2" charset="-122"/>
              <a:cs typeface="Times New Roman" panose="02020603050405020304" pitchFamily="18" charset="0"/>
            </a:endParaRPr>
          </a:p>
          <a:p>
            <a:pPr algn="just">
              <a:lnSpc>
                <a:spcPct val="100000"/>
              </a:lnSpc>
              <a:spcBef>
                <a:spcPts val="600"/>
              </a:spcBef>
              <a:spcAft>
                <a:spcPts val="600"/>
              </a:spcAft>
            </a:pPr>
            <a:r>
              <a:rPr lang="en-US" sz="2800" dirty="0" err="1">
                <a:effectLst/>
                <a:ea typeface="SimSun" panose="02010600030101010101" pitchFamily="2" charset="-122"/>
                <a:cs typeface="Times New Roman" panose="02020603050405020304" pitchFamily="18" charset="0"/>
              </a:rPr>
              <a:t>Félicitation</a:t>
            </a:r>
            <a:r>
              <a:rPr lang="en-US" sz="2800" dirty="0">
                <a:ea typeface="SimSun" panose="02010600030101010101" pitchFamily="2" charset="-122"/>
                <a:cs typeface="Times New Roman" panose="02020603050405020304" pitchFamily="18" charset="0"/>
              </a:rPr>
              <a:t>, Courage, Formidable, Impeccable, Parfait, etc.</a:t>
            </a:r>
          </a:p>
          <a:p>
            <a:pPr algn="just">
              <a:lnSpc>
                <a:spcPct val="100000"/>
              </a:lnSpc>
              <a:spcBef>
                <a:spcPts val="600"/>
              </a:spcBef>
              <a:spcAft>
                <a:spcPts val="600"/>
              </a:spcAft>
            </a:pPr>
            <a:r>
              <a:rPr lang="en-US" sz="3200" b="1" dirty="0">
                <a:solidFill>
                  <a:srgbClr val="FF0000"/>
                </a:solidFill>
                <a:ea typeface="SimSun" panose="02010600030101010101" pitchFamily="2" charset="-122"/>
                <a:cs typeface="Times New Roman" panose="02020603050405020304" pitchFamily="18" charset="0"/>
              </a:rPr>
              <a:t>Mots qui </a:t>
            </a:r>
            <a:r>
              <a:rPr lang="en-US" sz="3200" b="1" dirty="0" err="1">
                <a:solidFill>
                  <a:srgbClr val="FF0000"/>
                </a:solidFill>
                <a:ea typeface="SimSun" panose="02010600030101010101" pitchFamily="2" charset="-122"/>
                <a:cs typeface="Times New Roman" panose="02020603050405020304" pitchFamily="18" charset="0"/>
              </a:rPr>
              <a:t>tuent</a:t>
            </a:r>
            <a:endParaRPr lang="en-US" sz="3200" b="1" dirty="0">
              <a:solidFill>
                <a:srgbClr val="FF0000"/>
              </a:solidFill>
              <a:ea typeface="SimSun" panose="02010600030101010101" pitchFamily="2" charset="-122"/>
              <a:cs typeface="Times New Roman" panose="02020603050405020304" pitchFamily="18" charset="0"/>
            </a:endParaRPr>
          </a:p>
          <a:p>
            <a:pPr algn="just">
              <a:lnSpc>
                <a:spcPct val="100000"/>
              </a:lnSpc>
              <a:spcBef>
                <a:spcPts val="600"/>
              </a:spcBef>
              <a:spcAft>
                <a:spcPts val="600"/>
              </a:spcAft>
            </a:pPr>
            <a:r>
              <a:rPr lang="en-US" sz="2800" dirty="0">
                <a:ea typeface="SimSun" panose="02010600030101010101" pitchFamily="2" charset="-122"/>
                <a:cs typeface="Times New Roman" panose="02020603050405020304" pitchFamily="18" charset="0"/>
              </a:rPr>
              <a:t>Incapable, </a:t>
            </a:r>
            <a:r>
              <a:rPr lang="en-US" sz="2800" dirty="0" err="1">
                <a:ea typeface="SimSun" panose="02010600030101010101" pitchFamily="2" charset="-122"/>
                <a:cs typeface="Times New Roman" panose="02020603050405020304" pitchFamily="18" charset="0"/>
              </a:rPr>
              <a:t>Méchant</a:t>
            </a:r>
            <a:r>
              <a:rPr lang="en-US" sz="2800" dirty="0">
                <a:ea typeface="SimSun" panose="02010600030101010101" pitchFamily="2" charset="-122"/>
                <a:cs typeface="Times New Roman" panose="02020603050405020304" pitchFamily="18" charset="0"/>
              </a:rPr>
              <a:t>, Inutile, Fainéant, </a:t>
            </a:r>
            <a:r>
              <a:rPr lang="en-US" sz="2800" dirty="0" err="1">
                <a:ea typeface="SimSun" panose="02010600030101010101" pitchFamily="2" charset="-122"/>
                <a:cs typeface="Times New Roman" panose="02020603050405020304" pitchFamily="18" charset="0"/>
              </a:rPr>
              <a:t>Faible</a:t>
            </a:r>
            <a:r>
              <a:rPr lang="en-US" sz="2800" dirty="0">
                <a:ea typeface="SimSun" panose="02010600030101010101" pitchFamily="2" charset="-122"/>
                <a:cs typeface="Times New Roman" panose="02020603050405020304" pitchFamily="18" charset="0"/>
              </a:rPr>
              <a:t>, </a:t>
            </a:r>
            <a:r>
              <a:rPr lang="en-US" sz="2800" dirty="0" err="1">
                <a:ea typeface="SimSun" panose="02010600030101010101" pitchFamily="2" charset="-122"/>
                <a:cs typeface="Times New Roman" panose="02020603050405020304" pitchFamily="18" charset="0"/>
              </a:rPr>
              <a:t>Merde</a:t>
            </a:r>
            <a:r>
              <a:rPr lang="en-US" sz="2800" dirty="0">
                <a:ea typeface="SimSun" panose="02010600030101010101" pitchFamily="2" charset="-122"/>
                <a:cs typeface="Times New Roman" panose="02020603050405020304" pitchFamily="18" charset="0"/>
              </a:rPr>
              <a:t>, </a:t>
            </a:r>
            <a:r>
              <a:rPr lang="en-US" sz="2800" dirty="0" err="1">
                <a:ea typeface="SimSun" panose="02010600030101010101" pitchFamily="2" charset="-122"/>
                <a:cs typeface="Times New Roman" panose="02020603050405020304" pitchFamily="18" charset="0"/>
              </a:rPr>
              <a:t>Incompétent</a:t>
            </a:r>
            <a:r>
              <a:rPr lang="en-US" sz="2800" dirty="0">
                <a:ea typeface="SimSun" panose="02010600030101010101" pitchFamily="2" charset="-122"/>
                <a:cs typeface="Times New Roman" panose="02020603050405020304" pitchFamily="18" charset="0"/>
              </a:rPr>
              <a:t>, etc.</a:t>
            </a:r>
            <a:endParaRPr lang="en-US" sz="2000" dirty="0">
              <a:ea typeface="SimSun" panose="02010600030101010101" pitchFamily="2" charset="-122"/>
              <a:cs typeface="Times New Roman" panose="02020603050405020304" pitchFamily="18" charset="0"/>
            </a:endParaRPr>
          </a:p>
          <a:p>
            <a:pPr marL="342900" indent="-342900" algn="just">
              <a:lnSpc>
                <a:spcPct val="100000"/>
              </a:lnSpc>
              <a:spcBef>
                <a:spcPts val="600"/>
              </a:spcBef>
              <a:spcAft>
                <a:spcPts val="600"/>
              </a:spcAft>
              <a:buFontTx/>
              <a:buChar char="-"/>
            </a:pPr>
            <a:endParaRPr lang="en-US" sz="2200" b="1" dirty="0">
              <a:effectLst/>
              <a:ea typeface="SimSun" panose="02010600030101010101" pitchFamily="2" charset="-122"/>
              <a:cs typeface="Times New Roman" panose="02020603050405020304" pitchFamily="18" charset="0"/>
            </a:endParaRPr>
          </a:p>
          <a:p>
            <a:pPr algn="just">
              <a:lnSpc>
                <a:spcPct val="150000"/>
              </a:lnSpc>
            </a:pPr>
            <a:endParaRPr lang="fr-FR" sz="2000" dirty="0"/>
          </a:p>
          <a:p>
            <a:pPr algn="just">
              <a:lnSpc>
                <a:spcPct val="150000"/>
              </a:lnSpc>
            </a:pPr>
            <a:endParaRPr lang="fr-FR" sz="2000" dirty="0"/>
          </a:p>
          <a:p>
            <a:pPr algn="just">
              <a:lnSpc>
                <a:spcPct val="150000"/>
              </a:lnSpc>
            </a:pPr>
            <a:endParaRPr lang="fr-FR" sz="2000" dirty="0"/>
          </a:p>
        </p:txBody>
      </p:sp>
    </p:spTree>
    <p:extLst>
      <p:ext uri="{BB962C8B-B14F-4D97-AF65-F5344CB8AC3E}">
        <p14:creationId xmlns:p14="http://schemas.microsoft.com/office/powerpoint/2010/main" val="1707146720"/>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4">
            <a:extLst>
              <a:ext uri="{FF2B5EF4-FFF2-40B4-BE49-F238E27FC236}">
                <a16:creationId xmlns:a16="http://schemas.microsoft.com/office/drawing/2014/main" id="{4947FE86-FA6A-4FCC-A5B6-AC209B6C1C00}"/>
              </a:ext>
            </a:extLst>
          </p:cNvPr>
          <p:cNvSpPr txBox="1">
            <a:spLocks/>
          </p:cNvSpPr>
          <p:nvPr/>
        </p:nvSpPr>
        <p:spPr>
          <a:xfrm>
            <a:off x="106019" y="185531"/>
            <a:ext cx="11714923" cy="69742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solidFill>
                  <a:srgbClr val="FF0000"/>
                </a:solidFill>
                <a:latin typeface="Arial Black" panose="020B0A04020102020204" pitchFamily="34" charset="0"/>
              </a:rPr>
              <a:t>Comment solliciter un emploi</a:t>
            </a:r>
          </a:p>
        </p:txBody>
      </p:sp>
      <p:sp>
        <p:nvSpPr>
          <p:cNvPr id="2" name="ZoneTexte 1">
            <a:extLst>
              <a:ext uri="{FF2B5EF4-FFF2-40B4-BE49-F238E27FC236}">
                <a16:creationId xmlns:a16="http://schemas.microsoft.com/office/drawing/2014/main" id="{D14F0B59-DCFC-0FBE-9467-A09A8E1ABE75}"/>
              </a:ext>
            </a:extLst>
          </p:cNvPr>
          <p:cNvSpPr txBox="1"/>
          <p:nvPr/>
        </p:nvSpPr>
        <p:spPr>
          <a:xfrm>
            <a:off x="192158" y="765923"/>
            <a:ext cx="11542643" cy="5652830"/>
          </a:xfrm>
          <a:prstGeom prst="rect">
            <a:avLst/>
          </a:prstGeom>
          <a:noFill/>
        </p:spPr>
        <p:txBody>
          <a:bodyPr wrap="square">
            <a:spAutoFit/>
          </a:bodyPr>
          <a:lstStyle/>
          <a:p>
            <a:pPr algn="l">
              <a:spcAft>
                <a:spcPts val="800"/>
              </a:spcAft>
            </a:pPr>
            <a:r>
              <a:rPr lang="fr-CA" sz="2800" dirty="0" err="1">
                <a:latin typeface="Arial" panose="020B0604020202020204" pitchFamily="34" charset="0"/>
                <a:ea typeface="Calibri" panose="020F0502020204030204" pitchFamily="34" charset="0"/>
                <a:cs typeface="Arial" panose="020B0604020202020204" pitchFamily="34" charset="0"/>
              </a:rPr>
              <a:t>Etapes</a:t>
            </a:r>
            <a:r>
              <a:rPr lang="fr-CA" sz="2800" dirty="0">
                <a:latin typeface="Arial" panose="020B0604020202020204" pitchFamily="34" charset="0"/>
                <a:ea typeface="Calibri" panose="020F0502020204030204" pitchFamily="34" charset="0"/>
                <a:cs typeface="Arial" panose="020B0604020202020204" pitchFamily="34" charset="0"/>
              </a:rPr>
              <a:t> :</a:t>
            </a:r>
          </a:p>
          <a:p>
            <a:pPr marL="342900" indent="-342900" algn="l">
              <a:spcAft>
                <a:spcPts val="800"/>
              </a:spcAft>
              <a:buFontTx/>
              <a:buChar char="-"/>
            </a:pPr>
            <a:r>
              <a:rPr lang="fr-CA" sz="2800" dirty="0">
                <a:latin typeface="Arial" panose="020B0604020202020204" pitchFamily="34" charset="0"/>
                <a:ea typeface="Calibri" panose="020F0502020204030204" pitchFamily="34" charset="0"/>
                <a:cs typeface="Arial" panose="020B0604020202020204" pitchFamily="34" charset="0"/>
              </a:rPr>
              <a:t>Conception du CV</a:t>
            </a:r>
          </a:p>
          <a:p>
            <a:pPr marL="342900" indent="-342900" algn="l">
              <a:spcAft>
                <a:spcPts val="800"/>
              </a:spcAft>
              <a:buFontTx/>
              <a:buChar char="-"/>
            </a:pPr>
            <a:r>
              <a:rPr lang="fr-CA" sz="2800" dirty="0">
                <a:latin typeface="Arial" panose="020B0604020202020204" pitchFamily="34" charset="0"/>
                <a:ea typeface="Calibri" panose="020F0502020204030204" pitchFamily="34" charset="0"/>
                <a:cs typeface="Arial" panose="020B0604020202020204" pitchFamily="34" charset="0"/>
              </a:rPr>
              <a:t>Recherche des offres d’emploi (informations)</a:t>
            </a:r>
          </a:p>
          <a:p>
            <a:pPr marL="342900" indent="-342900" algn="l">
              <a:spcAft>
                <a:spcPts val="800"/>
              </a:spcAft>
              <a:buFontTx/>
              <a:buChar char="-"/>
            </a:pPr>
            <a:r>
              <a:rPr lang="fr-CA" sz="2800" dirty="0">
                <a:latin typeface="Arial" panose="020B0604020202020204" pitchFamily="34" charset="0"/>
                <a:ea typeface="Calibri" panose="020F0502020204030204" pitchFamily="34" charset="0"/>
                <a:cs typeface="Arial" panose="020B0604020202020204" pitchFamily="34" charset="0"/>
              </a:rPr>
              <a:t>Adaptation du CV à l’offre intéressante</a:t>
            </a:r>
          </a:p>
          <a:p>
            <a:pPr marL="342900" indent="-342900" algn="l">
              <a:spcAft>
                <a:spcPts val="800"/>
              </a:spcAft>
              <a:buFontTx/>
              <a:buChar char="-"/>
            </a:pPr>
            <a:r>
              <a:rPr lang="fr-CA" sz="2800" dirty="0">
                <a:latin typeface="Arial" panose="020B0604020202020204" pitchFamily="34" charset="0"/>
                <a:ea typeface="Calibri" panose="020F0502020204030204" pitchFamily="34" charset="0"/>
                <a:cs typeface="Arial" panose="020B0604020202020204" pitchFamily="34" charset="0"/>
              </a:rPr>
              <a:t>Recherche sur l’entreprise</a:t>
            </a:r>
          </a:p>
          <a:p>
            <a:pPr marL="342900" indent="-342900" algn="l">
              <a:spcAft>
                <a:spcPts val="800"/>
              </a:spcAft>
              <a:buFontTx/>
              <a:buChar char="-"/>
            </a:pPr>
            <a:r>
              <a:rPr lang="fr-CA" sz="2800" dirty="0">
                <a:latin typeface="Arial" panose="020B0604020202020204" pitchFamily="34" charset="0"/>
                <a:ea typeface="Calibri" panose="020F0502020204030204" pitchFamily="34" charset="0"/>
                <a:cs typeface="Arial" panose="020B0604020202020204" pitchFamily="34" charset="0"/>
              </a:rPr>
              <a:t>Rédaction d’une lettre de motivation</a:t>
            </a:r>
          </a:p>
          <a:p>
            <a:pPr marL="342900" indent="-342900" algn="l">
              <a:spcAft>
                <a:spcPts val="800"/>
              </a:spcAft>
              <a:buFontTx/>
              <a:buChar char="-"/>
            </a:pPr>
            <a:r>
              <a:rPr lang="fr-CA" sz="2800" dirty="0">
                <a:latin typeface="Arial" panose="020B0604020202020204" pitchFamily="34" charset="0"/>
                <a:ea typeface="Calibri" panose="020F0502020204030204" pitchFamily="34" charset="0"/>
                <a:cs typeface="Arial" panose="020B0604020202020204" pitchFamily="34" charset="0"/>
              </a:rPr>
              <a:t>Préparation à l’entretien d’embauche</a:t>
            </a:r>
          </a:p>
          <a:p>
            <a:pPr marL="342900" indent="-342900" algn="l">
              <a:spcAft>
                <a:spcPts val="800"/>
              </a:spcAft>
              <a:buFontTx/>
              <a:buChar char="-"/>
            </a:pPr>
            <a:r>
              <a:rPr lang="fr-CA" sz="2800" dirty="0">
                <a:latin typeface="Arial" panose="020B0604020202020204" pitchFamily="34" charset="0"/>
                <a:ea typeface="Calibri" panose="020F0502020204030204" pitchFamily="34" charset="0"/>
                <a:cs typeface="Arial" panose="020B0604020202020204" pitchFamily="34" charset="0"/>
              </a:rPr>
              <a:t>Dépôt du dossier contenant la lettre de motivation, le CV et les attestations de bonne exécution selon les exigences de l’entreprise</a:t>
            </a:r>
          </a:p>
          <a:p>
            <a:pPr marL="342900" indent="-342900" algn="l">
              <a:spcAft>
                <a:spcPts val="800"/>
              </a:spcAft>
              <a:buFontTx/>
              <a:buChar char="-"/>
            </a:pPr>
            <a:r>
              <a:rPr lang="fr-CA" sz="2800" dirty="0">
                <a:latin typeface="Arial" panose="020B0604020202020204" pitchFamily="34" charset="0"/>
                <a:ea typeface="Calibri" panose="020F0502020204030204" pitchFamily="34" charset="0"/>
                <a:cs typeface="Arial" panose="020B0604020202020204" pitchFamily="34" charset="0"/>
              </a:rPr>
              <a:t>Relances périodiques du responsable ressources humaines de l’entreprise</a:t>
            </a:r>
          </a:p>
        </p:txBody>
      </p:sp>
    </p:spTree>
    <p:extLst>
      <p:ext uri="{BB962C8B-B14F-4D97-AF65-F5344CB8AC3E}">
        <p14:creationId xmlns:p14="http://schemas.microsoft.com/office/powerpoint/2010/main" val="2106399046"/>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4">
            <a:extLst>
              <a:ext uri="{FF2B5EF4-FFF2-40B4-BE49-F238E27FC236}">
                <a16:creationId xmlns:a16="http://schemas.microsoft.com/office/drawing/2014/main" id="{F056A05E-A60D-4BC8-CAA3-B6726540C73D}"/>
              </a:ext>
            </a:extLst>
          </p:cNvPr>
          <p:cNvSpPr txBox="1">
            <a:spLocks/>
          </p:cNvSpPr>
          <p:nvPr/>
        </p:nvSpPr>
        <p:spPr>
          <a:xfrm>
            <a:off x="106019" y="185531"/>
            <a:ext cx="11714923" cy="69742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solidFill>
                  <a:srgbClr val="FF0000"/>
                </a:solidFill>
                <a:latin typeface="Arial Black" panose="020B0A04020102020204" pitchFamily="34" charset="0"/>
              </a:rPr>
              <a:t>Comment solliciter un emploi</a:t>
            </a:r>
          </a:p>
        </p:txBody>
      </p:sp>
      <p:sp>
        <p:nvSpPr>
          <p:cNvPr id="4" name="ZoneTexte 3">
            <a:extLst>
              <a:ext uri="{FF2B5EF4-FFF2-40B4-BE49-F238E27FC236}">
                <a16:creationId xmlns:a16="http://schemas.microsoft.com/office/drawing/2014/main" id="{CAC8AD16-4597-4B4A-00C3-BC3BB9ADBA84}"/>
              </a:ext>
            </a:extLst>
          </p:cNvPr>
          <p:cNvSpPr txBox="1"/>
          <p:nvPr/>
        </p:nvSpPr>
        <p:spPr>
          <a:xfrm>
            <a:off x="185535" y="723935"/>
            <a:ext cx="11542643" cy="5231881"/>
          </a:xfrm>
          <a:prstGeom prst="rect">
            <a:avLst/>
          </a:prstGeom>
          <a:noFill/>
        </p:spPr>
        <p:txBody>
          <a:bodyPr wrap="square">
            <a:spAutoFit/>
          </a:bodyPr>
          <a:lstStyle/>
          <a:p>
            <a:pPr algn="l">
              <a:lnSpc>
                <a:spcPct val="200000"/>
              </a:lnSpc>
              <a:spcAft>
                <a:spcPts val="800"/>
              </a:spcAft>
            </a:pPr>
            <a:r>
              <a:rPr lang="fr-CA" sz="2800" dirty="0">
                <a:solidFill>
                  <a:srgbClr val="FF0000"/>
                </a:solidFill>
                <a:latin typeface="Arial" panose="020B0604020202020204" pitchFamily="34" charset="0"/>
                <a:ea typeface="Calibri" panose="020F0502020204030204" pitchFamily="34" charset="0"/>
                <a:cs typeface="Arial" panose="020B0604020202020204" pitchFamily="34" charset="0"/>
              </a:rPr>
              <a:t>Rédaction du Curriculum Vitae (CV)</a:t>
            </a:r>
          </a:p>
          <a:p>
            <a:pPr algn="just">
              <a:lnSpc>
                <a:spcPct val="200000"/>
              </a:lnSpc>
              <a:spcAft>
                <a:spcPts val="800"/>
              </a:spcAft>
            </a:pPr>
            <a:r>
              <a:rPr lang="fr-CA" sz="2800" dirty="0">
                <a:latin typeface="Arial" panose="020B0604020202020204" pitchFamily="34" charset="0"/>
                <a:ea typeface="Calibri" panose="020F0502020204030204" pitchFamily="34" charset="0"/>
                <a:cs typeface="Arial" panose="020B0604020202020204" pitchFamily="34" charset="0"/>
              </a:rPr>
              <a:t>Le Curriculum Vitae (CV) est une expression latine qui signifie « parcours de vie ». Un curriculum Vitae (CV) est un document qui présente un ensemble d’indication sur l’état civil, les parcours scolaire et académique ainsi que les expériences professionnelles d’un candidat à l’emploi.</a:t>
            </a:r>
          </a:p>
        </p:txBody>
      </p:sp>
    </p:spTree>
    <p:extLst>
      <p:ext uri="{BB962C8B-B14F-4D97-AF65-F5344CB8AC3E}">
        <p14:creationId xmlns:p14="http://schemas.microsoft.com/office/powerpoint/2010/main" val="297383977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0D10DC63-4EE5-466A-A596-0BDCA9CC0418}"/>
              </a:ext>
            </a:extLst>
          </p:cNvPr>
          <p:cNvSpPr>
            <a:spLocks noGrp="1"/>
          </p:cNvSpPr>
          <p:nvPr>
            <p:ph type="ctrTitle"/>
          </p:nvPr>
        </p:nvSpPr>
        <p:spPr>
          <a:xfrm>
            <a:off x="318051" y="300728"/>
            <a:ext cx="11502887" cy="653429"/>
          </a:xfrm>
        </p:spPr>
        <p:txBody>
          <a:bodyPr>
            <a:normAutofit/>
          </a:bodyPr>
          <a:lstStyle/>
          <a:p>
            <a:pPr algn="l"/>
            <a:r>
              <a:rPr lang="fr-FR" sz="3600" dirty="0">
                <a:solidFill>
                  <a:srgbClr val="FF0000"/>
                </a:solidFill>
                <a:latin typeface="Arial Black" panose="020B0A04020102020204" pitchFamily="34" charset="0"/>
              </a:rPr>
              <a:t>Plan</a:t>
            </a:r>
          </a:p>
        </p:txBody>
      </p:sp>
      <p:sp>
        <p:nvSpPr>
          <p:cNvPr id="6" name="Sous-titre 2">
            <a:extLst>
              <a:ext uri="{FF2B5EF4-FFF2-40B4-BE49-F238E27FC236}">
                <a16:creationId xmlns:a16="http://schemas.microsoft.com/office/drawing/2014/main" id="{762D772B-AFC1-43D6-8C37-9C7FA182D9B2}"/>
              </a:ext>
            </a:extLst>
          </p:cNvPr>
          <p:cNvSpPr txBox="1">
            <a:spLocks/>
          </p:cNvSpPr>
          <p:nvPr/>
        </p:nvSpPr>
        <p:spPr>
          <a:xfrm>
            <a:off x="318051" y="993911"/>
            <a:ext cx="11502887" cy="26073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endParaRPr lang="fr-FR" sz="2800" dirty="0"/>
          </a:p>
        </p:txBody>
      </p:sp>
      <p:sp>
        <p:nvSpPr>
          <p:cNvPr id="4" name="Sous-titre 3">
            <a:extLst>
              <a:ext uri="{FF2B5EF4-FFF2-40B4-BE49-F238E27FC236}">
                <a16:creationId xmlns:a16="http://schemas.microsoft.com/office/drawing/2014/main" id="{3A9EA767-ED11-4170-BBB2-1560F68F5E2F}"/>
              </a:ext>
            </a:extLst>
          </p:cNvPr>
          <p:cNvSpPr>
            <a:spLocks noGrp="1"/>
          </p:cNvSpPr>
          <p:nvPr>
            <p:ph type="subTitle" idx="1"/>
          </p:nvPr>
        </p:nvSpPr>
        <p:spPr>
          <a:xfrm>
            <a:off x="331304" y="1004613"/>
            <a:ext cx="11502886" cy="5329926"/>
          </a:xfrm>
        </p:spPr>
        <p:txBody>
          <a:bodyPr>
            <a:normAutofit fontScale="92500" lnSpcReduction="20000"/>
          </a:bodyPr>
          <a:lstStyle/>
          <a:p>
            <a:pPr marL="457200" indent="-457200" algn="l">
              <a:lnSpc>
                <a:spcPct val="150000"/>
              </a:lnSpc>
              <a:buFont typeface="Wingdings" panose="05000000000000000000" pitchFamily="2" charset="2"/>
              <a:buChar char="q"/>
            </a:pPr>
            <a:r>
              <a:rPr lang="fr-FR" sz="3200" dirty="0"/>
              <a:t>Introduction</a:t>
            </a:r>
          </a:p>
          <a:p>
            <a:pPr marL="457200" indent="-457200" algn="l">
              <a:lnSpc>
                <a:spcPct val="150000"/>
              </a:lnSpc>
              <a:buFont typeface="Wingdings" panose="05000000000000000000" pitchFamily="2" charset="2"/>
              <a:buChar char="q"/>
            </a:pPr>
            <a:r>
              <a:rPr lang="fr-FR" sz="3200" dirty="0"/>
              <a:t>Clarification des concepts</a:t>
            </a:r>
          </a:p>
          <a:p>
            <a:pPr marL="457200" indent="-457200" algn="l">
              <a:lnSpc>
                <a:spcPct val="150000"/>
              </a:lnSpc>
              <a:buFont typeface="Wingdings" panose="05000000000000000000" pitchFamily="2" charset="2"/>
              <a:buChar char="q"/>
            </a:pPr>
            <a:r>
              <a:rPr lang="fr-FR" sz="3200" dirty="0"/>
              <a:t>Leviers de la communication managériale</a:t>
            </a:r>
          </a:p>
          <a:p>
            <a:pPr marL="457200" indent="-457200" algn="l">
              <a:lnSpc>
                <a:spcPct val="150000"/>
              </a:lnSpc>
              <a:buFont typeface="Wingdings" panose="05000000000000000000" pitchFamily="2" charset="2"/>
              <a:buChar char="q"/>
            </a:pPr>
            <a:r>
              <a:rPr lang="fr-FR" sz="3200" dirty="0"/>
              <a:t>Attitudes en communication managériale</a:t>
            </a:r>
          </a:p>
          <a:p>
            <a:pPr marL="457200" indent="-457200" algn="l">
              <a:lnSpc>
                <a:spcPct val="150000"/>
              </a:lnSpc>
              <a:buFont typeface="Wingdings" panose="05000000000000000000" pitchFamily="2" charset="2"/>
              <a:buChar char="q"/>
            </a:pPr>
            <a:r>
              <a:rPr lang="fr-FR" sz="3200" dirty="0"/>
              <a:t>Comment solliciter un emploi</a:t>
            </a:r>
          </a:p>
          <a:p>
            <a:pPr marL="457200" indent="-457200" algn="l">
              <a:lnSpc>
                <a:spcPct val="150000"/>
              </a:lnSpc>
              <a:buFont typeface="Wingdings" panose="05000000000000000000" pitchFamily="2" charset="2"/>
              <a:buChar char="q"/>
            </a:pPr>
            <a:r>
              <a:rPr lang="fr-FR" sz="3200" dirty="0"/>
              <a:t>Exercices d’application</a:t>
            </a:r>
          </a:p>
          <a:p>
            <a:pPr marL="457200" indent="-457200" algn="l">
              <a:lnSpc>
                <a:spcPct val="150000"/>
              </a:lnSpc>
              <a:buFont typeface="Wingdings" panose="05000000000000000000" pitchFamily="2" charset="2"/>
              <a:buChar char="q"/>
            </a:pPr>
            <a:r>
              <a:rPr lang="fr-FR" sz="3200" dirty="0"/>
              <a:t>Conclusion</a:t>
            </a:r>
          </a:p>
          <a:p>
            <a:endParaRPr lang="fr-FR" dirty="0"/>
          </a:p>
        </p:txBody>
      </p:sp>
    </p:spTree>
    <p:extLst>
      <p:ext uri="{BB962C8B-B14F-4D97-AF65-F5344CB8AC3E}">
        <p14:creationId xmlns:p14="http://schemas.microsoft.com/office/powerpoint/2010/main" val="565191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4">
            <a:extLst>
              <a:ext uri="{FF2B5EF4-FFF2-40B4-BE49-F238E27FC236}">
                <a16:creationId xmlns:a16="http://schemas.microsoft.com/office/drawing/2014/main" id="{F056A05E-A60D-4BC8-CAA3-B6726540C73D}"/>
              </a:ext>
            </a:extLst>
          </p:cNvPr>
          <p:cNvSpPr txBox="1">
            <a:spLocks/>
          </p:cNvSpPr>
          <p:nvPr/>
        </p:nvSpPr>
        <p:spPr>
          <a:xfrm>
            <a:off x="106019" y="185531"/>
            <a:ext cx="11714923" cy="69742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solidFill>
                  <a:srgbClr val="FF0000"/>
                </a:solidFill>
                <a:latin typeface="Arial Black" panose="020B0A04020102020204" pitchFamily="34" charset="0"/>
              </a:rPr>
              <a:t>Comment solliciter un emploi</a:t>
            </a:r>
          </a:p>
        </p:txBody>
      </p:sp>
      <p:sp>
        <p:nvSpPr>
          <p:cNvPr id="2" name="ZoneTexte 1">
            <a:extLst>
              <a:ext uri="{FF2B5EF4-FFF2-40B4-BE49-F238E27FC236}">
                <a16:creationId xmlns:a16="http://schemas.microsoft.com/office/drawing/2014/main" id="{D60389D9-9044-4D76-3173-751408CB3124}"/>
              </a:ext>
            </a:extLst>
          </p:cNvPr>
          <p:cNvSpPr txBox="1"/>
          <p:nvPr/>
        </p:nvSpPr>
        <p:spPr>
          <a:xfrm>
            <a:off x="152402" y="765927"/>
            <a:ext cx="11542643" cy="5941050"/>
          </a:xfrm>
          <a:prstGeom prst="rect">
            <a:avLst/>
          </a:prstGeom>
          <a:noFill/>
        </p:spPr>
        <p:txBody>
          <a:bodyPr wrap="square">
            <a:spAutoFit/>
          </a:bodyPr>
          <a:lstStyle/>
          <a:p>
            <a:pPr algn="l">
              <a:spcAft>
                <a:spcPts val="800"/>
              </a:spcAft>
            </a:pPr>
            <a:r>
              <a:rPr lang="fr-CA" sz="2800" dirty="0">
                <a:solidFill>
                  <a:srgbClr val="FF0000"/>
                </a:solidFill>
                <a:latin typeface="Arial" panose="020B0604020202020204" pitchFamily="34" charset="0"/>
                <a:ea typeface="Calibri" panose="020F0502020204030204" pitchFamily="34" charset="0"/>
                <a:cs typeface="Arial" panose="020B0604020202020204" pitchFamily="34" charset="0"/>
              </a:rPr>
              <a:t>Canevas type d’un CV</a:t>
            </a:r>
          </a:p>
          <a:p>
            <a:pPr algn="just">
              <a:lnSpc>
                <a:spcPct val="115000"/>
              </a:lnSpc>
              <a:spcAft>
                <a:spcPts val="1000"/>
              </a:spcAft>
            </a:pPr>
            <a:r>
              <a:rPr lang="en-US" sz="2800" dirty="0">
                <a:effectLst/>
                <a:latin typeface="Arial" panose="020B0604020202020204" pitchFamily="34" charset="0"/>
                <a:ea typeface="SimSun" panose="02010600030101010101" pitchFamily="2" charset="-122"/>
                <a:cs typeface="Arial" panose="020B0604020202020204" pitchFamily="34" charset="0"/>
              </a:rPr>
              <a:t>Dans la mesure du possible, un curriculum vitae doit tenir sur une page et comporter les rubriques suivantes :</a:t>
            </a:r>
            <a:endParaRPr lang="fr-BJ" sz="2800" dirty="0">
              <a:effectLst/>
              <a:latin typeface="Arial" panose="020B0604020202020204" pitchFamily="34" charset="0"/>
              <a:ea typeface="SimSun" panose="02010600030101010101" pitchFamily="2" charset="-122"/>
              <a:cs typeface="Arial" panose="020B0604020202020204" pitchFamily="34" charset="0"/>
            </a:endParaRPr>
          </a:p>
          <a:p>
            <a:pPr algn="just">
              <a:lnSpc>
                <a:spcPct val="115000"/>
              </a:lnSpc>
              <a:spcAft>
                <a:spcPts val="1000"/>
              </a:spcAft>
            </a:pPr>
            <a:r>
              <a:rPr lang="en-US" sz="2800" dirty="0">
                <a:effectLst/>
                <a:latin typeface="Arial" panose="020B0604020202020204" pitchFamily="34" charset="0"/>
                <a:ea typeface="SimSun" panose="02010600030101010101" pitchFamily="2" charset="-122"/>
                <a:cs typeface="Arial" panose="020B0604020202020204" pitchFamily="34" charset="0"/>
              </a:rPr>
              <a:t>-   </a:t>
            </a:r>
            <a:r>
              <a:rPr lang="en-US" sz="2800" dirty="0" err="1">
                <a:effectLst/>
                <a:latin typeface="Arial" panose="020B0604020202020204" pitchFamily="34" charset="0"/>
                <a:ea typeface="SimSun" panose="02010600030101010101" pitchFamily="2" charset="-122"/>
                <a:cs typeface="Arial" panose="020B0604020202020204" pitchFamily="34" charset="0"/>
              </a:rPr>
              <a:t>Informations</a:t>
            </a:r>
            <a:r>
              <a:rPr lang="en-US" sz="2800" dirty="0">
                <a:effectLst/>
                <a:latin typeface="Arial" panose="020B0604020202020204" pitchFamily="34" charset="0"/>
                <a:ea typeface="SimSun" panose="02010600030101010101" pitchFamily="2" charset="-122"/>
                <a:cs typeface="Arial" panose="020B0604020202020204" pitchFamily="34" charset="0"/>
              </a:rPr>
              <a:t> personnelles (Nom et prénoms, adresse)</a:t>
            </a:r>
            <a:endParaRPr lang="fr-BJ" sz="2800" dirty="0">
              <a:effectLst/>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15000"/>
              </a:lnSpc>
              <a:spcAft>
                <a:spcPts val="1000"/>
              </a:spcAft>
              <a:buFontTx/>
              <a:buChar char="-"/>
            </a:pPr>
            <a:r>
              <a:rPr lang="en-US" sz="2800" dirty="0" err="1">
                <a:effectLst/>
                <a:latin typeface="Arial" panose="020B0604020202020204" pitchFamily="34" charset="0"/>
                <a:ea typeface="SimSun" panose="02010600030101010101" pitchFamily="2" charset="-122"/>
                <a:cs typeface="Arial" panose="020B0604020202020204" pitchFamily="34" charset="0"/>
              </a:rPr>
              <a:t>Intitulé</a:t>
            </a:r>
            <a:r>
              <a:rPr lang="en-US" sz="2800" dirty="0">
                <a:effectLst/>
                <a:latin typeface="Arial" panose="020B0604020202020204" pitchFamily="34" charset="0"/>
                <a:ea typeface="SimSun" panose="02010600030101010101" pitchFamily="2" charset="-122"/>
                <a:cs typeface="Arial" panose="020B0604020202020204" pitchFamily="34" charset="0"/>
              </a:rPr>
              <a:t> du poste</a:t>
            </a:r>
          </a:p>
          <a:p>
            <a:pPr marL="342900" indent="-342900" algn="just">
              <a:lnSpc>
                <a:spcPct val="115000"/>
              </a:lnSpc>
              <a:spcAft>
                <a:spcPts val="1000"/>
              </a:spcAft>
              <a:buFontTx/>
              <a:buChar char="-"/>
            </a:pPr>
            <a:r>
              <a:rPr lang="en-US" sz="2800" dirty="0">
                <a:effectLst/>
                <a:latin typeface="Arial" panose="020B0604020202020204" pitchFamily="34" charset="0"/>
                <a:ea typeface="SimSun" panose="02010600030101010101" pitchFamily="2" charset="-122"/>
                <a:cs typeface="Arial" panose="020B0604020202020204" pitchFamily="34" charset="0"/>
              </a:rPr>
              <a:t>Expériences professionnelles</a:t>
            </a:r>
            <a:endParaRPr lang="fr-CA" sz="2800" dirty="0">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15000"/>
              </a:lnSpc>
              <a:spcAft>
                <a:spcPts val="1000"/>
              </a:spcAft>
              <a:buFontTx/>
              <a:buChar char="-"/>
            </a:pPr>
            <a:r>
              <a:rPr lang="en-US" sz="2800" dirty="0">
                <a:effectLst/>
                <a:latin typeface="Arial" panose="020B0604020202020204" pitchFamily="34" charset="0"/>
                <a:ea typeface="SimSun" panose="02010600030101010101" pitchFamily="2" charset="-122"/>
                <a:cs typeface="Arial" panose="020B0604020202020204" pitchFamily="34" charset="0"/>
              </a:rPr>
              <a:t>Formations</a:t>
            </a:r>
            <a:endParaRPr lang="fr-CA" sz="2800" dirty="0">
              <a:effectLst/>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15000"/>
              </a:lnSpc>
              <a:spcAft>
                <a:spcPts val="1000"/>
              </a:spcAft>
              <a:buFontTx/>
              <a:buChar char="-"/>
            </a:pPr>
            <a:r>
              <a:rPr lang="fr-CA" sz="2800" dirty="0">
                <a:latin typeface="Arial" panose="020B0604020202020204" pitchFamily="34" charset="0"/>
                <a:ea typeface="SimSun" panose="02010600030101010101" pitchFamily="2" charset="-122"/>
                <a:cs typeface="Arial" panose="020B0604020202020204" pitchFamily="34" charset="0"/>
              </a:rPr>
              <a:t>Connaissances en langue</a:t>
            </a:r>
          </a:p>
          <a:p>
            <a:pPr marL="342900" indent="-342900" algn="just">
              <a:lnSpc>
                <a:spcPct val="115000"/>
              </a:lnSpc>
              <a:spcAft>
                <a:spcPts val="1000"/>
              </a:spcAft>
              <a:buFontTx/>
              <a:buChar char="-"/>
            </a:pPr>
            <a:r>
              <a:rPr lang="fr-CA" sz="2800" dirty="0">
                <a:effectLst/>
                <a:latin typeface="Arial" panose="020B0604020202020204" pitchFamily="34" charset="0"/>
                <a:ea typeface="SimSun" panose="02010600030101010101" pitchFamily="2" charset="-122"/>
                <a:cs typeface="Arial" panose="020B0604020202020204" pitchFamily="34" charset="0"/>
              </a:rPr>
              <a:t>Personnes de référence</a:t>
            </a:r>
          </a:p>
          <a:p>
            <a:pPr marL="342900" indent="-342900" algn="just">
              <a:lnSpc>
                <a:spcPct val="115000"/>
              </a:lnSpc>
              <a:spcAft>
                <a:spcPts val="1000"/>
              </a:spcAft>
              <a:buFontTx/>
              <a:buChar char="-"/>
            </a:pPr>
            <a:r>
              <a:rPr lang="fr-CA" sz="2800" dirty="0">
                <a:latin typeface="Arial" panose="020B0604020202020204" pitchFamily="34" charset="0"/>
                <a:ea typeface="SimSun" panose="02010600030101010101" pitchFamily="2" charset="-122"/>
                <a:cs typeface="Arial" panose="020B0604020202020204" pitchFamily="34" charset="0"/>
              </a:rPr>
              <a:t>Signature et nom prénom sous la mention « certifié exact et sincère »</a:t>
            </a:r>
            <a:endParaRPr lang="fr-CA" sz="2800" dirty="0">
              <a:effectLst/>
              <a:latin typeface="Arial" panose="020B060402020202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075171391"/>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4">
            <a:extLst>
              <a:ext uri="{FF2B5EF4-FFF2-40B4-BE49-F238E27FC236}">
                <a16:creationId xmlns:a16="http://schemas.microsoft.com/office/drawing/2014/main" id="{F056A05E-A60D-4BC8-CAA3-B6726540C73D}"/>
              </a:ext>
            </a:extLst>
          </p:cNvPr>
          <p:cNvSpPr txBox="1">
            <a:spLocks/>
          </p:cNvSpPr>
          <p:nvPr/>
        </p:nvSpPr>
        <p:spPr>
          <a:xfrm>
            <a:off x="106019" y="185531"/>
            <a:ext cx="11714923" cy="69742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solidFill>
                  <a:srgbClr val="FF0000"/>
                </a:solidFill>
                <a:latin typeface="Arial Black" panose="020B0A04020102020204" pitchFamily="34" charset="0"/>
              </a:rPr>
              <a:t>Comment solliciter un emploi</a:t>
            </a:r>
          </a:p>
        </p:txBody>
      </p:sp>
      <p:sp>
        <p:nvSpPr>
          <p:cNvPr id="2" name="ZoneTexte 1">
            <a:extLst>
              <a:ext uri="{FF2B5EF4-FFF2-40B4-BE49-F238E27FC236}">
                <a16:creationId xmlns:a16="http://schemas.microsoft.com/office/drawing/2014/main" id="{9D87409C-0036-EB2A-98EB-DA9108BC3B9B}"/>
              </a:ext>
            </a:extLst>
          </p:cNvPr>
          <p:cNvSpPr txBox="1"/>
          <p:nvPr/>
        </p:nvSpPr>
        <p:spPr>
          <a:xfrm>
            <a:off x="192158" y="1033472"/>
            <a:ext cx="11542643" cy="4791055"/>
          </a:xfrm>
          <a:prstGeom prst="rect">
            <a:avLst/>
          </a:prstGeom>
          <a:noFill/>
        </p:spPr>
        <p:txBody>
          <a:bodyPr wrap="square">
            <a:spAutoFit/>
          </a:bodyPr>
          <a:lstStyle/>
          <a:p>
            <a:pPr algn="l">
              <a:spcAft>
                <a:spcPts val="800"/>
              </a:spcAft>
            </a:pPr>
            <a:r>
              <a:rPr lang="fr-CA" sz="2800" dirty="0">
                <a:solidFill>
                  <a:srgbClr val="FF0000"/>
                </a:solidFill>
                <a:latin typeface="Arial" panose="020B0604020202020204" pitchFamily="34" charset="0"/>
                <a:ea typeface="Calibri" panose="020F0502020204030204" pitchFamily="34" charset="0"/>
                <a:cs typeface="Arial" panose="020B0604020202020204" pitchFamily="34" charset="0"/>
              </a:rPr>
              <a:t>Lettre de motivation</a:t>
            </a:r>
          </a:p>
          <a:p>
            <a:pPr algn="l">
              <a:spcAft>
                <a:spcPts val="800"/>
              </a:spcAft>
            </a:pPr>
            <a:r>
              <a:rPr lang="fr-CA" sz="2800" dirty="0" err="1">
                <a:latin typeface="Arial" panose="020B0604020202020204" pitchFamily="34" charset="0"/>
                <a:ea typeface="Calibri" panose="020F0502020204030204" pitchFamily="34" charset="0"/>
                <a:cs typeface="Arial" panose="020B0604020202020204" pitchFamily="34" charset="0"/>
              </a:rPr>
              <a:t>Eléments</a:t>
            </a:r>
            <a:r>
              <a:rPr lang="fr-CA" sz="2800" dirty="0">
                <a:latin typeface="Arial" panose="020B0604020202020204" pitchFamily="34" charset="0"/>
                <a:ea typeface="Calibri" panose="020F0502020204030204" pitchFamily="34" charset="0"/>
                <a:cs typeface="Arial" panose="020B0604020202020204" pitchFamily="34" charset="0"/>
              </a:rPr>
              <a:t> constitutifs d’une lettre de motivation</a:t>
            </a:r>
          </a:p>
          <a:p>
            <a:pPr marL="342900" indent="-342900" algn="l">
              <a:spcAft>
                <a:spcPts val="800"/>
              </a:spcAft>
              <a:buFontTx/>
              <a:buChar char="-"/>
            </a:pPr>
            <a:r>
              <a:rPr lang="fr-CA" sz="2800" dirty="0">
                <a:latin typeface="Arial" panose="020B0604020202020204" pitchFamily="34" charset="0"/>
                <a:ea typeface="Calibri" panose="020F0502020204030204" pitchFamily="34" charset="0"/>
                <a:cs typeface="Arial" panose="020B0604020202020204" pitchFamily="34" charset="0"/>
              </a:rPr>
              <a:t>Coordonnées de l’employé et de l’employeur</a:t>
            </a:r>
          </a:p>
          <a:p>
            <a:pPr marL="342900" indent="-342900" algn="l">
              <a:spcAft>
                <a:spcPts val="800"/>
              </a:spcAft>
              <a:buFontTx/>
              <a:buChar char="-"/>
            </a:pPr>
            <a:r>
              <a:rPr lang="fr-CA" sz="2800" dirty="0">
                <a:latin typeface="Arial" panose="020B0604020202020204" pitchFamily="34" charset="0"/>
                <a:ea typeface="Calibri" panose="020F0502020204030204" pitchFamily="34" charset="0"/>
                <a:cs typeface="Arial" panose="020B0604020202020204" pitchFamily="34" charset="0"/>
              </a:rPr>
              <a:t>Date</a:t>
            </a:r>
          </a:p>
          <a:p>
            <a:pPr marL="342900" indent="-342900" algn="l">
              <a:spcAft>
                <a:spcPts val="800"/>
              </a:spcAft>
              <a:buFontTx/>
              <a:buChar char="-"/>
            </a:pPr>
            <a:r>
              <a:rPr lang="fr-CA" sz="2800" dirty="0">
                <a:latin typeface="Arial" panose="020B0604020202020204" pitchFamily="34" charset="0"/>
                <a:ea typeface="Calibri" panose="020F0502020204030204" pitchFamily="34" charset="0"/>
                <a:cs typeface="Arial" panose="020B0604020202020204" pitchFamily="34" charset="0"/>
              </a:rPr>
              <a:t>Objet</a:t>
            </a:r>
          </a:p>
          <a:p>
            <a:pPr marL="342900" indent="-342900" algn="l">
              <a:spcAft>
                <a:spcPts val="800"/>
              </a:spcAft>
              <a:buFontTx/>
              <a:buChar char="-"/>
            </a:pPr>
            <a:r>
              <a:rPr lang="fr-CA" sz="2800" dirty="0">
                <a:latin typeface="Arial" panose="020B0604020202020204" pitchFamily="34" charset="0"/>
                <a:ea typeface="Calibri" panose="020F0502020204030204" pitchFamily="34" charset="0"/>
                <a:cs typeface="Arial" panose="020B0604020202020204" pitchFamily="34" charset="0"/>
              </a:rPr>
              <a:t>Formule d’interpellation</a:t>
            </a:r>
          </a:p>
          <a:p>
            <a:pPr marL="342900" indent="-342900" algn="l">
              <a:spcAft>
                <a:spcPts val="800"/>
              </a:spcAft>
              <a:buFontTx/>
              <a:buChar char="-"/>
            </a:pPr>
            <a:r>
              <a:rPr lang="fr-CA" sz="2800" dirty="0">
                <a:latin typeface="Arial" panose="020B0604020202020204" pitchFamily="34" charset="0"/>
                <a:ea typeface="Calibri" panose="020F0502020204030204" pitchFamily="34" charset="0"/>
                <a:cs typeface="Arial" panose="020B0604020202020204" pitchFamily="34" charset="0"/>
              </a:rPr>
              <a:t>Développement</a:t>
            </a:r>
          </a:p>
          <a:p>
            <a:pPr marL="342900" indent="-342900" algn="l">
              <a:spcAft>
                <a:spcPts val="800"/>
              </a:spcAft>
              <a:buFontTx/>
              <a:buChar char="-"/>
            </a:pPr>
            <a:r>
              <a:rPr lang="fr-CA" sz="2800" dirty="0">
                <a:latin typeface="Arial" panose="020B0604020202020204" pitchFamily="34" charset="0"/>
                <a:ea typeface="Calibri" panose="020F0502020204030204" pitchFamily="34" charset="0"/>
                <a:cs typeface="Arial" panose="020B0604020202020204" pitchFamily="34" charset="0"/>
              </a:rPr>
              <a:t>Conclusion </a:t>
            </a:r>
          </a:p>
          <a:p>
            <a:pPr marL="342900" indent="-342900" algn="l">
              <a:spcAft>
                <a:spcPts val="800"/>
              </a:spcAft>
              <a:buFontTx/>
              <a:buChar char="-"/>
            </a:pPr>
            <a:r>
              <a:rPr lang="fr-CA" sz="2800" dirty="0">
                <a:latin typeface="Arial" panose="020B0604020202020204" pitchFamily="34" charset="0"/>
                <a:ea typeface="Calibri" panose="020F0502020204030204" pitchFamily="34" charset="0"/>
                <a:cs typeface="Arial" panose="020B0604020202020204" pitchFamily="34" charset="0"/>
              </a:rPr>
              <a:t>Signature</a:t>
            </a:r>
            <a:endParaRPr lang="fr-CA" sz="23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5422801"/>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4">
            <a:extLst>
              <a:ext uri="{FF2B5EF4-FFF2-40B4-BE49-F238E27FC236}">
                <a16:creationId xmlns:a16="http://schemas.microsoft.com/office/drawing/2014/main" id="{F056A05E-A60D-4BC8-CAA3-B6726540C73D}"/>
              </a:ext>
            </a:extLst>
          </p:cNvPr>
          <p:cNvSpPr txBox="1">
            <a:spLocks/>
          </p:cNvSpPr>
          <p:nvPr/>
        </p:nvSpPr>
        <p:spPr>
          <a:xfrm>
            <a:off x="106019" y="185531"/>
            <a:ext cx="11714923" cy="69742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solidFill>
                  <a:srgbClr val="FF0000"/>
                </a:solidFill>
                <a:latin typeface="Arial Black" panose="020B0A04020102020204" pitchFamily="34" charset="0"/>
              </a:rPr>
              <a:t>Comment solliciter un emploi</a:t>
            </a:r>
          </a:p>
        </p:txBody>
      </p:sp>
      <p:sp>
        <p:nvSpPr>
          <p:cNvPr id="6" name="ZoneTexte 5">
            <a:extLst>
              <a:ext uri="{FF2B5EF4-FFF2-40B4-BE49-F238E27FC236}">
                <a16:creationId xmlns:a16="http://schemas.microsoft.com/office/drawing/2014/main" id="{1BBBB4E5-4BC1-8B01-1AFB-F6FE66104DFA}"/>
              </a:ext>
            </a:extLst>
          </p:cNvPr>
          <p:cNvSpPr txBox="1"/>
          <p:nvPr/>
        </p:nvSpPr>
        <p:spPr>
          <a:xfrm>
            <a:off x="156819" y="698293"/>
            <a:ext cx="6121400" cy="523220"/>
          </a:xfrm>
          <a:prstGeom prst="rect">
            <a:avLst/>
          </a:prstGeom>
          <a:noFill/>
        </p:spPr>
        <p:txBody>
          <a:bodyPr wrap="square">
            <a:spAutoFit/>
          </a:bodyPr>
          <a:lstStyle/>
          <a:p>
            <a:pPr algn="l">
              <a:spcAft>
                <a:spcPts val="800"/>
              </a:spcAft>
            </a:pPr>
            <a:r>
              <a:rPr lang="fr-CA" sz="2800" dirty="0">
                <a:solidFill>
                  <a:srgbClr val="FF0000"/>
                </a:solidFill>
                <a:latin typeface="Arial" panose="020B0604020202020204" pitchFamily="34" charset="0"/>
                <a:ea typeface="Calibri" panose="020F0502020204030204" pitchFamily="34" charset="0"/>
                <a:cs typeface="Arial" panose="020B0604020202020204" pitchFamily="34" charset="0"/>
              </a:rPr>
              <a:t>Lettre de motivation</a:t>
            </a:r>
          </a:p>
        </p:txBody>
      </p:sp>
      <p:pic>
        <p:nvPicPr>
          <p:cNvPr id="8" name="Image 7">
            <a:extLst>
              <a:ext uri="{FF2B5EF4-FFF2-40B4-BE49-F238E27FC236}">
                <a16:creationId xmlns:a16="http://schemas.microsoft.com/office/drawing/2014/main" id="{6CD2AFAA-F301-980B-90DF-B4E15564AEA9}"/>
              </a:ext>
            </a:extLst>
          </p:cNvPr>
          <p:cNvPicPr>
            <a:picLocks noChangeAspect="1"/>
          </p:cNvPicPr>
          <p:nvPr/>
        </p:nvPicPr>
        <p:blipFill>
          <a:blip r:embed="rId2"/>
          <a:stretch>
            <a:fillRect/>
          </a:stretch>
        </p:blipFill>
        <p:spPr>
          <a:xfrm>
            <a:off x="6785114" y="204502"/>
            <a:ext cx="5208104" cy="6467967"/>
          </a:xfrm>
          <a:prstGeom prst="rect">
            <a:avLst/>
          </a:prstGeom>
        </p:spPr>
      </p:pic>
    </p:spTree>
    <p:extLst>
      <p:ext uri="{BB962C8B-B14F-4D97-AF65-F5344CB8AC3E}">
        <p14:creationId xmlns:p14="http://schemas.microsoft.com/office/powerpoint/2010/main" val="774978031"/>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4">
            <a:extLst>
              <a:ext uri="{FF2B5EF4-FFF2-40B4-BE49-F238E27FC236}">
                <a16:creationId xmlns:a16="http://schemas.microsoft.com/office/drawing/2014/main" id="{F056A05E-A60D-4BC8-CAA3-B6726540C73D}"/>
              </a:ext>
            </a:extLst>
          </p:cNvPr>
          <p:cNvSpPr txBox="1">
            <a:spLocks/>
          </p:cNvSpPr>
          <p:nvPr/>
        </p:nvSpPr>
        <p:spPr>
          <a:xfrm>
            <a:off x="106019" y="185531"/>
            <a:ext cx="11714923" cy="69742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solidFill>
                  <a:srgbClr val="FF0000"/>
                </a:solidFill>
                <a:latin typeface="Arial Black" panose="020B0A04020102020204" pitchFamily="34" charset="0"/>
              </a:rPr>
              <a:t>Comment solliciter un emploi</a:t>
            </a:r>
          </a:p>
        </p:txBody>
      </p:sp>
      <p:sp>
        <p:nvSpPr>
          <p:cNvPr id="6" name="ZoneTexte 5">
            <a:extLst>
              <a:ext uri="{FF2B5EF4-FFF2-40B4-BE49-F238E27FC236}">
                <a16:creationId xmlns:a16="http://schemas.microsoft.com/office/drawing/2014/main" id="{1BBBB4E5-4BC1-8B01-1AFB-F6FE66104DFA}"/>
              </a:ext>
            </a:extLst>
          </p:cNvPr>
          <p:cNvSpPr txBox="1"/>
          <p:nvPr/>
        </p:nvSpPr>
        <p:spPr>
          <a:xfrm>
            <a:off x="156819" y="698293"/>
            <a:ext cx="6121400" cy="523220"/>
          </a:xfrm>
          <a:prstGeom prst="rect">
            <a:avLst/>
          </a:prstGeom>
          <a:noFill/>
        </p:spPr>
        <p:txBody>
          <a:bodyPr wrap="square">
            <a:spAutoFit/>
          </a:bodyPr>
          <a:lstStyle/>
          <a:p>
            <a:pPr algn="l">
              <a:spcAft>
                <a:spcPts val="800"/>
              </a:spcAft>
            </a:pPr>
            <a:r>
              <a:rPr lang="fr-CA" sz="2800" dirty="0">
                <a:solidFill>
                  <a:srgbClr val="FF0000"/>
                </a:solidFill>
                <a:latin typeface="Arial" panose="020B0604020202020204" pitchFamily="34" charset="0"/>
                <a:ea typeface="Calibri" panose="020F0502020204030204" pitchFamily="34" charset="0"/>
                <a:cs typeface="Arial" panose="020B0604020202020204" pitchFamily="34" charset="0"/>
              </a:rPr>
              <a:t>Lettre de motivation</a:t>
            </a:r>
          </a:p>
        </p:txBody>
      </p:sp>
      <p:pic>
        <p:nvPicPr>
          <p:cNvPr id="7" name="Image 6">
            <a:extLst>
              <a:ext uri="{FF2B5EF4-FFF2-40B4-BE49-F238E27FC236}">
                <a16:creationId xmlns:a16="http://schemas.microsoft.com/office/drawing/2014/main" id="{15A9118E-0F8C-2C6D-1C4E-84DE66519457}"/>
              </a:ext>
            </a:extLst>
          </p:cNvPr>
          <p:cNvPicPr>
            <a:picLocks noChangeAspect="1"/>
          </p:cNvPicPr>
          <p:nvPr/>
        </p:nvPicPr>
        <p:blipFill>
          <a:blip r:embed="rId2"/>
          <a:stretch>
            <a:fillRect/>
          </a:stretch>
        </p:blipFill>
        <p:spPr>
          <a:xfrm>
            <a:off x="6917636" y="198368"/>
            <a:ext cx="5038033" cy="6522574"/>
          </a:xfrm>
          <a:prstGeom prst="rect">
            <a:avLst/>
          </a:prstGeom>
        </p:spPr>
      </p:pic>
    </p:spTree>
    <p:extLst>
      <p:ext uri="{BB962C8B-B14F-4D97-AF65-F5344CB8AC3E}">
        <p14:creationId xmlns:p14="http://schemas.microsoft.com/office/powerpoint/2010/main" val="3028424501"/>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0D10DC63-4EE5-466A-A596-0BDCA9CC0418}"/>
              </a:ext>
            </a:extLst>
          </p:cNvPr>
          <p:cNvSpPr>
            <a:spLocks noGrp="1"/>
          </p:cNvSpPr>
          <p:nvPr>
            <p:ph type="ctrTitle"/>
          </p:nvPr>
        </p:nvSpPr>
        <p:spPr>
          <a:xfrm>
            <a:off x="318051" y="300728"/>
            <a:ext cx="11502887" cy="653429"/>
          </a:xfrm>
        </p:spPr>
        <p:txBody>
          <a:bodyPr>
            <a:normAutofit/>
          </a:bodyPr>
          <a:lstStyle/>
          <a:p>
            <a:pPr algn="l"/>
            <a:r>
              <a:rPr lang="fr-FR" sz="3600" dirty="0">
                <a:solidFill>
                  <a:srgbClr val="FF0000"/>
                </a:solidFill>
                <a:latin typeface="Arial Black" panose="020B0A04020102020204" pitchFamily="34" charset="0"/>
              </a:rPr>
              <a:t>Conclusion</a:t>
            </a:r>
          </a:p>
        </p:txBody>
      </p:sp>
      <p:sp>
        <p:nvSpPr>
          <p:cNvPr id="6" name="Sous-titre 2">
            <a:extLst>
              <a:ext uri="{FF2B5EF4-FFF2-40B4-BE49-F238E27FC236}">
                <a16:creationId xmlns:a16="http://schemas.microsoft.com/office/drawing/2014/main" id="{762D772B-AFC1-43D6-8C37-9C7FA182D9B2}"/>
              </a:ext>
            </a:extLst>
          </p:cNvPr>
          <p:cNvSpPr txBox="1">
            <a:spLocks/>
          </p:cNvSpPr>
          <p:nvPr/>
        </p:nvSpPr>
        <p:spPr>
          <a:xfrm>
            <a:off x="318051" y="1017104"/>
            <a:ext cx="11502887" cy="4823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fr-FR" sz="2800" dirty="0"/>
              <a:t>Cette communication vous permet d’avoir les connaissances nécessaires pour communiquer efficacement en position de manager.</a:t>
            </a:r>
          </a:p>
          <a:p>
            <a:pPr algn="just">
              <a:lnSpc>
                <a:spcPct val="150000"/>
              </a:lnSpc>
            </a:pPr>
            <a:r>
              <a:rPr lang="fr-FR" sz="2800" dirty="0"/>
              <a:t>Pour réussir votre management qui commence par la gestion de votre propre vie, vous devez à partir de maintenant, pratiquer quotidiennement ces différentes notions. </a:t>
            </a:r>
          </a:p>
          <a:p>
            <a:pPr algn="just">
              <a:lnSpc>
                <a:spcPct val="150000"/>
              </a:lnSpc>
            </a:pPr>
            <a:r>
              <a:rPr lang="fr-FR" sz="2800" dirty="0"/>
              <a:t>Ainsi, vous impacterez votre propre vie, et par conséquent toute votre génération.</a:t>
            </a:r>
          </a:p>
        </p:txBody>
      </p:sp>
    </p:spTree>
    <p:extLst>
      <p:ext uri="{BB962C8B-B14F-4D97-AF65-F5344CB8AC3E}">
        <p14:creationId xmlns:p14="http://schemas.microsoft.com/office/powerpoint/2010/main" val="26594710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0D10DC63-4EE5-466A-A596-0BDCA9CC0418}"/>
              </a:ext>
            </a:extLst>
          </p:cNvPr>
          <p:cNvSpPr>
            <a:spLocks noGrp="1"/>
          </p:cNvSpPr>
          <p:nvPr>
            <p:ph type="ctrTitle"/>
          </p:nvPr>
        </p:nvSpPr>
        <p:spPr>
          <a:xfrm>
            <a:off x="344556" y="1709530"/>
            <a:ext cx="11304105" cy="2292627"/>
          </a:xfrm>
        </p:spPr>
        <p:txBody>
          <a:bodyPr>
            <a:normAutofit/>
          </a:bodyPr>
          <a:lstStyle/>
          <a:p>
            <a:r>
              <a:rPr lang="fr-FR" dirty="0">
                <a:solidFill>
                  <a:srgbClr val="FF0000"/>
                </a:solidFill>
                <a:latin typeface="Arial Black" panose="020B0A04020102020204" pitchFamily="34" charset="0"/>
              </a:rPr>
              <a:t>MERCI DE </a:t>
            </a:r>
            <a:r>
              <a:rPr lang="fr-FR">
                <a:solidFill>
                  <a:srgbClr val="FF0000"/>
                </a:solidFill>
                <a:latin typeface="Arial Black" panose="020B0A04020102020204" pitchFamily="34" charset="0"/>
              </a:rPr>
              <a:t>VOTRE ATTENTION !</a:t>
            </a:r>
            <a:endParaRPr lang="fr-FR"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4058581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95D43A6A-3F3C-6C93-CFA7-0EB920B3FA32}"/>
              </a:ext>
            </a:extLst>
          </p:cNvPr>
          <p:cNvSpPr txBox="1"/>
          <p:nvPr/>
        </p:nvSpPr>
        <p:spPr>
          <a:xfrm>
            <a:off x="145774" y="1367746"/>
            <a:ext cx="11900452" cy="4095865"/>
          </a:xfrm>
          <a:prstGeom prst="rect">
            <a:avLst/>
          </a:prstGeom>
          <a:noFill/>
        </p:spPr>
        <p:txBody>
          <a:bodyPr wrap="square">
            <a:spAutoFit/>
          </a:bodyPr>
          <a:lstStyle/>
          <a:p>
            <a:pPr marL="6350" indent="-6350" algn="just">
              <a:lnSpc>
                <a:spcPct val="150000"/>
              </a:lnSpc>
              <a:spcAft>
                <a:spcPts val="1065"/>
              </a:spcAft>
            </a:pPr>
            <a:r>
              <a:rPr lang="fr-FR" sz="2800" b="1" kern="100" dirty="0">
                <a:solidFill>
                  <a:srgbClr val="000000"/>
                </a:solidFill>
                <a:effectLst/>
                <a:ea typeface="Times New Roman" panose="02020603050405020304" pitchFamily="18" charset="0"/>
                <a:cs typeface="Arial" panose="020B0604020202020204" pitchFamily="34" charset="0"/>
              </a:rPr>
              <a:t>APERCU GENERAL</a:t>
            </a:r>
            <a:r>
              <a:rPr lang="fr-FR" sz="2800" b="0" kern="100" dirty="0">
                <a:solidFill>
                  <a:srgbClr val="000000"/>
                </a:solidFill>
                <a:effectLst/>
                <a:ea typeface="Times New Roman" panose="02020603050405020304" pitchFamily="18" charset="0"/>
                <a:cs typeface="Arial" panose="020B0604020202020204" pitchFamily="34" charset="0"/>
              </a:rPr>
              <a:t> </a:t>
            </a:r>
            <a:endParaRPr lang="fr-FR" sz="2800" b="1" kern="100" dirty="0">
              <a:solidFill>
                <a:srgbClr val="000000"/>
              </a:solidFill>
              <a:effectLst/>
              <a:ea typeface="Times New Roman" panose="02020603050405020304" pitchFamily="18" charset="0"/>
              <a:cs typeface="Arial" panose="020B0604020202020204" pitchFamily="34" charset="0"/>
            </a:endParaRPr>
          </a:p>
          <a:p>
            <a:pPr marL="6350" indent="-6350" algn="just">
              <a:lnSpc>
                <a:spcPct val="150000"/>
              </a:lnSpc>
              <a:spcAft>
                <a:spcPts val="105"/>
              </a:spcAft>
            </a:pPr>
            <a:r>
              <a:rPr lang="fr-FR" sz="2800" kern="100" dirty="0">
                <a:solidFill>
                  <a:srgbClr val="000000"/>
                </a:solidFill>
                <a:effectLst/>
                <a:ea typeface="Times New Roman" panose="02020603050405020304" pitchFamily="18" charset="0"/>
                <a:cs typeface="Arial" panose="020B0604020202020204" pitchFamily="34" charset="0"/>
              </a:rPr>
              <a:t>Université : Université d’Abomey-Calavi </a:t>
            </a:r>
          </a:p>
          <a:p>
            <a:pPr marL="6350" indent="-6350" algn="just">
              <a:lnSpc>
                <a:spcPct val="150000"/>
              </a:lnSpc>
              <a:spcAft>
                <a:spcPts val="105"/>
              </a:spcAft>
            </a:pPr>
            <a:r>
              <a:rPr lang="fr-FR" sz="2800" kern="100" dirty="0">
                <a:solidFill>
                  <a:srgbClr val="000000"/>
                </a:solidFill>
                <a:effectLst/>
                <a:ea typeface="Times New Roman" panose="02020603050405020304" pitchFamily="18" charset="0"/>
                <a:cs typeface="Arial" panose="020B0604020202020204" pitchFamily="34" charset="0"/>
              </a:rPr>
              <a:t>Etablissement : Institut de Formation et de Recherche en Informatique </a:t>
            </a:r>
          </a:p>
          <a:p>
            <a:pPr marL="6350" indent="-6350" algn="just">
              <a:lnSpc>
                <a:spcPct val="150000"/>
              </a:lnSpc>
              <a:spcAft>
                <a:spcPts val="105"/>
              </a:spcAft>
            </a:pPr>
            <a:r>
              <a:rPr lang="fr-FR" sz="2800" kern="100" dirty="0">
                <a:solidFill>
                  <a:srgbClr val="000000"/>
                </a:solidFill>
                <a:effectLst/>
                <a:ea typeface="Times New Roman" panose="02020603050405020304" pitchFamily="18" charset="0"/>
                <a:cs typeface="Arial" panose="020B0604020202020204" pitchFamily="34" charset="0"/>
              </a:rPr>
              <a:t>Grade : Licence  </a:t>
            </a:r>
          </a:p>
          <a:p>
            <a:pPr marL="6350" indent="-6350" algn="just">
              <a:lnSpc>
                <a:spcPct val="150000"/>
              </a:lnSpc>
              <a:spcAft>
                <a:spcPts val="105"/>
              </a:spcAft>
            </a:pPr>
            <a:r>
              <a:rPr lang="fr-FR" sz="2800" kern="100" dirty="0">
                <a:solidFill>
                  <a:srgbClr val="000000"/>
                </a:solidFill>
                <a:effectLst/>
                <a:ea typeface="Times New Roman" panose="02020603050405020304" pitchFamily="18" charset="0"/>
                <a:cs typeface="Arial" panose="020B0604020202020204" pitchFamily="34" charset="0"/>
              </a:rPr>
              <a:t>Masse horaire : 20 h </a:t>
            </a:r>
          </a:p>
          <a:p>
            <a:pPr marL="6350" indent="-6350" algn="just">
              <a:lnSpc>
                <a:spcPct val="150000"/>
              </a:lnSpc>
              <a:spcAft>
                <a:spcPts val="105"/>
              </a:spcAft>
            </a:pPr>
            <a:r>
              <a:rPr lang="fr-FR" sz="2800" kern="100" dirty="0">
                <a:solidFill>
                  <a:srgbClr val="000000"/>
                </a:solidFill>
                <a:effectLst/>
                <a:ea typeface="Times New Roman" panose="02020603050405020304" pitchFamily="18" charset="0"/>
                <a:cs typeface="Arial" panose="020B0604020202020204" pitchFamily="34" charset="0"/>
              </a:rPr>
              <a:t>Chargé du cours : Dr Colomb DEGBE-KETE </a:t>
            </a:r>
          </a:p>
        </p:txBody>
      </p:sp>
    </p:spTree>
    <p:extLst>
      <p:ext uri="{BB962C8B-B14F-4D97-AF65-F5344CB8AC3E}">
        <p14:creationId xmlns:p14="http://schemas.microsoft.com/office/powerpoint/2010/main" val="2448798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47487E7-8040-B914-3BEC-E2DDC7413658}"/>
              </a:ext>
            </a:extLst>
          </p:cNvPr>
          <p:cNvSpPr txBox="1"/>
          <p:nvPr/>
        </p:nvSpPr>
        <p:spPr>
          <a:xfrm>
            <a:off x="132522" y="475691"/>
            <a:ext cx="11926956" cy="5906617"/>
          </a:xfrm>
          <a:prstGeom prst="rect">
            <a:avLst/>
          </a:prstGeom>
          <a:noFill/>
        </p:spPr>
        <p:txBody>
          <a:bodyPr wrap="square">
            <a:spAutoFit/>
          </a:bodyPr>
          <a:lstStyle/>
          <a:p>
            <a:pPr marL="6350" indent="-6350" algn="just">
              <a:lnSpc>
                <a:spcPct val="150000"/>
              </a:lnSpc>
              <a:spcAft>
                <a:spcPts val="105"/>
              </a:spcAft>
            </a:pPr>
            <a:r>
              <a:rPr lang="fr-FR" sz="2800" b="1" kern="100" dirty="0">
                <a:solidFill>
                  <a:srgbClr val="000000"/>
                </a:solidFill>
                <a:effectLst/>
                <a:ea typeface="Times New Roman" panose="02020603050405020304" pitchFamily="18" charset="0"/>
                <a:cs typeface="Arial" panose="020B0604020202020204" pitchFamily="34" charset="0"/>
              </a:rPr>
              <a:t>OBJECTIF GENERAL </a:t>
            </a:r>
            <a:endParaRPr lang="fr-FR" sz="2800" kern="100" dirty="0">
              <a:solidFill>
                <a:srgbClr val="000000"/>
              </a:solidFill>
              <a:effectLst/>
              <a:ea typeface="Times New Roman" panose="02020603050405020304" pitchFamily="18" charset="0"/>
              <a:cs typeface="Arial" panose="020B0604020202020204" pitchFamily="34" charset="0"/>
            </a:endParaRPr>
          </a:p>
          <a:p>
            <a:pPr algn="just">
              <a:lnSpc>
                <a:spcPct val="150000"/>
              </a:lnSpc>
            </a:pPr>
            <a:r>
              <a:rPr lang="fr-FR" sz="2800" dirty="0">
                <a:solidFill>
                  <a:srgbClr val="000000"/>
                </a:solidFill>
                <a:effectLst/>
                <a:ea typeface="Times New Roman" panose="02020603050405020304" pitchFamily="18" charset="0"/>
                <a:cs typeface="Arial" panose="020B0604020202020204" pitchFamily="34" charset="0"/>
              </a:rPr>
              <a:t>Cette Unité d’Enseignement vise à amener l’apprenant à maitriser les moyens et méthodes pour communiquer efficacement dans le cadre de la recherche d’un emploi et/ou de la gestion de son entreprise.</a:t>
            </a:r>
          </a:p>
          <a:p>
            <a:pPr marL="6350" indent="-6350" algn="just">
              <a:lnSpc>
                <a:spcPct val="150000"/>
              </a:lnSpc>
              <a:spcAft>
                <a:spcPts val="105"/>
              </a:spcAft>
            </a:pPr>
            <a:r>
              <a:rPr lang="fr-FR" sz="2800" b="1" kern="100" dirty="0">
                <a:solidFill>
                  <a:srgbClr val="000000"/>
                </a:solidFill>
                <a:ea typeface="Times New Roman" panose="02020603050405020304" pitchFamily="18" charset="0"/>
              </a:rPr>
              <a:t>OBJECTIFS DU COURS POUR L’APPRENANT </a:t>
            </a:r>
            <a:endParaRPr lang="fr-FR" sz="2800" kern="100" dirty="0">
              <a:solidFill>
                <a:srgbClr val="000000"/>
              </a:solidFill>
              <a:effectLst/>
              <a:ea typeface="Times New Roman" panose="02020603050405020304" pitchFamily="18" charset="0"/>
            </a:endParaRPr>
          </a:p>
          <a:p>
            <a:pPr marL="6350" indent="-6350" algn="just">
              <a:lnSpc>
                <a:spcPct val="150000"/>
              </a:lnSpc>
              <a:spcAft>
                <a:spcPts val="60"/>
              </a:spcAft>
            </a:pPr>
            <a:r>
              <a:rPr lang="fr-FR" sz="2800" kern="100" dirty="0">
                <a:solidFill>
                  <a:srgbClr val="000000"/>
                </a:solidFill>
                <a:effectLst/>
                <a:ea typeface="Times New Roman" panose="02020603050405020304" pitchFamily="18" charset="0"/>
              </a:rPr>
              <a:t>Au terme de ce cours, l’apprenant sera capable de : </a:t>
            </a:r>
          </a:p>
          <a:p>
            <a:pPr lvl="0" algn="just" fontAlgn="base">
              <a:lnSpc>
                <a:spcPct val="150000"/>
              </a:lnSpc>
              <a:spcAft>
                <a:spcPts val="60"/>
              </a:spcAft>
              <a:buClr>
                <a:srgbClr val="000000"/>
              </a:buClr>
              <a:buSzPts val="1200"/>
            </a:pPr>
            <a:r>
              <a:rPr lang="fr-FR" sz="2800" u="none" strike="noStrike" kern="100" dirty="0">
                <a:solidFill>
                  <a:srgbClr val="000000"/>
                </a:solidFill>
                <a:effectLst/>
                <a:uFill>
                  <a:solidFill>
                    <a:srgbClr val="000000"/>
                  </a:solidFill>
                </a:uFill>
                <a:ea typeface="Wingdings" panose="05000000000000000000" pitchFamily="2" charset="2"/>
                <a:cs typeface="Wingdings" panose="05000000000000000000" pitchFamily="2" charset="2"/>
              </a:rPr>
              <a:t>- communiquer efficacement en situation de manager ; </a:t>
            </a:r>
          </a:p>
          <a:p>
            <a:pPr lvl="0" algn="just" fontAlgn="base">
              <a:lnSpc>
                <a:spcPct val="150000"/>
              </a:lnSpc>
              <a:spcAft>
                <a:spcPts val="60"/>
              </a:spcAft>
              <a:buClr>
                <a:srgbClr val="000000"/>
              </a:buClr>
              <a:buSzPts val="1200"/>
            </a:pPr>
            <a:r>
              <a:rPr lang="fr-FR" sz="2800" kern="100" dirty="0">
                <a:solidFill>
                  <a:srgbClr val="000000"/>
                </a:solidFill>
                <a:uFill>
                  <a:solidFill>
                    <a:srgbClr val="000000"/>
                  </a:solidFill>
                </a:uFill>
                <a:ea typeface="Wingdings" panose="05000000000000000000" pitchFamily="2" charset="2"/>
                <a:cs typeface="Wingdings" panose="05000000000000000000" pitchFamily="2" charset="2"/>
              </a:rPr>
              <a:t>- </a:t>
            </a:r>
            <a:r>
              <a:rPr lang="fr-FR" sz="2800" u="none" strike="noStrike" kern="100" dirty="0">
                <a:solidFill>
                  <a:srgbClr val="000000"/>
                </a:solidFill>
                <a:effectLst/>
                <a:uFill>
                  <a:solidFill>
                    <a:srgbClr val="000000"/>
                  </a:solidFill>
                </a:uFill>
                <a:ea typeface="Wingdings" panose="05000000000000000000" pitchFamily="2" charset="2"/>
                <a:cs typeface="Wingdings" panose="05000000000000000000" pitchFamily="2" charset="2"/>
              </a:rPr>
              <a:t>rechercher un emploi  ; </a:t>
            </a:r>
          </a:p>
          <a:p>
            <a:pPr>
              <a:lnSpc>
                <a:spcPct val="150000"/>
              </a:lnSpc>
            </a:pPr>
            <a:r>
              <a:rPr lang="fr-FR" sz="2800" dirty="0">
                <a:solidFill>
                  <a:srgbClr val="000000"/>
                </a:solidFill>
                <a:effectLst/>
                <a:ea typeface="Times New Roman" panose="02020603050405020304" pitchFamily="18" charset="0"/>
              </a:rPr>
              <a:t>- réussir un entretien d’embauche. </a:t>
            </a:r>
            <a:endParaRPr lang="fr-FR" sz="2800" dirty="0">
              <a:cs typeface="Arial" panose="020B0604020202020204" pitchFamily="34" charset="0"/>
            </a:endParaRPr>
          </a:p>
        </p:txBody>
      </p:sp>
    </p:spTree>
    <p:extLst>
      <p:ext uri="{BB962C8B-B14F-4D97-AF65-F5344CB8AC3E}">
        <p14:creationId xmlns:p14="http://schemas.microsoft.com/office/powerpoint/2010/main" val="3190982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9504560E-592A-B3B5-59AF-CD4AB8A6CA11}"/>
              </a:ext>
            </a:extLst>
          </p:cNvPr>
          <p:cNvSpPr txBox="1"/>
          <p:nvPr/>
        </p:nvSpPr>
        <p:spPr>
          <a:xfrm>
            <a:off x="198784" y="914400"/>
            <a:ext cx="11767930" cy="5216813"/>
          </a:xfrm>
          <a:prstGeom prst="rect">
            <a:avLst/>
          </a:prstGeom>
          <a:noFill/>
        </p:spPr>
        <p:txBody>
          <a:bodyPr wrap="square">
            <a:spAutoFit/>
          </a:bodyPr>
          <a:lstStyle/>
          <a:p>
            <a:pPr marL="6350" indent="-6350" algn="just">
              <a:spcAft>
                <a:spcPts val="105"/>
              </a:spcAft>
            </a:pPr>
            <a:r>
              <a:rPr lang="fr-FR" sz="2800" b="1" kern="100" dirty="0">
                <a:solidFill>
                  <a:srgbClr val="000000"/>
                </a:solidFill>
                <a:effectLst/>
                <a:ea typeface="Times New Roman" panose="02020603050405020304" pitchFamily="18" charset="0"/>
              </a:rPr>
              <a:t>CONTENU DU COURS </a:t>
            </a:r>
            <a:endParaRPr lang="fr-FR" sz="2800" kern="100" dirty="0">
              <a:solidFill>
                <a:srgbClr val="000000"/>
              </a:solidFill>
              <a:effectLst/>
              <a:ea typeface="Times New Roman" panose="02020603050405020304" pitchFamily="18" charset="0"/>
            </a:endParaRPr>
          </a:p>
          <a:p>
            <a:pPr marL="342900" lvl="0" indent="-342900" algn="just" fontAlgn="base">
              <a:spcAft>
                <a:spcPts val="1030"/>
              </a:spcAft>
              <a:buClr>
                <a:srgbClr val="000000"/>
              </a:buClr>
              <a:buSzPts val="1200"/>
              <a:buFont typeface="Symbol" panose="05050102010706020507" pitchFamily="18" charset="2"/>
              <a:buChar char="-"/>
            </a:pPr>
            <a:r>
              <a:rPr lang="fr-FR" sz="2800" u="none" strike="noStrike" kern="100" dirty="0">
                <a:solidFill>
                  <a:srgbClr val="000000"/>
                </a:solidFill>
                <a:effectLst/>
                <a:uFill>
                  <a:solidFill>
                    <a:srgbClr val="000000"/>
                  </a:solidFill>
                </a:uFill>
                <a:ea typeface="Courier New" panose="02070309020205020404" pitchFamily="49" charset="0"/>
                <a:cs typeface="Courier New" panose="02070309020205020404" pitchFamily="49" charset="0"/>
              </a:rPr>
              <a:t>Introduction </a:t>
            </a:r>
          </a:p>
          <a:p>
            <a:pPr marL="342900" lvl="0" indent="-342900" algn="just" fontAlgn="base">
              <a:spcAft>
                <a:spcPts val="420"/>
              </a:spcAft>
              <a:buClr>
                <a:srgbClr val="000000"/>
              </a:buClr>
              <a:buSzPts val="1200"/>
              <a:buFont typeface="Symbol" panose="05050102010706020507" pitchFamily="18" charset="2"/>
              <a:buChar char="-"/>
            </a:pPr>
            <a:r>
              <a:rPr lang="fr-FR" sz="2800" u="none" strike="noStrike" kern="100" dirty="0">
                <a:solidFill>
                  <a:srgbClr val="000000"/>
                </a:solidFill>
                <a:effectLst/>
                <a:uFill>
                  <a:solidFill>
                    <a:srgbClr val="000000"/>
                  </a:solidFill>
                </a:uFill>
                <a:ea typeface="Courier New" panose="02070309020205020404" pitchFamily="49" charset="0"/>
                <a:cs typeface="Courier New" panose="02070309020205020404" pitchFamily="49" charset="0"/>
              </a:rPr>
              <a:t>Clarification des concepts </a:t>
            </a:r>
          </a:p>
          <a:p>
            <a:pPr marL="342900" lvl="0" indent="-342900" algn="just" fontAlgn="base">
              <a:spcAft>
                <a:spcPts val="645"/>
              </a:spcAft>
              <a:buClr>
                <a:srgbClr val="000000"/>
              </a:buClr>
              <a:buSzPts val="1200"/>
              <a:buFont typeface="Symbol" panose="05050102010706020507" pitchFamily="18" charset="2"/>
              <a:buChar char="-"/>
            </a:pPr>
            <a:r>
              <a:rPr lang="fr-FR" sz="2800" u="none" strike="noStrike" kern="100" dirty="0">
                <a:solidFill>
                  <a:srgbClr val="000000"/>
                </a:solidFill>
                <a:effectLst/>
                <a:uFill>
                  <a:solidFill>
                    <a:srgbClr val="000000"/>
                  </a:solidFill>
                </a:uFill>
                <a:ea typeface="Courier New" panose="02070309020205020404" pitchFamily="49" charset="0"/>
                <a:cs typeface="Courier New" panose="02070309020205020404" pitchFamily="49" charset="0"/>
              </a:rPr>
              <a:t>Leviers de la communication managériale </a:t>
            </a:r>
          </a:p>
          <a:p>
            <a:pPr marL="342900" lvl="0" indent="-342900" algn="just" fontAlgn="base">
              <a:spcAft>
                <a:spcPts val="645"/>
              </a:spcAft>
              <a:buClr>
                <a:srgbClr val="000000"/>
              </a:buClr>
              <a:buSzPts val="1200"/>
              <a:buFont typeface="Symbol" panose="05050102010706020507" pitchFamily="18" charset="2"/>
              <a:buChar char="-"/>
            </a:pPr>
            <a:r>
              <a:rPr lang="fr-FR" sz="2800" u="none" strike="noStrike" kern="100" dirty="0">
                <a:solidFill>
                  <a:srgbClr val="000000"/>
                </a:solidFill>
                <a:effectLst/>
                <a:uFill>
                  <a:solidFill>
                    <a:srgbClr val="000000"/>
                  </a:solidFill>
                </a:uFill>
                <a:ea typeface="Courier New" panose="02070309020205020404" pitchFamily="49" charset="0"/>
                <a:cs typeface="Courier New" panose="02070309020205020404" pitchFamily="49" charset="0"/>
              </a:rPr>
              <a:t>Attitudes en communication managériale</a:t>
            </a:r>
          </a:p>
          <a:p>
            <a:pPr marL="342900" lvl="0" indent="-342900" algn="just" fontAlgn="base">
              <a:spcAft>
                <a:spcPts val="60"/>
              </a:spcAft>
              <a:buClr>
                <a:srgbClr val="000000"/>
              </a:buClr>
              <a:buSzPts val="1200"/>
              <a:buFont typeface="Symbol" panose="05050102010706020507" pitchFamily="18" charset="2"/>
              <a:buChar char="-"/>
            </a:pPr>
            <a:r>
              <a:rPr lang="fr-FR" sz="2800" u="none" strike="noStrike" kern="100" dirty="0">
                <a:solidFill>
                  <a:srgbClr val="000000"/>
                </a:solidFill>
                <a:effectLst/>
                <a:uFill>
                  <a:solidFill>
                    <a:srgbClr val="000000"/>
                  </a:solidFill>
                </a:uFill>
                <a:ea typeface="Courier New" panose="02070309020205020404" pitchFamily="49" charset="0"/>
                <a:cs typeface="Courier New" panose="02070309020205020404" pitchFamily="49" charset="0"/>
              </a:rPr>
              <a:t>Comment solliciter un emploi</a:t>
            </a:r>
          </a:p>
          <a:p>
            <a:pPr marL="342900" lvl="0" indent="-342900" algn="just" fontAlgn="base">
              <a:spcAft>
                <a:spcPts val="60"/>
              </a:spcAft>
              <a:buClr>
                <a:srgbClr val="000000"/>
              </a:buClr>
              <a:buSzPts val="1200"/>
              <a:buFont typeface="Symbol" panose="05050102010706020507" pitchFamily="18" charset="2"/>
              <a:buChar char="-"/>
            </a:pPr>
            <a:r>
              <a:rPr lang="fr-FR" sz="2800" u="none" strike="noStrike" kern="100" dirty="0">
                <a:solidFill>
                  <a:srgbClr val="000000"/>
                </a:solidFill>
                <a:effectLst/>
                <a:uFill>
                  <a:solidFill>
                    <a:srgbClr val="000000"/>
                  </a:solidFill>
                </a:uFill>
                <a:ea typeface="Courier New" panose="02070309020205020404" pitchFamily="49" charset="0"/>
                <a:cs typeface="Courier New" panose="02070309020205020404" pitchFamily="49" charset="0"/>
              </a:rPr>
              <a:t>Conclusion </a:t>
            </a:r>
            <a:r>
              <a:rPr lang="fr-FR" sz="2800" u="none" strike="noStrike" kern="100" dirty="0">
                <a:solidFill>
                  <a:srgbClr val="000000"/>
                </a:solidFill>
                <a:effectLst/>
                <a:uFill>
                  <a:solidFill>
                    <a:srgbClr val="000000"/>
                  </a:solidFill>
                </a:uFill>
                <a:ea typeface="Cambria" panose="02040503050406030204" pitchFamily="18" charset="0"/>
                <a:cs typeface="Courier New" panose="02070309020205020404" pitchFamily="49" charset="0"/>
              </a:rPr>
              <a:t>	</a:t>
            </a:r>
            <a:endParaRPr lang="fr-FR" sz="2800" u="none" strike="noStrike" kern="100" dirty="0">
              <a:solidFill>
                <a:srgbClr val="000000"/>
              </a:solidFill>
              <a:effectLst/>
              <a:uFill>
                <a:solidFill>
                  <a:srgbClr val="000000"/>
                </a:solidFill>
              </a:uFill>
              <a:ea typeface="Courier New" panose="02070309020205020404" pitchFamily="49" charset="0"/>
              <a:cs typeface="Courier New" panose="02070309020205020404" pitchFamily="49" charset="0"/>
            </a:endParaRPr>
          </a:p>
          <a:p>
            <a:pPr marL="6350" indent="-6350" algn="just">
              <a:spcAft>
                <a:spcPts val="105"/>
              </a:spcAft>
            </a:pPr>
            <a:r>
              <a:rPr lang="fr-FR" sz="2800" b="1" kern="100" dirty="0">
                <a:solidFill>
                  <a:srgbClr val="000000"/>
                </a:solidFill>
                <a:effectLst/>
                <a:ea typeface="Times New Roman" panose="02020603050405020304" pitchFamily="18" charset="0"/>
              </a:rPr>
              <a:t>PRE-REQUIS</a:t>
            </a:r>
            <a:r>
              <a:rPr lang="fr-FR" sz="2800" b="0" kern="100" dirty="0">
                <a:solidFill>
                  <a:srgbClr val="000000"/>
                </a:solidFill>
                <a:effectLst/>
                <a:ea typeface="Times New Roman" panose="02020603050405020304" pitchFamily="18" charset="0"/>
              </a:rPr>
              <a:t> </a:t>
            </a:r>
            <a:endParaRPr lang="fr-FR" sz="2800" kern="100" dirty="0">
              <a:solidFill>
                <a:srgbClr val="000000"/>
              </a:solidFill>
              <a:effectLst/>
              <a:ea typeface="Times New Roman" panose="02020603050405020304" pitchFamily="18" charset="0"/>
            </a:endParaRPr>
          </a:p>
          <a:p>
            <a:pPr marL="342900" lvl="0" indent="-342900" algn="just" fontAlgn="base">
              <a:buClr>
                <a:srgbClr val="000000"/>
              </a:buClr>
              <a:buSzPts val="1200"/>
              <a:buFont typeface="Symbol" panose="05050102010706020507" pitchFamily="18" charset="2"/>
              <a:buChar char="-"/>
            </a:pPr>
            <a:r>
              <a:rPr lang="fr-FR" sz="2800" u="none" strike="noStrike" kern="100" dirty="0">
                <a:solidFill>
                  <a:srgbClr val="000000"/>
                </a:solidFill>
                <a:effectLst/>
                <a:uFill>
                  <a:solidFill>
                    <a:srgbClr val="000000"/>
                  </a:solidFill>
                </a:uFill>
                <a:ea typeface="Courier New" panose="02070309020205020404" pitchFamily="49" charset="0"/>
                <a:cs typeface="Courier New" panose="02070309020205020404" pitchFamily="49" charset="0"/>
              </a:rPr>
              <a:t>Notion de communication </a:t>
            </a:r>
          </a:p>
          <a:p>
            <a:pPr marL="342900" lvl="0" indent="-342900" algn="just" fontAlgn="base">
              <a:buClr>
                <a:srgbClr val="000000"/>
              </a:buClr>
              <a:buSzPts val="1200"/>
              <a:buFont typeface="Symbol" panose="05050102010706020507" pitchFamily="18" charset="2"/>
              <a:buChar char="-"/>
            </a:pPr>
            <a:r>
              <a:rPr lang="fr-FR" sz="2800" u="none" strike="noStrike" kern="100" dirty="0">
                <a:solidFill>
                  <a:srgbClr val="000000"/>
                </a:solidFill>
                <a:effectLst/>
                <a:uFill>
                  <a:solidFill>
                    <a:srgbClr val="000000"/>
                  </a:solidFill>
                </a:uFill>
                <a:ea typeface="Courier New" panose="02070309020205020404" pitchFamily="49" charset="0"/>
                <a:cs typeface="Courier New" panose="02070309020205020404" pitchFamily="49" charset="0"/>
              </a:rPr>
              <a:t>Notion de manager</a:t>
            </a:r>
          </a:p>
          <a:p>
            <a:pPr marL="342900" lvl="0" indent="-342900" algn="just" fontAlgn="base">
              <a:spcAft>
                <a:spcPts val="60"/>
              </a:spcAft>
              <a:buClr>
                <a:srgbClr val="000000"/>
              </a:buClr>
              <a:buSzPts val="1200"/>
              <a:buFont typeface="Symbol" panose="05050102010706020507" pitchFamily="18" charset="2"/>
              <a:buChar char="-"/>
            </a:pPr>
            <a:r>
              <a:rPr lang="fr-FR" sz="2800" u="none" strike="noStrike" kern="100" dirty="0">
                <a:solidFill>
                  <a:srgbClr val="000000"/>
                </a:solidFill>
                <a:effectLst/>
                <a:uFill>
                  <a:solidFill>
                    <a:srgbClr val="000000"/>
                  </a:solidFill>
                </a:uFill>
                <a:ea typeface="Courier New" panose="02070309020205020404" pitchFamily="49" charset="0"/>
                <a:cs typeface="Courier New" panose="02070309020205020404" pitchFamily="49" charset="0"/>
              </a:rPr>
              <a:t>Notion de projet professionnel </a:t>
            </a:r>
          </a:p>
        </p:txBody>
      </p:sp>
    </p:spTree>
    <p:extLst>
      <p:ext uri="{BB962C8B-B14F-4D97-AF65-F5344CB8AC3E}">
        <p14:creationId xmlns:p14="http://schemas.microsoft.com/office/powerpoint/2010/main" val="3990699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0B46E26F-A20C-D4A5-142D-6F7DBD131330}"/>
              </a:ext>
            </a:extLst>
          </p:cNvPr>
          <p:cNvSpPr txBox="1"/>
          <p:nvPr/>
        </p:nvSpPr>
        <p:spPr>
          <a:xfrm>
            <a:off x="159026" y="212032"/>
            <a:ext cx="11873948" cy="6355458"/>
          </a:xfrm>
          <a:prstGeom prst="rect">
            <a:avLst/>
          </a:prstGeom>
          <a:noFill/>
        </p:spPr>
        <p:txBody>
          <a:bodyPr wrap="square">
            <a:spAutoFit/>
          </a:bodyPr>
          <a:lstStyle/>
          <a:p>
            <a:pPr marL="6350" indent="-6350" algn="just">
              <a:lnSpc>
                <a:spcPct val="150000"/>
              </a:lnSpc>
              <a:spcAft>
                <a:spcPts val="105"/>
              </a:spcAft>
            </a:pPr>
            <a:r>
              <a:rPr lang="fr-FR" sz="2800" b="1" kern="100" dirty="0">
                <a:solidFill>
                  <a:srgbClr val="000000"/>
                </a:solidFill>
                <a:effectLst/>
                <a:ea typeface="Times New Roman" panose="02020603050405020304" pitchFamily="18" charset="0"/>
              </a:rPr>
              <a:t>METHODES D’ENSEIGNEMENT ET D’APPRENTISSAGE</a:t>
            </a:r>
            <a:r>
              <a:rPr lang="fr-FR" sz="2800" b="0" kern="100" dirty="0">
                <a:solidFill>
                  <a:srgbClr val="000000"/>
                </a:solidFill>
                <a:effectLst/>
                <a:ea typeface="Times New Roman" panose="02020603050405020304" pitchFamily="18" charset="0"/>
              </a:rPr>
              <a:t> </a:t>
            </a:r>
            <a:endParaRPr lang="fr-FR" sz="2800" kern="100" dirty="0">
              <a:solidFill>
                <a:srgbClr val="000000"/>
              </a:solidFill>
              <a:effectLst/>
              <a:ea typeface="Times New Roman" panose="02020603050405020304" pitchFamily="18" charset="0"/>
            </a:endParaRPr>
          </a:p>
          <a:p>
            <a:pPr marL="342900" lvl="0" indent="-342900" algn="just" fontAlgn="base">
              <a:lnSpc>
                <a:spcPct val="150000"/>
              </a:lnSpc>
              <a:buClr>
                <a:srgbClr val="000000"/>
              </a:buClr>
              <a:buSzPts val="1200"/>
              <a:buFont typeface="Symbol" panose="05050102010706020507" pitchFamily="18" charset="2"/>
              <a:buChar char="-"/>
            </a:pPr>
            <a:r>
              <a:rPr lang="fr-FR" sz="2800" u="none" strike="noStrike" kern="100" dirty="0">
                <a:solidFill>
                  <a:srgbClr val="000000"/>
                </a:solidFill>
                <a:effectLst/>
                <a:uFill>
                  <a:solidFill>
                    <a:srgbClr val="000000"/>
                  </a:solidFill>
                </a:uFill>
                <a:ea typeface="Courier New" panose="02070309020205020404" pitchFamily="49" charset="0"/>
                <a:cs typeface="Courier New" panose="02070309020205020404" pitchFamily="49" charset="0"/>
              </a:rPr>
              <a:t>Cours magistral </a:t>
            </a:r>
          </a:p>
          <a:p>
            <a:pPr marL="342900" lvl="0" indent="-342900" algn="just" fontAlgn="base">
              <a:lnSpc>
                <a:spcPct val="150000"/>
              </a:lnSpc>
              <a:buClr>
                <a:srgbClr val="000000"/>
              </a:buClr>
              <a:buSzPts val="1200"/>
              <a:buFont typeface="Symbol" panose="05050102010706020507" pitchFamily="18" charset="2"/>
              <a:buChar char="-"/>
            </a:pPr>
            <a:r>
              <a:rPr lang="fr-FR" sz="2800" u="none" strike="noStrike" kern="100" dirty="0">
                <a:solidFill>
                  <a:srgbClr val="000000"/>
                </a:solidFill>
                <a:effectLst/>
                <a:uFill>
                  <a:solidFill>
                    <a:srgbClr val="000000"/>
                  </a:solidFill>
                </a:uFill>
                <a:ea typeface="Courier New" panose="02070309020205020404" pitchFamily="49" charset="0"/>
                <a:cs typeface="Courier New" panose="02070309020205020404" pitchFamily="49" charset="0"/>
              </a:rPr>
              <a:t>Projection et commentaire de film</a:t>
            </a:r>
          </a:p>
          <a:p>
            <a:pPr marL="342900" lvl="0" indent="-342900" algn="just" fontAlgn="base">
              <a:lnSpc>
                <a:spcPct val="150000"/>
              </a:lnSpc>
              <a:buClr>
                <a:srgbClr val="000000"/>
              </a:buClr>
              <a:buSzPts val="1200"/>
              <a:buFont typeface="Symbol" panose="05050102010706020507" pitchFamily="18" charset="2"/>
              <a:buChar char="-"/>
            </a:pPr>
            <a:r>
              <a:rPr lang="fr-FR" sz="2800" u="none" strike="noStrike" kern="100" dirty="0">
                <a:solidFill>
                  <a:srgbClr val="000000"/>
                </a:solidFill>
                <a:effectLst/>
                <a:uFill>
                  <a:solidFill>
                    <a:srgbClr val="000000"/>
                  </a:solidFill>
                </a:uFill>
                <a:ea typeface="Courier New" panose="02070309020205020404" pitchFamily="49" charset="0"/>
                <a:cs typeface="Courier New" panose="02070309020205020404" pitchFamily="49" charset="0"/>
              </a:rPr>
              <a:t>Travaux Pratiques </a:t>
            </a:r>
          </a:p>
          <a:p>
            <a:pPr marL="342900" lvl="0" indent="-342900" algn="just" fontAlgn="base">
              <a:lnSpc>
                <a:spcPct val="150000"/>
              </a:lnSpc>
              <a:spcAft>
                <a:spcPts val="60"/>
              </a:spcAft>
              <a:buClr>
                <a:srgbClr val="000000"/>
              </a:buClr>
              <a:buSzPts val="1200"/>
              <a:buFont typeface="Symbol" panose="05050102010706020507" pitchFamily="18" charset="2"/>
              <a:buChar char="-"/>
            </a:pPr>
            <a:r>
              <a:rPr lang="fr-FR" sz="2800" u="none" strike="noStrike" kern="100" dirty="0">
                <a:solidFill>
                  <a:srgbClr val="000000"/>
                </a:solidFill>
                <a:effectLst/>
                <a:uFill>
                  <a:solidFill>
                    <a:srgbClr val="000000"/>
                  </a:solidFill>
                </a:uFill>
                <a:ea typeface="Courier New" panose="02070309020205020404" pitchFamily="49" charset="0"/>
                <a:cs typeface="Courier New" panose="02070309020205020404" pitchFamily="49" charset="0"/>
              </a:rPr>
              <a:t>Travaux Personnels de l’étudiant </a:t>
            </a:r>
            <a:endParaRPr lang="fr-FR" sz="2800" kern="100" dirty="0">
              <a:solidFill>
                <a:srgbClr val="000000"/>
              </a:solidFill>
              <a:effectLst/>
              <a:ea typeface="Times New Roman" panose="02020603050405020304" pitchFamily="18" charset="0"/>
            </a:endParaRPr>
          </a:p>
          <a:p>
            <a:pPr marL="6350" indent="-6350" algn="just">
              <a:lnSpc>
                <a:spcPct val="150000"/>
              </a:lnSpc>
              <a:spcAft>
                <a:spcPts val="1140"/>
              </a:spcAft>
            </a:pPr>
            <a:r>
              <a:rPr lang="fr-FR" sz="2800" b="1" kern="100" dirty="0">
                <a:solidFill>
                  <a:srgbClr val="000000"/>
                </a:solidFill>
                <a:effectLst/>
                <a:ea typeface="Times New Roman" panose="02020603050405020304" pitchFamily="18" charset="0"/>
              </a:rPr>
              <a:t>MATERIELS PEDAGOGIQUES</a:t>
            </a:r>
            <a:r>
              <a:rPr lang="fr-FR" sz="2800" b="0" kern="100" dirty="0">
                <a:solidFill>
                  <a:srgbClr val="000000"/>
                </a:solidFill>
                <a:effectLst/>
                <a:ea typeface="Times New Roman" panose="02020603050405020304" pitchFamily="18" charset="0"/>
              </a:rPr>
              <a:t> </a:t>
            </a:r>
            <a:endParaRPr lang="fr-FR" sz="2800" b="1" kern="100" dirty="0">
              <a:solidFill>
                <a:srgbClr val="000000"/>
              </a:solidFill>
              <a:effectLst/>
              <a:ea typeface="Times New Roman" panose="02020603050405020304" pitchFamily="18" charset="0"/>
            </a:endParaRPr>
          </a:p>
          <a:p>
            <a:pPr marL="342900" lvl="0" indent="-342900" algn="just" fontAlgn="base">
              <a:lnSpc>
                <a:spcPct val="150000"/>
              </a:lnSpc>
              <a:spcAft>
                <a:spcPts val="1270"/>
              </a:spcAft>
              <a:buClr>
                <a:srgbClr val="000000"/>
              </a:buClr>
              <a:buSzPts val="1200"/>
              <a:buFont typeface="Symbol" panose="05050102010706020507" pitchFamily="18" charset="2"/>
              <a:buChar char="-"/>
            </a:pPr>
            <a:r>
              <a:rPr lang="fr-FR" sz="2800" u="none" strike="noStrike" kern="100" dirty="0">
                <a:solidFill>
                  <a:srgbClr val="000000"/>
                </a:solidFill>
                <a:effectLst/>
                <a:uFill>
                  <a:solidFill>
                    <a:srgbClr val="000000"/>
                  </a:solidFill>
                </a:uFill>
                <a:ea typeface="Courier New" panose="02070309020205020404" pitchFamily="49" charset="0"/>
                <a:cs typeface="Courier New" panose="02070309020205020404" pitchFamily="49" charset="0"/>
              </a:rPr>
              <a:t>Vidéo projecteur </a:t>
            </a:r>
          </a:p>
          <a:p>
            <a:pPr marL="342900" lvl="0" indent="-342900" algn="just" fontAlgn="base">
              <a:lnSpc>
                <a:spcPct val="150000"/>
              </a:lnSpc>
              <a:spcAft>
                <a:spcPts val="1415"/>
              </a:spcAft>
              <a:buClr>
                <a:srgbClr val="000000"/>
              </a:buClr>
              <a:buSzPts val="1200"/>
              <a:buFont typeface="Symbol" panose="05050102010706020507" pitchFamily="18" charset="2"/>
              <a:buChar char="-"/>
            </a:pPr>
            <a:r>
              <a:rPr lang="fr-FR" sz="2800" u="none" strike="noStrike" kern="100" dirty="0">
                <a:solidFill>
                  <a:srgbClr val="000000"/>
                </a:solidFill>
                <a:effectLst/>
                <a:uFill>
                  <a:solidFill>
                    <a:srgbClr val="000000"/>
                  </a:solidFill>
                </a:uFill>
                <a:ea typeface="Courier New" panose="02070309020205020404" pitchFamily="49" charset="0"/>
                <a:cs typeface="Courier New" panose="02070309020205020404" pitchFamily="49" charset="0"/>
              </a:rPr>
              <a:t>Tableau blanc/marqueur </a:t>
            </a:r>
          </a:p>
          <a:p>
            <a:pPr marL="342900" lvl="0" indent="-342900" algn="just" fontAlgn="base">
              <a:lnSpc>
                <a:spcPct val="150000"/>
              </a:lnSpc>
              <a:spcAft>
                <a:spcPts val="1415"/>
              </a:spcAft>
              <a:buClr>
                <a:srgbClr val="000000"/>
              </a:buClr>
              <a:buSzPts val="1200"/>
              <a:buFont typeface="Symbol" panose="05050102010706020507" pitchFamily="18" charset="2"/>
              <a:buChar char="-"/>
            </a:pPr>
            <a:r>
              <a:rPr lang="fr-FR" sz="2800" u="none" strike="noStrike" kern="100" dirty="0">
                <a:solidFill>
                  <a:srgbClr val="000000"/>
                </a:solidFill>
                <a:effectLst/>
                <a:uFill>
                  <a:solidFill>
                    <a:srgbClr val="000000"/>
                  </a:solidFill>
                </a:uFill>
                <a:ea typeface="Courier New" panose="02070309020205020404" pitchFamily="49" charset="0"/>
                <a:cs typeface="Courier New" panose="02070309020205020404" pitchFamily="49" charset="0"/>
              </a:rPr>
              <a:t>Dispositif de sonorisation </a:t>
            </a:r>
          </a:p>
        </p:txBody>
      </p:sp>
    </p:spTree>
    <p:extLst>
      <p:ext uri="{BB962C8B-B14F-4D97-AF65-F5344CB8AC3E}">
        <p14:creationId xmlns:p14="http://schemas.microsoft.com/office/powerpoint/2010/main" val="3115214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D0938DFF-010A-E831-8060-653D6B2B5970}"/>
              </a:ext>
            </a:extLst>
          </p:cNvPr>
          <p:cNvSpPr txBox="1"/>
          <p:nvPr/>
        </p:nvSpPr>
        <p:spPr>
          <a:xfrm>
            <a:off x="165652" y="733262"/>
            <a:ext cx="11860696" cy="5391476"/>
          </a:xfrm>
          <a:prstGeom prst="rect">
            <a:avLst/>
          </a:prstGeom>
          <a:noFill/>
        </p:spPr>
        <p:txBody>
          <a:bodyPr wrap="square">
            <a:spAutoFit/>
          </a:bodyPr>
          <a:lstStyle/>
          <a:p>
            <a:pPr marL="6350" indent="-6350" algn="just">
              <a:lnSpc>
                <a:spcPct val="107000"/>
              </a:lnSpc>
              <a:spcAft>
                <a:spcPts val="1140"/>
              </a:spcAft>
            </a:pPr>
            <a:r>
              <a:rPr lang="fr-FR" sz="2800" b="1" kern="100" dirty="0">
                <a:solidFill>
                  <a:srgbClr val="000000"/>
                </a:solidFill>
                <a:effectLst/>
                <a:ea typeface="Times New Roman" panose="02020603050405020304" pitchFamily="18" charset="0"/>
              </a:rPr>
              <a:t>EVALUATION DES APPRENTISSAGES  </a:t>
            </a:r>
          </a:p>
          <a:p>
            <a:pPr marL="342900" lvl="0" indent="-342900" algn="just" fontAlgn="base">
              <a:lnSpc>
                <a:spcPct val="110000"/>
              </a:lnSpc>
              <a:spcAft>
                <a:spcPts val="1235"/>
              </a:spcAft>
              <a:buClr>
                <a:srgbClr val="000000"/>
              </a:buClr>
              <a:buSzPts val="1200"/>
              <a:buFont typeface="Symbol" panose="05050102010706020507" pitchFamily="18" charset="2"/>
              <a:buChar char="-"/>
            </a:pPr>
            <a:r>
              <a:rPr lang="fr-FR" sz="2800" u="none" strike="noStrike" kern="100" dirty="0">
                <a:solidFill>
                  <a:srgbClr val="000000"/>
                </a:solidFill>
                <a:effectLst/>
                <a:uFill>
                  <a:solidFill>
                    <a:srgbClr val="000000"/>
                  </a:solidFill>
                </a:uFill>
                <a:ea typeface="Courier New" panose="02070309020205020404" pitchFamily="49" charset="0"/>
                <a:cs typeface="Courier New" panose="02070309020205020404" pitchFamily="49" charset="0"/>
              </a:rPr>
              <a:t>Examen écrit – 50 %</a:t>
            </a:r>
            <a:r>
              <a:rPr lang="fr-FR" sz="2800" b="1" u="none" strike="noStrike" kern="100" dirty="0">
                <a:solidFill>
                  <a:srgbClr val="000000"/>
                </a:solidFill>
                <a:effectLst/>
                <a:uFill>
                  <a:solidFill>
                    <a:srgbClr val="000000"/>
                  </a:solidFill>
                </a:uFill>
                <a:ea typeface="Courier New" panose="02070309020205020404" pitchFamily="49" charset="0"/>
                <a:cs typeface="Courier New" panose="02070309020205020404" pitchFamily="49" charset="0"/>
              </a:rPr>
              <a:t> </a:t>
            </a:r>
            <a:endParaRPr lang="fr-FR" sz="2800" u="none" strike="noStrike" kern="100" dirty="0">
              <a:solidFill>
                <a:srgbClr val="000000"/>
              </a:solidFill>
              <a:effectLst/>
              <a:uFill>
                <a:solidFill>
                  <a:srgbClr val="000000"/>
                </a:solidFill>
              </a:uFill>
              <a:ea typeface="Courier New" panose="02070309020205020404" pitchFamily="49" charset="0"/>
              <a:cs typeface="Courier New" panose="02070309020205020404" pitchFamily="49" charset="0"/>
            </a:endParaRPr>
          </a:p>
          <a:p>
            <a:pPr marL="342900" lvl="0" indent="-342900" algn="just" fontAlgn="base">
              <a:lnSpc>
                <a:spcPct val="110000"/>
              </a:lnSpc>
              <a:spcAft>
                <a:spcPts val="1235"/>
              </a:spcAft>
              <a:buClr>
                <a:srgbClr val="000000"/>
              </a:buClr>
              <a:buSzPts val="1200"/>
              <a:buFont typeface="Symbol" panose="05050102010706020507" pitchFamily="18" charset="2"/>
              <a:buChar char="-"/>
            </a:pPr>
            <a:r>
              <a:rPr lang="fr-FR" sz="2800" u="none" strike="noStrike" kern="100" dirty="0">
                <a:solidFill>
                  <a:srgbClr val="000000"/>
                </a:solidFill>
                <a:effectLst/>
                <a:uFill>
                  <a:solidFill>
                    <a:srgbClr val="000000"/>
                  </a:solidFill>
                </a:uFill>
                <a:ea typeface="Courier New" panose="02070309020205020404" pitchFamily="49" charset="0"/>
                <a:cs typeface="Courier New" panose="02070309020205020404" pitchFamily="49" charset="0"/>
              </a:rPr>
              <a:t>TP – 30 % </a:t>
            </a:r>
          </a:p>
          <a:p>
            <a:pPr marL="342900" lvl="0" indent="-342900" algn="just" fontAlgn="base">
              <a:lnSpc>
                <a:spcPct val="110000"/>
              </a:lnSpc>
              <a:spcAft>
                <a:spcPts val="1235"/>
              </a:spcAft>
              <a:buClr>
                <a:srgbClr val="000000"/>
              </a:buClr>
              <a:buSzPts val="1200"/>
              <a:buFont typeface="Symbol" panose="05050102010706020507" pitchFamily="18" charset="2"/>
              <a:buChar char="-"/>
            </a:pPr>
            <a:r>
              <a:rPr lang="fr-FR" sz="2800" u="none" strike="noStrike" kern="100" dirty="0">
                <a:solidFill>
                  <a:srgbClr val="000000"/>
                </a:solidFill>
                <a:effectLst/>
                <a:uFill>
                  <a:solidFill>
                    <a:srgbClr val="000000"/>
                  </a:solidFill>
                </a:uFill>
                <a:ea typeface="Courier New" panose="02070309020205020404" pitchFamily="49" charset="0"/>
                <a:cs typeface="Courier New" panose="02070309020205020404" pitchFamily="49" charset="0"/>
              </a:rPr>
              <a:t>Pédagogie active / Participation – 20 % </a:t>
            </a:r>
          </a:p>
          <a:p>
            <a:pPr marL="6350" indent="-6350" algn="just">
              <a:lnSpc>
                <a:spcPct val="107000"/>
              </a:lnSpc>
              <a:spcAft>
                <a:spcPts val="1250"/>
              </a:spcAft>
            </a:pPr>
            <a:r>
              <a:rPr lang="fr-FR" sz="2800" b="1" kern="100" dirty="0">
                <a:solidFill>
                  <a:srgbClr val="000000"/>
                </a:solidFill>
                <a:effectLst/>
                <a:ea typeface="Times New Roman" panose="02020603050405020304" pitchFamily="18" charset="0"/>
              </a:rPr>
              <a:t>REFERENCES BIBLIOGRAPHIQUES</a:t>
            </a:r>
            <a:r>
              <a:rPr lang="fr-FR" sz="2800" b="0" kern="100" dirty="0">
                <a:solidFill>
                  <a:srgbClr val="000000"/>
                </a:solidFill>
                <a:effectLst/>
                <a:ea typeface="Times New Roman" panose="02020603050405020304" pitchFamily="18" charset="0"/>
              </a:rPr>
              <a:t> </a:t>
            </a:r>
            <a:endParaRPr lang="fr-FR" sz="2800" b="1" kern="100" dirty="0">
              <a:solidFill>
                <a:srgbClr val="000000"/>
              </a:solidFill>
              <a:effectLst/>
              <a:ea typeface="Times New Roman" panose="02020603050405020304" pitchFamily="18" charset="0"/>
            </a:endParaRPr>
          </a:p>
          <a:p>
            <a:pPr marL="342900" lvl="0" indent="-342900" algn="just" fontAlgn="base">
              <a:lnSpc>
                <a:spcPct val="110000"/>
              </a:lnSpc>
              <a:buClr>
                <a:srgbClr val="000000"/>
              </a:buClr>
              <a:buSzPts val="1200"/>
              <a:buFont typeface="Symbol" panose="05050102010706020507" pitchFamily="18" charset="2"/>
              <a:buChar char="-"/>
            </a:pPr>
            <a:r>
              <a:rPr lang="fr-FR" sz="2800" u="none" strike="noStrike" kern="0" dirty="0">
                <a:solidFill>
                  <a:srgbClr val="000000"/>
                </a:solidFill>
                <a:effectLst/>
                <a:uFill>
                  <a:solidFill>
                    <a:srgbClr val="000000"/>
                  </a:solidFill>
                </a:uFill>
                <a:ea typeface="Times New Roman" panose="02020603050405020304" pitchFamily="18" charset="0"/>
                <a:cs typeface="Courier New" panose="02070309020205020404" pitchFamily="49" charset="0"/>
              </a:rPr>
              <a:t>Thierry LIBAERT, 2008, Le plan de communication, 283 p.</a:t>
            </a:r>
            <a:endParaRPr lang="fr-FR" sz="2800" u="none" strike="noStrike" kern="100" dirty="0">
              <a:solidFill>
                <a:srgbClr val="000000"/>
              </a:solidFill>
              <a:effectLst/>
              <a:uFill>
                <a:solidFill>
                  <a:srgbClr val="000000"/>
                </a:solidFill>
              </a:uFill>
              <a:ea typeface="Courier New" panose="02070309020205020404" pitchFamily="49" charset="0"/>
              <a:cs typeface="Courier New" panose="02070309020205020404" pitchFamily="49" charset="0"/>
            </a:endParaRPr>
          </a:p>
          <a:p>
            <a:pPr marL="342900" lvl="0" indent="-342900" algn="just" fontAlgn="base">
              <a:lnSpc>
                <a:spcPct val="110000"/>
              </a:lnSpc>
              <a:buClr>
                <a:srgbClr val="000000"/>
              </a:buClr>
              <a:buSzPts val="1200"/>
              <a:buFont typeface="Symbol" panose="05050102010706020507" pitchFamily="18" charset="2"/>
              <a:buChar char="-"/>
            </a:pPr>
            <a:r>
              <a:rPr lang="fr-FR" sz="2800" u="none" strike="noStrike" kern="0" dirty="0">
                <a:solidFill>
                  <a:srgbClr val="000000"/>
                </a:solidFill>
                <a:effectLst/>
                <a:uFill>
                  <a:solidFill>
                    <a:srgbClr val="000000"/>
                  </a:solidFill>
                </a:uFill>
                <a:ea typeface="Times New Roman" panose="02020603050405020304" pitchFamily="18" charset="0"/>
                <a:cs typeface="Courier New" panose="02070309020205020404" pitchFamily="49" charset="0"/>
              </a:rPr>
              <a:t>D. AUTISSIER, L. GIRAUD, K. JOHNSON, 2015, Les 100 schéma du management, 230 p.</a:t>
            </a:r>
            <a:endParaRPr lang="fr-FR" sz="2800" u="none" strike="noStrike" kern="100" dirty="0">
              <a:solidFill>
                <a:srgbClr val="000000"/>
              </a:solidFill>
              <a:effectLst/>
              <a:uFill>
                <a:solidFill>
                  <a:srgbClr val="000000"/>
                </a:solidFill>
              </a:uFill>
              <a:ea typeface="Courier New" panose="02070309020205020404" pitchFamily="49" charset="0"/>
              <a:cs typeface="Courier New" panose="02070309020205020404" pitchFamily="49" charset="0"/>
            </a:endParaRPr>
          </a:p>
          <a:p>
            <a:pPr marL="342900" lvl="0" indent="-342900" algn="just" fontAlgn="base">
              <a:lnSpc>
                <a:spcPct val="110000"/>
              </a:lnSpc>
              <a:spcAft>
                <a:spcPts val="60"/>
              </a:spcAft>
              <a:buClr>
                <a:srgbClr val="000000"/>
              </a:buClr>
              <a:buSzPts val="1200"/>
              <a:buFont typeface="Symbol" panose="05050102010706020507" pitchFamily="18" charset="2"/>
              <a:buChar char="-"/>
            </a:pPr>
            <a:r>
              <a:rPr lang="fr-FR" sz="2800" u="none" strike="noStrike" kern="0" dirty="0">
                <a:solidFill>
                  <a:srgbClr val="000000"/>
                </a:solidFill>
                <a:effectLst/>
                <a:uFill>
                  <a:solidFill>
                    <a:srgbClr val="000000"/>
                  </a:solidFill>
                </a:uFill>
                <a:ea typeface="Times New Roman" panose="02020603050405020304" pitchFamily="18" charset="0"/>
                <a:cs typeface="Courier New" panose="02070309020205020404" pitchFamily="49" charset="0"/>
              </a:rPr>
              <a:t>COSLA, 2002, Un langage clair, ça simplifie la vie, 106 p.  </a:t>
            </a:r>
            <a:endParaRPr lang="fr-FR" sz="2800" u="none" strike="noStrike" kern="100" dirty="0">
              <a:solidFill>
                <a:srgbClr val="000000"/>
              </a:solidFill>
              <a:effectLst/>
              <a:uFill>
                <a:solidFill>
                  <a:srgbClr val="000000"/>
                </a:solidFill>
              </a:uFill>
              <a:ea typeface="Courier New" panose="02070309020205020404" pitchFamily="49" charset="0"/>
              <a:cs typeface="Courier New" panose="02070309020205020404" pitchFamily="49" charset="0"/>
            </a:endParaRPr>
          </a:p>
          <a:p>
            <a:r>
              <a:rPr lang="fr-FR" sz="1800" dirty="0">
                <a:solidFill>
                  <a:srgbClr val="000000"/>
                </a:solidFill>
                <a:effectLst/>
                <a:latin typeface="Arial" panose="020B0604020202020204" pitchFamily="34" charset="0"/>
                <a:ea typeface="Cambria" panose="02040503050406030204" pitchFamily="18" charset="0"/>
              </a:rPr>
              <a:t>	</a:t>
            </a:r>
            <a:endParaRPr lang="fr-FR" dirty="0"/>
          </a:p>
        </p:txBody>
      </p:sp>
    </p:spTree>
    <p:extLst>
      <p:ext uri="{BB962C8B-B14F-4D97-AF65-F5344CB8AC3E}">
        <p14:creationId xmlns:p14="http://schemas.microsoft.com/office/powerpoint/2010/main" val="2131970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EB5FA106-E4A3-4C60-BDE0-F177C2452890}"/>
              </a:ext>
            </a:extLst>
          </p:cNvPr>
          <p:cNvSpPr>
            <a:spLocks noGrp="1"/>
          </p:cNvSpPr>
          <p:nvPr>
            <p:ph type="subTitle" idx="1"/>
          </p:nvPr>
        </p:nvSpPr>
        <p:spPr>
          <a:xfrm>
            <a:off x="344556" y="1298708"/>
            <a:ext cx="11502887" cy="4810540"/>
          </a:xfrm>
        </p:spPr>
        <p:txBody>
          <a:bodyPr>
            <a:noAutofit/>
          </a:bodyPr>
          <a:lstStyle/>
          <a:p>
            <a:pPr algn="just">
              <a:lnSpc>
                <a:spcPct val="150000"/>
              </a:lnSpc>
            </a:pPr>
            <a:r>
              <a:rPr lang="fr-FR" sz="2800" dirty="0"/>
              <a:t>Dans toutes les sociétés humaines, les relations interpersonnelles se basent sur la communication. Cette dernière est l’élément majeur qui permet à chaque être humains d’exprimer ses envies, ses émotions et ses passions. </a:t>
            </a:r>
          </a:p>
          <a:p>
            <a:pPr algn="just">
              <a:lnSpc>
                <a:spcPct val="150000"/>
              </a:lnSpc>
            </a:pPr>
            <a:r>
              <a:rPr lang="fr-FR" sz="2800" dirty="0"/>
              <a:t>Dans les relations entre les managers d’entreprise et leurs collaborateurs, la communication joue un rôle plus précieux du fait que l’efficacité des résultats du manager en dépend. En effet, chaque manager fait grandir ou détruit son équipe selon le système de communication adopté.</a:t>
            </a:r>
          </a:p>
          <a:p>
            <a:pPr algn="just">
              <a:lnSpc>
                <a:spcPct val="150000"/>
              </a:lnSpc>
            </a:pPr>
            <a:endParaRPr lang="fr-FR" sz="2800" dirty="0"/>
          </a:p>
        </p:txBody>
      </p:sp>
      <p:sp>
        <p:nvSpPr>
          <p:cNvPr id="5" name="Titre 4">
            <a:extLst>
              <a:ext uri="{FF2B5EF4-FFF2-40B4-BE49-F238E27FC236}">
                <a16:creationId xmlns:a16="http://schemas.microsoft.com/office/drawing/2014/main" id="{0D10DC63-4EE5-466A-A596-0BDCA9CC0418}"/>
              </a:ext>
            </a:extLst>
          </p:cNvPr>
          <p:cNvSpPr>
            <a:spLocks noGrp="1"/>
          </p:cNvSpPr>
          <p:nvPr>
            <p:ph type="ctrTitle"/>
          </p:nvPr>
        </p:nvSpPr>
        <p:spPr>
          <a:xfrm>
            <a:off x="318051" y="300728"/>
            <a:ext cx="11502887" cy="653429"/>
          </a:xfrm>
        </p:spPr>
        <p:txBody>
          <a:bodyPr>
            <a:normAutofit/>
          </a:bodyPr>
          <a:lstStyle/>
          <a:p>
            <a:pPr algn="l"/>
            <a:r>
              <a:rPr lang="fr-FR" sz="3600" dirty="0">
                <a:solidFill>
                  <a:srgbClr val="FF0000"/>
                </a:solidFill>
                <a:latin typeface="Arial Black" panose="020B0A04020102020204" pitchFamily="34" charset="0"/>
              </a:rPr>
              <a:t>Introduction</a:t>
            </a:r>
          </a:p>
        </p:txBody>
      </p:sp>
    </p:spTree>
    <p:extLst>
      <p:ext uri="{BB962C8B-B14F-4D97-AF65-F5344CB8AC3E}">
        <p14:creationId xmlns:p14="http://schemas.microsoft.com/office/powerpoint/2010/main" val="2763889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0D10DC63-4EE5-466A-A596-0BDCA9CC0418}"/>
              </a:ext>
            </a:extLst>
          </p:cNvPr>
          <p:cNvSpPr>
            <a:spLocks noGrp="1"/>
          </p:cNvSpPr>
          <p:nvPr>
            <p:ph type="ctrTitle"/>
          </p:nvPr>
        </p:nvSpPr>
        <p:spPr>
          <a:xfrm>
            <a:off x="318051" y="88696"/>
            <a:ext cx="11502887" cy="653429"/>
          </a:xfrm>
        </p:spPr>
        <p:txBody>
          <a:bodyPr>
            <a:normAutofit/>
          </a:bodyPr>
          <a:lstStyle/>
          <a:p>
            <a:pPr algn="l"/>
            <a:r>
              <a:rPr lang="fr-FR" sz="3600" dirty="0">
                <a:solidFill>
                  <a:srgbClr val="FF0000"/>
                </a:solidFill>
                <a:latin typeface="Arial Black" panose="020B0A04020102020204" pitchFamily="34" charset="0"/>
              </a:rPr>
              <a:t>Clarification des concepts</a:t>
            </a:r>
          </a:p>
        </p:txBody>
      </p:sp>
      <p:sp>
        <p:nvSpPr>
          <p:cNvPr id="6" name="Sous-titre 2">
            <a:extLst>
              <a:ext uri="{FF2B5EF4-FFF2-40B4-BE49-F238E27FC236}">
                <a16:creationId xmlns:a16="http://schemas.microsoft.com/office/drawing/2014/main" id="{762D772B-AFC1-43D6-8C37-9C7FA182D9B2}"/>
              </a:ext>
            </a:extLst>
          </p:cNvPr>
          <p:cNvSpPr txBox="1">
            <a:spLocks/>
          </p:cNvSpPr>
          <p:nvPr/>
        </p:nvSpPr>
        <p:spPr>
          <a:xfrm>
            <a:off x="357807" y="735502"/>
            <a:ext cx="11502887" cy="60338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fr-FR" sz="2600" dirty="0"/>
              <a:t>Communication : Echange de message entre deux ou plusieurs individus à travers un canal écrit, </a:t>
            </a:r>
            <a:r>
              <a:rPr lang="fr-FR" sz="2600"/>
              <a:t>orale ou </a:t>
            </a:r>
            <a:r>
              <a:rPr lang="fr-FR" sz="2600" dirty="0"/>
              <a:t>visuel </a:t>
            </a:r>
          </a:p>
          <a:p>
            <a:pPr marL="457200" indent="-457200" algn="just">
              <a:lnSpc>
                <a:spcPct val="150000"/>
              </a:lnSpc>
              <a:buFontTx/>
              <a:buChar char="-"/>
            </a:pPr>
            <a:r>
              <a:rPr lang="fr-FR" sz="2600" dirty="0"/>
              <a:t>écrit  </a:t>
            </a:r>
          </a:p>
          <a:p>
            <a:pPr algn="just">
              <a:lnSpc>
                <a:spcPct val="150000"/>
              </a:lnSpc>
            </a:pPr>
            <a:endParaRPr lang="fr-FR" sz="2600" dirty="0"/>
          </a:p>
        </p:txBody>
      </p:sp>
      <p:pic>
        <p:nvPicPr>
          <p:cNvPr id="7" name="Image 6">
            <a:extLst>
              <a:ext uri="{FF2B5EF4-FFF2-40B4-BE49-F238E27FC236}">
                <a16:creationId xmlns:a16="http://schemas.microsoft.com/office/drawing/2014/main" id="{87A216CF-A3CC-4B60-8D69-856EE7DE2E27}"/>
              </a:ext>
            </a:extLst>
          </p:cNvPr>
          <p:cNvPicPr>
            <a:picLocks noChangeAspect="1"/>
          </p:cNvPicPr>
          <p:nvPr/>
        </p:nvPicPr>
        <p:blipFill>
          <a:blip r:embed="rId2"/>
          <a:stretch>
            <a:fillRect/>
          </a:stretch>
        </p:blipFill>
        <p:spPr>
          <a:xfrm>
            <a:off x="2629514" y="2858280"/>
            <a:ext cx="7091995" cy="3711477"/>
          </a:xfrm>
          <a:prstGeom prst="rect">
            <a:avLst/>
          </a:prstGeom>
        </p:spPr>
      </p:pic>
    </p:spTree>
    <p:extLst>
      <p:ext uri="{BB962C8B-B14F-4D97-AF65-F5344CB8AC3E}">
        <p14:creationId xmlns:p14="http://schemas.microsoft.com/office/powerpoint/2010/main" val="924884922"/>
      </p:ext>
    </p:extLst>
  </p:cSld>
  <p:clrMapOvr>
    <a:masterClrMapping/>
  </p:clrMapOvr>
  <p:transition spd="slow">
    <p:push dir="u"/>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1004</TotalTime>
  <Words>997</Words>
  <Application>Microsoft Office PowerPoint</Application>
  <PresentationFormat>Grand écran</PresentationFormat>
  <Paragraphs>137</Paragraphs>
  <Slides>25</Slides>
  <Notes>0</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25</vt:i4>
      </vt:variant>
    </vt:vector>
  </HeadingPairs>
  <TitlesOfParts>
    <vt:vector size="37" baseType="lpstr">
      <vt:lpstr>SimSun</vt:lpstr>
      <vt:lpstr>Arial</vt:lpstr>
      <vt:lpstr>Arial Black</vt:lpstr>
      <vt:lpstr>Calibri</vt:lpstr>
      <vt:lpstr>Calibri Light</vt:lpstr>
      <vt:lpstr>Cambria</vt:lpstr>
      <vt:lpstr>Courier New</vt:lpstr>
      <vt:lpstr>Eras Bold ITC</vt:lpstr>
      <vt:lpstr>Symbol</vt:lpstr>
      <vt:lpstr>Times New Roman</vt:lpstr>
      <vt:lpstr>Wingdings</vt:lpstr>
      <vt:lpstr>Thème Office</vt:lpstr>
      <vt:lpstr>COMMUNICATION MANAGERIALE</vt:lpstr>
      <vt:lpstr>Plan</vt:lpstr>
      <vt:lpstr>Présentation PowerPoint</vt:lpstr>
      <vt:lpstr>Présentation PowerPoint</vt:lpstr>
      <vt:lpstr>Présentation PowerPoint</vt:lpstr>
      <vt:lpstr>Présentation PowerPoint</vt:lpstr>
      <vt:lpstr>Présentation PowerPoint</vt:lpstr>
      <vt:lpstr>Introduction</vt:lpstr>
      <vt:lpstr>Clarification des concepts</vt:lpstr>
      <vt:lpstr>Clarification des concepts</vt:lpstr>
      <vt:lpstr>Clarification des concepts</vt:lpstr>
      <vt:lpstr>Clarification des concepts</vt:lpstr>
      <vt:lpstr>Leviers de la communication managériale</vt:lpstr>
      <vt:lpstr>Leviers de la communication managériale</vt:lpstr>
      <vt:lpstr>Leviers de la communication managériale</vt:lpstr>
      <vt:lpstr>Leviers de la communication managériale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vt:lpstr>
      <vt:lpstr>MERCI DE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ENTREPRENARIAT</dc:title>
  <dc:creator>user</dc:creator>
  <cp:lastModifiedBy>SOUTENANCES VED-UAC</cp:lastModifiedBy>
  <cp:revision>59</cp:revision>
  <dcterms:created xsi:type="dcterms:W3CDTF">2020-10-20T00:31:40Z</dcterms:created>
  <dcterms:modified xsi:type="dcterms:W3CDTF">2024-04-19T18:33:43Z</dcterms:modified>
</cp:coreProperties>
</file>