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04" r:id="rId7"/>
    <p:sldId id="302" r:id="rId8"/>
    <p:sldId id="301" r:id="rId9"/>
    <p:sldId id="305" r:id="rId10"/>
    <p:sldId id="306" r:id="rId11"/>
    <p:sldId id="307" r:id="rId12"/>
    <p:sldId id="308" r:id="rId13"/>
    <p:sldId id="309" r:id="rId14"/>
    <p:sldId id="310" r:id="rId15"/>
    <p:sldId id="311" r:id="rId16"/>
    <p:sldId id="3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9/30/2024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9/30/2024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9/30/2024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9/30/2024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9/30/2024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9/30/2024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9/30/2024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9/30/2024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9/30/2024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9/30/2024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xhere.com/en/photo/1444649"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oto.wuestenigel.com/money-bag-with-income-text/"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200" b="1" dirty="0"/>
              <a:t>The Data Immersed (TDI) Loan Data Analysis</a:t>
            </a:r>
            <a:endParaRPr lang="en-US" sz="123400" b="1"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2900" b="1" dirty="0"/>
              <a:t>NAME : BLESSING OLADIMEJI</a:t>
            </a:r>
          </a:p>
          <a:p>
            <a:pPr>
              <a:lnSpc>
                <a:spcPct val="100000"/>
              </a:lnSpc>
            </a:pPr>
            <a:r>
              <a:rPr lang="en-US" sz="2000" b="1" dirty="0"/>
              <a:t>27th September, 2024.</a:t>
            </a:r>
          </a:p>
          <a:p>
            <a:pPr>
              <a:lnSpc>
                <a:spcPct val="100000"/>
              </a:lnSpc>
            </a:pPr>
            <a:endParaRPr lang="en-US" sz="2000" b="1" baseline="300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10FB-DA83-CD3F-6E18-C19D74A7E765}"/>
              </a:ext>
            </a:extLst>
          </p:cNvPr>
          <p:cNvSpPr>
            <a:spLocks noGrp="1"/>
          </p:cNvSpPr>
          <p:nvPr>
            <p:ph type="title"/>
          </p:nvPr>
        </p:nvSpPr>
        <p:spPr/>
        <p:txBody>
          <a:bodyPr/>
          <a:lstStyle/>
          <a:p>
            <a:r>
              <a:rPr lang="en-US" dirty="0"/>
              <a:t>Loan Issuance and Default Over Time</a:t>
            </a:r>
          </a:p>
        </p:txBody>
      </p:sp>
      <p:sp>
        <p:nvSpPr>
          <p:cNvPr id="3" name="Content Placeholder 2">
            <a:extLst>
              <a:ext uri="{FF2B5EF4-FFF2-40B4-BE49-F238E27FC236}">
                <a16:creationId xmlns:a16="http://schemas.microsoft.com/office/drawing/2014/main" id="{1B5AC2C7-93A7-FB2F-541B-29AAE50E1E4A}"/>
              </a:ext>
            </a:extLst>
          </p:cNvPr>
          <p:cNvSpPr>
            <a:spLocks noGrp="1"/>
          </p:cNvSpPr>
          <p:nvPr>
            <p:ph idx="1"/>
          </p:nvPr>
        </p:nvSpPr>
        <p:spPr/>
        <p:txBody>
          <a:bodyPr/>
          <a:lstStyle/>
          <a:p>
            <a:pPr>
              <a:lnSpc>
                <a:spcPct val="100000"/>
              </a:lnSpc>
              <a:buFont typeface="Wingdings" panose="05000000000000000000" pitchFamily="2" charset="2"/>
              <a:buChar char="§"/>
            </a:pPr>
            <a:r>
              <a:rPr lang="en-US" sz="2400" b="1" dirty="0"/>
              <a:t>Loan Issuance Growth</a:t>
            </a:r>
            <a:r>
              <a:rPr lang="en-US" dirty="0"/>
              <a:t>:</a:t>
            </a:r>
          </a:p>
          <a:p>
            <a:pPr>
              <a:lnSpc>
                <a:spcPct val="100000"/>
              </a:lnSpc>
            </a:pPr>
            <a:r>
              <a:rPr lang="en-US" sz="2000" dirty="0"/>
              <a:t>Loan issuance has grown steadily over time, with defaults rising in parallel</a:t>
            </a:r>
            <a:r>
              <a:rPr lang="en-US" dirty="0"/>
              <a:t>.</a:t>
            </a:r>
          </a:p>
          <a:p>
            <a:pPr>
              <a:buFont typeface="Wingdings" panose="05000000000000000000" pitchFamily="2" charset="2"/>
              <a:buChar char="§"/>
            </a:pPr>
            <a:r>
              <a:rPr lang="en-US" sz="2400" b="1" dirty="0"/>
              <a:t>Analysis:</a:t>
            </a:r>
          </a:p>
          <a:p>
            <a:r>
              <a:rPr lang="en-US" sz="2000" dirty="0"/>
              <a:t>The upward trend in default rates suggests a need to reevaluate borrower risk assessments, especially for higher loan amounts and riskier grades.</a:t>
            </a:r>
          </a:p>
        </p:txBody>
      </p:sp>
    </p:spTree>
    <p:extLst>
      <p:ext uri="{BB962C8B-B14F-4D97-AF65-F5344CB8AC3E}">
        <p14:creationId xmlns:p14="http://schemas.microsoft.com/office/powerpoint/2010/main" val="94188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500DD-97B2-9010-FC98-146DADCED649}"/>
              </a:ext>
            </a:extLst>
          </p:cNvPr>
          <p:cNvSpPr>
            <a:spLocks noGrp="1"/>
          </p:cNvSpPr>
          <p:nvPr>
            <p:ph type="title"/>
          </p:nvPr>
        </p:nvSpPr>
        <p:spPr/>
        <p:txBody>
          <a:bodyPr/>
          <a:lstStyle/>
          <a:p>
            <a:r>
              <a:rPr lang="en-US" dirty="0"/>
              <a:t>Loan Approval and Default Rates Across U.S. States</a:t>
            </a:r>
          </a:p>
        </p:txBody>
      </p:sp>
      <p:sp>
        <p:nvSpPr>
          <p:cNvPr id="3" name="Content Placeholder 2">
            <a:extLst>
              <a:ext uri="{FF2B5EF4-FFF2-40B4-BE49-F238E27FC236}">
                <a16:creationId xmlns:a16="http://schemas.microsoft.com/office/drawing/2014/main" id="{10E52D64-795D-7F86-F4FD-A6147A2EB8F4}"/>
              </a:ext>
            </a:extLst>
          </p:cNvPr>
          <p:cNvSpPr>
            <a:spLocks noGrp="1"/>
          </p:cNvSpPr>
          <p:nvPr>
            <p:ph idx="1"/>
          </p:nvPr>
        </p:nvSpPr>
        <p:spPr/>
        <p:txBody>
          <a:bodyPr/>
          <a:lstStyle/>
          <a:p>
            <a:pPr>
              <a:buFont typeface="Wingdings" panose="05000000000000000000" pitchFamily="2" charset="2"/>
              <a:buChar char="§"/>
            </a:pPr>
            <a:r>
              <a:rPr lang="en-US" sz="2400" b="1" dirty="0"/>
              <a:t>Map Visualization</a:t>
            </a:r>
            <a:r>
              <a:rPr lang="en-US" sz="2000" dirty="0"/>
              <a:t>: Approval rates vary across regions, with states like California and Texas showing higher approval rates, while others like Louisiana and Alabama have lower rates.</a:t>
            </a:r>
          </a:p>
          <a:p>
            <a:pPr>
              <a:buFont typeface="Wingdings" panose="05000000000000000000" pitchFamily="2" charset="2"/>
              <a:buChar char="§"/>
            </a:pPr>
            <a:r>
              <a:rPr lang="en-US" sz="2400" b="1" dirty="0"/>
              <a:t>Insight: </a:t>
            </a:r>
            <a:r>
              <a:rPr lang="en-US" sz="2000" dirty="0"/>
              <a:t>Geographic differences in loan approval rates reflect varying economic conditions and risk profiles, suggesting region-specific lending strategies.</a:t>
            </a:r>
            <a:endParaRPr lang="en-US" dirty="0"/>
          </a:p>
        </p:txBody>
      </p:sp>
    </p:spTree>
    <p:extLst>
      <p:ext uri="{BB962C8B-B14F-4D97-AF65-F5344CB8AC3E}">
        <p14:creationId xmlns:p14="http://schemas.microsoft.com/office/powerpoint/2010/main" val="889511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4895-94C1-DCCB-EB25-A536DA69E965}"/>
              </a:ext>
            </a:extLst>
          </p:cNvPr>
          <p:cNvSpPr>
            <a:spLocks noGrp="1"/>
          </p:cNvSpPr>
          <p:nvPr>
            <p:ph type="title"/>
          </p:nvPr>
        </p:nvSpPr>
        <p:spPr/>
        <p:txBody>
          <a:bodyPr/>
          <a:lstStyle/>
          <a:p>
            <a:r>
              <a:rPr lang="en-US" dirty="0"/>
              <a:t>Key Performance Indicators (KPIs)</a:t>
            </a:r>
          </a:p>
        </p:txBody>
      </p:sp>
      <p:sp>
        <p:nvSpPr>
          <p:cNvPr id="3" name="Content Placeholder 2">
            <a:extLst>
              <a:ext uri="{FF2B5EF4-FFF2-40B4-BE49-F238E27FC236}">
                <a16:creationId xmlns:a16="http://schemas.microsoft.com/office/drawing/2014/main" id="{AF6744E8-D917-F8B1-6DAC-9D0885EFD506}"/>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en-US" sz="2000" dirty="0"/>
              <a:t>Total Loans</a:t>
            </a:r>
            <a:r>
              <a:rPr lang="en-US" dirty="0"/>
              <a:t>: </a:t>
            </a:r>
            <a:r>
              <a:rPr lang="en-US" sz="2400" b="1" dirty="0"/>
              <a:t>38,589</a:t>
            </a:r>
          </a:p>
          <a:p>
            <a:pPr>
              <a:buFont typeface="Wingdings" panose="05000000000000000000" pitchFamily="2" charset="2"/>
              <a:buChar char="§"/>
            </a:pPr>
            <a:r>
              <a:rPr lang="en-US" sz="2000" dirty="0"/>
              <a:t>Total Loan Amount: </a:t>
            </a:r>
            <a:r>
              <a:rPr lang="en-US" sz="2400" b="1" dirty="0"/>
              <a:t>$435,842,357</a:t>
            </a:r>
          </a:p>
          <a:p>
            <a:pPr>
              <a:buFont typeface="Wingdings" panose="05000000000000000000" pitchFamily="2" charset="2"/>
              <a:buChar char="§"/>
            </a:pPr>
            <a:r>
              <a:rPr lang="en-US" sz="2000" dirty="0"/>
              <a:t>Total Annual Income</a:t>
            </a:r>
            <a:r>
              <a:rPr lang="en-US" dirty="0"/>
              <a:t>: </a:t>
            </a:r>
            <a:r>
              <a:rPr lang="en-US" sz="2400" b="1" dirty="0"/>
              <a:t>$2,687,622,874</a:t>
            </a:r>
            <a:endParaRPr lang="en-US" b="1" dirty="0"/>
          </a:p>
          <a:p>
            <a:pPr>
              <a:buFont typeface="Wingdings" panose="05000000000000000000" pitchFamily="2" charset="2"/>
              <a:buChar char="§"/>
            </a:pPr>
            <a:r>
              <a:rPr lang="en-US" sz="2000" dirty="0"/>
              <a:t>Average DTI: </a:t>
            </a:r>
            <a:r>
              <a:rPr lang="en-US" sz="2400" b="1" dirty="0"/>
              <a:t>6.68%</a:t>
            </a:r>
          </a:p>
          <a:p>
            <a:pPr>
              <a:buFont typeface="Wingdings" panose="05000000000000000000" pitchFamily="2" charset="2"/>
              <a:buChar char="§"/>
            </a:pPr>
            <a:r>
              <a:rPr lang="en-US" sz="2000" dirty="0"/>
              <a:t>Average LTI: </a:t>
            </a:r>
            <a:r>
              <a:rPr lang="en-US" sz="2400" b="1" dirty="0"/>
              <a:t>18.71%</a:t>
            </a:r>
          </a:p>
          <a:p>
            <a:endParaRPr lang="en-US" dirty="0"/>
          </a:p>
          <a:p>
            <a:r>
              <a:rPr lang="en-US" sz="3000" dirty="0"/>
              <a:t>These KPIs highlight the scale of the loan portfolio and the overall health of the borrower base.</a:t>
            </a:r>
          </a:p>
        </p:txBody>
      </p:sp>
    </p:spTree>
    <p:extLst>
      <p:ext uri="{BB962C8B-B14F-4D97-AF65-F5344CB8AC3E}">
        <p14:creationId xmlns:p14="http://schemas.microsoft.com/office/powerpoint/2010/main" val="2012106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06528-3CA5-913B-54C1-58F7E5D24862}"/>
              </a:ext>
            </a:extLst>
          </p:cNvPr>
          <p:cNvSpPr>
            <a:spLocks noGrp="1"/>
          </p:cNvSpPr>
          <p:nvPr>
            <p:ph type="title"/>
          </p:nvPr>
        </p:nvSpPr>
        <p:spPr/>
        <p:txBody>
          <a:bodyPr/>
          <a:lstStyle/>
          <a:p>
            <a:r>
              <a:rPr lang="en-US" dirty="0"/>
              <a:t>Conclusion and Next Steps</a:t>
            </a:r>
          </a:p>
        </p:txBody>
      </p:sp>
      <p:sp>
        <p:nvSpPr>
          <p:cNvPr id="3" name="Content Placeholder 2">
            <a:extLst>
              <a:ext uri="{FF2B5EF4-FFF2-40B4-BE49-F238E27FC236}">
                <a16:creationId xmlns:a16="http://schemas.microsoft.com/office/drawing/2014/main" id="{80C14826-8013-5FBD-498F-F0EE07A2199A}"/>
              </a:ext>
            </a:extLst>
          </p:cNvPr>
          <p:cNvSpPr>
            <a:spLocks noGrp="1"/>
          </p:cNvSpPr>
          <p:nvPr>
            <p:ph idx="1"/>
          </p:nvPr>
        </p:nvSpPr>
        <p:spPr/>
        <p:txBody>
          <a:bodyPr>
            <a:normAutofit/>
          </a:bodyPr>
          <a:lstStyle/>
          <a:p>
            <a:pPr>
              <a:buFont typeface="Wingdings" panose="05000000000000000000" pitchFamily="2" charset="2"/>
              <a:buChar char="§"/>
            </a:pPr>
            <a:r>
              <a:rPr lang="en-US" sz="2400" b="1" dirty="0"/>
              <a:t>Conclusion:</a:t>
            </a:r>
          </a:p>
          <a:p>
            <a:r>
              <a:rPr lang="en-US" sz="2000" dirty="0"/>
              <a:t>The analysis revealed significant insights into borrower risk profiles, loan performance, and default patterns.</a:t>
            </a:r>
            <a:endParaRPr lang="en-US" dirty="0"/>
          </a:p>
          <a:p>
            <a:pPr>
              <a:buFont typeface="Wingdings" panose="05000000000000000000" pitchFamily="2" charset="2"/>
              <a:buChar char="§"/>
            </a:pPr>
            <a:r>
              <a:rPr lang="en-US" sz="2400" b="1" dirty="0"/>
              <a:t>Recommendations:</a:t>
            </a:r>
          </a:p>
          <a:p>
            <a:pPr lvl="1"/>
            <a:r>
              <a:rPr lang="en-US" sz="2000" dirty="0"/>
              <a:t>Introduce stricter loan eligibility criteria for high-risk borrowers.</a:t>
            </a:r>
          </a:p>
          <a:p>
            <a:pPr lvl="1"/>
            <a:r>
              <a:rPr lang="en-US" sz="2000" dirty="0"/>
              <a:t>Optimize interest rates based on borrower risk to minimize default rates.</a:t>
            </a:r>
          </a:p>
          <a:p>
            <a:pPr lvl="1"/>
            <a:r>
              <a:rPr lang="en-US" sz="2000" dirty="0"/>
              <a:t>Implement region-specific strategies to manage loan issuance across states.</a:t>
            </a:r>
            <a:endParaRPr lang="en-US" dirty="0"/>
          </a:p>
        </p:txBody>
      </p:sp>
    </p:spTree>
    <p:extLst>
      <p:ext uri="{BB962C8B-B14F-4D97-AF65-F5344CB8AC3E}">
        <p14:creationId xmlns:p14="http://schemas.microsoft.com/office/powerpoint/2010/main" val="133625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3C28-754B-BB2E-7B20-58D8713203A8}"/>
              </a:ext>
            </a:extLst>
          </p:cNvPr>
          <p:cNvSpPr>
            <a:spLocks noGrp="1"/>
          </p:cNvSpPr>
          <p:nvPr>
            <p:ph type="title"/>
          </p:nvPr>
        </p:nvSpPr>
        <p:spPr/>
        <p:txBody>
          <a:bodyPr/>
          <a:lstStyle/>
          <a:p>
            <a:r>
              <a:rPr lang="en-US" dirty="0"/>
              <a:t>Loan Metrics: Performance and Risk Analysis</a:t>
            </a:r>
          </a:p>
        </p:txBody>
      </p:sp>
      <p:sp>
        <p:nvSpPr>
          <p:cNvPr id="3" name="Content Placeholder 2">
            <a:extLst>
              <a:ext uri="{FF2B5EF4-FFF2-40B4-BE49-F238E27FC236}">
                <a16:creationId xmlns:a16="http://schemas.microsoft.com/office/drawing/2014/main" id="{0A346A2E-F11C-C457-03F3-B89AD37A2F33}"/>
              </a:ext>
            </a:extLst>
          </p:cNvPr>
          <p:cNvSpPr>
            <a:spLocks noGrp="1"/>
          </p:cNvSpPr>
          <p:nvPr>
            <p:ph idx="1"/>
          </p:nvPr>
        </p:nvSpPr>
        <p:spPr/>
        <p:txBody>
          <a:bodyPr/>
          <a:lstStyle/>
          <a:p>
            <a:pPr marL="0" indent="0">
              <a:buNone/>
            </a:pPr>
            <a:endParaRPr lang="en-US" b="1" dirty="0"/>
          </a:p>
          <a:p>
            <a:br>
              <a:rPr lang="en-US" sz="2800" dirty="0"/>
            </a:br>
            <a:r>
              <a:rPr lang="en-US" sz="2800" dirty="0"/>
              <a:t>This project presents an in-depth analysis of loan performance, risk factors, and borrower profiles to optimize lending strategies and monitor loan issuance for TDI.</a:t>
            </a:r>
          </a:p>
        </p:txBody>
      </p:sp>
    </p:spTree>
    <p:extLst>
      <p:ext uri="{BB962C8B-B14F-4D97-AF65-F5344CB8AC3E}">
        <p14:creationId xmlns:p14="http://schemas.microsoft.com/office/powerpoint/2010/main" val="3193718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27BA9-412A-FF96-28C3-2F258D7B5625}"/>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E91D8070-3736-C82A-15B8-176BFD4BF247}"/>
              </a:ext>
            </a:extLst>
          </p:cNvPr>
          <p:cNvSpPr>
            <a:spLocks noGrp="1"/>
          </p:cNvSpPr>
          <p:nvPr>
            <p:ph idx="1"/>
          </p:nvPr>
        </p:nvSpPr>
        <p:spPr/>
        <p:txBody>
          <a:bodyPr>
            <a:normAutofit/>
          </a:bodyPr>
          <a:lstStyle/>
          <a:p>
            <a:pPr>
              <a:buFont typeface="Arial" panose="020B0604020202020204" pitchFamily="34" charset="0"/>
              <a:buChar char="•"/>
            </a:pPr>
            <a:r>
              <a:rPr lang="en-US" sz="2400" b="1" dirty="0"/>
              <a:t>Objective </a:t>
            </a:r>
            <a:r>
              <a:rPr lang="en-US" sz="2000" dirty="0"/>
              <a:t>: Addressing key challenges faced by TDI, including high default rates, understanding borrower risk profiles, optimizing interest rates, and improving loan performance tracking.</a:t>
            </a:r>
          </a:p>
          <a:p>
            <a:pPr>
              <a:buFont typeface="Arial" panose="020B0604020202020204" pitchFamily="34" charset="0"/>
              <a:buChar char="•"/>
            </a:pPr>
            <a:r>
              <a:rPr lang="en-US" sz="2400" b="1" dirty="0"/>
              <a:t>Key Focus Areas </a:t>
            </a:r>
            <a:r>
              <a:rPr lang="en-US" sz="2000" dirty="0"/>
              <a:t>:</a:t>
            </a:r>
          </a:p>
          <a:p>
            <a:pPr lvl="1">
              <a:buFont typeface="Arial" panose="020B0604020202020204" pitchFamily="34" charset="0"/>
              <a:buChar char="•"/>
            </a:pPr>
            <a:r>
              <a:rPr lang="en-US" sz="1800" dirty="0"/>
              <a:t> </a:t>
            </a:r>
            <a:r>
              <a:rPr lang="en-US" sz="2000" dirty="0"/>
              <a:t>Identifying default risks using borrower demographic data. </a:t>
            </a:r>
          </a:p>
          <a:p>
            <a:pPr lvl="1">
              <a:buFont typeface="Arial" panose="020B0604020202020204" pitchFamily="34" charset="0"/>
              <a:buChar char="•"/>
            </a:pPr>
            <a:r>
              <a:rPr lang="en-US" sz="2000" dirty="0"/>
              <a:t>Analyzing relationships between debt-to-income (DTI), loan-to-income (LTI), and loan performance.</a:t>
            </a:r>
          </a:p>
          <a:p>
            <a:pPr lvl="1">
              <a:buFont typeface="Arial" panose="020B0604020202020204" pitchFamily="34" charset="0"/>
              <a:buChar char="•"/>
            </a:pPr>
            <a:r>
              <a:rPr lang="en-US" sz="2000" dirty="0"/>
              <a:t>Monitoring loan issuance trends and approval rates to better understand regional loan distribution</a:t>
            </a:r>
            <a:r>
              <a:rPr lang="en-US" sz="1800" dirty="0"/>
              <a:t>.</a:t>
            </a:r>
          </a:p>
        </p:txBody>
      </p:sp>
    </p:spTree>
    <p:extLst>
      <p:ext uri="{BB962C8B-B14F-4D97-AF65-F5344CB8AC3E}">
        <p14:creationId xmlns:p14="http://schemas.microsoft.com/office/powerpoint/2010/main" val="3437284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F9BC-75D9-5C96-F6E0-BDCC8C3FAC2A}"/>
              </a:ext>
            </a:extLst>
          </p:cNvPr>
          <p:cNvSpPr>
            <a:spLocks noGrp="1"/>
          </p:cNvSpPr>
          <p:nvPr>
            <p:ph type="title"/>
          </p:nvPr>
        </p:nvSpPr>
        <p:spPr/>
        <p:txBody>
          <a:bodyPr/>
          <a:lstStyle/>
          <a:p>
            <a:r>
              <a:rPr lang="en-US" dirty="0"/>
              <a:t>Data Cleaning and Preparation</a:t>
            </a:r>
          </a:p>
        </p:txBody>
      </p:sp>
      <p:sp>
        <p:nvSpPr>
          <p:cNvPr id="3" name="Content Placeholder 2">
            <a:extLst>
              <a:ext uri="{FF2B5EF4-FFF2-40B4-BE49-F238E27FC236}">
                <a16:creationId xmlns:a16="http://schemas.microsoft.com/office/drawing/2014/main" id="{D1EC1FE7-6BF9-19C8-6C09-49D169AF707F}"/>
              </a:ext>
            </a:extLst>
          </p:cNvPr>
          <p:cNvSpPr>
            <a:spLocks noGrp="1"/>
          </p:cNvSpPr>
          <p:nvPr>
            <p:ph idx="1"/>
          </p:nvPr>
        </p:nvSpPr>
        <p:spPr/>
        <p:txBody>
          <a:bodyPr/>
          <a:lstStyle/>
          <a:p>
            <a:pPr>
              <a:buFont typeface="Wingdings" panose="05000000000000000000" pitchFamily="2" charset="2"/>
              <a:buChar char="§"/>
            </a:pPr>
            <a:r>
              <a:rPr lang="en-US" sz="2400" b="1" dirty="0"/>
              <a:t>Data Cleaning:</a:t>
            </a:r>
          </a:p>
          <a:p>
            <a:pPr lvl="1"/>
            <a:r>
              <a:rPr lang="en-US" sz="2000" dirty="0"/>
              <a:t>Handled missing values in key columns like </a:t>
            </a:r>
            <a:r>
              <a:rPr lang="en-US" sz="2000" dirty="0" err="1"/>
              <a:t>emp_title</a:t>
            </a:r>
            <a:r>
              <a:rPr lang="en-US" sz="2000" dirty="0"/>
              <a:t>, filled missing </a:t>
            </a:r>
            <a:r>
              <a:rPr lang="en-US" sz="2000" dirty="0" err="1"/>
              <a:t>loan_amount</a:t>
            </a:r>
            <a:r>
              <a:rPr lang="en-US" sz="2000" dirty="0"/>
              <a:t> values with averages, and formatted columns (e.g., </a:t>
            </a:r>
            <a:r>
              <a:rPr lang="en-US" sz="2000" dirty="0" err="1"/>
              <a:t>annual_income</a:t>
            </a:r>
            <a:r>
              <a:rPr lang="en-US" sz="2000" dirty="0"/>
              <a:t> as currency, </a:t>
            </a:r>
            <a:r>
              <a:rPr lang="en-US" sz="2000" dirty="0" err="1"/>
              <a:t>dti</a:t>
            </a:r>
            <a:r>
              <a:rPr lang="en-US" sz="2000" dirty="0"/>
              <a:t> as a percentage).</a:t>
            </a:r>
          </a:p>
          <a:p>
            <a:pPr>
              <a:buFont typeface="Wingdings" panose="05000000000000000000" pitchFamily="2" charset="2"/>
              <a:buChar char="§"/>
            </a:pPr>
            <a:r>
              <a:rPr lang="en-US" sz="2400" b="1" dirty="0"/>
              <a:t>Data Transformation</a:t>
            </a:r>
            <a:r>
              <a:rPr lang="en-US" dirty="0"/>
              <a:t>:</a:t>
            </a:r>
          </a:p>
          <a:p>
            <a:pPr lvl="1"/>
            <a:r>
              <a:rPr lang="en-US" sz="2000" dirty="0"/>
              <a:t>Renamed columns (e.g., </a:t>
            </a:r>
            <a:r>
              <a:rPr lang="en-US" sz="2000" dirty="0" err="1"/>
              <a:t>home_ownership</a:t>
            </a:r>
            <a:r>
              <a:rPr lang="en-US" sz="2000" dirty="0"/>
              <a:t>, </a:t>
            </a:r>
            <a:r>
              <a:rPr lang="en-US" sz="2000" dirty="0" err="1"/>
              <a:t>verification_status</a:t>
            </a:r>
            <a:r>
              <a:rPr lang="en-US" sz="2000" dirty="0"/>
              <a:t>) for clarity. </a:t>
            </a:r>
          </a:p>
          <a:p>
            <a:pPr lvl="1"/>
            <a:r>
              <a:rPr lang="en-US" sz="2000" dirty="0"/>
              <a:t>Split date fields into useful components (e.g., </a:t>
            </a:r>
            <a:r>
              <a:rPr lang="en-US" sz="2000" dirty="0" err="1"/>
              <a:t>issue_date</a:t>
            </a:r>
            <a:r>
              <a:rPr lang="en-US" sz="2000" dirty="0"/>
              <a:t>, </a:t>
            </a:r>
            <a:r>
              <a:rPr lang="en-US" sz="2000" dirty="0" err="1"/>
              <a:t>last_payment_date</a:t>
            </a:r>
            <a:r>
              <a:rPr lang="en-US" sz="2000" dirty="0"/>
              <a:t>).</a:t>
            </a:r>
          </a:p>
          <a:p>
            <a:pPr lvl="1"/>
            <a:r>
              <a:rPr lang="en-US" sz="2000" dirty="0"/>
              <a:t>Grouped employment lengths and created income and interest rate brackets for better analysis.</a:t>
            </a:r>
            <a:endParaRPr lang="en-US" dirty="0"/>
          </a:p>
        </p:txBody>
      </p:sp>
    </p:spTree>
    <p:extLst>
      <p:ext uri="{BB962C8B-B14F-4D97-AF65-F5344CB8AC3E}">
        <p14:creationId xmlns:p14="http://schemas.microsoft.com/office/powerpoint/2010/main" val="260964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A8CC0-CF83-9100-3748-EFD91051246E}"/>
              </a:ext>
            </a:extLst>
          </p:cNvPr>
          <p:cNvSpPr>
            <a:spLocks noGrp="1"/>
          </p:cNvSpPr>
          <p:nvPr>
            <p:ph type="title"/>
          </p:nvPr>
        </p:nvSpPr>
        <p:spPr/>
        <p:txBody>
          <a:bodyPr/>
          <a:lstStyle/>
          <a:p>
            <a:r>
              <a:rPr lang="en-US" dirty="0"/>
              <a:t>Calculated Fields and Metrics</a:t>
            </a:r>
          </a:p>
        </p:txBody>
      </p:sp>
      <p:sp>
        <p:nvSpPr>
          <p:cNvPr id="3" name="Content Placeholder 2">
            <a:extLst>
              <a:ext uri="{FF2B5EF4-FFF2-40B4-BE49-F238E27FC236}">
                <a16:creationId xmlns:a16="http://schemas.microsoft.com/office/drawing/2014/main" id="{DF1F629E-6FD4-0225-0ADE-80D4DF4D2C1D}"/>
              </a:ext>
            </a:extLst>
          </p:cNvPr>
          <p:cNvSpPr>
            <a:spLocks noGrp="1"/>
          </p:cNvSpPr>
          <p:nvPr>
            <p:ph idx="1"/>
          </p:nvPr>
        </p:nvSpPr>
        <p:spPr>
          <a:xfrm>
            <a:off x="1097280" y="2108201"/>
            <a:ext cx="10058400" cy="4086122"/>
          </a:xfrm>
        </p:spPr>
        <p:txBody>
          <a:bodyPr>
            <a:normAutofit/>
          </a:bodyPr>
          <a:lstStyle/>
          <a:p>
            <a:pPr>
              <a:buFont typeface="Wingdings" panose="05000000000000000000" pitchFamily="2" charset="2"/>
              <a:buChar char="§"/>
            </a:pPr>
            <a:r>
              <a:rPr lang="en-US" b="1" dirty="0"/>
              <a:t>Monthly Debt Payment </a:t>
            </a:r>
            <a:r>
              <a:rPr lang="en-US" dirty="0"/>
              <a:t>: </a:t>
            </a:r>
          </a:p>
          <a:p>
            <a:pPr lvl="1"/>
            <a:r>
              <a:rPr lang="en-US" dirty="0"/>
              <a:t>Formula: =ABS(PMT(Interest Rate, </a:t>
            </a:r>
            <a:r>
              <a:rPr lang="en-US" dirty="0" err="1"/>
              <a:t>Term_Length</a:t>
            </a:r>
            <a:r>
              <a:rPr lang="en-US" dirty="0"/>
              <a:t> in months, </a:t>
            </a:r>
            <a:r>
              <a:rPr lang="en-US" dirty="0" err="1"/>
              <a:t>Loan_Amount</a:t>
            </a:r>
            <a:r>
              <a:rPr lang="en-US" dirty="0"/>
              <a:t>))</a:t>
            </a:r>
          </a:p>
          <a:p>
            <a:pPr>
              <a:buFont typeface="Wingdings" panose="05000000000000000000" pitchFamily="2" charset="2"/>
              <a:buChar char="§"/>
            </a:pPr>
            <a:r>
              <a:rPr lang="en-US" b="1" dirty="0"/>
              <a:t>Debt-to-Income (DTI):</a:t>
            </a:r>
          </a:p>
          <a:p>
            <a:pPr lvl="1"/>
            <a:r>
              <a:rPr lang="en-US" dirty="0"/>
              <a:t>Formula: monthly debt payment / loan amount * 100</a:t>
            </a:r>
          </a:p>
          <a:p>
            <a:pPr>
              <a:buFont typeface="Wingdings" panose="05000000000000000000" pitchFamily="2" charset="2"/>
              <a:buChar char="§"/>
            </a:pPr>
            <a:r>
              <a:rPr lang="en-US" b="1" dirty="0"/>
              <a:t>Loan-to-Income (LTI):</a:t>
            </a:r>
          </a:p>
          <a:p>
            <a:pPr lvl="1"/>
            <a:r>
              <a:rPr lang="en-US" dirty="0"/>
              <a:t>Formula: loan amount / annual income * 100</a:t>
            </a:r>
          </a:p>
          <a:p>
            <a:pPr>
              <a:buFont typeface="Wingdings" panose="05000000000000000000" pitchFamily="2" charset="2"/>
              <a:buChar char="§"/>
            </a:pPr>
            <a:r>
              <a:rPr lang="en-US" b="1" dirty="0"/>
              <a:t>Default Rate </a:t>
            </a:r>
            <a:r>
              <a:rPr lang="en-US" dirty="0"/>
              <a:t>:</a:t>
            </a:r>
          </a:p>
          <a:p>
            <a:pPr lvl="1"/>
            <a:r>
              <a:rPr lang="en-US" dirty="0"/>
              <a:t> Formula: SUM(Default loan) / TOTAL LOANS</a:t>
            </a:r>
          </a:p>
          <a:p>
            <a:pPr>
              <a:buFont typeface="Wingdings" panose="05000000000000000000" pitchFamily="2" charset="2"/>
              <a:buChar char="§"/>
            </a:pPr>
            <a:r>
              <a:rPr lang="en-US" b="1" dirty="0"/>
              <a:t>Income Brackets </a:t>
            </a:r>
            <a:r>
              <a:rPr lang="en-US" dirty="0"/>
              <a:t>: </a:t>
            </a:r>
          </a:p>
          <a:p>
            <a:pPr lvl="1"/>
            <a:r>
              <a:rPr lang="en-US" dirty="0"/>
              <a:t>Grouped into low income (&lt;$50,000) to high income (&gt;$1M).</a:t>
            </a:r>
          </a:p>
        </p:txBody>
      </p:sp>
    </p:spTree>
    <p:extLst>
      <p:ext uri="{BB962C8B-B14F-4D97-AF65-F5344CB8AC3E}">
        <p14:creationId xmlns:p14="http://schemas.microsoft.com/office/powerpoint/2010/main" val="3522426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019D-D075-1468-6FC1-1C78270D8BAF}"/>
              </a:ext>
            </a:extLst>
          </p:cNvPr>
          <p:cNvSpPr>
            <a:spLocks noGrp="1"/>
          </p:cNvSpPr>
          <p:nvPr>
            <p:ph type="title"/>
          </p:nvPr>
        </p:nvSpPr>
        <p:spPr/>
        <p:txBody>
          <a:bodyPr/>
          <a:lstStyle/>
          <a:p>
            <a:r>
              <a:rPr lang="en-US" dirty="0"/>
              <a:t>Loan Metrics Dashboard</a:t>
            </a:r>
          </a:p>
        </p:txBody>
      </p:sp>
      <p:pic>
        <p:nvPicPr>
          <p:cNvPr id="5" name="Content Placeholder 4">
            <a:extLst>
              <a:ext uri="{FF2B5EF4-FFF2-40B4-BE49-F238E27FC236}">
                <a16:creationId xmlns:a16="http://schemas.microsoft.com/office/drawing/2014/main" id="{25DA1EE2-409F-C953-03DB-72DCDB827175}"/>
              </a:ext>
            </a:extLst>
          </p:cNvPr>
          <p:cNvPicPr>
            <a:picLocks noGrp="1" noChangeAspect="1"/>
          </p:cNvPicPr>
          <p:nvPr>
            <p:ph idx="1"/>
          </p:nvPr>
        </p:nvPicPr>
        <p:blipFill>
          <a:blip r:embed="rId2"/>
          <a:stretch>
            <a:fillRect/>
          </a:stretch>
        </p:blipFill>
        <p:spPr>
          <a:xfrm>
            <a:off x="4564479" y="1991032"/>
            <a:ext cx="6591201" cy="4158943"/>
          </a:xfrm>
        </p:spPr>
      </p:pic>
      <p:sp>
        <p:nvSpPr>
          <p:cNvPr id="6" name="TextBox 5">
            <a:extLst>
              <a:ext uri="{FF2B5EF4-FFF2-40B4-BE49-F238E27FC236}">
                <a16:creationId xmlns:a16="http://schemas.microsoft.com/office/drawing/2014/main" id="{755CA435-94B9-B195-05BD-8F934B61590B}"/>
              </a:ext>
            </a:extLst>
          </p:cNvPr>
          <p:cNvSpPr txBox="1"/>
          <p:nvPr/>
        </p:nvSpPr>
        <p:spPr>
          <a:xfrm>
            <a:off x="1283110" y="2101644"/>
            <a:ext cx="2934929" cy="4062651"/>
          </a:xfrm>
          <a:prstGeom prst="rect">
            <a:avLst/>
          </a:prstGeom>
          <a:noFill/>
        </p:spPr>
        <p:txBody>
          <a:bodyPr wrap="square" rtlCol="0">
            <a:spAutoFit/>
          </a:bodyPr>
          <a:lstStyle/>
          <a:p>
            <a:r>
              <a:rPr lang="en-US" sz="2000" i="1" dirty="0">
                <a:solidFill>
                  <a:schemeClr val="accent6">
                    <a:lumMod val="50000"/>
                  </a:schemeClr>
                </a:solidFill>
              </a:rPr>
              <a:t>The dashboard consolidates various metrics and charts to provide insights into loan issuance, borrower demographics, and risk factors. It allows for tracking loan distribution, default rates, and approval patterns across regions and borrower profiles.</a:t>
            </a:r>
          </a:p>
          <a:p>
            <a:endParaRPr lang="en-US" dirty="0"/>
          </a:p>
        </p:txBody>
      </p:sp>
    </p:spTree>
    <p:extLst>
      <p:ext uri="{BB962C8B-B14F-4D97-AF65-F5344CB8AC3E}">
        <p14:creationId xmlns:p14="http://schemas.microsoft.com/office/powerpoint/2010/main" val="3525409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9D6C-B86B-A803-EE09-6B68A0F7B1B6}"/>
              </a:ext>
            </a:extLst>
          </p:cNvPr>
          <p:cNvSpPr>
            <a:spLocks noGrp="1"/>
          </p:cNvSpPr>
          <p:nvPr>
            <p:ph type="title"/>
          </p:nvPr>
        </p:nvSpPr>
        <p:spPr/>
        <p:txBody>
          <a:bodyPr/>
          <a:lstStyle/>
          <a:p>
            <a:r>
              <a:rPr lang="en-US" dirty="0"/>
              <a:t>Key Insights from Loan Performance</a:t>
            </a:r>
          </a:p>
        </p:txBody>
      </p:sp>
      <p:sp>
        <p:nvSpPr>
          <p:cNvPr id="3" name="Content Placeholder 2">
            <a:extLst>
              <a:ext uri="{FF2B5EF4-FFF2-40B4-BE49-F238E27FC236}">
                <a16:creationId xmlns:a16="http://schemas.microsoft.com/office/drawing/2014/main" id="{A2D76650-9EF4-9974-D77B-BF072EF8843E}"/>
              </a:ext>
            </a:extLst>
          </p:cNvPr>
          <p:cNvSpPr>
            <a:spLocks noGrp="1"/>
          </p:cNvSpPr>
          <p:nvPr>
            <p:ph idx="1"/>
          </p:nvPr>
        </p:nvSpPr>
        <p:spPr/>
        <p:txBody>
          <a:bodyPr/>
          <a:lstStyle/>
          <a:p>
            <a:pPr>
              <a:buFont typeface="Arial" panose="020B0604020202020204" pitchFamily="34" charset="0"/>
              <a:buChar char="•"/>
            </a:pPr>
            <a:r>
              <a:rPr lang="en-US" sz="2400" b="1" dirty="0"/>
              <a:t>Total Loan Distribution</a:t>
            </a:r>
            <a:r>
              <a:rPr lang="en-US" b="1" dirty="0"/>
              <a:t>:</a:t>
            </a:r>
            <a:br>
              <a:rPr lang="en-US" dirty="0"/>
            </a:br>
            <a:r>
              <a:rPr lang="en-US" sz="2000" dirty="0"/>
              <a:t>Loans are concentrated among middle-income and lower-middle-income brackets, with higher default rates in the lower-income group.</a:t>
            </a:r>
          </a:p>
          <a:p>
            <a:pPr>
              <a:buFont typeface="Arial" panose="020B0604020202020204" pitchFamily="34" charset="0"/>
              <a:buChar char="•"/>
            </a:pPr>
            <a:r>
              <a:rPr lang="en-US" sz="2400" b="1" dirty="0"/>
              <a:t>Employment Length Impact</a:t>
            </a:r>
            <a:r>
              <a:rPr lang="en-US" b="1" dirty="0"/>
              <a:t>:</a:t>
            </a:r>
            <a:br>
              <a:rPr lang="en-US" dirty="0"/>
            </a:br>
            <a:r>
              <a:rPr lang="en-US" sz="2000" dirty="0"/>
              <a:t>Borrowers with longer employment histories tend to have lower default rates.</a:t>
            </a:r>
          </a:p>
          <a:p>
            <a:pPr>
              <a:buFont typeface="Arial" panose="020B0604020202020204" pitchFamily="34" charset="0"/>
              <a:buChar char="•"/>
            </a:pPr>
            <a:r>
              <a:rPr lang="en-US" sz="2400" b="1" dirty="0"/>
              <a:t>Grade Analysis</a:t>
            </a:r>
            <a:r>
              <a:rPr lang="en-US" b="1" dirty="0"/>
              <a:t>:</a:t>
            </a:r>
            <a:br>
              <a:rPr lang="en-US" dirty="0"/>
            </a:br>
            <a:r>
              <a:rPr lang="en-US" sz="2000" dirty="0"/>
              <a:t>Loan approval rates increase with better borrower grades, but higher-risk grades contribute significantly to defaults</a:t>
            </a:r>
            <a:r>
              <a:rPr lang="en-US" dirty="0"/>
              <a:t>.</a:t>
            </a:r>
          </a:p>
          <a:p>
            <a:endParaRPr lang="en-US" dirty="0"/>
          </a:p>
        </p:txBody>
      </p:sp>
    </p:spTree>
    <p:extLst>
      <p:ext uri="{BB962C8B-B14F-4D97-AF65-F5344CB8AC3E}">
        <p14:creationId xmlns:p14="http://schemas.microsoft.com/office/powerpoint/2010/main" val="76456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BB3799-3EB9-EAEB-B4AC-5B7F358A67E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698658" y="4380271"/>
            <a:ext cx="3396062" cy="1651819"/>
          </a:xfrm>
          <a:prstGeom prst="rect">
            <a:avLst/>
          </a:prstGeom>
        </p:spPr>
      </p:pic>
      <p:sp>
        <p:nvSpPr>
          <p:cNvPr id="2" name="Title 1">
            <a:extLst>
              <a:ext uri="{FF2B5EF4-FFF2-40B4-BE49-F238E27FC236}">
                <a16:creationId xmlns:a16="http://schemas.microsoft.com/office/drawing/2014/main" id="{1B30B8FA-BA59-3992-F6DE-23D11403CA5A}"/>
              </a:ext>
            </a:extLst>
          </p:cNvPr>
          <p:cNvSpPr>
            <a:spLocks noGrp="1"/>
          </p:cNvSpPr>
          <p:nvPr>
            <p:ph type="title"/>
          </p:nvPr>
        </p:nvSpPr>
        <p:spPr/>
        <p:txBody>
          <a:bodyPr/>
          <a:lstStyle/>
          <a:p>
            <a:r>
              <a:rPr lang="en-US" dirty="0"/>
              <a:t>Loan Default Rate and Risk Profiles</a:t>
            </a:r>
          </a:p>
        </p:txBody>
      </p:sp>
      <p:sp>
        <p:nvSpPr>
          <p:cNvPr id="3" name="Content Placeholder 2">
            <a:extLst>
              <a:ext uri="{FF2B5EF4-FFF2-40B4-BE49-F238E27FC236}">
                <a16:creationId xmlns:a16="http://schemas.microsoft.com/office/drawing/2014/main" id="{19C4F96C-2D3E-94D6-2111-74C2DACF5139}"/>
              </a:ext>
            </a:extLst>
          </p:cNvPr>
          <p:cNvSpPr>
            <a:spLocks noGrp="1"/>
          </p:cNvSpPr>
          <p:nvPr>
            <p:ph idx="1"/>
          </p:nvPr>
        </p:nvSpPr>
        <p:spPr/>
        <p:txBody>
          <a:bodyPr/>
          <a:lstStyle/>
          <a:p>
            <a:pPr>
              <a:buFont typeface="Arial" panose="020B0604020202020204" pitchFamily="34" charset="0"/>
              <a:buChar char="•"/>
            </a:pPr>
            <a:r>
              <a:rPr lang="en-US" sz="2400" b="1" dirty="0"/>
              <a:t>Default Rate by Income Grade</a:t>
            </a:r>
            <a:r>
              <a:rPr lang="en-US" b="1" dirty="0"/>
              <a:t>:</a:t>
            </a:r>
            <a:br>
              <a:rPr lang="en-US" dirty="0"/>
            </a:br>
            <a:r>
              <a:rPr lang="en-US" sz="2000" dirty="0"/>
              <a:t>Higher default rates are observed in low-income brackets and among borrowers with shorter employment lengths.</a:t>
            </a:r>
          </a:p>
          <a:p>
            <a:pPr>
              <a:buFont typeface="Arial" panose="020B0604020202020204" pitchFamily="34" charset="0"/>
              <a:buChar char="•"/>
            </a:pPr>
            <a:r>
              <a:rPr lang="en-US" sz="2400" b="1" dirty="0"/>
              <a:t>Influence of DTI and LTI</a:t>
            </a:r>
            <a:r>
              <a:rPr lang="en-US" b="1" dirty="0"/>
              <a:t>:</a:t>
            </a:r>
            <a:br>
              <a:rPr lang="en-US" dirty="0"/>
            </a:br>
            <a:r>
              <a:rPr lang="en-US" sz="2000" dirty="0"/>
              <a:t>Higher debt-to-income (DTI) ratios correspond to an increased likelihood of default, with interest rates also playing a significant role</a:t>
            </a:r>
            <a:r>
              <a:rPr lang="en-US" dirty="0"/>
              <a:t>.</a:t>
            </a:r>
          </a:p>
          <a:p>
            <a:endParaRPr lang="en-US" dirty="0"/>
          </a:p>
        </p:txBody>
      </p:sp>
    </p:spTree>
    <p:extLst>
      <p:ext uri="{BB962C8B-B14F-4D97-AF65-F5344CB8AC3E}">
        <p14:creationId xmlns:p14="http://schemas.microsoft.com/office/powerpoint/2010/main" val="2475149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C690FD-C4D6-1FC9-53CF-D90A4FB3F18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3622094"/>
            <a:ext cx="4973507" cy="2617839"/>
          </a:xfrm>
          <a:prstGeom prst="rect">
            <a:avLst/>
          </a:prstGeom>
        </p:spPr>
      </p:pic>
      <p:sp>
        <p:nvSpPr>
          <p:cNvPr id="6" name="TextBox 5">
            <a:extLst>
              <a:ext uri="{FF2B5EF4-FFF2-40B4-BE49-F238E27FC236}">
                <a16:creationId xmlns:a16="http://schemas.microsoft.com/office/drawing/2014/main" id="{4E3CBAEB-F3F0-2819-9A1B-097E7851BD28}"/>
              </a:ext>
            </a:extLst>
          </p:cNvPr>
          <p:cNvSpPr txBox="1"/>
          <p:nvPr/>
        </p:nvSpPr>
        <p:spPr>
          <a:xfrm>
            <a:off x="6096000" y="7051094"/>
            <a:ext cx="4973507" cy="230832"/>
          </a:xfrm>
          <a:prstGeom prst="rect">
            <a:avLst/>
          </a:prstGeom>
          <a:noFill/>
        </p:spPr>
        <p:txBody>
          <a:bodyPr wrap="square" rtlCol="0">
            <a:spAutoFit/>
          </a:bodyPr>
          <a:lstStyle/>
          <a:p>
            <a:r>
              <a:rPr lang="en-US" sz="900">
                <a:hlinkClick r:id="rId3" tooltip="https://foto.wuestenigel.com/money-bag-with-income-text/"/>
              </a:rPr>
              <a:t>This Photo</a:t>
            </a:r>
            <a:r>
              <a:rPr lang="en-US" sz="900"/>
              <a:t> by Unknown Author is licensed under </a:t>
            </a:r>
            <a:r>
              <a:rPr lang="en-US" sz="900">
                <a:hlinkClick r:id="rId4" tooltip="https://creativecommons.org/licenses/by/3.0/"/>
              </a:rPr>
              <a:t>CC BY</a:t>
            </a:r>
            <a:endParaRPr lang="en-US" sz="900"/>
          </a:p>
        </p:txBody>
      </p:sp>
      <p:sp>
        <p:nvSpPr>
          <p:cNvPr id="2" name="Title 1">
            <a:extLst>
              <a:ext uri="{FF2B5EF4-FFF2-40B4-BE49-F238E27FC236}">
                <a16:creationId xmlns:a16="http://schemas.microsoft.com/office/drawing/2014/main" id="{A4CB4826-EDAD-031C-85CE-EF5E87F6A3BA}"/>
              </a:ext>
            </a:extLst>
          </p:cNvPr>
          <p:cNvSpPr>
            <a:spLocks noGrp="1"/>
          </p:cNvSpPr>
          <p:nvPr>
            <p:ph type="title"/>
          </p:nvPr>
        </p:nvSpPr>
        <p:spPr/>
        <p:txBody>
          <a:bodyPr/>
          <a:lstStyle/>
          <a:p>
            <a:r>
              <a:rPr lang="en-US" dirty="0"/>
              <a:t>Loan Distribution by Purpose</a:t>
            </a:r>
          </a:p>
        </p:txBody>
      </p:sp>
      <p:sp>
        <p:nvSpPr>
          <p:cNvPr id="3" name="Content Placeholder 2">
            <a:extLst>
              <a:ext uri="{FF2B5EF4-FFF2-40B4-BE49-F238E27FC236}">
                <a16:creationId xmlns:a16="http://schemas.microsoft.com/office/drawing/2014/main" id="{84815906-3706-BAEF-61EE-F645DEFA9118}"/>
              </a:ext>
            </a:extLst>
          </p:cNvPr>
          <p:cNvSpPr>
            <a:spLocks noGrp="1"/>
          </p:cNvSpPr>
          <p:nvPr>
            <p:ph idx="1"/>
          </p:nvPr>
        </p:nvSpPr>
        <p:spPr/>
        <p:txBody>
          <a:bodyPr/>
          <a:lstStyle/>
          <a:p>
            <a:pPr>
              <a:buFont typeface="Arial" panose="020B0604020202020204" pitchFamily="34" charset="0"/>
              <a:buChar char="•"/>
            </a:pPr>
            <a:r>
              <a:rPr lang="en-US" sz="2400" b="1" dirty="0"/>
              <a:t>Funnel Visualization</a:t>
            </a:r>
            <a:r>
              <a:rPr lang="en-US" b="1" dirty="0"/>
              <a:t>:</a:t>
            </a:r>
            <a:r>
              <a:rPr lang="en-US" dirty="0"/>
              <a:t> </a:t>
            </a:r>
            <a:r>
              <a:rPr lang="en-US" sz="2000" dirty="0"/>
              <a:t>Loans for debt consolidation make up the largest share, followed by loans for home improvement and medical expenses.</a:t>
            </a:r>
          </a:p>
          <a:p>
            <a:pPr>
              <a:buFont typeface="Arial" panose="020B0604020202020204" pitchFamily="34" charset="0"/>
              <a:buChar char="•"/>
            </a:pPr>
            <a:r>
              <a:rPr lang="en-US" sz="2400" b="1" dirty="0"/>
              <a:t>Analysis:</a:t>
            </a:r>
            <a:br>
              <a:rPr lang="en-US" sz="2000" dirty="0"/>
            </a:br>
            <a:r>
              <a:rPr lang="en-US" sz="2000" dirty="0"/>
              <a:t>Borrowers are using loans primarily for consolidating existing debt, which indicates potential financial stress.</a:t>
            </a:r>
          </a:p>
          <a:p>
            <a:endParaRPr lang="en-US" dirty="0"/>
          </a:p>
        </p:txBody>
      </p:sp>
    </p:spTree>
    <p:extLst>
      <p:ext uri="{BB962C8B-B14F-4D97-AF65-F5344CB8AC3E}">
        <p14:creationId xmlns:p14="http://schemas.microsoft.com/office/powerpoint/2010/main" val="1196895241"/>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{178DDE63-7905-4349-8F25-6FDA39A54278}tf22712842_win32</Template>
  <TotalTime>96</TotalTime>
  <Words>755</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Franklin Gothic Book</vt:lpstr>
      <vt:lpstr>Wingdings</vt:lpstr>
      <vt:lpstr>Custom</vt:lpstr>
      <vt:lpstr>The Data Immersed (TDI) Loan Data Analysis</vt:lpstr>
      <vt:lpstr>Loan Metrics: Performance and Risk Analysis</vt:lpstr>
      <vt:lpstr>Project Overview</vt:lpstr>
      <vt:lpstr>Data Cleaning and Preparation</vt:lpstr>
      <vt:lpstr>Calculated Fields and Metrics</vt:lpstr>
      <vt:lpstr>Loan Metrics Dashboard</vt:lpstr>
      <vt:lpstr>Key Insights from Loan Performance</vt:lpstr>
      <vt:lpstr>Loan Default Rate and Risk Profiles</vt:lpstr>
      <vt:lpstr>Loan Distribution by Purpose</vt:lpstr>
      <vt:lpstr>Loan Issuance and Default Over Time</vt:lpstr>
      <vt:lpstr>Loan Approval and Default Rates Across U.S. States</vt:lpstr>
      <vt:lpstr>Key Performance Indicators (KPIs)</vt:lpstr>
      <vt:lpstr>Conclusion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Blessing Oladimeji</dc:creator>
  <cp:lastModifiedBy>Blessing Oladimeji</cp:lastModifiedBy>
  <cp:revision>8</cp:revision>
  <dcterms:created xsi:type="dcterms:W3CDTF">2024-09-27T09:17:05Z</dcterms:created>
  <dcterms:modified xsi:type="dcterms:W3CDTF">2024-09-30T22:21:21Z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