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67" r:id="rId5"/>
    <p:sldId id="259" r:id="rId6"/>
    <p:sldId id="260" r:id="rId7"/>
    <p:sldId id="261" r:id="rId8"/>
    <p:sldId id="262" r:id="rId9"/>
    <p:sldId id="268" r:id="rId10"/>
    <p:sldId id="263" r:id="rId11"/>
    <p:sldId id="264"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159492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154580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334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94360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37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1536675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381439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21857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415438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F4F5C8-BAD0-41F4-B9F9-DBD6F55FD157}"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29816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F4F5C8-BAD0-41F4-B9F9-DBD6F55FD157}"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420477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F4F5C8-BAD0-41F4-B9F9-DBD6F55FD157}"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42217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F4F5C8-BAD0-41F4-B9F9-DBD6F55FD157}"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23250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4F5C8-BAD0-41F4-B9F9-DBD6F55FD157}"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257857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F4F5C8-BAD0-41F4-B9F9-DBD6F55FD157}"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316122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4F5C8-BAD0-41F4-B9F9-DBD6F55FD157}"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6938D-4BD1-4033-AE76-1F6889E23FC1}" type="slidenum">
              <a:rPr lang="en-US" smtClean="0"/>
              <a:t>‹#›</a:t>
            </a:fld>
            <a:endParaRPr lang="en-US"/>
          </a:p>
        </p:txBody>
      </p:sp>
    </p:spTree>
    <p:extLst>
      <p:ext uri="{BB962C8B-B14F-4D97-AF65-F5344CB8AC3E}">
        <p14:creationId xmlns:p14="http://schemas.microsoft.com/office/powerpoint/2010/main" val="419285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F4F5C8-BAD0-41F4-B9F9-DBD6F55FD157}" type="datetimeFigureOut">
              <a:rPr lang="en-US" smtClean="0"/>
              <a:t>8/26/2022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6938D-4BD1-4033-AE76-1F6889E23FC1}" type="slidenum">
              <a:rPr lang="en-US" smtClean="0"/>
              <a:t>‹#›</a:t>
            </a:fld>
            <a:endParaRPr lang="en-US"/>
          </a:p>
        </p:txBody>
      </p:sp>
    </p:spTree>
    <p:extLst>
      <p:ext uri="{BB962C8B-B14F-4D97-AF65-F5344CB8AC3E}">
        <p14:creationId xmlns:p14="http://schemas.microsoft.com/office/powerpoint/2010/main" val="162926886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p:nvPr/>
        </p:nvSpPr>
        <p:spPr>
          <a:xfrm>
            <a:off x="934085" y="300037"/>
            <a:ext cx="2734310" cy="8172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it-IT" sz="1200" kern="150">
                <a:solidFill>
                  <a:srgbClr val="000000"/>
                </a:solidFill>
                <a:effectLst/>
                <a:latin typeface="Times New Roman" panose="02020603050405020304" pitchFamily="18" charset="0"/>
                <a:ea typeface="DejaVu Sans"/>
                <a:cs typeface="Lohit Hindi"/>
              </a:rPr>
              <a:t>REPUBLIC OF CAMEROON</a:t>
            </a:r>
            <a:br>
              <a:rPr lang="it-IT" sz="1200" kern="150">
                <a:solidFill>
                  <a:srgbClr val="000000"/>
                </a:solidFill>
                <a:effectLst/>
                <a:latin typeface="Liberation Serif"/>
                <a:ea typeface="DejaVu Sans"/>
                <a:cs typeface="Lohit Hindi"/>
              </a:rPr>
            </a:br>
            <a:r>
              <a:rPr lang="it-IT" sz="1200" kern="150">
                <a:solidFill>
                  <a:srgbClr val="000000"/>
                </a:solidFill>
                <a:effectLst/>
                <a:latin typeface="Times New Roman" panose="02020603050405020304" pitchFamily="18" charset="0"/>
                <a:ea typeface="DejaVu Sans"/>
                <a:cs typeface="Lohit Hindi"/>
              </a:rPr>
              <a:t>PEACE - WORK – FATHERLAND</a:t>
            </a:r>
            <a:br>
              <a:rPr lang="it-IT" sz="1200" kern="150">
                <a:solidFill>
                  <a:srgbClr val="000000"/>
                </a:solidFill>
                <a:effectLst/>
                <a:latin typeface="Liberation Serif"/>
                <a:ea typeface="DejaVu Sans"/>
                <a:cs typeface="Lohit Hindi"/>
              </a:rPr>
            </a:br>
            <a:r>
              <a:rPr lang="it-IT" sz="1200" kern="150">
                <a:solidFill>
                  <a:srgbClr val="000000"/>
                </a:solidFill>
                <a:effectLst/>
                <a:latin typeface="Times New Roman" panose="02020603050405020304" pitchFamily="18" charset="0"/>
                <a:ea typeface="DejaVu Sans"/>
                <a:cs typeface="Lohit Hindi"/>
              </a:rPr>
              <a:t>MINISTRY OF HIGHER EDUCATION</a:t>
            </a:r>
            <a:endParaRPr lang="en-US" sz="1200" kern="150">
              <a:effectLst/>
              <a:latin typeface="Liberation Serif"/>
              <a:ea typeface="DejaVu Sans"/>
              <a:cs typeface="Lohit Hindi"/>
            </a:endParaRPr>
          </a:p>
        </p:txBody>
      </p:sp>
      <p:sp>
        <p:nvSpPr>
          <p:cNvPr id="5" name="Text Box 3"/>
          <p:cNvSpPr txBox="1"/>
          <p:nvPr/>
        </p:nvSpPr>
        <p:spPr>
          <a:xfrm>
            <a:off x="6877685" y="300037"/>
            <a:ext cx="2734310" cy="8172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it-IT" sz="1200" kern="150" dirty="0">
                <a:solidFill>
                  <a:srgbClr val="000000"/>
                </a:solidFill>
                <a:effectLst/>
                <a:latin typeface="Times New Roman" panose="02020603050405020304" pitchFamily="18" charset="0"/>
                <a:ea typeface="DejaVu Sans"/>
                <a:cs typeface="Lohit Hindi"/>
              </a:rPr>
              <a:t>REPUBIQUE DU CAMEROUN</a:t>
            </a:r>
            <a:br>
              <a:rPr lang="it-IT" sz="1200" kern="150" dirty="0">
                <a:solidFill>
                  <a:srgbClr val="000000"/>
                </a:solidFill>
                <a:effectLst/>
                <a:latin typeface="Liberation Serif"/>
                <a:ea typeface="DejaVu Sans"/>
                <a:cs typeface="Lohit Hindi"/>
              </a:rPr>
            </a:br>
            <a:r>
              <a:rPr lang="it-IT" sz="1200" kern="150" dirty="0">
                <a:solidFill>
                  <a:srgbClr val="000000"/>
                </a:solidFill>
                <a:effectLst/>
                <a:latin typeface="Times New Roman" panose="02020603050405020304" pitchFamily="18" charset="0"/>
                <a:ea typeface="DejaVu Sans"/>
                <a:cs typeface="Lohit Hindi"/>
              </a:rPr>
              <a:t>PAIX – TRAVAIL – PATRIE</a:t>
            </a:r>
            <a:br>
              <a:rPr lang="it-IT" sz="1200" kern="150" dirty="0">
                <a:solidFill>
                  <a:srgbClr val="000000"/>
                </a:solidFill>
                <a:effectLst/>
                <a:latin typeface="Liberation Serif"/>
                <a:ea typeface="DejaVu Sans"/>
                <a:cs typeface="Lohit Hindi"/>
              </a:rPr>
            </a:br>
            <a:r>
              <a:rPr lang="it-IT" sz="1200" kern="150" dirty="0">
                <a:solidFill>
                  <a:srgbClr val="000000"/>
                </a:solidFill>
                <a:effectLst/>
                <a:latin typeface="Times New Roman" panose="02020603050405020304" pitchFamily="18" charset="0"/>
                <a:ea typeface="DejaVu Sans"/>
                <a:cs typeface="Lohit Hindi"/>
              </a:rPr>
              <a:t>MINISTERE DE L'ENSEIGNEMENT</a:t>
            </a:r>
            <a:br>
              <a:rPr lang="it-IT" sz="1200" kern="150" dirty="0">
                <a:solidFill>
                  <a:srgbClr val="000000"/>
                </a:solidFill>
                <a:effectLst/>
                <a:latin typeface="Liberation Serif"/>
                <a:ea typeface="DejaVu Sans"/>
                <a:cs typeface="Lohit Hindi"/>
              </a:rPr>
            </a:br>
            <a:r>
              <a:rPr lang="it-IT" sz="1200" kern="150" dirty="0">
                <a:solidFill>
                  <a:srgbClr val="000000"/>
                </a:solidFill>
                <a:effectLst/>
                <a:latin typeface="Times New Roman" panose="02020603050405020304" pitchFamily="18" charset="0"/>
                <a:ea typeface="DejaVu Sans"/>
                <a:cs typeface="Lohit Hindi"/>
              </a:rPr>
              <a:t>SUPERIEUR</a:t>
            </a:r>
            <a:endParaRPr lang="en-US" sz="1200" kern="150" dirty="0">
              <a:effectLst/>
              <a:latin typeface="Liberation Serif"/>
              <a:ea typeface="DejaVu Sans"/>
              <a:cs typeface="Lohit Hindi"/>
            </a:endParaRPr>
          </a:p>
        </p:txBody>
      </p:sp>
      <p:sp>
        <p:nvSpPr>
          <p:cNvPr id="6" name="Text Box 3"/>
          <p:cNvSpPr txBox="1"/>
          <p:nvPr/>
        </p:nvSpPr>
        <p:spPr>
          <a:xfrm>
            <a:off x="3949699" y="1057591"/>
            <a:ext cx="3165476" cy="8172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it-IT" sz="1600" b="1" dirty="0">
                <a:latin typeface="Times New Roman" panose="02020603050405020304" pitchFamily="18" charset="0"/>
                <a:cs typeface="Times New Roman" panose="02020603050405020304" pitchFamily="18" charset="0"/>
              </a:rPr>
              <a:t>UNIVERSITY OF BAMENDA</a:t>
            </a:r>
            <a:br>
              <a:rPr lang="it-IT" sz="1600" b="1" dirty="0">
                <a:latin typeface="Times New Roman" panose="02020603050405020304" pitchFamily="18" charset="0"/>
                <a:cs typeface="Times New Roman" panose="02020603050405020304" pitchFamily="18" charset="0"/>
              </a:rPr>
            </a:br>
            <a:r>
              <a:rPr lang="it-IT" sz="1600" b="1" dirty="0">
                <a:latin typeface="Times New Roman" panose="02020603050405020304" pitchFamily="18" charset="0"/>
                <a:cs typeface="Times New Roman" panose="02020603050405020304" pitchFamily="18" charset="0"/>
              </a:rPr>
              <a:t>HIBMAT BUEA</a:t>
            </a:r>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89429" y="1679574"/>
            <a:ext cx="2160270" cy="1442720"/>
          </a:xfrm>
          <a:prstGeom prst="rect">
            <a:avLst/>
          </a:prstGeom>
        </p:spPr>
      </p:pic>
      <p:pic>
        <p:nvPicPr>
          <p:cNvPr id="8" name="Picture 7" descr="Untitled"/>
          <p:cNvPicPr/>
          <p:nvPr/>
        </p:nvPicPr>
        <p:blipFill>
          <a:blip r:embed="rId3">
            <a:extLst>
              <a:ext uri="{28A0092B-C50C-407E-A947-70E740481C1C}">
                <a14:useLocalDpi xmlns:a14="http://schemas.microsoft.com/office/drawing/2010/main" val="0"/>
              </a:ext>
            </a:extLst>
          </a:blip>
          <a:srcRect/>
          <a:stretch>
            <a:fillRect/>
          </a:stretch>
        </p:blipFill>
        <p:spPr bwMode="auto">
          <a:xfrm>
            <a:off x="6877685" y="1706879"/>
            <a:ext cx="2209800" cy="1415415"/>
          </a:xfrm>
          <a:prstGeom prst="rect">
            <a:avLst/>
          </a:prstGeom>
          <a:noFill/>
        </p:spPr>
      </p:pic>
      <p:sp>
        <p:nvSpPr>
          <p:cNvPr id="9" name="Text Box 6"/>
          <p:cNvSpPr txBox="1"/>
          <p:nvPr/>
        </p:nvSpPr>
        <p:spPr>
          <a:xfrm>
            <a:off x="2319020" y="2988309"/>
            <a:ext cx="5925820" cy="53594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it-IT" sz="1200" b="1" kern="150" dirty="0">
                <a:solidFill>
                  <a:srgbClr val="000000"/>
                </a:solidFill>
                <a:effectLst/>
                <a:latin typeface="Times New Roman" panose="02020603050405020304" pitchFamily="18" charset="0"/>
                <a:ea typeface="DejaVu Sans"/>
                <a:cs typeface="Lohit Hindi"/>
              </a:rPr>
              <a:t>SCHOOL OF ENGINEERING AND TECHNOLOGY</a:t>
            </a:r>
            <a:br>
              <a:rPr lang="it-IT" sz="1200" b="1" kern="150" dirty="0">
                <a:solidFill>
                  <a:srgbClr val="000000"/>
                </a:solidFill>
                <a:effectLst/>
                <a:latin typeface="Liberation Serif"/>
                <a:ea typeface="DejaVu Sans"/>
                <a:cs typeface="Lohit Hindi"/>
              </a:rPr>
            </a:br>
            <a:r>
              <a:rPr lang="it-IT" sz="1200" b="1" kern="150" dirty="0">
                <a:solidFill>
                  <a:srgbClr val="000000"/>
                </a:solidFill>
                <a:effectLst/>
                <a:latin typeface="Times New Roman" panose="02020603050405020304" pitchFamily="18" charset="0"/>
                <a:ea typeface="DejaVu Sans"/>
                <a:cs typeface="Lohit Hindi"/>
              </a:rPr>
              <a:t>DEPARTMENT OF COMPUTER AND COMMUNICATIONS ENGINEERING</a:t>
            </a:r>
            <a:endParaRPr lang="en-US" sz="1200" kern="150" dirty="0">
              <a:effectLst/>
              <a:latin typeface="Liberation Serif"/>
              <a:ea typeface="DejaVu Sans"/>
              <a:cs typeface="Lohit Hindi"/>
            </a:endParaRPr>
          </a:p>
        </p:txBody>
      </p:sp>
      <p:sp>
        <p:nvSpPr>
          <p:cNvPr id="10" name="Horizontal Scroll 9"/>
          <p:cNvSpPr/>
          <p:nvPr/>
        </p:nvSpPr>
        <p:spPr>
          <a:xfrm>
            <a:off x="2424430" y="3274376"/>
            <a:ext cx="5820410" cy="1283335"/>
          </a:xfrm>
          <a:prstGeom prst="horizontalScroll">
            <a:avLst/>
          </a:prstGeom>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400" b="1" kern="150" dirty="0">
                <a:effectLst/>
                <a:latin typeface="Times New Roman" panose="02020603050405020304" pitchFamily="18" charset="0"/>
                <a:ea typeface="DejaVu Sans"/>
                <a:cs typeface="Lohit Hindi"/>
              </a:rPr>
              <a:t>IMPLEMENTATION OF SPEECH RECOGNITION ON A PYTHON BASED SMART VIRTUAL ASSISTANT</a:t>
            </a:r>
            <a:endParaRPr lang="en-US" sz="1200" kern="150" dirty="0">
              <a:effectLst/>
              <a:latin typeface="Liberation Serif"/>
              <a:ea typeface="DejaVu Sans"/>
              <a:cs typeface="Lohit Hindi"/>
            </a:endParaRPr>
          </a:p>
        </p:txBody>
      </p:sp>
      <p:sp>
        <p:nvSpPr>
          <p:cNvPr id="12" name="Text Box 10"/>
          <p:cNvSpPr txBox="1"/>
          <p:nvPr/>
        </p:nvSpPr>
        <p:spPr>
          <a:xfrm>
            <a:off x="2147887" y="4557711"/>
            <a:ext cx="6373495" cy="7823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it-IT" sz="1400" kern="150" dirty="0">
                <a:solidFill>
                  <a:srgbClr val="000000"/>
                </a:solidFill>
                <a:effectLst/>
                <a:latin typeface="Times New Roman" panose="02020603050405020304" pitchFamily="18" charset="0"/>
                <a:ea typeface="DejaVu Sans"/>
                <a:cs typeface="Lohit Hindi"/>
              </a:rPr>
              <a:t>Submitted to the </a:t>
            </a:r>
            <a:r>
              <a:rPr lang="it-IT" sz="1400" b="1" kern="150" dirty="0">
                <a:solidFill>
                  <a:srgbClr val="000000"/>
                </a:solidFill>
                <a:effectLst/>
                <a:latin typeface="Times New Roman" panose="02020603050405020304" pitchFamily="18" charset="0"/>
                <a:ea typeface="DejaVu Sans"/>
                <a:cs typeface="Lohit Hindi"/>
              </a:rPr>
              <a:t>University of Bamenda </a:t>
            </a:r>
            <a:r>
              <a:rPr lang="it-IT" sz="1400" kern="150" dirty="0">
                <a:solidFill>
                  <a:srgbClr val="000000"/>
                </a:solidFill>
                <a:effectLst/>
                <a:latin typeface="Times New Roman" panose="02020603050405020304" pitchFamily="18" charset="0"/>
                <a:ea typeface="DejaVu Sans"/>
                <a:cs typeface="Lohit Hindi"/>
              </a:rPr>
              <a:t>in partial fulfillment for the requirement</a:t>
            </a:r>
            <a:br>
              <a:rPr lang="it-IT" sz="1400" kern="150" dirty="0">
                <a:solidFill>
                  <a:srgbClr val="000000"/>
                </a:solidFill>
                <a:effectLst/>
                <a:latin typeface="Liberation Serif"/>
                <a:ea typeface="DejaVu Sans"/>
                <a:cs typeface="Lohit Hindi"/>
              </a:rPr>
            </a:br>
            <a:r>
              <a:rPr lang="it-IT" sz="1400" kern="150" dirty="0">
                <a:solidFill>
                  <a:srgbClr val="000000"/>
                </a:solidFill>
                <a:effectLst/>
                <a:latin typeface="Times New Roman" panose="02020603050405020304" pitchFamily="18" charset="0"/>
                <a:ea typeface="DejaVu Sans"/>
                <a:cs typeface="Lohit Hindi"/>
              </a:rPr>
              <a:t>for the award of the Bachelor of Technology (BTech) in Software Engineering</a:t>
            </a:r>
            <a:endParaRPr lang="en-US" sz="1200" kern="150" dirty="0">
              <a:effectLst/>
              <a:latin typeface="Liberation Serif"/>
              <a:ea typeface="DejaVu Sans"/>
              <a:cs typeface="Lohit Hindi"/>
            </a:endParaRPr>
          </a:p>
        </p:txBody>
      </p:sp>
      <p:sp>
        <p:nvSpPr>
          <p:cNvPr id="13" name="Text Box 11"/>
          <p:cNvSpPr txBox="1"/>
          <p:nvPr/>
        </p:nvSpPr>
        <p:spPr>
          <a:xfrm>
            <a:off x="3668395" y="5046343"/>
            <a:ext cx="2444115" cy="1089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it-IT" sz="1400" b="1" kern="150" dirty="0">
                <a:solidFill>
                  <a:srgbClr val="000000"/>
                </a:solidFill>
                <a:effectLst/>
                <a:latin typeface="Times New Roman" panose="02020603050405020304" pitchFamily="18" charset="0"/>
                <a:ea typeface="DejaVu Sans"/>
                <a:cs typeface="Lohit Hindi"/>
              </a:rPr>
              <a:t>BY</a:t>
            </a:r>
            <a:endParaRPr lang="en-US" sz="1200" kern="150" dirty="0">
              <a:effectLst/>
              <a:latin typeface="Liberation Serif"/>
              <a:ea typeface="DejaVu Sans"/>
              <a:cs typeface="Lohit Hindi"/>
            </a:endParaRPr>
          </a:p>
          <a:p>
            <a:pPr algn="ctr">
              <a:spcAft>
                <a:spcPts val="0"/>
              </a:spcAft>
            </a:pPr>
            <a:br>
              <a:rPr lang="it-IT" sz="1400" b="1" kern="150" dirty="0">
                <a:solidFill>
                  <a:srgbClr val="000000"/>
                </a:solidFill>
                <a:effectLst/>
                <a:latin typeface="Liberation Serif"/>
                <a:ea typeface="DejaVu Sans"/>
                <a:cs typeface="Lohit Hindi"/>
              </a:rPr>
            </a:br>
            <a:r>
              <a:rPr lang="it-IT" sz="1400" b="1" kern="150" dirty="0">
                <a:solidFill>
                  <a:srgbClr val="000000"/>
                </a:solidFill>
                <a:effectLst/>
                <a:latin typeface="Times New Roman" panose="02020603050405020304" pitchFamily="18" charset="0"/>
                <a:ea typeface="DejaVu Sans"/>
                <a:cs typeface="Lohit Hindi"/>
              </a:rPr>
              <a:t>NJI NGENGE BLESS</a:t>
            </a:r>
            <a:endParaRPr lang="en-US" sz="1200" kern="150" dirty="0">
              <a:effectLst/>
              <a:latin typeface="Liberation Serif"/>
              <a:ea typeface="DejaVu Sans"/>
              <a:cs typeface="Lohit Hindi"/>
            </a:endParaRPr>
          </a:p>
          <a:p>
            <a:pPr algn="ctr">
              <a:spcAft>
                <a:spcPts val="0"/>
              </a:spcAft>
            </a:pPr>
            <a:r>
              <a:rPr lang="it-IT" sz="1400" b="1" kern="150" dirty="0">
                <a:solidFill>
                  <a:srgbClr val="000000"/>
                </a:solidFill>
                <a:effectLst/>
                <a:latin typeface="Times New Roman" panose="02020603050405020304" pitchFamily="18" charset="0"/>
                <a:ea typeface="DejaVu Sans"/>
                <a:cs typeface="Lohit Hindi"/>
              </a:rPr>
              <a:t>(1038/UBa/B-tech/CENG/21)</a:t>
            </a:r>
            <a:endParaRPr lang="en-US" sz="1200" kern="150" dirty="0">
              <a:effectLst/>
              <a:latin typeface="Liberation Serif"/>
              <a:ea typeface="DejaVu Sans"/>
              <a:cs typeface="Lohit Hindi"/>
            </a:endParaRPr>
          </a:p>
        </p:txBody>
      </p:sp>
      <p:sp>
        <p:nvSpPr>
          <p:cNvPr id="14" name="Text Box 12"/>
          <p:cNvSpPr txBox="1"/>
          <p:nvPr/>
        </p:nvSpPr>
        <p:spPr>
          <a:xfrm>
            <a:off x="1141412" y="6373493"/>
            <a:ext cx="2012950" cy="4629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it-IT" sz="1400" b="1" kern="150" dirty="0">
                <a:effectLst/>
                <a:latin typeface="Liberation Serif"/>
                <a:ea typeface="DejaVu Sans"/>
                <a:cs typeface="Lohit Hindi"/>
              </a:rPr>
              <a:t>AUGUST 2022</a:t>
            </a:r>
            <a:endParaRPr lang="en-US" sz="1400" kern="150" dirty="0">
              <a:effectLst/>
              <a:latin typeface="Liberation Serif"/>
              <a:ea typeface="DejaVu Sans"/>
              <a:cs typeface="Lohit Hindi"/>
            </a:endParaRPr>
          </a:p>
        </p:txBody>
      </p:sp>
      <p:sp>
        <p:nvSpPr>
          <p:cNvPr id="15" name="Text Box 97"/>
          <p:cNvSpPr txBox="1"/>
          <p:nvPr/>
        </p:nvSpPr>
        <p:spPr>
          <a:xfrm>
            <a:off x="7238365" y="6136003"/>
            <a:ext cx="2373630" cy="4873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it-IT" sz="1400" b="1" kern="150" dirty="0">
                <a:effectLst/>
                <a:latin typeface="Times New Roman" panose="02020603050405020304" pitchFamily="18" charset="0"/>
                <a:ea typeface="DejaVu Sans"/>
                <a:cs typeface="Times New Roman" panose="02020603050405020304" pitchFamily="18" charset="0"/>
              </a:rPr>
              <a:t>SUPERVISOR</a:t>
            </a:r>
            <a:endParaRPr lang="en-US" sz="1400" kern="150" dirty="0">
              <a:effectLst/>
              <a:latin typeface="Times New Roman" panose="02020603050405020304" pitchFamily="18" charset="0"/>
              <a:ea typeface="DejaVu Sans"/>
              <a:cs typeface="Times New Roman" panose="02020603050405020304" pitchFamily="18" charset="0"/>
            </a:endParaRPr>
          </a:p>
          <a:p>
            <a:pPr algn="just">
              <a:spcAft>
                <a:spcPts val="0"/>
              </a:spcAft>
            </a:pPr>
            <a:r>
              <a:rPr lang="it-IT" sz="1400" b="1" kern="150" dirty="0">
                <a:effectLst/>
                <a:latin typeface="Times New Roman" panose="02020603050405020304" pitchFamily="18" charset="0"/>
                <a:ea typeface="DejaVu Sans"/>
                <a:cs typeface="Times New Roman" panose="02020603050405020304" pitchFamily="18" charset="0"/>
              </a:rPr>
              <a:t>Mr. OLOUGE SAMSON</a:t>
            </a:r>
            <a:endParaRPr lang="en-US" sz="1400" kern="150" dirty="0">
              <a:effectLst/>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72802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3860"/>
            <a:ext cx="8596668" cy="876300"/>
          </a:xfrm>
        </p:spPr>
        <p:txBody>
          <a:bodyPr/>
          <a:lstStyle/>
          <a:p>
            <a:r>
              <a:rPr lang="en-US" dirty="0"/>
              <a:t>Results</a:t>
            </a:r>
          </a:p>
        </p:txBody>
      </p:sp>
      <p:pic>
        <p:nvPicPr>
          <p:cNvPr id="5" name="Picture 4"/>
          <p:cNvPicPr/>
          <p:nvPr/>
        </p:nvPicPr>
        <p:blipFill>
          <a:blip r:embed="rId2"/>
          <a:stretch>
            <a:fillRect/>
          </a:stretch>
        </p:blipFill>
        <p:spPr>
          <a:xfrm>
            <a:off x="395604" y="1302227"/>
            <a:ext cx="9758045" cy="4253546"/>
          </a:xfrm>
          <a:prstGeom prst="rect">
            <a:avLst/>
          </a:prstGeom>
        </p:spPr>
      </p:pic>
      <p:sp>
        <p:nvSpPr>
          <p:cNvPr id="8" name="TextBox 7">
            <a:extLst>
              <a:ext uri="{FF2B5EF4-FFF2-40B4-BE49-F238E27FC236}">
                <a16:creationId xmlns:a16="http://schemas.microsoft.com/office/drawing/2014/main" id="{BB7F49EF-14F9-4C59-AF38-911B85052CCA}"/>
              </a:ext>
            </a:extLst>
          </p:cNvPr>
          <p:cNvSpPr txBox="1"/>
          <p:nvPr/>
        </p:nvSpPr>
        <p:spPr>
          <a:xfrm>
            <a:off x="2628900" y="5981700"/>
            <a:ext cx="4248150" cy="369332"/>
          </a:xfrm>
          <a:prstGeom prst="rect">
            <a:avLst/>
          </a:prstGeom>
          <a:noFill/>
        </p:spPr>
        <p:txBody>
          <a:bodyPr wrap="square" rtlCol="0">
            <a:spAutoFit/>
          </a:bodyPr>
          <a:lstStyle/>
          <a:p>
            <a:r>
              <a:rPr lang="en-US" dirty="0"/>
              <a:t>Assistant performing search on google</a:t>
            </a:r>
            <a:endParaRPr lang="en-CM" dirty="0"/>
          </a:p>
        </p:txBody>
      </p:sp>
    </p:spTree>
    <p:extLst>
      <p:ext uri="{BB962C8B-B14F-4D97-AF65-F5344CB8AC3E}">
        <p14:creationId xmlns:p14="http://schemas.microsoft.com/office/powerpoint/2010/main" val="193290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Limitations/Challenges</a:t>
            </a:r>
          </a:p>
        </p:txBody>
      </p:sp>
      <p:sp>
        <p:nvSpPr>
          <p:cNvPr id="3" name="Content Placeholder 2"/>
          <p:cNvSpPr>
            <a:spLocks noGrp="1"/>
          </p:cNvSpPr>
          <p:nvPr>
            <p:ph idx="1"/>
          </p:nvPr>
        </p:nvSpPr>
        <p:spPr/>
        <p:txBody>
          <a:bodyPr>
            <a:normAutofit/>
          </a:bodyPr>
          <a:lstStyle/>
          <a:p>
            <a:r>
              <a:rPr lang="en-US" sz="2000" dirty="0"/>
              <a:t>One difficulty I faced was using the </a:t>
            </a:r>
            <a:r>
              <a:rPr lang="en-US" sz="2000" dirty="0" err="1"/>
              <a:t>Vosk</a:t>
            </a:r>
            <a:r>
              <a:rPr lang="en-US" sz="2000" dirty="0"/>
              <a:t> </a:t>
            </a:r>
            <a:r>
              <a:rPr lang="en-US" sz="2000" dirty="0" err="1"/>
              <a:t>KaldiRecognizer</a:t>
            </a:r>
            <a:r>
              <a:rPr lang="en-US" sz="2000" dirty="0"/>
              <a:t>. Since it’s accuracy in predicting words was low, words were to be spoken very accurately.</a:t>
            </a:r>
          </a:p>
          <a:p>
            <a:pPr marL="0" indent="0">
              <a:buNone/>
            </a:pPr>
            <a:endParaRPr lang="en-US" sz="2000" dirty="0"/>
          </a:p>
        </p:txBody>
      </p:sp>
    </p:spTree>
    <p:extLst>
      <p:ext uri="{BB962C8B-B14F-4D97-AF65-F5344CB8AC3E}">
        <p14:creationId xmlns:p14="http://schemas.microsoft.com/office/powerpoint/2010/main" val="40369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normAutofit/>
          </a:bodyPr>
          <a:lstStyle/>
          <a:p>
            <a:pPr marL="0" indent="0">
              <a:buNone/>
            </a:pPr>
            <a:r>
              <a:rPr lang="en-US" dirty="0"/>
              <a:t>I would love to recommend that:</a:t>
            </a:r>
          </a:p>
          <a:p>
            <a:r>
              <a:rPr lang="it-IT" dirty="0"/>
              <a:t>I must recommend that many students should take projects and research activities in the field of Artificial Intelligence and at also take a look at implementations of speech recogniton.</a:t>
            </a:r>
          </a:p>
          <a:p>
            <a:r>
              <a:rPr lang="it-IT" dirty="0"/>
              <a:t>Students should consider taking much time to have a good understanding of the subject and it’s feasibility before implementaion,</a:t>
            </a:r>
          </a:p>
          <a:p>
            <a:r>
              <a:rPr lang="it-IT" dirty="0"/>
              <a:t>Students should look for real life problems in our local societies and find AI related solutions to them</a:t>
            </a:r>
            <a:endParaRPr lang="en-US" dirty="0"/>
          </a:p>
        </p:txBody>
      </p:sp>
    </p:spTree>
    <p:extLst>
      <p:ext uri="{BB962C8B-B14F-4D97-AF65-F5344CB8AC3E}">
        <p14:creationId xmlns:p14="http://schemas.microsoft.com/office/powerpoint/2010/main" val="167621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it-IT" dirty="0"/>
              <a:t>The project activity was overly exciting and challenging and educative as well. I am filled with excitement to have realized the project this far. As the principle of software evolution implies though, it is made eminent that this project is not done and dusted. It will continue to be modified and made to become better. Keeping learning at the focus of the entire process but as well being fun, challenging and very beneficial, I am happy I chose this path.</a:t>
            </a:r>
            <a:endParaRPr lang="en-US" dirty="0"/>
          </a:p>
          <a:p>
            <a:endParaRPr lang="en-US" dirty="0"/>
          </a:p>
        </p:txBody>
      </p:sp>
    </p:spTree>
    <p:extLst>
      <p:ext uri="{BB962C8B-B14F-4D97-AF65-F5344CB8AC3E}">
        <p14:creationId xmlns:p14="http://schemas.microsoft.com/office/powerpoint/2010/main" val="233205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9713-0223-4247-8B92-87E97AB0AEC7}"/>
              </a:ext>
            </a:extLst>
          </p:cNvPr>
          <p:cNvSpPr>
            <a:spLocks noGrp="1"/>
          </p:cNvSpPr>
          <p:nvPr>
            <p:ph type="ctrTitle"/>
          </p:nvPr>
        </p:nvSpPr>
        <p:spPr/>
        <p:txBody>
          <a:bodyPr/>
          <a:lstStyle/>
          <a:p>
            <a:r>
              <a:rPr lang="en-US" dirty="0"/>
              <a:t>THANK YOU</a:t>
            </a:r>
            <a:endParaRPr lang="en-CM" dirty="0"/>
          </a:p>
        </p:txBody>
      </p:sp>
    </p:spTree>
    <p:extLst>
      <p:ext uri="{BB962C8B-B14F-4D97-AF65-F5344CB8AC3E}">
        <p14:creationId xmlns:p14="http://schemas.microsoft.com/office/powerpoint/2010/main" val="342789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dirty="0"/>
              <a:t>Introduction</a:t>
            </a:r>
          </a:p>
          <a:p>
            <a:r>
              <a:rPr lang="en-US" dirty="0"/>
              <a:t>Literature Review</a:t>
            </a:r>
          </a:p>
          <a:p>
            <a:r>
              <a:rPr lang="en-US" dirty="0"/>
              <a:t>Research Methodology</a:t>
            </a:r>
          </a:p>
          <a:p>
            <a:r>
              <a:rPr lang="en-US" dirty="0"/>
              <a:t>Results</a:t>
            </a:r>
          </a:p>
          <a:p>
            <a:r>
              <a:rPr lang="en-US" dirty="0"/>
              <a:t>Limitations/Challenges</a:t>
            </a:r>
          </a:p>
          <a:p>
            <a:r>
              <a:rPr lang="en-US" dirty="0"/>
              <a:t>Recommendation</a:t>
            </a:r>
          </a:p>
          <a:p>
            <a:r>
              <a:rPr lang="en-US" dirty="0"/>
              <a:t>Conclusion</a:t>
            </a:r>
          </a:p>
        </p:txBody>
      </p:sp>
    </p:spTree>
    <p:extLst>
      <p:ext uri="{BB962C8B-B14F-4D97-AF65-F5344CB8AC3E}">
        <p14:creationId xmlns:p14="http://schemas.microsoft.com/office/powerpoint/2010/main" val="65227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930401"/>
            <a:ext cx="9266766" cy="4110962"/>
          </a:xfrm>
        </p:spPr>
        <p:txBody>
          <a:bodyPr>
            <a:normAutofit/>
          </a:bodyPr>
          <a:lstStyle/>
          <a:p>
            <a:r>
              <a:rPr lang="it-IT" sz="2000" kern="150" dirty="0">
                <a:effectLst/>
                <a:latin typeface="Trebuchet MS (Headings)"/>
                <a:ea typeface="DejaVu Sans"/>
                <a:cs typeface="Lohit Hindi"/>
              </a:rPr>
              <a:t>Problem statement</a:t>
            </a:r>
          </a:p>
          <a:p>
            <a:pPr marL="400050" lvl="1" indent="0">
              <a:buNone/>
            </a:pPr>
            <a:r>
              <a:rPr lang="it-IT" sz="1800" kern="150" dirty="0">
                <a:effectLst/>
                <a:latin typeface="Trebuchet MS (Headings)"/>
                <a:ea typeface="DejaVu Sans"/>
                <a:cs typeface="Lohit Hindi"/>
              </a:rPr>
              <a:t>In a world where everything is digitalized and everyone is focused on trying to do things as fast as possible, it is important to stay ahead of technology. The use of speech commands to control our computers is a trending subject today and is proving to be very useful and to become even more useful in the future. Although the idea of voice command has been there for a while, it is a new technology in our society. Its many benefits and help are being missed by users. To some extent even some certain groups of underprivileged like the handicapped e.g. armless and blind are missing out on these benefits as well. Not forgetting that most of our virtual assistants work mostly online. It is therefore made imperative that this study demonstrate and expose the technicalities and beauty of this field to our societies, which are indeed in need of such systems but oftentimes are void of the knowledge about even the very use or existence of the field or the benefits it offers.</a:t>
            </a:r>
            <a:endParaRPr lang="en-CM" sz="1800" kern="150" dirty="0">
              <a:effectLst/>
              <a:latin typeface="Trebuchet MS (Headings)"/>
              <a:ea typeface="DejaVu Sans"/>
              <a:cs typeface="Lohit Hindi"/>
            </a:endParaRPr>
          </a:p>
          <a:p>
            <a:endParaRPr lang="en-US" sz="2000" dirty="0">
              <a:latin typeface="Trebuchet MS (Headings)"/>
            </a:endParaRPr>
          </a:p>
        </p:txBody>
      </p:sp>
    </p:spTree>
    <p:extLst>
      <p:ext uri="{BB962C8B-B14F-4D97-AF65-F5344CB8AC3E}">
        <p14:creationId xmlns:p14="http://schemas.microsoft.com/office/powerpoint/2010/main" val="356017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Continues</a:t>
            </a:r>
          </a:p>
        </p:txBody>
      </p:sp>
      <p:sp>
        <p:nvSpPr>
          <p:cNvPr id="3" name="Content Placeholder 2"/>
          <p:cNvSpPr>
            <a:spLocks noGrp="1"/>
          </p:cNvSpPr>
          <p:nvPr>
            <p:ph idx="1"/>
          </p:nvPr>
        </p:nvSpPr>
        <p:spPr/>
        <p:txBody>
          <a:bodyPr>
            <a:normAutofit/>
          </a:bodyPr>
          <a:lstStyle/>
          <a:p>
            <a:r>
              <a:rPr lang="it-IT" dirty="0"/>
              <a:t>In today’s era almost all tasks are digitalized. We have Smartphone in hands and it is nothing less than having world at your fingertips. These days we aren’t even using fingers. We just speak of the task and it is done. There exist systems where we can say Text Dad, “I’ll be late today.” And the text is sent. That is the task of a Virtual Assistant</a:t>
            </a:r>
          </a:p>
          <a:p>
            <a:r>
              <a:rPr lang="it-IT" dirty="0"/>
              <a:t>In this study, we seek to give a brief introduction to software development as a whole, then move further to explaining the concepts of Speech recognition and the technology behind speech recognition and actually implement one on a virtual assistant built using the libraries in python.</a:t>
            </a:r>
            <a:endParaRPr lang="en-US" dirty="0"/>
          </a:p>
        </p:txBody>
      </p:sp>
    </p:spTree>
    <p:extLst>
      <p:ext uri="{BB962C8B-B14F-4D97-AF65-F5344CB8AC3E}">
        <p14:creationId xmlns:p14="http://schemas.microsoft.com/office/powerpoint/2010/main" val="323627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461"/>
          </a:xfrm>
        </p:spPr>
        <p:txBody>
          <a:bodyPr/>
          <a:lstStyle/>
          <a:p>
            <a:r>
              <a:rPr lang="en-US" dirty="0"/>
              <a:t>Literature Review</a:t>
            </a:r>
          </a:p>
        </p:txBody>
      </p:sp>
      <p:sp>
        <p:nvSpPr>
          <p:cNvPr id="3" name="Content Placeholder 2"/>
          <p:cNvSpPr>
            <a:spLocks noGrp="1"/>
          </p:cNvSpPr>
          <p:nvPr>
            <p:ph idx="1"/>
          </p:nvPr>
        </p:nvSpPr>
        <p:spPr>
          <a:xfrm>
            <a:off x="677334" y="1623061"/>
            <a:ext cx="8596668" cy="4418302"/>
          </a:xfrm>
        </p:spPr>
        <p:txBody>
          <a:bodyPr>
            <a:normAutofit fontScale="92500" lnSpcReduction="10000"/>
          </a:bodyPr>
          <a:lstStyle/>
          <a:p>
            <a:r>
              <a:rPr lang="en-US" dirty="0"/>
              <a:t>Software Engineering</a:t>
            </a:r>
          </a:p>
          <a:p>
            <a:pPr marL="0" indent="0">
              <a:buNone/>
            </a:pPr>
            <a:r>
              <a:rPr lang="it-IT" dirty="0"/>
              <a:t>It is an engineering branch associated with the development of software product using well-defined scientific principles, methods and procedures. The outcome of software engineering is an efficient and reliable software product.</a:t>
            </a:r>
            <a:endParaRPr lang="en-US" dirty="0"/>
          </a:p>
          <a:p>
            <a:r>
              <a:rPr lang="en-US" dirty="0"/>
              <a:t>Agile Software Development</a:t>
            </a:r>
          </a:p>
          <a:p>
            <a:pPr marL="400050" lvl="1" indent="0">
              <a:buNone/>
            </a:pPr>
            <a:r>
              <a:rPr lang="it-IT" sz="1700" dirty="0"/>
              <a:t>Agile methods are incremental development methods in which the increments are small and typically new releases of the system are created and made available to customers every two to three weeks.</a:t>
            </a:r>
          </a:p>
          <a:p>
            <a:r>
              <a:rPr lang="it-IT" dirty="0"/>
              <a:t>The process of finding out, analyzing, documenting and checking these services and constraints is called requirement engineering.</a:t>
            </a:r>
          </a:p>
          <a:p>
            <a:r>
              <a:rPr lang="it-IT" dirty="0"/>
              <a:t>System modeling is the process of developing abstract models of a system, with each model presenting a different view or perspective for the system.</a:t>
            </a:r>
            <a:r>
              <a:rPr lang="en-US" dirty="0"/>
              <a:t> </a:t>
            </a:r>
            <a:r>
              <a:rPr lang="it-IT" dirty="0"/>
              <a:t>System modeling has generally come to mean representing the system using some kind of graphical notations, which is now almost always based on notations of trhe Unified Modeling Language (UML).</a:t>
            </a:r>
            <a:endParaRPr lang="en-US" dirty="0"/>
          </a:p>
          <a:p>
            <a:endParaRPr lang="it-IT" dirty="0"/>
          </a:p>
        </p:txBody>
      </p:sp>
    </p:spTree>
    <p:extLst>
      <p:ext uri="{BB962C8B-B14F-4D97-AF65-F5344CB8AC3E}">
        <p14:creationId xmlns:p14="http://schemas.microsoft.com/office/powerpoint/2010/main" val="129325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461"/>
          </a:xfrm>
        </p:spPr>
        <p:txBody>
          <a:bodyPr/>
          <a:lstStyle/>
          <a:p>
            <a:r>
              <a:rPr lang="en-US" dirty="0"/>
              <a:t>Literature Review Continues</a:t>
            </a:r>
          </a:p>
        </p:txBody>
      </p:sp>
      <p:sp>
        <p:nvSpPr>
          <p:cNvPr id="3" name="Content Placeholder 2"/>
          <p:cNvSpPr>
            <a:spLocks noGrp="1"/>
          </p:cNvSpPr>
          <p:nvPr>
            <p:ph idx="1"/>
          </p:nvPr>
        </p:nvSpPr>
        <p:spPr>
          <a:xfrm>
            <a:off x="677334" y="1623061"/>
            <a:ext cx="8596668" cy="4418302"/>
          </a:xfrm>
        </p:spPr>
        <p:txBody>
          <a:bodyPr>
            <a:normAutofit/>
          </a:bodyPr>
          <a:lstStyle/>
          <a:p>
            <a:r>
              <a:rPr lang="it-IT" dirty="0"/>
              <a:t>Speech Recognition</a:t>
            </a:r>
          </a:p>
          <a:p>
            <a:pPr marL="0" indent="0">
              <a:buNone/>
            </a:pPr>
            <a:r>
              <a:rPr lang="it-IT" dirty="0"/>
              <a:t>Speech recognition, or speech-to-text, is the ability of a machine or program to identify words spoken aloud and convert them into readable text. </a:t>
            </a:r>
          </a:p>
          <a:p>
            <a:r>
              <a:rPr lang="it-IT" dirty="0"/>
              <a:t>Speech recognition has a few applications. A sample of these are: Mobile devices, Education. Customer Service, Healthcare application, Disability assistance, Emotion recognition, hands-free communication.</a:t>
            </a:r>
          </a:p>
        </p:txBody>
      </p:sp>
    </p:spTree>
    <p:extLst>
      <p:ext uri="{BB962C8B-B14F-4D97-AF65-F5344CB8AC3E}">
        <p14:creationId xmlns:p14="http://schemas.microsoft.com/office/powerpoint/2010/main" val="221040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020"/>
          </a:xfrm>
        </p:spPr>
        <p:txBody>
          <a:bodyPr/>
          <a:lstStyle/>
          <a:p>
            <a:r>
              <a:rPr lang="en-US" dirty="0"/>
              <a:t>Research Methodology</a:t>
            </a:r>
          </a:p>
        </p:txBody>
      </p:sp>
      <p:pic>
        <p:nvPicPr>
          <p:cNvPr id="4" name="Content Placeholder 3"/>
          <p:cNvPicPr>
            <a:picLocks noGrp="1" noChangeAspect="1"/>
          </p:cNvPicPr>
          <p:nvPr>
            <p:ph idx="1"/>
          </p:nvPr>
        </p:nvPicPr>
        <p:blipFill>
          <a:blip r:embed="rId2"/>
          <a:stretch>
            <a:fillRect/>
          </a:stretch>
        </p:blipFill>
        <p:spPr>
          <a:xfrm>
            <a:off x="677334" y="1621155"/>
            <a:ext cx="4191000" cy="3819525"/>
          </a:xfrm>
          <a:prstGeom prst="rect">
            <a:avLst/>
          </a:prstGeom>
        </p:spPr>
      </p:pic>
      <p:pic>
        <p:nvPicPr>
          <p:cNvPr id="5" name="Picture 4"/>
          <p:cNvPicPr>
            <a:picLocks noChangeAspect="1"/>
          </p:cNvPicPr>
          <p:nvPr/>
        </p:nvPicPr>
        <p:blipFill>
          <a:blip r:embed="rId3"/>
          <a:stretch>
            <a:fillRect/>
          </a:stretch>
        </p:blipFill>
        <p:spPr>
          <a:xfrm>
            <a:off x="5467211" y="1877219"/>
            <a:ext cx="4581594" cy="3563461"/>
          </a:xfrm>
          <a:prstGeom prst="rect">
            <a:avLst/>
          </a:prstGeom>
        </p:spPr>
      </p:pic>
      <p:sp>
        <p:nvSpPr>
          <p:cNvPr id="3" name="TextBox 2">
            <a:extLst>
              <a:ext uri="{FF2B5EF4-FFF2-40B4-BE49-F238E27FC236}">
                <a16:creationId xmlns:a16="http://schemas.microsoft.com/office/drawing/2014/main" id="{5B7A310E-B07E-498C-AFDA-B61CE684BD32}"/>
              </a:ext>
            </a:extLst>
          </p:cNvPr>
          <p:cNvSpPr txBox="1"/>
          <p:nvPr/>
        </p:nvSpPr>
        <p:spPr>
          <a:xfrm>
            <a:off x="1165860" y="5920740"/>
            <a:ext cx="3543300" cy="369332"/>
          </a:xfrm>
          <a:prstGeom prst="rect">
            <a:avLst/>
          </a:prstGeom>
          <a:noFill/>
        </p:spPr>
        <p:txBody>
          <a:bodyPr wrap="square" rtlCol="0">
            <a:spAutoFit/>
          </a:bodyPr>
          <a:lstStyle/>
          <a:p>
            <a:r>
              <a:rPr lang="en-US" dirty="0"/>
              <a:t>Use case Diagram</a:t>
            </a:r>
            <a:endParaRPr lang="en-CM" dirty="0"/>
          </a:p>
        </p:txBody>
      </p:sp>
      <p:sp>
        <p:nvSpPr>
          <p:cNvPr id="6" name="TextBox 5">
            <a:extLst>
              <a:ext uri="{FF2B5EF4-FFF2-40B4-BE49-F238E27FC236}">
                <a16:creationId xmlns:a16="http://schemas.microsoft.com/office/drawing/2014/main" id="{D35A9327-2B95-41F8-8276-A23F7060B945}"/>
              </a:ext>
            </a:extLst>
          </p:cNvPr>
          <p:cNvSpPr txBox="1"/>
          <p:nvPr/>
        </p:nvSpPr>
        <p:spPr>
          <a:xfrm>
            <a:off x="6096000" y="5786279"/>
            <a:ext cx="3543300" cy="369332"/>
          </a:xfrm>
          <a:prstGeom prst="rect">
            <a:avLst/>
          </a:prstGeom>
          <a:noFill/>
        </p:spPr>
        <p:txBody>
          <a:bodyPr wrap="square" rtlCol="0">
            <a:spAutoFit/>
          </a:bodyPr>
          <a:lstStyle/>
          <a:p>
            <a:r>
              <a:rPr lang="en-US" dirty="0"/>
              <a:t>Sequence diagram</a:t>
            </a:r>
            <a:endParaRPr lang="en-CM" dirty="0"/>
          </a:p>
        </p:txBody>
      </p:sp>
    </p:spTree>
    <p:extLst>
      <p:ext uri="{BB962C8B-B14F-4D97-AF65-F5344CB8AC3E}">
        <p14:creationId xmlns:p14="http://schemas.microsoft.com/office/powerpoint/2010/main" val="165622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43001"/>
            <a:ext cx="8596668" cy="4898362"/>
          </a:xfrm>
        </p:spPr>
        <p:txBody>
          <a:bodyPr>
            <a:normAutofit/>
          </a:bodyPr>
          <a:lstStyle/>
          <a:p>
            <a:r>
              <a:rPr lang="en-US" sz="2800" dirty="0"/>
              <a:t>The entire system used the following modules/packages for the system to be developed.</a:t>
            </a:r>
          </a:p>
          <a:p>
            <a:r>
              <a:rPr lang="en-US" sz="2800" dirty="0"/>
              <a:t>Model, </a:t>
            </a:r>
            <a:r>
              <a:rPr lang="en-US" sz="2800" dirty="0" err="1"/>
              <a:t>KaldiRecognizer</a:t>
            </a:r>
            <a:r>
              <a:rPr lang="en-US" sz="2800" dirty="0"/>
              <a:t>, Speech recognizer, pyttsx3, OS, Datetime, </a:t>
            </a:r>
            <a:r>
              <a:rPr lang="en-US" sz="2800" dirty="0" err="1"/>
              <a:t>Webbrowser</a:t>
            </a:r>
            <a:r>
              <a:rPr lang="en-US" sz="2800" dirty="0"/>
              <a:t>, </a:t>
            </a:r>
            <a:r>
              <a:rPr lang="en-US" sz="2800" dirty="0" err="1"/>
              <a:t>Playsound</a:t>
            </a:r>
            <a:r>
              <a:rPr lang="en-US" sz="2800" dirty="0"/>
              <a:t>, Wikipedia and more.</a:t>
            </a:r>
          </a:p>
          <a:p>
            <a:r>
              <a:rPr lang="en-US" sz="2800" dirty="0"/>
              <a:t>The Language/Framework/IDE version used are python 3.9.6, Visual studio code.</a:t>
            </a:r>
          </a:p>
        </p:txBody>
      </p:sp>
    </p:spTree>
    <p:extLst>
      <p:ext uri="{BB962C8B-B14F-4D97-AF65-F5344CB8AC3E}">
        <p14:creationId xmlns:p14="http://schemas.microsoft.com/office/powerpoint/2010/main" val="232079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3860"/>
            <a:ext cx="8596668" cy="876300"/>
          </a:xfrm>
        </p:spPr>
        <p:txBody>
          <a:bodyPr/>
          <a:lstStyle/>
          <a:p>
            <a:r>
              <a:rPr lang="en-US" dirty="0"/>
              <a:t>Results</a:t>
            </a:r>
          </a:p>
        </p:txBody>
      </p:sp>
      <p:pic>
        <p:nvPicPr>
          <p:cNvPr id="4" name="Content Placeholder 3"/>
          <p:cNvPicPr>
            <a:picLocks noGrp="1"/>
          </p:cNvPicPr>
          <p:nvPr>
            <p:ph idx="1"/>
          </p:nvPr>
        </p:nvPicPr>
        <p:blipFill>
          <a:blip r:embed="rId2"/>
          <a:stretch>
            <a:fillRect/>
          </a:stretch>
        </p:blipFill>
        <p:spPr>
          <a:xfrm>
            <a:off x="669522" y="1109029"/>
            <a:ext cx="4923366" cy="2685732"/>
          </a:xfrm>
          <a:prstGeom prst="rect">
            <a:avLst/>
          </a:prstGeom>
        </p:spPr>
      </p:pic>
      <p:pic>
        <p:nvPicPr>
          <p:cNvPr id="6" name="Picture 5"/>
          <p:cNvPicPr/>
          <p:nvPr/>
        </p:nvPicPr>
        <p:blipFill>
          <a:blip r:embed="rId3"/>
          <a:stretch>
            <a:fillRect/>
          </a:stretch>
        </p:blipFill>
        <p:spPr>
          <a:xfrm>
            <a:off x="6096000" y="969963"/>
            <a:ext cx="5173980" cy="2824797"/>
          </a:xfrm>
          <a:prstGeom prst="rect">
            <a:avLst/>
          </a:prstGeom>
        </p:spPr>
      </p:pic>
      <p:sp>
        <p:nvSpPr>
          <p:cNvPr id="3" name="TextBox 2">
            <a:extLst>
              <a:ext uri="{FF2B5EF4-FFF2-40B4-BE49-F238E27FC236}">
                <a16:creationId xmlns:a16="http://schemas.microsoft.com/office/drawing/2014/main" id="{2B71F9E0-DEA4-4CCC-BE9A-0087C3A334DD}"/>
              </a:ext>
            </a:extLst>
          </p:cNvPr>
          <p:cNvSpPr txBox="1"/>
          <p:nvPr/>
        </p:nvSpPr>
        <p:spPr>
          <a:xfrm>
            <a:off x="1123950" y="4210050"/>
            <a:ext cx="3524250" cy="369332"/>
          </a:xfrm>
          <a:prstGeom prst="rect">
            <a:avLst/>
          </a:prstGeom>
          <a:noFill/>
        </p:spPr>
        <p:txBody>
          <a:bodyPr wrap="square" rtlCol="0">
            <a:spAutoFit/>
          </a:bodyPr>
          <a:lstStyle/>
          <a:p>
            <a:r>
              <a:rPr lang="en-US" dirty="0"/>
              <a:t>Assistant on Execution</a:t>
            </a:r>
            <a:endParaRPr lang="en-CM" dirty="0"/>
          </a:p>
        </p:txBody>
      </p:sp>
      <p:sp>
        <p:nvSpPr>
          <p:cNvPr id="7" name="TextBox 6">
            <a:extLst>
              <a:ext uri="{FF2B5EF4-FFF2-40B4-BE49-F238E27FC236}">
                <a16:creationId xmlns:a16="http://schemas.microsoft.com/office/drawing/2014/main" id="{44AEAFB9-86F9-49D1-A184-4C0C1B6C7C5E}"/>
              </a:ext>
            </a:extLst>
          </p:cNvPr>
          <p:cNvSpPr txBox="1"/>
          <p:nvPr/>
        </p:nvSpPr>
        <p:spPr>
          <a:xfrm>
            <a:off x="6667500" y="4179332"/>
            <a:ext cx="3524250" cy="646331"/>
          </a:xfrm>
          <a:prstGeom prst="rect">
            <a:avLst/>
          </a:prstGeom>
          <a:noFill/>
        </p:spPr>
        <p:txBody>
          <a:bodyPr wrap="square" rtlCol="0">
            <a:spAutoFit/>
          </a:bodyPr>
          <a:lstStyle/>
          <a:p>
            <a:r>
              <a:rPr lang="en-US" dirty="0"/>
              <a:t>Assistant opening notepad after listening to command</a:t>
            </a:r>
            <a:endParaRPr lang="en-CM" dirty="0"/>
          </a:p>
        </p:txBody>
      </p:sp>
    </p:spTree>
    <p:extLst>
      <p:ext uri="{BB962C8B-B14F-4D97-AF65-F5344CB8AC3E}">
        <p14:creationId xmlns:p14="http://schemas.microsoft.com/office/powerpoint/2010/main" val="40620244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220</TotalTime>
  <Words>926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Liberation Serif</vt:lpstr>
      <vt:lpstr>Times New Roman</vt:lpstr>
      <vt:lpstr>Trebuchet MS</vt:lpstr>
      <vt:lpstr>Trebuchet MS (Headings)</vt:lpstr>
      <vt:lpstr>Wingdings 3</vt:lpstr>
      <vt:lpstr>Facet</vt:lpstr>
      <vt:lpstr>PowerPoint Presentation</vt:lpstr>
      <vt:lpstr>Content</vt:lpstr>
      <vt:lpstr>Introduction</vt:lpstr>
      <vt:lpstr>Introduction Continues</vt:lpstr>
      <vt:lpstr>Literature Review</vt:lpstr>
      <vt:lpstr>Literature Review Continues</vt:lpstr>
      <vt:lpstr>Research Methodology</vt:lpstr>
      <vt:lpstr>PowerPoint Presentation</vt:lpstr>
      <vt:lpstr>Results</vt:lpstr>
      <vt:lpstr>Results</vt:lpstr>
      <vt:lpstr>Limitations/Challenges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Private</dc:creator>
  <cp:lastModifiedBy>Tata Stephen Gur</cp:lastModifiedBy>
  <cp:revision>22</cp:revision>
  <dcterms:created xsi:type="dcterms:W3CDTF">2022-08-23T19:36:17Z</dcterms:created>
  <dcterms:modified xsi:type="dcterms:W3CDTF">2022-08-26T23:10:09Z</dcterms:modified>
</cp:coreProperties>
</file>