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02333-A7C2-C142-A864-94843C9D60C3}" type="datetimeFigureOut">
              <a:rPr lang="en-US" smtClean="0"/>
              <a:t>1/6/15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50CC3-F596-064F-ABAD-D750B1E6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January 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CAPITAL ONE HUDDLE |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January 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January 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January 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CAPITAL ONE HUDDLE |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January 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January 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CAPITAL ONE HUDDLE |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January 6,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January 6,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January 6,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January 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January 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January 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hockoe_colo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090556"/>
            <a:ext cx="2222500" cy="5556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ppcelerator.com/titanium/3.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2203753"/>
          </a:xfrm>
        </p:spPr>
        <p:txBody>
          <a:bodyPr>
            <a:normAutofit lnSpcReduction="10000"/>
          </a:bodyPr>
          <a:lstStyle/>
          <a:p>
            <a:r>
              <a:rPr lang="en-US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Appcelerator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Titanium</a:t>
            </a:r>
            <a:endParaRPr lang="en-US" sz="40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en-US" sz="1800" i="1" dirty="0" smtClean="0"/>
              <a:t>January 6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, 2015</a:t>
            </a:r>
          </a:p>
          <a:p>
            <a:r>
              <a:rPr lang="en-US" sz="1800" i="1" dirty="0" err="1" smtClean="0"/>
              <a:t>RVA.js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Bruce Pulley</a:t>
            </a:r>
          </a:p>
          <a:p>
            <a:r>
              <a:rPr lang="en-US" sz="1800" i="1" dirty="0" smtClean="0"/>
              <a:t>Andrew Rumbley</a:t>
            </a:r>
            <a:endParaRPr lang="en-US" sz="1800" i="1" dirty="0"/>
          </a:p>
        </p:txBody>
      </p:sp>
      <p:pic>
        <p:nvPicPr>
          <p:cNvPr id="11" name="Picture 10" descr="shockoe_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090556"/>
            <a:ext cx="2222500" cy="5556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08" y="975216"/>
            <a:ext cx="3554791" cy="242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5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5238" y="1548190"/>
            <a:ext cx="3761619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win = </a:t>
            </a:r>
            <a:r>
              <a:rPr lang="en-US" sz="1400" dirty="0" err="1">
                <a:latin typeface="Courier"/>
                <a:cs typeface="Courier"/>
              </a:rPr>
              <a:t>Ti.UI.createWindow</a:t>
            </a:r>
            <a:r>
              <a:rPr lang="en-US" sz="1400" dirty="0">
                <a:latin typeface="Courier"/>
                <a:cs typeface="Courier"/>
              </a:rPr>
              <a:t>({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backgroundColor</a:t>
            </a:r>
            <a:r>
              <a:rPr lang="en-US" sz="1400" dirty="0">
                <a:latin typeface="Courier"/>
                <a:cs typeface="Courier"/>
              </a:rPr>
              <a:t>: '#000',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navBarHidden</a:t>
            </a:r>
            <a:r>
              <a:rPr lang="en-US" sz="1400" dirty="0">
                <a:latin typeface="Courier"/>
                <a:cs typeface="Courier"/>
              </a:rPr>
              <a:t>: true</a:t>
            </a:r>
          </a:p>
          <a:p>
            <a:r>
              <a:rPr lang="en-US" sz="1400" dirty="0">
                <a:latin typeface="Courier"/>
                <a:cs typeface="Courier"/>
              </a:rPr>
              <a:t>});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label = </a:t>
            </a:r>
            <a:r>
              <a:rPr lang="en-US" sz="1400" dirty="0" err="1">
                <a:latin typeface="Courier"/>
                <a:cs typeface="Courier"/>
              </a:rPr>
              <a:t>Ti.UI.createLabel</a:t>
            </a:r>
            <a:r>
              <a:rPr lang="en-US" sz="1400" dirty="0">
                <a:latin typeface="Courier"/>
                <a:cs typeface="Courier"/>
              </a:rPr>
              <a:t>({</a:t>
            </a:r>
          </a:p>
          <a:p>
            <a:r>
              <a:rPr lang="en-US" sz="1400" dirty="0">
                <a:latin typeface="Courier"/>
                <a:cs typeface="Courier"/>
              </a:rPr>
              <a:t>	text  : 'Hello </a:t>
            </a:r>
            <a:r>
              <a:rPr lang="en-US" sz="1400" dirty="0" err="1">
                <a:latin typeface="Courier"/>
                <a:cs typeface="Courier"/>
              </a:rPr>
              <a:t>RVA.js</a:t>
            </a:r>
            <a:r>
              <a:rPr lang="en-US" sz="1400" dirty="0">
                <a:latin typeface="Courier"/>
                <a:cs typeface="Courier"/>
              </a:rPr>
              <a:t>',</a:t>
            </a:r>
          </a:p>
          <a:p>
            <a:r>
              <a:rPr lang="ro-RO" sz="1400" dirty="0">
                <a:latin typeface="Courier"/>
                <a:cs typeface="Courier"/>
              </a:rPr>
              <a:t>	color : '#F47D2A',</a:t>
            </a:r>
          </a:p>
          <a:p>
            <a:r>
              <a:rPr lang="fr-FR" sz="1400" dirty="0">
                <a:latin typeface="Courier"/>
                <a:cs typeface="Courier"/>
              </a:rPr>
              <a:t>	font  : {</a:t>
            </a:r>
          </a:p>
          <a:p>
            <a:r>
              <a:rPr lang="fr-FR" sz="1400" dirty="0">
                <a:latin typeface="Courier"/>
                <a:cs typeface="Courier"/>
              </a:rPr>
              <a:t>		</a:t>
            </a:r>
            <a:r>
              <a:rPr lang="fr-FR" sz="1400" dirty="0" err="1">
                <a:latin typeface="Courier"/>
                <a:cs typeface="Courier"/>
              </a:rPr>
              <a:t>fontSize</a:t>
            </a:r>
            <a:r>
              <a:rPr lang="fr-FR" sz="1400" dirty="0">
                <a:latin typeface="Courier"/>
                <a:cs typeface="Courier"/>
              </a:rPr>
              <a:t>: 50</a:t>
            </a:r>
          </a:p>
          <a:p>
            <a:r>
              <a:rPr lang="fr-FR" sz="1400" dirty="0">
                <a:latin typeface="Courier"/>
                <a:cs typeface="Courier"/>
              </a:rPr>
              <a:t>	}</a:t>
            </a:r>
          </a:p>
          <a:p>
            <a:r>
              <a:rPr lang="fr-FR" sz="1400" dirty="0">
                <a:latin typeface="Courier"/>
                <a:cs typeface="Courier"/>
              </a:rPr>
              <a:t>});</a:t>
            </a:r>
          </a:p>
          <a:p>
            <a:endParaRPr lang="fr-FR" sz="1400" dirty="0">
              <a:latin typeface="Courier"/>
              <a:cs typeface="Courier"/>
            </a:endParaRPr>
          </a:p>
          <a:p>
            <a:r>
              <a:rPr lang="fr-FR" sz="1400" dirty="0">
                <a:latin typeface="Courier"/>
                <a:cs typeface="Courier"/>
              </a:rPr>
              <a:t>var logo = </a:t>
            </a:r>
            <a:r>
              <a:rPr lang="fr-FR" sz="1400" dirty="0" err="1">
                <a:latin typeface="Courier"/>
                <a:cs typeface="Courier"/>
              </a:rPr>
              <a:t>Ti.UI.createImageView</a:t>
            </a:r>
            <a:r>
              <a:rPr lang="fr-FR" sz="1400" dirty="0">
                <a:latin typeface="Courier"/>
                <a:cs typeface="Courier"/>
              </a:rPr>
              <a:t>({</a:t>
            </a:r>
          </a:p>
          <a:p>
            <a:r>
              <a:rPr lang="fr-FR" sz="1400" dirty="0">
                <a:latin typeface="Courier"/>
                <a:cs typeface="Courier"/>
              </a:rPr>
              <a:t>	image  : '</a:t>
            </a:r>
            <a:r>
              <a:rPr lang="fr-FR" sz="1400" dirty="0" err="1">
                <a:latin typeface="Courier"/>
                <a:cs typeface="Courier"/>
              </a:rPr>
              <a:t>shockoe.png</a:t>
            </a:r>
            <a:r>
              <a:rPr lang="fr-FR" sz="1400" dirty="0">
                <a:latin typeface="Courier"/>
                <a:cs typeface="Courier"/>
              </a:rPr>
              <a:t>',</a:t>
            </a:r>
          </a:p>
          <a:p>
            <a:r>
              <a:rPr lang="it-IT" sz="1400" dirty="0">
                <a:latin typeface="Courier"/>
                <a:cs typeface="Courier"/>
              </a:rPr>
              <a:t>	bottom : 10,</a:t>
            </a:r>
          </a:p>
          <a:p>
            <a:r>
              <a:rPr lang="en-US" sz="1400" dirty="0">
                <a:latin typeface="Courier"/>
                <a:cs typeface="Courier"/>
              </a:rPr>
              <a:t>	right  : 10</a:t>
            </a:r>
          </a:p>
          <a:p>
            <a:r>
              <a:rPr lang="en-US" sz="1400" dirty="0">
                <a:latin typeface="Courier"/>
                <a:cs typeface="Courier"/>
              </a:rPr>
              <a:t>});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win.add</a:t>
            </a:r>
            <a:r>
              <a:rPr lang="en-US" sz="1400" dirty="0">
                <a:latin typeface="Courier"/>
                <a:cs typeface="Courier"/>
              </a:rPr>
              <a:t>(label);</a:t>
            </a:r>
          </a:p>
          <a:p>
            <a:r>
              <a:rPr lang="en-US" sz="1400" dirty="0" err="1">
                <a:latin typeface="Courier"/>
                <a:cs typeface="Courier"/>
              </a:rPr>
              <a:t>win.add</a:t>
            </a:r>
            <a:r>
              <a:rPr lang="en-US" sz="1400" dirty="0">
                <a:latin typeface="Courier"/>
                <a:cs typeface="Courier"/>
              </a:rPr>
              <a:t>(logo);</a:t>
            </a:r>
          </a:p>
          <a:p>
            <a:r>
              <a:rPr lang="en-US" sz="1400" dirty="0" err="1">
                <a:latin typeface="Courier"/>
                <a:cs typeface="Courier"/>
              </a:rPr>
              <a:t>win.open</a:t>
            </a:r>
            <a:r>
              <a:rPr lang="en-US" sz="1400" dirty="0">
                <a:latin typeface="Courier"/>
                <a:cs typeface="Courier"/>
              </a:rPr>
              <a:t>();</a:t>
            </a:r>
            <a:endParaRPr lang="en-US" sz="1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92" y="399143"/>
            <a:ext cx="4220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7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Downloading a file (Android)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11832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0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Downloading a file (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1769330"/>
            <a:ext cx="8248952" cy="380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4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Downloading a file (Ti)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800"/>
            <a:ext cx="9144000" cy="369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3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components are available to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Documentation provided at: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://docs.appcelerator.com/titanium/3.0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UI Elements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Media Playback</a:t>
            </a:r>
          </a:p>
          <a:p>
            <a:r>
              <a:rPr lang="en-US" dirty="0" smtClean="0"/>
              <a:t>Streams</a:t>
            </a:r>
          </a:p>
          <a:p>
            <a:r>
              <a:rPr lang="en-US" dirty="0" err="1" smtClean="0"/>
              <a:t>Filesystem</a:t>
            </a:r>
            <a:r>
              <a:rPr lang="en-US" dirty="0" smtClean="0"/>
              <a:t> Access</a:t>
            </a:r>
          </a:p>
          <a:p>
            <a:r>
              <a:rPr lang="en-US" dirty="0" smtClean="0"/>
              <a:t>Gesture Support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4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UI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UI 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2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Network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61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6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Geolocation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these guys?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Bruce Pulley (@</a:t>
            </a:r>
            <a:r>
              <a:rPr lang="en-US" sz="2800" dirty="0" err="1" smtClean="0"/>
              <a:t>pulleymb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err="1" smtClean="0"/>
              <a:t>bruce@shockoe.com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Senior Mobile Applications Developer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Andrew Rumbley (@</a:t>
            </a:r>
            <a:r>
              <a:rPr lang="en-US" sz="2800" dirty="0" err="1" smtClean="0"/>
              <a:t>rumbleyam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err="1" smtClean="0"/>
              <a:t>andrew@shockoe.com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Senior Mobile and Web Applications Developer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Shockoe.com</a:t>
            </a:r>
            <a:r>
              <a:rPr lang="en-US" sz="2800" dirty="0" smtClean="0"/>
              <a:t> LLC,</a:t>
            </a:r>
          </a:p>
          <a:p>
            <a:pPr marL="0" indent="0">
              <a:buNone/>
            </a:pPr>
            <a:r>
              <a:rPr lang="en-US" sz="2800" dirty="0" smtClean="0"/>
              <a:t>Taming the Mobile Monster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4281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6352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Adding structure with </a:t>
            </a:r>
            <a:br>
              <a:rPr lang="en-US" dirty="0" smtClean="0"/>
            </a:br>
            <a:r>
              <a:rPr lang="en-US" dirty="0" smtClean="0"/>
              <a:t>Titanium Alloy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8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oftware </a:t>
            </a:r>
            <a:r>
              <a:rPr lang="en-US" sz="3200" dirty="0"/>
              <a:t>architectural pattern for implementing user </a:t>
            </a:r>
            <a:r>
              <a:rPr lang="en-US" sz="3200" dirty="0" smtClean="0"/>
              <a:t>interfaces.</a:t>
            </a:r>
          </a:p>
          <a:p>
            <a:r>
              <a:rPr lang="en-US" sz="3200" dirty="0"/>
              <a:t>D</a:t>
            </a:r>
            <a:r>
              <a:rPr lang="en-US" sz="3200" dirty="0" smtClean="0"/>
              <a:t>ivides </a:t>
            </a:r>
            <a:r>
              <a:rPr lang="en-US" sz="3200" dirty="0"/>
              <a:t>a given software application into three interconnected </a:t>
            </a:r>
            <a:r>
              <a:rPr lang="en-US" sz="3200" dirty="0" smtClean="0"/>
              <a:t>parts:</a:t>
            </a:r>
          </a:p>
          <a:p>
            <a:r>
              <a:rPr lang="en-US" sz="3200" dirty="0" smtClean="0"/>
              <a:t>Model</a:t>
            </a:r>
          </a:p>
          <a:p>
            <a:r>
              <a:rPr lang="en-US" sz="3200" dirty="0" smtClean="0"/>
              <a:t>View</a:t>
            </a:r>
          </a:p>
          <a:p>
            <a:r>
              <a:rPr lang="en-US" sz="3200" dirty="0" smtClean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70436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Alloy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divided into three main folders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811736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Describes the basic UI structure of an alloy project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7560"/>
            <a:ext cx="9144000" cy="28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16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48081" cy="4876800"/>
          </a:xfrm>
        </p:spPr>
        <p:txBody>
          <a:bodyPr/>
          <a:lstStyle/>
          <a:p>
            <a:r>
              <a:rPr lang="en-US" dirty="0" smtClean="0"/>
              <a:t>TSS (Titanium Style Sheets)</a:t>
            </a:r>
          </a:p>
          <a:p>
            <a:r>
              <a:rPr lang="en-US" dirty="0" smtClean="0"/>
              <a:t>Defines the style of UI components</a:t>
            </a:r>
          </a:p>
          <a:p>
            <a:r>
              <a:rPr lang="en-US" dirty="0" smtClean="0"/>
              <a:t>Like CSS, supports styling by id or class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1" y="1819087"/>
            <a:ext cx="4481519" cy="4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02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business logic of the application</a:t>
            </a:r>
          </a:p>
          <a:p>
            <a:r>
              <a:rPr lang="en-US" dirty="0" smtClean="0"/>
              <a:t>Used to manipulate the UI defined in the XML</a:t>
            </a:r>
          </a:p>
          <a:p>
            <a:r>
              <a:rPr lang="en-US" dirty="0" smtClean="0"/>
              <a:t>Can create classic Titanium elements and add them to the View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8" y="3418828"/>
            <a:ext cx="7910286" cy="25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11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CommonJS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JS libraries can be used with Titanium</a:t>
            </a:r>
          </a:p>
          <a:p>
            <a:r>
              <a:rPr lang="en-US" dirty="0" smtClean="0"/>
              <a:t>Great for components that are used by multiple controllers</a:t>
            </a:r>
          </a:p>
          <a:p>
            <a:r>
              <a:rPr lang="en-US" dirty="0" smtClean="0"/>
              <a:t>Alloy includes several built-ins: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BackboneJS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MomentJS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UnderscoreJS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5156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Encourages code reuse</a:t>
            </a:r>
          </a:p>
          <a:p>
            <a:r>
              <a:rPr lang="en-US" dirty="0"/>
              <a:t>U</a:t>
            </a:r>
            <a:r>
              <a:rPr lang="en-US" dirty="0" smtClean="0"/>
              <a:t>se a component in multiple projects</a:t>
            </a:r>
          </a:p>
          <a:p>
            <a:r>
              <a:rPr lang="en-US" dirty="0"/>
              <a:t>D</a:t>
            </a:r>
            <a:r>
              <a:rPr lang="en-US" dirty="0" smtClean="0"/>
              <a:t>istribute your components for the benefit of others</a:t>
            </a:r>
          </a:p>
          <a:p>
            <a:r>
              <a:rPr lang="en-US" dirty="0" smtClean="0"/>
              <a:t>Make use of components others have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12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Allow you to create different UI for multiple applications that should behave the same way</a:t>
            </a:r>
          </a:p>
          <a:p>
            <a:r>
              <a:rPr lang="en-US" sz="3200" dirty="0" smtClean="0"/>
              <a:t>Has a self-contained MVC structure</a:t>
            </a:r>
          </a:p>
          <a:p>
            <a:r>
              <a:rPr lang="en-US" sz="3200" dirty="0" smtClean="0"/>
              <a:t>Will merge with base styles to create fully realized app-specific styles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28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4435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Platform Specific Nuances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6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talking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err="1" smtClean="0"/>
              <a:t>Appcelerator</a:t>
            </a:r>
            <a:r>
              <a:rPr lang="en-US" sz="3200" dirty="0" smtClean="0"/>
              <a:t> Titanium Basics</a:t>
            </a:r>
            <a:endParaRPr lang="en-US" sz="3200" dirty="0"/>
          </a:p>
          <a:p>
            <a:r>
              <a:rPr lang="en-US" sz="3200" dirty="0" smtClean="0"/>
              <a:t>Titanium </a:t>
            </a:r>
            <a:r>
              <a:rPr lang="en-US" sz="3200" dirty="0"/>
              <a:t>Alloy MVC </a:t>
            </a:r>
            <a:r>
              <a:rPr lang="en-US" sz="3200" dirty="0" smtClean="0"/>
              <a:t>Framework</a:t>
            </a:r>
            <a:endParaRPr lang="en-US" sz="3200" dirty="0"/>
          </a:p>
          <a:p>
            <a:r>
              <a:rPr lang="en-US" sz="3200" dirty="0"/>
              <a:t>N</a:t>
            </a:r>
            <a:r>
              <a:rPr lang="en-US" sz="3200" dirty="0" smtClean="0"/>
              <a:t>uances </a:t>
            </a:r>
            <a:r>
              <a:rPr lang="en-US" sz="3200" dirty="0"/>
              <a:t>associated with creating cross platform </a:t>
            </a:r>
            <a:r>
              <a:rPr lang="en-US" sz="3200" dirty="0" smtClean="0"/>
              <a:t>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2584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platform specific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Android and </a:t>
            </a:r>
            <a:r>
              <a:rPr lang="en-US" sz="3000" dirty="0" err="1" smtClean="0"/>
              <a:t>iOS</a:t>
            </a:r>
            <a:r>
              <a:rPr lang="en-US" sz="3000" dirty="0" smtClean="0"/>
              <a:t> users expect different things.</a:t>
            </a:r>
          </a:p>
          <a:p>
            <a:pPr lvl="1"/>
            <a:r>
              <a:rPr lang="en-US" sz="2400" dirty="0" smtClean="0"/>
              <a:t>Popovers (</a:t>
            </a:r>
            <a:r>
              <a:rPr lang="en-US" sz="2400" dirty="0" err="1" smtClean="0"/>
              <a:t>iOS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Hardware back button (Android)</a:t>
            </a:r>
          </a:p>
          <a:p>
            <a:pPr lvl="1"/>
            <a:r>
              <a:rPr lang="en-US" sz="2400" dirty="0" smtClean="0"/>
              <a:t>Pickers</a:t>
            </a:r>
          </a:p>
          <a:p>
            <a:pPr lvl="1"/>
            <a:r>
              <a:rPr lang="en-US" sz="2400" dirty="0" smtClean="0"/>
              <a:t>Icons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0892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XML</a:t>
            </a:r>
          </a:p>
          <a:p>
            <a:endParaRPr lang="en-US" sz="4000" dirty="0" smtClean="0"/>
          </a:p>
          <a:p>
            <a:r>
              <a:rPr lang="en-US" sz="4000" dirty="0" smtClean="0"/>
              <a:t>TSS</a:t>
            </a:r>
          </a:p>
          <a:p>
            <a:endParaRPr lang="en-US" sz="4000" dirty="0" smtClean="0"/>
          </a:p>
          <a:p>
            <a:r>
              <a:rPr lang="en-US" sz="4000" dirty="0" smtClean="0"/>
              <a:t>JS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52" y="4871770"/>
            <a:ext cx="4519579" cy="1605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873" y="533400"/>
            <a:ext cx="3706780" cy="2296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593" y="2983681"/>
            <a:ext cx="5396127" cy="17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4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 smtClean="0"/>
              <a:t>ative code that can be used from your Titanium code</a:t>
            </a:r>
          </a:p>
          <a:p>
            <a:endParaRPr lang="en-US" dirty="0" smtClean="0"/>
          </a:p>
          <a:p>
            <a:r>
              <a:rPr lang="en-US" sz="2800" dirty="0" smtClean="0"/>
              <a:t>Advantages</a:t>
            </a:r>
          </a:p>
          <a:p>
            <a:pPr lvl="1"/>
            <a:r>
              <a:rPr lang="en-US" sz="2400" dirty="0" smtClean="0"/>
              <a:t>Performance</a:t>
            </a:r>
          </a:p>
          <a:p>
            <a:pPr lvl="1"/>
            <a:r>
              <a:rPr lang="en-US" sz="2400" dirty="0" smtClean="0"/>
              <a:t>Functionality</a:t>
            </a:r>
          </a:p>
          <a:p>
            <a:r>
              <a:rPr lang="en-US" sz="2800" dirty="0" smtClean="0"/>
              <a:t>Disadvantages</a:t>
            </a:r>
          </a:p>
          <a:p>
            <a:pPr lvl="1"/>
            <a:r>
              <a:rPr lang="en-US" dirty="0" smtClean="0"/>
              <a:t>Same as native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6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0067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93978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were those guys?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Bruce Pulley (@</a:t>
            </a:r>
            <a:r>
              <a:rPr lang="en-US" sz="2800" dirty="0" err="1" smtClean="0"/>
              <a:t>pulleymb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err="1" smtClean="0"/>
              <a:t>bruce@shockoe.com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Senior Mobile Applications Developer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Andrew Rumbley (@</a:t>
            </a:r>
            <a:r>
              <a:rPr lang="en-US" sz="2800" dirty="0" err="1" smtClean="0"/>
              <a:t>rumbleyam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err="1" smtClean="0"/>
              <a:t>andrew@shockoe.com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Senior Mobile and Web Applications Developer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Shockoe.com</a:t>
            </a:r>
            <a:r>
              <a:rPr lang="en-US" sz="2800" dirty="0" smtClean="0"/>
              <a:t> LLC,</a:t>
            </a:r>
          </a:p>
          <a:p>
            <a:pPr marL="0" indent="0">
              <a:buNone/>
            </a:pPr>
            <a:r>
              <a:rPr lang="en-US" sz="2800" dirty="0" smtClean="0"/>
              <a:t>Taming the Mobile Monster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04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Apps Developed?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Android:</a:t>
            </a:r>
          </a:p>
          <a:p>
            <a:r>
              <a:rPr lang="en-US" sz="2800" dirty="0" smtClean="0"/>
              <a:t>-Java based SDK</a:t>
            </a:r>
          </a:p>
          <a:p>
            <a:r>
              <a:rPr lang="en-US" sz="2800" dirty="0" smtClean="0"/>
              <a:t>-Compiles on Windows, Linux, and OSX</a:t>
            </a:r>
          </a:p>
          <a:p>
            <a:r>
              <a:rPr lang="en-US" sz="2800" dirty="0" smtClean="0"/>
              <a:t>-Provides </a:t>
            </a:r>
            <a:r>
              <a:rPr lang="en-US" sz="2800" dirty="0" err="1" smtClean="0"/>
              <a:t>IntelliJ</a:t>
            </a:r>
            <a:r>
              <a:rPr lang="en-US" sz="2800" dirty="0" smtClean="0"/>
              <a:t> based IDE: Android Studio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 smtClean="0"/>
              <a:t>iOS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-Objective-C based SDK (or Swift…)</a:t>
            </a:r>
          </a:p>
          <a:p>
            <a:r>
              <a:rPr lang="en-US" sz="2800" dirty="0" smtClean="0"/>
              <a:t>-Compiles on OSX only</a:t>
            </a:r>
          </a:p>
          <a:p>
            <a:r>
              <a:rPr lang="en-US" sz="2800" dirty="0" smtClean="0"/>
              <a:t>-Provides </a:t>
            </a:r>
            <a:r>
              <a:rPr lang="en-US" sz="2800" dirty="0" err="1" smtClean="0"/>
              <a:t>Xcode</a:t>
            </a:r>
            <a:r>
              <a:rPr lang="en-US" sz="2800" dirty="0" smtClean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403325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Platform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Two different development teams</a:t>
            </a:r>
          </a:p>
          <a:p>
            <a:r>
              <a:rPr lang="en-US" sz="3600" dirty="0" smtClean="0"/>
              <a:t>Two different skill sets (Objective-C and Java)</a:t>
            </a:r>
          </a:p>
          <a:p>
            <a:r>
              <a:rPr lang="en-US" sz="3600" dirty="0" smtClean="0"/>
              <a:t>No code reuse</a:t>
            </a:r>
          </a:p>
          <a:p>
            <a:r>
              <a:rPr lang="en-US" sz="3600" dirty="0" smtClean="0"/>
              <a:t>Twice the development and maintenance effort</a:t>
            </a:r>
          </a:p>
        </p:txBody>
      </p:sp>
    </p:spTree>
    <p:extLst>
      <p:ext uri="{BB962C8B-B14F-4D97-AF65-F5344CB8AC3E}">
        <p14:creationId xmlns:p14="http://schemas.microsoft.com/office/powerpoint/2010/main" val="349805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5020"/>
            <a:ext cx="8229600" cy="990600"/>
          </a:xfrm>
        </p:spPr>
        <p:txBody>
          <a:bodyPr/>
          <a:lstStyle/>
          <a:p>
            <a:r>
              <a:rPr lang="en-US" dirty="0" smtClean="0"/>
              <a:t>How can we make this manageable?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9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14" r="100"/>
          <a:stretch/>
        </p:blipFill>
        <p:spPr>
          <a:xfrm>
            <a:off x="1100666" y="2018742"/>
            <a:ext cx="6437086" cy="2994749"/>
          </a:xfrm>
        </p:spPr>
      </p:pic>
    </p:spTree>
    <p:extLst>
      <p:ext uri="{BB962C8B-B14F-4D97-AF65-F5344CB8AC3E}">
        <p14:creationId xmlns:p14="http://schemas.microsoft.com/office/powerpoint/2010/main" val="188056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Appcelerator</a:t>
            </a:r>
            <a:r>
              <a:rPr lang="en-US" dirty="0" smtClean="0"/>
              <a:t> Titanium?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 Platform Mobile Applications Framework</a:t>
            </a:r>
          </a:p>
          <a:p>
            <a:r>
              <a:rPr lang="en-US" sz="3200" dirty="0" smtClean="0"/>
              <a:t>Allows you to write your apps in JavaScript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an compile for </a:t>
            </a:r>
            <a:r>
              <a:rPr lang="en-US" sz="3200" dirty="0" err="1" smtClean="0"/>
              <a:t>iOS</a:t>
            </a:r>
            <a:r>
              <a:rPr lang="en-US" sz="3200" dirty="0" smtClean="0"/>
              <a:t> and Android</a:t>
            </a:r>
          </a:p>
          <a:p>
            <a:r>
              <a:rPr lang="en-US" sz="3200" dirty="0" smtClean="0"/>
              <a:t>Promotes code reuse</a:t>
            </a:r>
          </a:p>
          <a:p>
            <a:r>
              <a:rPr lang="en-US" sz="3200" dirty="0" smtClean="0"/>
              <a:t>Provides an Eclipse based IDE</a:t>
            </a:r>
          </a:p>
        </p:txBody>
      </p:sp>
    </p:spTree>
    <p:extLst>
      <p:ext uri="{BB962C8B-B14F-4D97-AF65-F5344CB8AC3E}">
        <p14:creationId xmlns:p14="http://schemas.microsoft.com/office/powerpoint/2010/main" val="4236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Titanium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2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1430" y="1959248"/>
            <a:ext cx="5771772" cy="43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5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1590</TotalTime>
  <Words>569</Words>
  <Application>Microsoft Macintosh PowerPoint</Application>
  <PresentationFormat>On-screen Show (4:3)</PresentationFormat>
  <Paragraphs>160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Clarity</vt:lpstr>
      <vt:lpstr>PowerPoint Presentation</vt:lpstr>
      <vt:lpstr>Who are these guys?</vt:lpstr>
      <vt:lpstr>What are we talking about?</vt:lpstr>
      <vt:lpstr>How are Apps Developed?</vt:lpstr>
      <vt:lpstr>Cross Platform Development</vt:lpstr>
      <vt:lpstr>How can we make this manageable?</vt:lpstr>
      <vt:lpstr>PowerPoint Presentation</vt:lpstr>
      <vt:lpstr>What is Appcelerator Titanium?</vt:lpstr>
      <vt:lpstr>How does Titanium work?</vt:lpstr>
      <vt:lpstr>Sample Application</vt:lpstr>
      <vt:lpstr>Example: Downloading a file (Android)</vt:lpstr>
      <vt:lpstr>Example: Downloading a file (iOS)</vt:lpstr>
      <vt:lpstr>Example: Downloading a file (Ti)</vt:lpstr>
      <vt:lpstr>What components are available to me?</vt:lpstr>
      <vt:lpstr>Example: UI Elements</vt:lpstr>
      <vt:lpstr>Example: UI Animations</vt:lpstr>
      <vt:lpstr>Example: Network Calls</vt:lpstr>
      <vt:lpstr>Example: Media</vt:lpstr>
      <vt:lpstr>Example: Geolocation</vt:lpstr>
      <vt:lpstr>Adding structure with  Titanium Alloy</vt:lpstr>
      <vt:lpstr>What is MVC?</vt:lpstr>
      <vt:lpstr>Titanium Alloy Structure</vt:lpstr>
      <vt:lpstr>Views</vt:lpstr>
      <vt:lpstr>Styles</vt:lpstr>
      <vt:lpstr>Controllers</vt:lpstr>
      <vt:lpstr>CommonJS Libraries</vt:lpstr>
      <vt:lpstr>Widgets</vt:lpstr>
      <vt:lpstr>Themes</vt:lpstr>
      <vt:lpstr>Platform Specific Nuances</vt:lpstr>
      <vt:lpstr>Why do platform specific code?</vt:lpstr>
      <vt:lpstr>How?</vt:lpstr>
      <vt:lpstr>Modules</vt:lpstr>
      <vt:lpstr>Questions?</vt:lpstr>
      <vt:lpstr>Who were those guys?</vt:lpstr>
    </vt:vector>
  </TitlesOfParts>
  <Company>Shockoe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Otañez</dc:creator>
  <cp:lastModifiedBy>Andrew Rumbley</cp:lastModifiedBy>
  <cp:revision>26</cp:revision>
  <dcterms:created xsi:type="dcterms:W3CDTF">2014-07-31T20:42:18Z</dcterms:created>
  <dcterms:modified xsi:type="dcterms:W3CDTF">2015-01-06T22:48:53Z</dcterms:modified>
</cp:coreProperties>
</file>