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91" r:id="rId2"/>
    <p:sldId id="267" r:id="rId3"/>
    <p:sldId id="292" r:id="rId4"/>
    <p:sldId id="269" r:id="rId5"/>
    <p:sldId id="270" r:id="rId6"/>
    <p:sldId id="271" r:id="rId7"/>
    <p:sldId id="272" r:id="rId8"/>
    <p:sldId id="276" r:id="rId9"/>
    <p:sldId id="277" r:id="rId10"/>
    <p:sldId id="278" r:id="rId11"/>
    <p:sldId id="280" r:id="rId12"/>
    <p:sldId id="281" r:id="rId13"/>
    <p:sldId id="282" r:id="rId14"/>
    <p:sldId id="283" r:id="rId15"/>
    <p:sldId id="279" r:id="rId16"/>
    <p:sldId id="284" r:id="rId17"/>
    <p:sldId id="285" r:id="rId18"/>
    <p:sldId id="286" r:id="rId19"/>
    <p:sldId id="287" r:id="rId20"/>
    <p:sldId id="288" r:id="rId21"/>
    <p:sldId id="289" r:id="rId22"/>
    <p:sldId id="290"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93" d="100"/>
          <a:sy n="93" d="100"/>
        </p:scale>
        <p:origin x="27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5B282-EC95-4C98-8461-A5D5D44AE11A}" type="datetimeFigureOut">
              <a:rPr lang="en-US" smtClean="0"/>
              <a:t>11/24/2024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AC22B-226C-42C5-8CBD-8157F9BF3300}" type="slidenum">
              <a:rPr lang="en-US" smtClean="0"/>
              <a:t>‹#›</a:t>
            </a:fld>
            <a:endParaRPr lang="en-US"/>
          </a:p>
        </p:txBody>
      </p:sp>
    </p:spTree>
    <p:extLst>
      <p:ext uri="{BB962C8B-B14F-4D97-AF65-F5344CB8AC3E}">
        <p14:creationId xmlns:p14="http://schemas.microsoft.com/office/powerpoint/2010/main" val="351289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BAC22B-226C-42C5-8CBD-8157F9BF3300}" type="slidenum">
              <a:rPr lang="en-US" smtClean="0"/>
              <a:t>13</a:t>
            </a:fld>
            <a:endParaRPr lang="en-US"/>
          </a:p>
        </p:txBody>
      </p:sp>
    </p:spTree>
    <p:extLst>
      <p:ext uri="{BB962C8B-B14F-4D97-AF65-F5344CB8AC3E}">
        <p14:creationId xmlns:p14="http://schemas.microsoft.com/office/powerpoint/2010/main" val="134149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DA1C2-600F-3DFF-D4A0-76B6907F26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AC095A-4637-9D0B-DFAB-F22FAA3E72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EFF426-C83D-27EE-E02B-BB03B42251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ACB267-EC91-C151-E645-E3CEFD01A2D9}"/>
              </a:ext>
            </a:extLst>
          </p:cNvPr>
          <p:cNvSpPr>
            <a:spLocks noGrp="1"/>
          </p:cNvSpPr>
          <p:nvPr>
            <p:ph type="sldNum" sz="quarter" idx="5"/>
          </p:nvPr>
        </p:nvSpPr>
        <p:spPr/>
        <p:txBody>
          <a:bodyPr/>
          <a:lstStyle/>
          <a:p>
            <a:fld id="{73BAC22B-226C-42C5-8CBD-8157F9BF3300}" type="slidenum">
              <a:rPr lang="en-US" smtClean="0"/>
              <a:t>14</a:t>
            </a:fld>
            <a:endParaRPr lang="en-US"/>
          </a:p>
        </p:txBody>
      </p:sp>
    </p:spTree>
    <p:extLst>
      <p:ext uri="{BB962C8B-B14F-4D97-AF65-F5344CB8AC3E}">
        <p14:creationId xmlns:p14="http://schemas.microsoft.com/office/powerpoint/2010/main" val="2904327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7CD46-8708-492D-64CD-96BCF74B02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6ADCF6-60AB-7F1F-4EF7-DF112394A0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732E3E-FD40-3FAD-808D-B11E6D8B91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C607D6-045A-5F00-1519-626FC6FD5394}"/>
              </a:ext>
            </a:extLst>
          </p:cNvPr>
          <p:cNvSpPr>
            <a:spLocks noGrp="1"/>
          </p:cNvSpPr>
          <p:nvPr>
            <p:ph type="sldNum" sz="quarter" idx="5"/>
          </p:nvPr>
        </p:nvSpPr>
        <p:spPr/>
        <p:txBody>
          <a:bodyPr/>
          <a:lstStyle/>
          <a:p>
            <a:fld id="{73BAC22B-226C-42C5-8CBD-8157F9BF3300}" type="slidenum">
              <a:rPr lang="en-US" smtClean="0"/>
              <a:t>16</a:t>
            </a:fld>
            <a:endParaRPr lang="en-US"/>
          </a:p>
        </p:txBody>
      </p:sp>
    </p:spTree>
    <p:extLst>
      <p:ext uri="{BB962C8B-B14F-4D97-AF65-F5344CB8AC3E}">
        <p14:creationId xmlns:p14="http://schemas.microsoft.com/office/powerpoint/2010/main" val="3312314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1" y="-8643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10998" y="1196167"/>
            <a:ext cx="10449052" cy="5509200"/>
          </a:xfrm>
          <a:prstGeom prst="rect">
            <a:avLst/>
          </a:prstGeom>
          <a:solidFill>
            <a:srgbClr val="3B3B3B"/>
          </a:solidFill>
        </p:spPr>
        <p:txBody>
          <a:bodyPr wrap="square" rtlCol="0">
            <a:spAutoFit/>
          </a:bodyPr>
          <a:lstStyle/>
          <a:p>
            <a:pPr algn="ctr"/>
            <a:endParaRPr lang="en-US" sz="6000" dirty="0">
              <a:solidFill>
                <a:srgbClr val="FF6600"/>
              </a:solidFill>
              <a:latin typeface="Angsana New" pitchFamily="18" charset="-34"/>
              <a:cs typeface="Angsana New" pitchFamily="18" charset="-34"/>
            </a:endParaRPr>
          </a:p>
          <a:p>
            <a:pPr algn="ctr"/>
            <a:r>
              <a:rPr lang="en-US" sz="6000" dirty="0">
                <a:solidFill>
                  <a:srgbClr val="FF6600"/>
                </a:solidFill>
                <a:latin typeface="Angsana New" pitchFamily="18" charset="-34"/>
                <a:cs typeface="Angsana New" pitchFamily="18" charset="-34"/>
              </a:rPr>
              <a:t>G2M </a:t>
            </a:r>
            <a:r>
              <a:rPr lang="tr-TR" sz="6000" dirty="0">
                <a:solidFill>
                  <a:srgbClr val="FF6600"/>
                </a:solidFill>
                <a:latin typeface="Angsana New" pitchFamily="18" charset="-34"/>
                <a:cs typeface="Angsana New" pitchFamily="18" charset="-34"/>
              </a:rPr>
              <a:t>I</a:t>
            </a:r>
            <a:r>
              <a:rPr lang="en-US" sz="6000" dirty="0" err="1">
                <a:solidFill>
                  <a:srgbClr val="FF6600"/>
                </a:solidFill>
                <a:latin typeface="Angsana New" pitchFamily="18" charset="-34"/>
                <a:cs typeface="Angsana New" pitchFamily="18" charset="-34"/>
              </a:rPr>
              <a:t>nsight</a:t>
            </a:r>
            <a:r>
              <a:rPr lang="en-US" sz="6000" dirty="0">
                <a:solidFill>
                  <a:srgbClr val="FF6600"/>
                </a:solidFill>
                <a:latin typeface="Angsana New" pitchFamily="18" charset="-34"/>
                <a:cs typeface="Angsana New" pitchFamily="18" charset="-34"/>
              </a:rPr>
              <a:t> for Cab Investment </a:t>
            </a:r>
            <a:r>
              <a:rPr lang="tr-TR" sz="6000" dirty="0">
                <a:solidFill>
                  <a:srgbClr val="FF6600"/>
                </a:solidFill>
                <a:latin typeface="Angsana New" pitchFamily="18" charset="-34"/>
                <a:cs typeface="Angsana New" pitchFamily="18" charset="-34"/>
              </a:rPr>
              <a:t>F</a:t>
            </a:r>
            <a:r>
              <a:rPr lang="en-US" sz="6000" dirty="0" err="1">
                <a:solidFill>
                  <a:srgbClr val="FF6600"/>
                </a:solidFill>
                <a:latin typeface="Angsana New" pitchFamily="18" charset="-34"/>
                <a:cs typeface="Angsana New" pitchFamily="18" charset="-34"/>
              </a:rPr>
              <a:t>irm</a:t>
            </a:r>
            <a:endParaRPr lang="tr-TR" sz="6000" dirty="0">
              <a:solidFill>
                <a:srgbClr val="FF6600"/>
              </a:solidFill>
              <a:latin typeface="Angsana New" pitchFamily="18" charset="-34"/>
              <a:cs typeface="Angsana New" pitchFamily="18" charset="-34"/>
            </a:endParaRPr>
          </a:p>
          <a:p>
            <a:pPr algn="ctr"/>
            <a:r>
              <a:rPr lang="en-US" sz="3600" dirty="0">
                <a:solidFill>
                  <a:srgbClr val="FF6600"/>
                </a:solidFill>
                <a:latin typeface="Angsana New" pitchFamily="18" charset="-34"/>
                <a:cs typeface="Angsana New" pitchFamily="18" charset="-34"/>
              </a:rPr>
              <a:t>Virtual</a:t>
            </a:r>
            <a:r>
              <a:rPr lang="en-US" sz="3600" dirty="0">
                <a:latin typeface="Angsana New" pitchFamily="18" charset="-34"/>
                <a:cs typeface="Angsana New" pitchFamily="18" charset="-34"/>
              </a:rPr>
              <a:t> </a:t>
            </a:r>
            <a:r>
              <a:rPr lang="en-US" sz="3600" dirty="0">
                <a:solidFill>
                  <a:srgbClr val="FF6600"/>
                </a:solidFill>
                <a:latin typeface="Angsana New" pitchFamily="18" charset="-34"/>
                <a:cs typeface="Angsana New" pitchFamily="18" charset="-34"/>
              </a:rPr>
              <a:t>Internship</a:t>
            </a:r>
          </a:p>
          <a:p>
            <a:endParaRPr lang="tr-TR" sz="3600" dirty="0">
              <a:solidFill>
                <a:srgbClr val="FF6600"/>
              </a:solidFill>
              <a:latin typeface="Angsana New" pitchFamily="18" charset="-34"/>
              <a:cs typeface="Angsana New" pitchFamily="18" charset="-34"/>
            </a:endParaRPr>
          </a:p>
          <a:p>
            <a:pPr algn="ctr"/>
            <a:r>
              <a:rPr lang="en-US" sz="4400" dirty="0">
                <a:solidFill>
                  <a:srgbClr val="FF6600"/>
                </a:solidFill>
                <a:latin typeface="Angsana New" pitchFamily="18" charset="-34"/>
                <a:cs typeface="Angsana New" pitchFamily="18" charset="-34"/>
              </a:rPr>
              <a:t>By: Blessed Adjei-Gyan</a:t>
            </a:r>
          </a:p>
          <a:p>
            <a:pPr algn="ctr"/>
            <a:r>
              <a:rPr lang="en-US" sz="4400" dirty="0">
                <a:solidFill>
                  <a:srgbClr val="FF6600"/>
                </a:solidFill>
                <a:latin typeface="Angsana New" pitchFamily="18" charset="-34"/>
                <a:cs typeface="Angsana New" pitchFamily="18" charset="-34"/>
              </a:rPr>
              <a:t>LISUM 39</a:t>
            </a:r>
          </a:p>
          <a:p>
            <a:pPr algn="ctr"/>
            <a:endParaRPr lang="en-US" sz="4400" dirty="0">
              <a:solidFill>
                <a:srgbClr val="FF6600"/>
              </a:solidFill>
              <a:latin typeface="Angsana New" pitchFamily="18" charset="-34"/>
              <a:cs typeface="Angsana New" pitchFamily="18" charset="-34"/>
            </a:endParaRPr>
          </a:p>
          <a:p>
            <a:pPr algn="ctr"/>
            <a:r>
              <a:rPr lang="en-GB" sz="2800" dirty="0">
                <a:solidFill>
                  <a:srgbClr val="FF6600"/>
                </a:solidFill>
                <a:latin typeface="Angsana New" pitchFamily="18" charset="-34"/>
                <a:cs typeface="Angsana New" pitchFamily="18" charset="-34"/>
              </a:rPr>
              <a:t>18-November-2024</a:t>
            </a:r>
            <a:endParaRPr lang="en-US" sz="2800" dirty="0">
              <a:solidFill>
                <a:srgbClr val="FF6600"/>
              </a:solidFill>
              <a:latin typeface="Angsana New" pitchFamily="18" charset="-34"/>
              <a:cs typeface="Angsana New" pitchFamily="18" charset="-34"/>
            </a:endParaRPr>
          </a:p>
        </p:txBody>
      </p:sp>
    </p:spTree>
    <p:extLst>
      <p:ext uri="{BB962C8B-B14F-4D97-AF65-F5344CB8AC3E}">
        <p14:creationId xmlns:p14="http://schemas.microsoft.com/office/powerpoint/2010/main" val="2790433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20082-B0D5-C790-6384-23E1B114832F}"/>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7F0386A6-8236-D203-4FB6-89DE5A5BB471}"/>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87C015F1-220C-0CAD-E9D8-8C5FCA27D058}"/>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Exploratory Data Analysis</a:t>
            </a:r>
            <a:r>
              <a:rPr lang="tr-TR" sz="6000" b="1" dirty="0">
                <a:solidFill>
                  <a:srgbClr val="FF6600"/>
                </a:solidFill>
                <a:latin typeface="Angsana New" pitchFamily="18" charset="-34"/>
                <a:cs typeface="Angsana New" pitchFamily="18" charset="-34"/>
              </a:rPr>
              <a:t> (</a:t>
            </a:r>
            <a:r>
              <a:rPr lang="en-US" sz="6000" b="1" dirty="0">
                <a:solidFill>
                  <a:srgbClr val="FF6600"/>
                </a:solidFill>
                <a:latin typeface="Angsana New" pitchFamily="18" charset="-34"/>
                <a:cs typeface="Angsana New" pitchFamily="18" charset="-34"/>
              </a:rPr>
              <a:t>EDA</a:t>
            </a:r>
            <a:r>
              <a:rPr lang="tr-TR" sz="6000" b="1" dirty="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a:extLst>
              <a:ext uri="{FF2B5EF4-FFF2-40B4-BE49-F238E27FC236}">
                <a16:creationId xmlns:a16="http://schemas.microsoft.com/office/drawing/2014/main" id="{23F6C73D-7BDB-B4A1-CA42-488D95C3C087}"/>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a:extLst>
              <a:ext uri="{FF2B5EF4-FFF2-40B4-BE49-F238E27FC236}">
                <a16:creationId xmlns:a16="http://schemas.microsoft.com/office/drawing/2014/main" id="{99A6841F-5862-15C7-6666-59EFA2F6A86C}"/>
              </a:ext>
            </a:extLst>
          </p:cNvPr>
          <p:cNvSpPr txBox="1"/>
          <p:nvPr/>
        </p:nvSpPr>
        <p:spPr>
          <a:xfrm>
            <a:off x="526278" y="1508928"/>
            <a:ext cx="9062566" cy="338554"/>
          </a:xfrm>
          <a:prstGeom prst="rect">
            <a:avLst/>
          </a:prstGeom>
          <a:noFill/>
        </p:spPr>
        <p:txBody>
          <a:bodyPr wrap="square" rtlCol="0">
            <a:spAutoFit/>
          </a:bodyPr>
          <a:lstStyle/>
          <a:p>
            <a:pPr algn="just"/>
            <a:r>
              <a:rPr lang="en-GB" sz="1600" b="1" dirty="0"/>
              <a:t>Bar Charts:</a:t>
            </a:r>
            <a:r>
              <a:rPr lang="en-GB" sz="1600" dirty="0"/>
              <a:t> Comparison of revenue and profit across the top 5 cities for each cab company.</a:t>
            </a:r>
            <a:endParaRPr lang="en-US" sz="1500" dirty="0">
              <a:latin typeface="Angsana New" pitchFamily="18" charset="-34"/>
              <a:cs typeface="Angsana New" pitchFamily="18" charset="-34"/>
            </a:endParaRPr>
          </a:p>
        </p:txBody>
      </p:sp>
      <p:sp>
        <p:nvSpPr>
          <p:cNvPr id="3" name="AutoShape 2" descr="data:image/png;base64,iVBORw0KGgoAAAANSUhEUgAAAk0AAAGwCAYAAAC0HlECAAAAOXRFWHRTb2Z0d2FyZQBNYXRwbG90bGliIHZlcnNpb24zLjcuMSwgaHR0cHM6Ly9tYXRwbG90bGliLm9yZy/bCgiHAAAACXBIWXMAAA9hAAAPYQGoP6dpAACIoUlEQVR4nO3deViU1dsH8O+w7yAomwLijgvuImrmguL609TKNJfSrMRKfUuzzPY0W1zKJStTS9M2zTS33BdERXEXFUFQBERk35nn/eMwA8g2AzM8A34/18XFMPPMzM0wzNxzzn3uo5AkSQIRERERVchI7gCIiIiIagMmTUREREQaYNJEREREpAEmTUREREQaYNJEREREpAEmTUREREQaYNJEREREpAETuQOoK5RKJWJjY2FrawuFQiF3OERERKQBSZKQlpYGd3d3GBlVPJbEpElHYmNj4eHhIXcYREREVAUxMTFo1KhRhccwadIRW1tbAOJBt7OzkzkaIiIi0kRqaio8PDzU7+MVYdKkI6opOTs7OyZNREREtYwmpTUsBCciIiLSAJMmIiIiIg0waSIiIiLSAJMmIiIiIg0waSIiIiLSAJMmIiIiIg0waSIiIiLSAJMmIiIiIg0waSIiIiLSAJMmIiIiIg0waSIiIiLSAJMmIiIiIg0waSIiqouUSvFFRDrDpIkMT8pdICdN7iiIareds4CFjYCHt+WOhMqTnQKc/RnIy5I7EtIQkyYyLA8igG86AVuelzsSotorLxs4vxnIywBuHZQ7GirPvveB7TOAkNVyR0IaYtJEhuX6biA/G4g8AuRmyB0NUe0UHSz+jwDg/nV5Y6GySRIQvkucjg2TNRTSHJMmMiyRR8R3SQnEXZQ3FqLaqvjo0v1r8sVB5Yu/BKTHidP3w+WNhTTGpIkMR0E+cPtE0c+x5+SLhag2iyieNPEN2SDd/K/o9IObQEGefLGQxpg0keGIOw/kpBb9zKTJcEUcBK7vkTsKKktGIhB3oejn1DtcWGGIbhRLmpR5QFKkfLGQxmRNmo4cOYLhw4fD3d0dCoUC27ZtK3G5JElYsGAB3NzcYGlpiYCAANy4caPEMUlJSRg/fjzs7Ozg4OCAKVOmID09vcQxFy5cwBNPPAELCwt4eHhg8eLFpWL5/fff0apVK1hYWKBdu3b4999/df77UiUij4rvFvbiO5Mmw5SRCGx8Gtg8Dki/L3c09Khbh8R3l7aAtbM4nci6JoOSnQrEnBSnbVzE90SOCNYGsiZNGRkZaN++PVasWFHm5YsXL8by5cuxevVqhISEwNraGoGBgcjOzlYfM378eFy+fBn79u3Djh07cOTIEUybNk19eWpqKgYOHAgvLy+Ehobiiy++wAcffIA1a9aojzlx4gSee+45TJkyBefOncPIkSMxcuRIXLp0SX+/PJWmqmfqMkV8T7whXlzIsFzbKT4ZK/NLjmiQYVDVMzXpAzRoKU5zis6wRB4W/z+OTYGm/cR5rD2rFWRNmgYPHoxPPvkETz31VKnLJEnC0qVLMX/+fIwYMQK+vr7YsGEDYmNj1SNSV69exe7du/HDDz/Az88PvXr1wjfffIPNmzcjNjYWALBx40bk5uZi7dq1aNOmDcaOHYvXX38dX3/9tfq+li1bhkGDBuGtt96Cj48PPv74Y3Tq1AnffvttjTwOBDGfH134yavtKMDeA4DEN2VDdPWfotPx/GBhUCQJiDgkTjftCzRoJU7zDdmw3NgnvjcLYGJbyxhsTVNkZCTi4uIQEBCgPs/e3h5+fn4IDg4GAAQHB8PBwQFdunRRHxMQEAAjIyOEhISoj+nduzfMzMzUxwQGBiI8PBwPHz5UH1P8flTHqO6nLDk5OUhNTS3xRdVw96zoKWPpCDi3Adw7iPM5RWdYspKLpn8AII5Jk0F5cFPUMBmbAZ49ir0hc3rOYEgScHO/ON18ABPbWsZgk6a4OLEU08XFpcT5Li4u6svi4uLg7Oxc4nITExM4OjqWOKas2yh+H+Udo7q8LAsXLoS9vb36y8PDQ9tfkYqLKpyaa9wLMDIC3DuKn5k0GZYbe8XUnKLwpYMjTYZFtWrOsztgZlUsaeIbssG4f60wsTUHvHoC9VuI8xNvAMoCeWOjShls0mTo5s2bh5SUFPVXTEyM3CHVbqp6Ju/e4juTJsN05W/x3Xes+J54HcjPkS8eKkldz9RXfFeNYjyM4lYdhkLVaqBxL5HY1mssEqj8bCA5WtbQqHIGmzS5uroCAOLj40ucHx8fr77M1dUVCQkJJS7Pz89HUlJSiWPKuo3i91HeMarLy2Jubg47O7sSX1RF+TlAzClxuvET4rsqaUq6BWQ9lCcuKik3o2haofsrgIWDKGZlLYZhKMgrWoHatDBpsm4g/k6QxNQdyU9Vz9R8gPhuZFw02sT/JYNnsEmTt7c3XF1dsX//fvV5qampCAkJgb+/PwDA398fycnJCA0NVR9z4MABKJVK+Pn5qY85cuQI8vKKGoft27cPLVu2RL169dTHFL8f1TGq+yE9u3NafMqydi6aTrCsB9TzFqfvnZcvNipy8z8gPwtw8AJcfQHXduJ8TtEZhruhQG6aqAt0bS/OUyiK1czwDVl2OeliixtAFIGrcBq11pA1aUpPT0dYWBjCwsIAiOLvsLAwREdHQ6FQYObMmfjkk0+wfft2XLx4ERMnToS7uztGjhwJAPDx8cGgQYPw0ksv4dSpUzh+/DhmzJiBsWPHwt3dHQAwbtw4mJmZYcqUKbh8+TK2bNmCZcuWYfbs2eo43njjDezevRtfffUVrl27hg8++ABnzpzBjBkzavoheTypp+aeEC/yKqrRprtnaz4mKk21as5nuPg7ubQVP7MY3DCo6pmaPCnqAlX4hmw4oo4CBbnig4dTs6LzmdjWGiZy3vmZM2fQt29f9c+qRGbSpElYt24d5syZg4yMDEybNg3Jycno1asXdu/eDQsLC/V1Nm7ciBkzZqB///4wMjLC6NGjsXz5cvXl9vb22Lt3L4KCgtC5c2fUr18fCxYsKNHLqUePHti0aRPmz5+Pd955B82bN8e2bdvQtm3bGngUSD2loJqaU3HvCFz+i3VNhiA/p6gDeOsR4rtr4f9HPPcINAiP1jOpcEm74SjeaqD4B8QGquk5JraGTtakqU+fPpAkqdzLFQoFPvroI3z00UflHuPo6IhNmzZVeD++vr44evRohcc8/fTTePrppysOmHQvN1NMzwFFReAq6mLwsBoNicpw65DY4sbWDWhY2OKj+EiTJJV8E6CalZ0C3DkjTjdl0mSQJAm4+Ug9k4pqpCnxOv+XDJzB1jTRYyImRCxht2sIODYpeZlbYV1GSrTYukPfkqOBzCT9309tdHW7+N5qWNHUT4NWgMIYyEoC0u7JFxsBUccAqUB0mHbwLHmZ6g05KYKbwsrpwU3xGmNsVnpU3bEJYGQC5KYDqXfliY80wqSJ5KWqZ2r8ROlPVxZ2gFNzcVrfo02pscA3XYClvsCp79kvpbiCfOBa4V6MPsOLzje1AOoX/n1Y1yQvVT3To6NMgPhAYmYjVjom3arZuKiIqtWApz9gblPyMmPTohonTtEZNCZNJK+owmlT7yfKvrym+jXd/A8oyBGrj/59E1gbCMRf1u991ha3j4vRJEtH0YyvOBfWNRmE8uqZAPFhpD5rZmT3aKuBR7HtQK3ApInkk5NWtDLu0eFqlZpKmlRbg3j6A2a2os7qu97A/o/YFFA9NTcEMH6kDNKVK+hklxwjpn4UxuV/+ODqLHnlZoopVKBkq4HiuJ1KrcCkieQTfVLUYTh4AfW8yj6mJpImpRK4dVic7vceEBQianeU+cDRr4BVPUrut/Y4USqBqzvEaZ8RpS93Ya8m2alGmRp2Bizsyz6GxeDyun1cjGTbNSpKjh7FfQJrBSZNJJ/IwkSlvE/HgGigqDAC0mKBtPL3AqyWhCtAZiJgagU06grYNwTGbgSe/UWsFku6BWwYAWx99fErFL9zGkiPA8ztRP+fR6lGmh7c5IicXCqqZ1Jh0iQv9dRcQPkr44qPNFWwqpzkxaSJ5KPuz9S7/GPMbYD6hS/4+ioGV40iefUETMyKzvcZLkadur4EQAGc3wR82wU4v+XxeVFTTc21CARMzEtfbuMCWNUHJKVIPqlmKZVFz9+y6plUVElT4nUucpCDqgi8vKk5QBSCK4yA7GQgPaH840hWTJpIHlkPgbgL4nRFI02A/qfo1G86ZYykWNgDQ78EpuwFnFsDmQ+ArdOAn58CkiL1E4+hkKSipMnnf2Ufo1CwrklOcedFkb6ZLdCoS/nHOXgBJhZiiij5ds3FR2KkOilCtBTwLuM1RsXUQmzeC7CuyYAxaSJ53D4hRiecmgF27hUfq8+kKT9XxAIATfqUf5xHN2DaYVHzZGwu6khW+gPHltbd3jdxF0RfGRNLoFn/8o9Tr6Bj0lTjVFNzjXuJZevlMTIuat/BKbqapdrk2qO7aKNSERbsGzwmTSSP8rZOKUvDTuJ77DndT4vdPQPkZYgpJuc2FR9rYgb0fhOYHiy6l+dnAf+9D6zpKzZLrWuuFI4yNQ8AzKzLP061cS9HmmreLQ3qmVS4B508itczVUY9jcqkyVAxaSJ5VNafqTiXNmJoOyNB991yVVNz3r1LbnJaEaemwMTtwIiVgGU90aPohwBg34K6VS+i3qC3nKk5FfVI0+XHp9bLEORmihWoQMX1TCrqUQyuzqoxedlFDXwrqmdS4UiTwWPSRDUv40HRVI4mI02mloCzjzit6yk6VauBiqbmyqJQAB3HAzPOAL7PiqnG48uAP14QL5S13f1w8WnXyFQUgVekfgtxXE6KmM6jmhF9AijIFR2/VZ3ZK8JNYWte9AkxIm3rVvThoiIcDTR4TJqo5qlGmRr4ADbOml1HH3VN2alFmwVrmzSpWNcHRq0BRv8oEocrfwMbx4gNVGuKPkZ3VAXgTfqU3/tHxcSs6BMy65pqjqqeqUlfzTZ4fXRTWNK/G6pVc/01+xupuoJn3BcfLsngMGmimqfN1JyKPpKm2ydEc816jctvrqmpdmOA5/8Uq5iijgI/DdVfXymV6JPAt12BHweKqRpdUtUzta5kak6FK+hqnmpqWZN6JoCbwspBk1YDxZlZA/aFGy6zrskgMWmimqcqAveuoD/To4onTbr6lBxZxam58jR5EnhhJ2DtLOqcfhwAJN7UzW0XV5APHFoE/DRYjBrcOSW2e9GVh1Fi5ZzCCGg5RLPrcAVdzUpPKHqsNX3+GpsCjk3FaU7/6F9ytEh8FMaa1ZypsBGpQWPSRDUrLb7wE5Si9OavFXFuDRibif5Ouuozo+7P1Ec3twcAbu1FTyfHJuJFc+1A4I4OV9YlRwPrhwGHFoo6qqb9xPkhq4oKTqtLVQDu1VNMP2rClUlTjVI9d119Nf8bAXxDrkmqUaZGXQFLB82vx7+RQWPSVJdlJAKbnhWjEgX5ckcjqKbmXNsCVo6aX8/EXKyiA3QzRZcWX9TBuqKO5FXh6A28uFeMjmU+EEmOatlxdVzeCqzqBUQHi21NRv0ATNgKdH5BXL4tSGyCXF1XKmloWRbVHnRJkUBOevVjoIppsnVKWbg6q+ao6pk0aTVQHIvBDRqTprrs5Erg+m4xKvHLU0D6fbkjKhoNqUqiosu6JlUcrr6AtVP1b+9RNg2ASTuApv2BvEzg17FA2K9Vu62cdODvIOD3yWKFWqOuwCtHAd+nxeUDPxYdn1OigT3vVi/u1Htiug8AfIZpfj1rJ7FCCBK3U9E3SSrqz6TNtA/AUYyakp9bNP3fbIB212Via9CYNNVVBXnAuV/EaYWxSBLWPAncOSNvXFFVqGdS0WXSpI+puUeZ2wDPbRYtCZT5wLZXRAdxbWqyYsPE3+3cLwAUQO+3gBd2FW23AADmtsDIleLys+urN6p1bYf43qhb5Z3aH6Wqa4q7WPX7p8rdDwfS7oltUTz9tbtu8VEMrqDTn5iTouDeuoH4YKYN1Qq6tNiaXYVLGmHSVFeF7wLS40VR8suHxRYKqXeBtYOA0z/K84KZckfsw6QwAry0fLEHiiVN58VGpVUlSRXvN6dLJmbAyNWA/wzx83/vA3veqTx+pRI48Y1omvngpujFM3kH0G9+2dtlNO4FdJ8uTv89A8hMqlq86r3mhmt/XdY1lU2p1M20qYpqlMnTX+xXpg1uClszVB9cmgVo3jRXxdKhcNQWQOINnYZF1cekqa4K/Ul87/i82ObipQPijVCZB+ycDWybDuRl1WxMqlVzbh0q7/1TlgatxKfrnBTgYTU2y026BaTeEYXl2n5SrwojIyDwU2DgJ+LnkyuBv14SQ/hlSYsHNo4G9s4Xfy+f4cArx0RiVJH+74nkOD0O2DVX+zgzHgBRx8XpqiRNLmw7UEpuplgM8JUPcDtYN7dZ1XomQDSKVY1Sckm7/qj2m9O01cCjWNdksJg01UUPo4CIA+J0p4niu4Ud8MzPwICPxCfN85vEkvikaiQf2qrO1BwgRlhU+5xVZ4pO9Undw6/iPdV0rcdrwKjvRa+cS38Am54uPQJxfQ+wqof4+5lYAsOXib+bJkXzppbAU9+Jv+/F30SjTW2E/yv6Vrm2E8Xs2iq+nUp1RgLrCkkC/nldNFDNTQN+mwikVLM/Un4uEHVMnNa2nkmlPuua9CrlLpBwWfwfqla3aqs+kyZDxaSpLgpdL7437VfyzU+hAHq+AUzYJjaojbso6mWu79V/TJJUVHytTVPLR7kXbt5792zVb0O935yep+bK4vsMMO43wNRaxLFuqJgmycsWo0ObngEyE8VqtJcPA50na9ZJWKVRZ6DXbHF6xyztiv/VU3MjNL9OcU7NAGNzsQFydUYC64qTK4GLv4uawnreYu/E3yZUb5udO6eLNpjWZFuOsnAUQ78iCkeZGnbWboVwcSzYN1hMmuqa4gXgnSeXfUyTJ4GXjwANu4hCw01PAwcX6nd04GEUkBIjRlk8ulf9dqpbDK4sKJom1GcReEWa9Rf1SVb1gXvnxYjfD/2BkNXicr9Xgan/Fb1wauvJueINNfMBsGOmZvVr2SlFyWRVpuYAwNikaI/Ax72uKfIIsPc9cTrwM2DiNrG5891Q4N//q3pNoXrVXB/ta2VUuDpLv4rXM1WV+m/ExNbQMGmqa8L/FZ9orZ0r7uZs3xB44V+g61Tx8+FFhaMcVSwgroxqaq5hZ7GqrKpUSdO98yIB0ta986II1tyu6Lbk0LCTaIJZr7FIKOMviSRq3O/A4EXaF/gWZ2IGPLVa7IV3bQdw4bfKr3N9r9j8tX4LwLlV1e+b26kAyTGiPYRUIFZO+r0s/s5j1oopm3O/AKd/qNptV6eeSUW9cS+TJrXIo8DWV8XUcnUU5BV9+NC21UBxqqQpOQbIzaheTKRTTJrqmtB14nvH58teZVWciTkw9CuxusvEAri5T0zX3Tuv+7iqsnVKWeo3F1NbeRlVW1miekFr3EuMjMjJqalogtlsANB6JPDqCaDFQN3ctms7oM/b4vS/b1VeS1OdVXPFqZpcPq4jTXlZwJbnxSifqy8wbGnR9GrTfkDAB+L07rfF3ofayHoIxBZOS1e1ngkotilsgv4+JNUm0SeBjU+LOs8fBhR1xK+KO6eBnFTA0hFw71D127F2Eh+iIHEFnYFh0lSXJEUWFYB3nqT59To8B0zZJz4NJ0eLDWDPbdRdXJJUNNLUuBr1TABgZCy2KgGqNkWn6/3mqsvWBXj+D+CZ9eK0LvWcKUb2clKA7a+VPyWUm1m05YM2XcDL8jiPNEkSsGM2cC9MvGk++wtgZlXymB6vA21Hi75d2haGRx4VW+fUbyFGiqvK3Baw9xCnE69X/XbqgrhLYoQ9P0us6M3LEEnvoUVVK1dQT831F69V1cG6JoPEpKkuObtBfG/ar2TzQ024+QLTDgHNA4H8bODv6cA/M4H8nOrH9eCmaMZnbAZ4dKv+7VW1rikvq2jZt6EkTfpkbFI0ihixv2gU8lER+0XXcgfPooS0qlRb3aREA1nJ1but2ub0D2K0QmEkpuLqeZU+RqEA/veNqDnLuC/eoDUtDFd9IKrOKJOKarTpca6ZSYoEfhkl6vk8ugMzLwF+r4jLDi0Efp+o/ZZAqg8f1ZmaU2HBvkFi0lRXlCgAf6Fqt2FZT3Sw7vsuAIXo9fTzU9VvzKdaNefhJ5bFV1dVk6aYEKAgB7BxLXrTqOsatAD6vy9O73m37BYTxfea02alXlks6xWNYlS3PqQ2uX1CTLkBQMCHFdccmVkDYzeKxyr2LLBTw8LwWzqoZ1J53IvB0+LFa1t6PODcBhi3RbRlGfw58L9vRT3g1X/EqPvDKM1vM+6COF3VVgPFPe5/IwPFpKmuUBWA27gALQdX/XaMjIAn5wDj/wDM7YHbx4FfxgDZqVW/TV1Nzamokqa4C9ptRHyr2NRcdZOD2sTvFcCrl5h6+Duo5LRDfq7YnxCo/tScistj1hk8NVZMtSnzgTajRD+uytRrDIz5SYxKhWlQGJ4UKd68jUwqb3KqCUOd+kmOFns06rPxblYy8Mto0RbDwQuY8Jfowq3SaQIweadYTJNwGVjTt+iDX0VUrQbcO4q9J6tL9TdiE1KDwqSprjhTrAN4ZQXgmmgeIJZJW9iLfZRUw9jakqRiReA6Spocm4jVb/nZ2g1d18R+c4bIyAgYuUIU0N8+DoSsKros8rAoXLVxFRsB64K6rukx2IMuPwfYMkFMtTm3AUZ8q3lC3rSvGJUCxCiVqht7WVSjTI26ipqk6jLEpCnmNPDdk2KPxu/76ye2vCzg1+eA+IsiKZq4DbB1LX2cp58oV3DrAGQlARtGAiFrKh4R1EWrgeJUDS6TbummTIJ0gklTXZAUWfiiqijqAK4LDTsBE7cDFg5iVcjPT2lfp5JwVTRrNLEURcm6YGSkfTF41sOiY/W935whqtdYbOUCAP99WPSGpF41N6zqfX8e9TiNNP37FnD3jPhwMfYX7TvM93gNaDtGjFL9Pknsz1gWVasBXdQzAUXT06l3dLsvXlWF7wbWDxcJClA4wtMHOPuz7vbJLMgHfn8BiD4hRtEn/CU+gJXHviHw4m6g3dOifcSut0SH97K2PyrIL6o500U9EyCSOXN7Ufz/4KZubpOqjUlTXXC2WAdwbQvAK+PeAZj0j1gNdDcU2DBCu2XKqqk5z+6ixYHO4tKyrinqGABJvFnYuesujtqk82SgaX9R17X1FfHp9dpOcVl1Ww0Up9rqJuGqdtOntc2Znwr/9xTA6LUVvwGXR10Y3q6wMLyMjuHKgqLpIV3UMwGiU7VN4WpNuVfQnd0AbB4nVrA1GwC8HiaSw7xMYPsMsU9jdcoDADElvf014PousTBi3Oai52lFTC3F1kcDPgKgELGuH156s+PYs6L/m4W97j4cKhQsBjdATJpqu/zcyjuAV5ebb7EO1mHaJU662DqlLNomTY/r1FxxCoWYPrKwFy/yqn5ClvVEzZOu1PMWU4H52UBShO5u15DEnBKjTADQb76Yzq4qMysxSqUuDJ9dcnQlNqywIat90TZCulBf5iaXkgQcXlzYDqMA6DAeeO5XsfXT838B/ReILWgu/i76x1V1FwBJAva9V7iy0Rh4eh3g1UPz66u2nxr/u/gbxJwUo2DF41FNzTXtp9v+b4Y4jfqYY9JU24X/Kz6hVrcAvDIubUTiZN1AFGCvHw5kJFZ8HaWyaHPRxtVsavkoVdIUf6ns4fJHybnfnCGxcwcGfyFO3yjcc7DlUN2+0BsZAS6txem6OEWXFidGhJR5YoTuif+r/m2WKAzfCJz6vuiyW4XTPt5P6PgNWcatOpQFIjk8WDhl/MSbwIgVRfWYRkbicX1hl1iNmXRLNJ48uUr76bpjS4Dgb8XpESuq/jrZfADw0n6xx2LqXWDtIODiH+IyXbYaKI4r6AwOk6baTpsO4NXl7CNWldi4iDfD9cMr3hA2/qL4hGxmU73uuGWp11h8Mi/IFfUPFUm5I2oCFEa6WXlU2/k+A7QaVvRzax2tmitOVddkSE0ur/wN7FsAXN6mXVPJ4vJzgd8mAelxolB35CrdrcRs2rdwGgjAnnlFheERh8R3XY+Sqkcxanh6Li9LrDY8sxaAAhjyJdD/vbIfR08/sU9mq2EiSd39tijk1nSkO3QdsL+w2H7gp6KRb3XUbw5M3S+So/xs4M8pYsRRNerUrH/1bv9RHGkyOEyaajN9FYBXpEFLkTjZugEJV4D1w0R/krKoVs159dB9QqdQaD5Fp2o14N6p5NLix5VCIbb3sGskllzrY8rS1cCKwcN3i2Tn+DJRcL2kNfB1a3Fe8AqxckuTFUp73hHTM+Z2wNhNulnJVpz/jKLC8N8mioQmJkRcpoveP8XJMdKUWbgS7doOwNhcdMLv9lLF17Eq7K4++AvRIPf6LmB1r8q3obmyHdgxS5zuNRvoMUMnvwIsHURfp55viJ9PrQEgiRqpslbiVYcqaXpwU/TiI9kxaarN9FkAXpH6zQsTJ3fxgrtuKJB6r/Rxuu7P9CiNk6ZD4vvjuGquPDYNgBmngKAQ3Rboq6j2oDOEkaaEq8CfUwFIgKe/eHNTGIkplivbRCL0YwCwsBHwQwCw+x3g8tbSo1HnfgFOF06bjfoeqN9M97EWLwzPTAR+GiRGWBw8q1ZoXhHVG/LDKP32RVJJjhFTWjEnRV3dxG1A6xGaXVehAPymiVEe1fTYuqHA4S/K3rj71mExCiQpgU6TRH2ULhkZi1HBUT+IwnJA91NzgPhgY2otngNlNaalGifzjqVUZcULwLtUsQN4dTg1BV7YCawbDjy4IV7AJu8oWplWkF80vaDrInAVTZImSTK8/eYMhbbL47WhqmlKixWjC1aO+ruvimQmAb+OBXLTRLH7xG1i1DMnXRRd3zktRpnunBJF8XdOi6+Thde3ayh6Izm3Bo5+Jc7rMw9oOUh/MasKw9f0ETEBYjWZrhuyWjcQU9xZD8VIhiaryaoq/rJokpsWKz5sPf9n0XNEG26+wLTDoov6hc3AwU+AqCMiiVWN8tw9K1bjFeSKmrNhS/TXzNb3aZF8Xv5LjBLqmpGR6Oofe058QG3wmOxkYMA40lRbFS8Ab6HHF/CKODYRiZO9p1gl9dOQoj4z986LNyoLe7Hbuz6okqaEq+V/Ur5/TWyVYGIJNNLBvnekGXPbotFPuZpcFuSJKa6HUWIa8pkNRdPE5jaAd29RbDxuM/BWBPDaWeCp74AuU8RzVmFcNBp16DPRqqHFYKD3HP3HXrwwHNBdq4HiFIqaKTSOOgasHSwSpgatgKn7qpYwqZjbAKO+E/sqmlqLFbqregI3/gMSbwAbxwC56eLvO/rH6m+cWxk3XyDgA8DaST+3r/obsTO4QeBIU22lLgCfoP8C8IrUa1w44jRMbEvw0xAx4hRV2GrAq5f+XrTsGopPyxn3xSfZRl1KH6OqZ/LsDpha6CcOKptLW5GwxF+SZ2p011wxRWxmI/ZUrOhNTaEQo6dOTYH2Y8V5OeniE/6dU2I0ythUtGzQVRPQyjTtKxKnmJCShfu6VL8FEB2sv7qmy9tEn6WCXDE1+tyvYnRLFzo8J/7nf39BLDrZOFo04s1OFh+oxm7Sz9RzTZO7NQSVwKSpNkq6VfMF4BVx8ARe+LdY4jS0aDpGX1NzQFEx+I294s2tzKTpkPjOqbma59pOFPzKUdd0+gfgzI8QjSd/qNrIhrmNeP7q8zlcmTYjxZe+6HOkKWQNsGsOAEkkfaN/0M2G3cXVbw5M/Q/YO1/Um2UnA07NC/fO1HGRvlzkbA1BpXB6rjY6u0F8b9YfqOclbywq9o1E4uTYFEiJFk0wAf0VgatUVNdUkF/UJ4pJU81Tb6dSw9NzkUeAfwun0Pov0G//stpOH0vaJUls1bPrLQAS0HWqmBrVdcKkYmoBDP0SGPsr0PkFUbdmXV8/9yUH9ca9N8ouepdDTSwcMFBMmmqbmugAXlV27iJxUg0nWzqKAlp9qihpij0r6qos6+mvrorKp2o7cD+85pZLJ90SdUxSAdDuGaDXrJq539pK9YacFKFZk1hN7P8IOPa1ON1vvujDpO+6IgBoNQQYvlR8gKtL6jUW7Rnys4Hk2/LFUZAvep39NAT41BU48Y18sciISVNtoy4Ad5WvALwitq7ApB1A29Fig1h913+4dRDf718DcjNKXqbuAt675upQqIiDl+hnVJBbM/ubZacCm8aK1WDunYD/Ldffqqm6wq6hqPlS5ouEs7rS4kXfK0D0Auv9Fv8G1WVkLKYhgZpvRAqIFajHlgLLO4gPJLcLV0Uf+ARIjq75eGTGd5LaJvQn8b0mOoBXla0LMGYt0GGc/u/Lzk002pSUpVdpsZ5JXgqF2H4H0H9dk7JA9GJKDBfPh7Gb9DcdVJcU3xRWF6uzQlaLVYaNuhreSHhtJsfGvfFXgH/eEE1g/3sfSIkRswdP/B/g0V2MfO3Tcf+rWoBJU22SdKswETCQAnBDUdYUXW6G2FQV4H5zcqqpuqb9HwI39ohGg2M3imSaNFNfR3VN2SmiAB8Q06IcYdKdmtqDTlkAXPsXWP8/YJW/WKWdnyWarY5YAcy+IuoEh34p2mFc3lpUN/qY4Oq52iS0sAO4IRWAGwL3jmLa8u7ZovNuB4suuvZ66KRMmlPVNelzpOn8ZrE9CiBe2Bt21t991UW6GsU48xOQkyqSsBYsvtcpfY80ZSUXbhS9RrQJAURS1GoY4PeK2AqreBLs2k6MJJ5ZC+x6G3j5cM3UrRkAJk21RX6ueFIDHPZ+VFkjTbcOiu9NnuQnXjmptlPR1x50MaeB7a+L00/8H9BujH7upy5Tj2JUo14mLxs4uVKc7vkGawh1Td3g8rpYnair17TEG0DId0DYJiCvsCbUwgHoPEmsenTwLP+6fecDl/4Uo8hn1wNdXtRNTAaOSVNtEb7TsAvA5aRKmh7cEMXAFnbcOsVQOPuIT6wZ90WRsK2L7m475W7hdhk5QMuh4kWctKfamiPxupieqcqIwYXNovO+XUOg3dO6jY/EaLmRieh0nnq3+isEU+6IeqWb/xWd18AH8HsZ8H1WbOVTGWsnoM87wO65wP6PgTZP6a5xqQHjx4HaQt0B3IALwOViXV9MwwFi+5aMxKKicO/e8sVF4sXXsak4rcu6ptxMYPNzQEaCaGsx6juOblSVg5eoBSvIKZqa0YayoGh61D8IMDHTaXgE8Zqv+j+q7hSdJAHbphcmTAqg5RBg4t/A9GCxj6kmCZNK1yliFCwrCTi0qHpx1RJ8lakNHkSwALwy7h3E99hzRaNMLm0BG2fZQqJCuq5rkiTg7yCRIFs5ia056kr3ZzkUX9JeldYQV/8Ri1QsHIBOk3QaGhWjq0ak4f+K10hjc+DV4+L/p0mfqk35GZsCgxaK06e+BxLqftdyJk21gSF2ADc0xeuaVPvNcdWcYVCvoNNR0nTkS7GrvJGJ6DSt2hiYqq6qW3VIEnBsiTjt97LYeob0QxfbqeTnAHveFad7zChqCVIdTfuJ6XGpANj9tnhO1GFMmgxdiQLwF+SNxZCVSJoOidOsZzIMrqpi8MvVv62r/wAHPxGnh3wJNO5V/dukqrcdiDwstkwysQS6vazzsKgYXYw0hawW+4PauAK9ZusmLgAI/AQwNhMLcMJ36e52DRCTJkNXogA8UO5oDJdqeu5hpNhqwMhELJMl+alGmhKvi0+6VXXnDPDnS+J0t5dF/QXpRlXfkFWjTJ0misJg0p/if6OqjOakJwCHvxCnA97X7aigYxNRzwYAe96p3v+5gWPSZOjMbUV33U4TWABeEct6QD3vop8bdeVUgaGwcxd/H2V+1acWEm8CG58Wjfaa9gcCP9NtjI+74s0TNX1DVo3qKoyL3jBJf5yaiZWo2ckiAdLWgY/FXpzuHQHfsToPD0/8n/hw/zCyaCudOohJk6FrFgBM/Q948m25IzF8qik6gFNzhkShKBptqkoxeFo88MsosULHrYOoYzJmtxSdcvQWo7N5GWI5uiaOLRXf241hrWVNMLUsqt/T9sPHvfPA2Z/F6UGL9LPS1NwWGPChOH3kSyD1nu7vwwAwaaot+CZROSZNhquqxeA5acCmp8WUaz1vYPzvHEHUB2NTMZIBaLYH3YMIseM9IJpZUs2oynYqkgTsfgeAJDZS9+yul9AAAO2eARp2Ecn3/g/1dz8yYtJEdUfDTuK7mQ230jA06rYDWvRqys8FtkwobC1QH3j+T7aQ0Cdt6pqOLwMgAc0DdbMCizRTv7ARqTYjTVe3A7ePiWL9AD0nMkZGwODF4vT5X0UdYh3DpInqDs8eQO85Yv8x1n8ZluIjTZrUzCiVwPYZYjWOqRUw/jfAqal+Y3zc1ddwf7O0OPGGCIiNeanmFN9ORRN52cDewk75PV8HHDz0E1dxjToDHcaL07vmiP/lOoRJE9UdRkZAv3eBNiPljoQe1aCVKBjOegikxlZ+/P4PgAtbxHWe2cCRw5qgHmmq5A355EqgIBfw6A54+es/Liqi7ca9J1cAydGArXvNTqP2f1+M+N8NFVvs1CFMmohI/0wtiqYWKqtrOrm6aFuO/30DNB+g39hIKN48sbzRwKxk4PRacbrXzJqIiopT/Q9l3AcyHlR8bFoccOQrcXrAh4CZtX5jK87WBej9ljj93weiNrGOYNJERDVDk7qmy1tFV2EA6Pce0HG8/uMiQZMl7WfWimXrDXxEPRPVLHObon02KyvY3/+RKMhu1FWeTZS7vyr6N6XHi9V0dQSTJiKqGZWtoIs6Bvw1DYAEdJ0q+r5QzTG1KFrSXtYbcl42cHKVON3zDW6QLJcGGhSD3z1btJPEoEVV21euukzMgcDCfelOrhQrLusAPuuJqGZUtHFv/GXg13GiVsZnuFiBI8cL/eOuoiXt5zcBGQmAXSPRm4nkof4blVN7JknA7nnitO+zQKMuNRNXWVoEima0BblFBem1HJMmIqoZLoV70CVFALmZReen3AF+GQPkpACe/sCo7wEjY3lifNyVt6S9IL+ozqzHa1ydKqfKisEv/wXEnBSrTgM+qLGwyqRQFDbTNAHC/wVu7pc3Hh1g0kRENcPWBbBuAEhKIOGqOC8zCfhlNJAWK5a8j90kOh+TPMobabr6N/AwCrB0FFs6kXwqGg3MywL2vS9O95oltjCSW4MWRZs5754HFOTJG081MWkiopqjrmu6KF7gN48Tn5ht3UXzSitHeeN73JXV4FKSirZM8Xu5ZldhUWmq0cC0WCA7peRlJ74BUmIAew8xImgonpwjGtQmhgOnf5A7mmox6KSpoKAA7733Hry9vWFpaYmmTZvi448/hlRsOawkSViwYAHc3NxgaWmJgIAA3Lhxo8TtJCUlYfz48bCzs4ODgwOmTJmC9PT0EsdcuHABTzzxBCwsLODh4YHFixfXyO9I9FhR1TXdOw/8ORWIDgbM7YHn/6iZxntUMfWS9gQxCggAEQeAuAtiuqfbNPliI8HSQWyMCwCJxd7rUmOBY0vE6QEfGtaIraUD0P89cfrgQiAjUdZwqsOgk6bPP/8cq1atwrfffourV6/i888/x+LFi/HNN9+oj1m8eDGWL1+O1atXIyQkBNbW1ggMDER2drb6mPHjx+Py5cvYt28fduzYgSNHjmDatKJ//tTUVAwcOBBeXl4IDQ3FF198gQ8++ABr1qyp0d+XqM5T1TWFrgeu7QCMzYCxG7kVh6EwtxGjFEDRaJPqjbjTJI4EGoqy6pr++wDIyxR1gW1GyRJWhTpOAFx9Re3iiW8qP95AGfQusCdOnMCIESMwdOhQAEDjxo3x66+/4tSpUwDEKNPSpUsxf/58jBgxAgCwYcMGuLi4YNu2bRg7diyuXr2K3bt34/Tp0+jSRawi+OabbzBkyBB8+eWXcHd3x8aNG5Gbm4u1a9fCzMwMbdq0QVhYGL7++usSyVVxOTk5yMnJUf+cmpqqz4eCqG5QjTRJBQAUwKg1gPcTsoZEj2jQUkzxJIaLpDbqqCjk9Q+SOzJSadAKiDxclDTFnBYd9KEABi00zJWnRsZievfvIOBemNzRVJlBjzT16NED+/fvx/XrYmnl+fPncezYMQwePBgAEBkZibi4OAQEBKivY29vDz8/PwQHBwMAgoOD4eDgoE6YACAgIABGRkYICQlRH9O7d2+YmZmpjwkMDER4eDgePnxYZmwLFy6Evb29+svDg1MLRJWq30JsrwCIVTVtnpI3HiqteKHx8cJRpnZPc/rUkBSvPVMqixrCdhgHuHeUL67KqKZ/E2/KG0c1GPRI09tvv43U1FS0atUKxsbGKCgowKefforx40WX4Li4OACAi4tLieu5uLioL4uLi4Ozc8md0U1MTODo6FjiGG9v71K3obqsXr16pWKbN28eZs+erf45NTWViRNRZYxNgXG/AVlJoh8TGR7VG9v1PUDSLXG6Jvcto8oVn567+Dtw94z4MNJ/gbxxVcapmfieeke0HTGzkjeeKjDopOm3337Dxo0bsWnTJvWU2cyZM+Hu7o5JkybJGpu5uTnMzc1ljYGoVmrcU+4IqCKqkaakwg7OLQYDzj7yxUOlqf5GydHAvsJE6YnZgK2rfDFpwspRtK3IShLPL9d2ckekNYOennvrrbfw9ttvY+zYsWjXrh0mTJiAWbNmYeFC0Zrd1VU8QeLj40tcLz4+Xn2Zq6srEhJK7qOUn5+PpKSkEseUdRvF74OI6LGg2qZDpdcseeKg8lnXB6ycxOn0OMDBC+heS2rOVKNND2rnFJ1BJ02ZmZkwemR/I2NjYyiVSgCAt7c3XF1dsX9/UZfR1NRUhISEwN/fHwDg7++P5ORkhIaGqo85cOAAlEol/Pz81MccOXIEeXlFTbf27duHli1bljk1R0RUZ1nWA2wKSx48ewCefvLGQ2VTjTYBwMCPxd6BtUH95uJ7La1rMuikafjw4fj000+xc+dOREVFYevWrfj666/x1FOieFShUGDmzJn45JNPsH37dly8eBETJ06Eu7s7Ro4cCQDw8fHBoEGD8NJLL+HUqVM4fvw4ZsyYgbFjx8LdXXRLHTduHMzMzDBlyhRcvnwZW7ZswbJly0rULBERPTa8ewMKI9GUkAyTc2vx3asX4PM/eWPRhlNT8f3BjYqPM1SSAUtNTZXeeOMNydPTU7KwsJCaNGkivfvuu1JOTo76GKVSKb333nuSi4uLZG5uLvXv318KDw8vcTsPHjyQnnvuOcnGxkays7OTXnjhBSktLa3EMefPn5d69eolmZubSw0bNpQWLVqkVawpKSkSACklJaXqvzARkSHIyZCkpEi5o6CKPLwtSbvfkaTkGLkj0c7lvyXpfTtJWtNX7kjUtHn/VkhSsfbaVGWpqamwt7dHSkoK7Ozs5A6HiIjI8CRcBVZ2FzsBvH3bIHpKafP+bdDTc0RERFSH1PMGoBCdwWvhdipMmoiIiKhmmFoADp7idC2sa2LSRERERDWnFrcdYNJERERENUfddoAjTURERETl40gTERERkQaYNBERERFpQDU9lxQJFOTLG4uWmDQRERFRzbF1B0wsAWUekHxb7mi0wqSJiIiIao6RUa2domPSRERERDVLtQddLVtBx6SJiIiIapaqrokjTUREREQV4PQcERERkQacONJEREREVDlVTVPaPSAnTd5YtMCkiYiIiGqWpQNg3UCcfhAhayjaYNJERERENa8WTtExaSIiIqKaVwvbDjBpIiIioppXC9sOMGkiIiKimqduO8CRJiIiIqLyqWuaIgBJkjcWDTFpIiIioppXrzGgMAZy04G0OLmj0QiTJiIiIqp5JmZAPS9xupbUNTFpIiIiInmop+hqR10TkyYiIiKSh6oYPJEjTURERETlq1+7Nu5l0kRERETyqGVtB5g0ERERkTxUNU0PbwP5ufLGogEmTURERCQPW1fAzAaQCoCHUXJHUykmTURERCQPhaJoD7paUNfEpImIiIjkU4vaDjBpIiIiIvmo2w4waSIiIiIqX/1ie9AZOBNtr3Djxg38/fffiIqKgkKhgLe3N0aOHIkmTZroIz4iIiKqy9Q1TYY/0qRV0rRw4UIsWLAASqUSzs7OkCQJ9+/fx9tvv43PPvsMb775pr7iJCIiorpINT2XcR/ISgYsHeSMpkIaT88dPHgQ8+fPx7vvvovExETcu3cPcXFx6qTp7bffxpEjR/QZKxEREdU15raArZs4beBTdApJkiRNDnz22Wfh4OCA7777rszLp02bhrS0NPz66686DbC2SE1Nhb29PVJSUmBnZyd3OERERLXHumFA1FHgqTVA+2dr9K61ef/WeKTp1KlTmDBhQrmXT5gwASdPntQ8SiIiIiKg1mynonHSFB8fj8aNG5d7ube3N+Li4nQRExERET1OaknbAY0LwbOzs2FmZlbu5aampsjNNfx9Y+RWUFCAvLw8ucMgPTIzM4OREbt5EBFprJa0HdBq9dwPP/wAGxubMi9LS0vTSUB1lSRJiIuLQ3JystyhkJ4ZGRnB29u7wg8ZRERUjHp67iagVAIG+sFT46TJ09MT33//faXHUNlUCZOzszOsrKygUCjkDon0QKlUIjY2Fvfu3YOnpyf/zkREmnDwAoxMgfwsIC0WsG8kd0Rl0jhpioqK0mMYdVtBQYE6YXJycpI7HNKzBg0aIDY2Fvn5+TA1NZU7HCIiw2dsAjh6A4nXRV2TgSZNhjn+VceoapisrKxkjoRqgmparqCgQOZIiIhqkeJTdAZK45Gm5cuXa3Tc66+/XuVg6jpO1Twe+HcmIqqCupQ0LVmypNJjFAoFkyYiIiLSXi1oO6Bx0hQZGanPOIiIiOhxpm47YLgjTaxpIiIiIvmpRpqSo4G8bHljKQeTpsdEXFwcXnvtNTRp0gTm5ubw8PDA8OHDsX//frlDIyIiAqwbAOb2ACTgoWHObmnV3JJqp6ioKPTs2RMODg744osv0K5dO+Tl5WHPnj0ICgrCtWvX5A6RiIgedwoFUL8ZcDdU1DU5+8gdUSkcaXoMTJ8+HQqFAqdOncLo0aPRokULtGnTBrNnz1ZvshwdHY0RI0bAxsYGdnZ2eOaZZxAfH6++jQ8++AAdOnTA2rVr4enpCRsbG0yfPh0FBQVYvHgxXF1d4ezsjE8//bTEfSsUCqxatQqDBw+GpaUlmjRpgj/++KPEMXPnzkWLFi1gZWWFJk2a4L333iux1Yzqvn/++Wc0btwY9vb2GDt2rLoL/YYNG+Dk5IScnJwStzty5MgKN5kmIiIDY+Ar6LRKmvLz87Fhw4YSb6Zk2JKSkrB7924EBQXB2tq61OUODg5QKpUYMWIEkpKScPjwYezbtw+3bt3Cs88+W+LYiIgI7Nq1C7t378avv/6KH3/8EUOHDsWdO3dw+PBhfP7555g/fz5CQkJKXO+9997D6NGjcf78eYwfPx5jx47F1atX1Zfb2tpi3bp1uHLlCpYtW4bvv/++1GrNiIgIbNu2DTt27MCOHTtw+PBhLFq0CADw9NNPo6CgANu3b1cfn5CQgJ07d+LFF1+s9mNIREQ1xMnAi8ElLVlaWkpRUVHaXq3OS0lJkQBIKSkppS7LysqSrly5ImVlZdV4XCEhIRIA6a+//ir3mL1790rGxsZSdHS0+rzLly9LAKRTp05JkiRJ77//vmRlZSWlpqaqjwkMDJQaN24sFRQUqM9r2bKltHDhQvXPAKRXXnmlxP35+flJr776arnxfPHFF1Lnzp3VP5d132+99Zbk5+en/vnVV1+VBg8erP75q6++kpo0aSIplcpy70df5Px7ExHVahf/lKT37STp+4Aau8uK3r8fpXVNU7du3RAWFgYvLy8dp2+kD5IkVXrM1atX4eHhAQ8PD/V5rVu3hoODA65evYquXbsCABo3bgxbW1v1MS4uLjA2NoZRsY0VXVxckJCQUOL2/f39S/0cFham/nnLli1Yvnw5IiIikJ6ejvz8fNjZ2ZW4zqP37ebmVuJ+XnrpJXTt2hV3795Fw4YNsW7dOkyePJmNJomIahMDbzugddI0ffp0zJ49GzExMejcuXOpKR9fX1+dBUfV17x5cygUCp0Uez+6j5pCoSjzPKVSqfFtBgcHY/z48fjwww8RGBgIe3t7bN68GV999VWl9138fjp27Ij27dtjw4YNGDhwIC5fvoydO3dqHAcRERkAxybie1YSkJkEWDnKG88jtE6axo4dC6DkdikKhQKSJEGhUHC/LQPj6OiIwMBArFixAq+//nqpJDc5ORk+Pj6IiYlBTEyMerTpypUrSE5ORuvWrasdw8mTJzFx4sQSP3fs2BEAcOLECXh5eeHdd99VX3779u0q3c/UqVOxdOlS3L17FwEBASVGzoiIqBYwswbsGgGpd8Rok1U3uSMqQeukiZ3Ba58VK1agZ8+e6NatGz766CP4+voiPz8f+/btw6pVq3DlyhW0a9cO48ePx9KlS5Gfn4/p06fjySefRJcuXap9/7///ju6dOmCXr16YePGjTh16hR+/PFHAGIkLDo6Gps3b0bXrl2xc+dObN26tUr3M27cOLz55pv4/vvvsWHDhmrHTUREMqjfTCRNiTcAD8NKmrRuOeDl5VXhFxmeJk2a4OzZs+jbty/+7//+D23btsWAAQOwf/9+rFq1CgqFAn///Tfq1auH3r17IyAgAE2aNMGWLVt0cv8ffvghNm/eDF9fX2zYsAG//vqregTrf//7H2bNmoUZM2agQ4cOOHHiBN57770q3Y+9vT1Gjx4NGxsbjBw5UiexExFRDVO3HTC8PegUkiaVwo/4+eefsXr1akRGRiI4OBheXl5YunQpvL29MWLECH3EafBSU1Nhb2+PlJSUUkXM2dnZiIyMhLe3NywsLGSKUB4KhQJbt26tsSSmf//+aNOmDZYvX14j91eWx/nvTURUbSdXA7vnAj7DgWd/0fvdVfT+/SitR5pWrVqF2bNnY8iQIUhOTlbXMDk4OGDp0qVVCpiouh4+fIitW7fi0KFDCAoKkjscIiKqKtVIU6LhraDTOmn65ptv8P333+Pdd9+FsbGx+vwuXbrg4sWLOg2OSFMdO3bE5MmT8fnnn6Nly5Zyh0NERFVVvzBpSroFKA1rcVmVCsFVK5+KMzc3R0ZGhk6CorqjCrO/VRIVFVUj90NERHpm7wEYmwMFOUBKDFCvsdwRqWk90uTt7V2iMaHK7t274eNjeJvrERERUS1iZFzUr8nAmlxqPdI0e/ZsBAUFITs7G5Ik4dSpU/j111+xcOFC/PDDD/qIkYiIiB4n9ZsB96+KuqZmAXJHo6Z10jR16lRYWlpi/vz5yMzMxLhx4+Du7o5ly5apG18SERERVZmBth3QOmkCgPHjx2P8+PHIzMxEeno6nJ2ddR0XERERPa6cDHMPuiolTSpWVlawsrLSVSxEREREBtt2QOuk6cGDB1iwYAEOHjyIhISEUpuzJiUl6Sw4IiIiegzVLxxpSr0D5GYCZoYxQKP16rkJEyZg3759mDRpEr788kssWbKkxJeu3b17F88//zycnJxgaWmJdu3a4cyZM+rLJUnCggUL4ObmBktLSwQEBODGjZJzoElJSRg/fjzs7Ozg4OCAKVOmID09vcQxFy5cwBNPPAELCwt4eHhg8eLFOv9d6qLJkydr3e1boVBg27ZteomnIlFRUVAoFGWu/iQiIgNi5QhY1hOnkyLkjaUYrUeajh49imPHjqF9+/b6iKeEhw8fomfPnujbty927dqFBg0a4MaNG6hXr576mMWLF2P58uVYv349vL298d577yEwMBBXrlxRb2Exfvx43Lt3D/v27UNeXh5eeOEFTJs2DZs2bQIgWqgPHDgQAQEBWL16NS5evIgXX3wRDg4OmDZtmt5/T0M2efJkrF+/HgBgamoKT09PTJw4Ee+88w5MTEywbNmyGunFlJubi6VLl2Ljxo24ceMGrKys0LJlS0ydOhXPP/88TE1N9R4DERHVIKfmwJ1Toq7JtZ3c0QCoQtLUqlUrZGVl6SOWUj7//HN4eHjgp59+Up/n7e2tPi1JEpYuXYr58+er97zbsGEDXFxcsG3bNowdOxZXr17F7t27cfr0aXTp0gWA6Go+ZMgQfPnll3B3d8fGjRuRm5uLtWvXwszMDG3atEFYWBi+/vrrxz5pAoBBgwbhp59+Qk5ODv79918EBQXB1NQU8+bNg729vd7vPzc3F4GBgTh//jw+/vhj9OzZE3Z2djh58iS+/PJLdOzYER06dNB7HEREVIPqFyZNBlTXpPX03MqVK/Huu+/i8OHDePDgAVJTU0t86dL27dvRpUsXPP3003B2dkbHjh3x/fffqy+PjIxEXFwcAgKKejjY29vDz88PwcHBAIDg4GA4ODioEyYACAgIgJGREUJCQtTH9O7dG2ZmZupjAgMDER4ejocPH5YZW05OTrV+d0mSkJmbX+NfVRkVMjc3h6urK7y8vPDqq68iICAA27dvB1B6eq5Pnz54/fXXMWfOHDg6OsLV1RUffPBBhbf//vvvw83NDRcuXCjz8qVLl+LIkSPYv38/goKC0KFDBzRp0gTjxo1DSEgImjcXc9+7d+9Gr1694ODgACcnJwwbNgwREaWHda9du4YePXrAwsICbdu2xeHDh7V+TIiISM+cmorvBtR2QOuRJgcHB6SmpqJfv34lzpckCQqFQr2Bry7cunVLvUHwO++8g9OnT+P111+HmZkZJk2ahLi4OACAi4tLieu5uLioL4uLiyvVEsHExASOjo4ljik+glX8NuPi4kpMB6osXLgQH374YZV/t6y8ArResKfK16+qKx8FwsqsWosmYWlpiQcPHpR7+fr16zF79myEhIQgODgYkydPRs+ePTFgwIASx0mShNdffx07duzA0aNH0axZszJvb+PGjQgICChz+x5TU1P11FxGRgZmz54NX19fpKenY8GCBXjqqacQFhYGI6OizwdvvfUWli5ditatW+Prr7/G8OHDERkZCScnp6o8HEREpA8G2HZA63fP8ePHw9TUFJs2bYKLiwsUCoU+4gIAKJVKdOnSBZ999hkAsSnrpUuXsHr1akyaNElv96uJefPmYfbs2eqfU1NT4eHhIWNE+idJEvbv3489e/bgtddeK/c4X19fvP/++wCA5s2b49tvv8X+/ftLJE35+fl4/vnnce7cORw7dgwNGzYs9/Zu3LiBPn36VBrf6NGjS/y8du1aNGjQAFeuXEHbtm3V58+YMUN97KpVq7B79278+OOPmDNnTqX3QURENaR42wFJAvSYb2hK66Tp0qVLOHfuXI3sJO/m5obWrVuXOM/Hxwd//vknAMDV1RUAEB8fDzc3N/Ux8fHx6hoXV1dXJCQklLiN/Px8JCUlqa/v6uqK+Pj4EseoflYd8yhzc3OYm5tX8TcDLE2NceWjwCpfvzr3q60dO3bAxsYGeXl5UCqVGDduXIVTbr6+viV+dnNzK/U3mDVrFszNzXHy5EnUr1+/wvvXdErxxo0bWLBgAUJCQpCYmKhuhxEdHV0iafL391efNjExQZcuXXD16lWN7oOIiGqIYxMACiAnBchIBGwayB2R9jVNXbp0QUxMjD5iKaVnz54IDw8vcd7169fh5eUFQBSFu7q6Yv/+/erLU1NTERISon5j9Pf3R3JyMkJDQ9XHHDhwAEqlEn5+fupjjhw5gry8PPUx+/btQ8uWLcucmtMFhUIBKzOTGv+qyshg3759ERYWhhs3biArKwvr16+HtbV1ucc/upJNoVCU6uc1YMAA3L17F3v2VD5F2aJFC1y7dq3S44YPH46kpCR8//33CAkJUdes5ebmVnpdIiIyMKYWgEPhDI6B1DVpnTS99tpreOONN7Bu3TqEhobiwoULJb50adasWTh58iQ+++wz3Lx5E5s2bcKaNWsQFBQEQLwZz5w5E5988gm2b9+OixcvYuLEiXB3d1cXJ/v4+GDQoEF46aWXcOrUKRw/fhwzZszA2LFj4e7uDgAYN24czMzMMGXKFFy+fBlbtmzBsmXLSky/Pc6sra3RrFkzeHp6wsSkevVQKv/73/+wadMmTJ06FZs3b67w2HHjxuG///7DuXPnSl2Wl5eHjIwMPHjwAOHh4Zg/fz769+8PHx+fcov4T548qT6dn5+P0NBQ+Pj4VO8XIiIi3TOwuiat3wGfffZZAMCLL76oPk+hUOilELxr167YunUr5s2bh48++gje3t5YunQpxo8frz5mzpw5yMjIwLRp05CcnIxevXph9+7d6h5NgCgknjFjBvr37w8jIyOMHj0ay5cvV19ub2+PvXv3IigoCJ07d0b9+vWxYMECthvQs6eeego///wzJkyYABMTE4wZM6bM42bOnImdO3eif//++Pjjj9GrVy/Y2trizJkz+Pzzz/Hjjz/C19cXTk5OWLNmDdzc3BAdHY233367zNtbsWIFmjdvDh8fHyxZsgQPHz4s8XwmIiIDUb85ELEfSDSMkSatk6bIyEh9xFGuYcOGYdiwYeVerlAo8NFHH+Gjjz4q9xhHR0d1I8vy+Pr64ujRo1WOk6pmzJgxUCqVmDBhAoyMjDBq1KhSx5ibm2Pfvn1YsmQJvvvuO7z55puwsrKCj48PXn/9dbRt2xZGRkbYvHmz+ueWLVti+fLlZRaQL1q0CIsWLUJYWBiaNWuG7du3V1pXRUREMlAVgxvISJNCqol2zo+B1NRU2NvbIyUlBXZ2diUuy87ORmRkJLy9vUuMgFHdxL83EZGORBwEfh4J1G8BzDitl7uo6P37UVUqUImIiMDSpUvVK45at26NN954A02bNq3KzRERERGVphppSooECvIBY93U1VaV1oXge/bsQevWrXHq1Cn4+vrC19cXISEhaNOmDfbt26ePGImIiOhxZNcQMLEElHlA8m25o9F+pOntt9/GrFmzsGjRolLnz507t1TXZyIiIqIqMTIS26nEXxJ1TU7yzmhpPdJ09epVTJkypdT5L774Iq5cuaKToIiIiIgAGFQxuNZJU4MGDRAWFlbq/LCwsFJ7vBERERFVS/3CXk0G0HZA6+m5l156CdOmTcOtW7fQo0cPAMDx48fx+eefsxkkERER6ZYBjTRpnTS99957sLW1xVdffYV58+YBANzd3fHBBx/g9ddf13mARERE9BgzoK7gWidNCoUCs2bNwqxZs5CWlgYAsLW11XlgREREROri77R7QE4aYC5fzqF1TVO/fv2QnJwMQCRLqoQpNTUV/fr102lwRERE9JizdACsG4jTDyJkDUXrpOnQoUNl7hqfnZ3NbUhIrU+fPpg5c6b658aNG2Pp0qWyxVNV69atg4ODg9xhEBE93gykrknjpOnChQu4cOECAODKlSvqny9cuIBz587hxx9/RMOGDfUWKNUsSZIQEBCAwMDAUpetXLkSDg4OuHPnjgyRaS4uLg6vvfYamjRpAnNzc3h4eGD48OHYv3+/3KEREZE2DCRp0rimqUOHDlAoFFAoFGVOw1laWuKbb77RaXAkH4VCgZ9++gnt2rXDd999h5dffhmA2LB5zpw5WLVqFRo1aiRzlOWLiopCz5494eDggC+++ALt2rVDXl4e9uzZg6CgIFy7dk3uEImISFMG0nZA45GmyMhIREREQJIknDp1CpGRkeqvu3fvIjU1FS+++KI+Y61bJAnIzaj5Ly32Z/bw8MCyZcvw5ptvIjIyEpIkYcqUKRg4cCA6duyIwYMHw8bGBi4uLpgwYQISExM1vu3o6GiMGDECNjY2sLOzwzPPPIP4+HgAQEpKCoyNjXHmzBkAgFKphKOjI7p3766+/i+//AIPD49yb3/69OlQKBQ4deoURo8ejRYtWqBNmzaYPXs2Tp48qT7u66+/Rrt27WBtbQ0PDw9Mnz4d6enppW5v27ZtaN68OSwsLBAYGIiYmBiNf1ciIqqmhl2Adk8D3r1lDUPjkSYvLy8A4g2MdCAvE/jMvebv951YwMxa48MnTZqErVu34sUXX8SoUaNw6dIlXL58GW3atMHUqVOxZMkSZGVlYe7cuXjmmWdw4MCBSm9TqVSqE6bDhw8jPz8fQUFBePbZZ3Ho0CHY29ujQ4cOOHToELp06YKLFy9CoVDg3LlzSE9PV1/vySefLPP2k5KSsHv3bnz66aewti79uxavUTIyMsLy5cvh7e2NW7duYfr06ZgzZw5WrlypPiYzMxOffvopNmzYADMzM0yfPh1jx47F8ePHNX4ciYioGhr3FF8y07oQfP369di5c6f65zlz5sDBwQE9evTA7dvyb6ZHurdmzRpcunQJM2fOxJo1a/Ddd9+hY8eO+Oyzz9CqVSt07NgRa9euxcGDB3H9+vVKb2///v24ePEiNm3ahM6dO8PPzw8bNmzA4cOHcfr0aQCikPzQoUMAxOKDAQMGwMfHB8eOHVOfV17SdPPmTUiShFatWlUay8yZM9G3b180btwY/fr1wyeffILffvutxDF5eXn49ttv4e/vj86dO2P9+vU4ceIETp06VentExFR3aF1n6bPPvsMq1atAgAEBwfj22+/xdKlS7Fjxw7MmjULf/31l86DrJNMrcSojxz3qyVnZ2e8/PLL2LZtG0aOHImNGzfi4MGDsLGxKXVsREQEWrRoUeHtXb16FR4eHiWm11q3bg0HBwdcvXoVXbt2xZNPPokff/wRBQUFOHz4MAYOHAhXV1ccOnQIvr6+uHnzJvr06VPm7UtaTEH+999/WLhwIa5du4bU1FTk5+cjOzsbmZmZsLISj5WJiQm6du2qvk6rVq3UsXbr1k3j+yIiotpN66QpJiYGzZqJKvZt27ZhzJgxmDZtGnr27FnumxiVQaHQappMbiYmJjAxEU+X9PR0DB8+HJ9//nmp49zc3HRyf71790ZaWhrOnj2LI0eO4LPPPoOrqysWLVqE9u3bw93dHc2bNy/zus2bN4dCoai02DsqKgrDhg3Dq6++ik8//RSOjo44duwYpkyZgtzcXHXSREREBFRhes7GxgYPHjwAAOzduxcDBgwAAFhYWCArK0u30ZFB6tSpEy5fvozGjRujWbNmJb7KqiF6lI+PD2JiYkoUU1+5cgXJyclo3bo1AFF35Ovri2+//RampqZo1aoVevfujXPnzmHHjh3lTs0BgKOjIwIDA7FixQpkZGSUulzVnDU0NBRKpRJfffUVunfvjhYtWiA2tvToX35+vrooHQDCw8ORnJwMHx+fSn9XIiKqO7ROmgYMGICpU6di6tSpuH79OoYMGQIA6jdRqvuCgoKQlJSE5557DqdPn0ZERAT27NmDF154AQUFBZVePyAgAO3atcP48eNx9uxZnDp1ChMnTsSTTz6JLl26qI/r06cPNm7cqE6QHB0d4ePjgy1btlSYNAHAihUrUFBQgG7duuHPP//EjRs3cPXqVSxfvhz+/v4AgGbNmiEvLw/ffPMNbt26hZ9//hmrV68udVumpqZ47bXXEBISgtDQUEyePBndu3fn1BwR0WNG66RpxYoV8Pf3x/379/Hnn3/CyckJgPjU/txzz+k8QDI87u7uOH78OAoKCjBw4EC0a9cOM2fOhIODA4yMKn9KKRQK/P3336hXrx569+6NgIAANGnSBFu2bClx3JNPPomCgoIS0759+vQpdV5ZmjRpgrNnz6Jv3774v//7P7Rt2xYDBgzA/v371TV57du3x9dff43PP/8cbdu2xcaNG7Fw4cJSt2VlZYW5c+di3Lhx6NmzJ2xsbErFSkREdZ9C0qZqlsqVmpoKe3t7pKSkwM7OrsRl2dnZiIyMhLe3NywsLGSKkGoK/95ERLVHRe/fj9K6EPzIkSMVXt67t7yNp4iIiIj0QeukqaxpEYVCoT6tSU0LERERUW2jdU3Tw4cPS3wlJCRg9+7d6Nq1K/bu3auPGImIiIhkp/VIk729fanzBgwYADMzM8yePRuhoaE6CYyIiIjIkGg90lQeFxcXhIeH6+rm6iTu2/d44NoKIqK6SeuRpgsXLpT4WZIk3Lt3D4sWLUKHDh10FVedYmZmBiMjI8TGxqJBgwYwMzMrUQdGdYckSbh//z4UCgVMTU3lDoeIiHRI66SpQ4cOUCgUpT5Nd+/eHWvXrtVZYHWJkZERvL29ce/evTI7TlPdolAo0KhRIxgbG8sdChER6ZDWSVNkZGSJn42MjNCgQQP2o6mEmZkZPD09kZ+fzxWGdZypqSkTJiKiOkjrpMnLy0sfcTwWVFM2nLYhIiKqfTQuBD9w4ABat26N1NTUUpelpKSgTZs2OHr0qE6DIyIiIjIUGidNS5cuxUsvvVRmi3F7e3u8/PLL+Prrr3UaHBEREZGh0DhpOn/+PAYNGlTu5QMHDmSPJiIiIqqzNE6a4uPjK6zFMTExwf3793USFBEREZGh0ThpatiwIS5dulTu5RcuXICbm5tOgiIiIiIyNBonTUOGDMF7772H7OzsUpdlZWXh/fffx7Bhw3QaHBEREZGhUEga7vkQHx+PTp06wdjYGDNmzEDLli0BANeuXcOKFStQUFCAs2fPwsXFRa8BG6rU1FTY29sjJSWlzGJ5IiIiMjzavH9r3KfJxcUFJ06cwKuvvop58+apO4IrFAoEBgZixYoVj23CRERERHWfVs0tvby88O+//+Lhw4e4efMmJElC8+bNUa9ePX3FR0RERGQQtO4IDgD16tVD165ddR0LERERkcHSuBCciIiI6HHGpImIiIhIA0yaiIiIiDTApImIiIhIA0yaiIiIiDTApImIiIhIA0yaiIiIiDTApImIiIhIA0yaiIiIiDTApImIiIhIA0yaiIiIiDTApImIiIhIA0yaiIiIiDTApImIiIhIA0yaiIiIiDTApImIiIhIA0yaiIiIiDTApImIiIhIA0yaiIiIiDTApImIiIhIA0yaiIiIiDTApImIiIhIA0yaiIiIiDTApImIiIhIA0yaiIiIiDTApImIiIhIA0yaiIiIiDRQq5KmRYsWQaFQYObMmerzsrOzERQUBCcnJ9jY2GD06NGIj48vcb3o6GgMHToUVlZWcHZ2xltvvYX8/PwSxxw6dAidOnWCubk5mjVrhnXr1tXAb0RERES1Ra1Jmk6fPo3vvvsOvr6+Jc6fNWsW/vnnH/z+++84fPgwYmNjMWrUKPXlBQUFGDp0KHJzc3HixAmsX78e69atw4IFC9THREZGYujQoejbty/CwsIwc+ZMTJ06FXv27Kmx34+IiIgMm0KSJEnuICqTnp6OTp06YeXKlfjkk0/QoUMHLF26FCkpKWjQoAE2bdqEMWPGAACuXbsGHx8fBAcHo3v37ti1axeGDRuG2NhYuLi4AABWr16NuXPn4v79+zAzM8PcuXOxc+dOXLp0SX2fY8eORXJyMnbv3l1mTDk5OcjJyVH/nJqaCg8PD6SkpMDOzk6PjwYRERHpSmpqKuzt7TV6/64VI01BQUEYOnQoAgICSpwfGhqKvLy8Eue3atUKnp6eCA4OBgAEBwejXbt26oQJAAIDA5GamorLly+rj3n0tgMDA9W3UZaFCxfC3t5e/eXh4VHt35OIiIgMl8EnTZs3b8bZs2excOHCUpfFxcXBzMwMDg4OJc53cXFBXFyc+pjiCZPqctVlFR2TmpqKrKysMuOaN28eUlJS1F8xMTFV+v2IiIiodjCRO4CKxMTE4I033sC+fftgYWEhdzglmJubw9zcXO4wiIiIqIYY9EhTaGgoEhIS0KlTJ5iYmMDExASHDx/G8uXLYWJiAhcXF+Tm5iI5ObnE9eLj4+Hq6goAcHV1LbWaTvVzZcfY2dnB0tJST78dERER1SYGnTT1798fFy9eRFhYmPqrS5cuGD9+vPq0qakp9u/fr75OeHg4oqOj4e/vDwDw9/fHxYsXkZCQoD5m3759sLOzQ+vWrdXHFL8N1TGq2yAiIiIy6Ok5W1tbtG3btsR51tbWcHJyUp8/ZcoUzJ49G46OjrCzs8Nrr70Gf39/dO/eHQAwcOBAtG7dGhMmTMDixYsRFxeH+fPnIygoSD299sorr+Dbb7/FnDlz8OKLL+LAgQP47bffsHPnzpr9hYmIiMhgGXTSpIklS5bAyMgIo0ePRk5ODgIDA7Fy5Ur15cbGxtixYwdeffVV+Pv7w9raGpMmTcJHH32kPsbb2xs7d+7ErFmzsGzZMjRq1Ag//PADAgMD5fiViIiIyADVij5NtYE2fR6IiIjIMNS5Pk1EREREcmPSRERERKQBJk1EREREGmDSRERERKQBJk1EREREGmDSRERERKQBJk1EREREGmDSRERERKQBJk1EREREGmDSRERERKQBJk1EREREGmDSRERERKQBJk1EREREGmDSRERERKQBJk1EREREGmDSRERERKQBJk1EREREGmDSRERERKQBJk1EREREGmDSRERERKQBJk1EREREGmDSRERERKQBJk1ERHWQJEmQJEnuMIjqFCZNRKS13Hwl8gqUcodB5ShQSpix6Rzaf7gX4XFpcodDVGcwaSIirdxNzsKAJYfR54tDSM/JlzscKsMnO69g58V7SM3Ox/xtFzniRKQjTJrI4DxIz0FuPkcxDFFieg4m/BCC2w8ycTc5C5tCbssdEj1iQ3AUfjoeBQAwMzHC6aiH2BZ2V96giOoIJk1kUA5eS4D/wgN4auVxZOcVyB0OFZOSlYeJP57CrcQMWJiKl44fjkby72RADoUn4IPtlwEAbwW2xBv9mwMAPvv3GlKz8+QMjcqQnVeAU5FJUCo5ElhbMGkig3E9Pg2v/XoOuQVKXI5NxZJ91+UOiQpl5RZgyrrTuHIvFfVtzLB9Ri+42VsgIS0Hf569I3d4BCA8Lg0zNp2DUgLGdG6E6X2aYuoT3vCub437aTlYuu+G3CFSMRk5+Rj3/Uk8810wFu66Knc4pCEmTWQQkjJyMWX9aaTn5KNJfWsAwJqjt3AmKknmyCg3X4mXfwnFmdsPYWthgg0v+qGFiy1eeqIJAOC7w7eQz6JwWSWkZePFdeL/x8/bEZ891Q4KhQLmJsb44H9tAADrg6NwLS5V5kgJECNMU9efwdnoZADAT8ejcDOBBfu1AZMmkl1uvhKv/BKKmKQseDpa4Y9Xe2BM50aQJOD/fj+PzFz9FxvnFyix9L/rWPbfDUTcT9f7/dUWBUoJs7aE4cj1+7A0Nca6F7qitbsdAGBsNw84WpshOikTOy/ekznSx1d2XgGmbQjF3eQseNe3xncTOsPMpOil/ckWDRDYxgUFSgkL/r7MonCZ5eYr8eovoQi+9QA25ibo6OmAfKWED/+5wr9NLcCkiWQlSRIW/H0JpyKTYGNugh8mdYGjtRkWDG8Nd3sL3H6Qic93XdN7HAt3XcPS/25gyX/X0f+rwxi6/Ci+OxyBu8lZer9vQyVJEt756yJ2XrwHU2MFvpvQGZ29HNWXW5mZ4IUejQEAqw5F8AVfBkqlhP/77TzCYpLhYGWKtZO7wsHKrNRx7w1rDQtTI5yKTML287EyREqA+HD2xuZzOBh+HxamRlg7uSuWPtsBZsZGOHojEfuuxMsdIlWCSRPJau3xKGw+HQMjBfDNcx3RwsUWAGBnYYrPx/gCANYH38bxm4l6i+HP0Dv48VgkAMDP2xEmRgpcjk3Fwl3X0HPRATy9+gQ2BEchMT1HbzEYGkmS8Nm/V7HljPjbLB/bEb1bNCh13ET/xrAxN8G1uDQcuJYgQ6SPt6/3XVcntauf7wzvwqntRzWqZ4WgPs0AAJ/uvIo0FoXXOKVSwlt/XMCuS3EwMzbC9xO7oJu3I7ycrPFSb28AwCc7r3JhhYFj0kSyORiegE93XgEAvDPEB31bOZe4/InmDfB8d08AwJw/Lujlhf58TDLmbb0IAHitXzNsedkfp94NwKdPtYWftyMUCuB01EMs+Psy/D7bjwk/huD3MzEGsxLpenwabibofjpxxcGb+P6oSCQXjfLF4HZuZR5nb2WK8YV/oxUHb3K0qQb9EXoH3x68CQBYOMoX3Zs4VXj8S72bwMvJCglpOVi+n0XhNUmSJLy77RK2nrsLEyMFVozvhCeaF30Imd6nGVzszBGdlKn+AEeGiUkTyeJmQhpeL1zp80yXRpjSy7vM4+YN9oGnoxXuJmfhkx26XWGSkJaNl38ORW6+EgE+zpgV0AIA4GhthvF+Xtjysj9OvN0P84f6wLeRPQqUEo7eSMRbf1xAl0/+w8s/n8HOC/dk+WQYk5SJ1349h4FLjiDg68OYuv4MwmKSdXLb609E4cu9YuXi/KE+eKarR4XHT+nlDTMTI5yNTkZIJAv3HxUWk4wtp6N12gg05NYDzPvrAgAgqG9TjOncqNLrWJga44Phoij8p+NRuBHPwuOaIEkSPt5xFb+eioaRAljybAcMaO1S4hhrcxO8M8QHAPDtgZu4l/L4lgUYOoXEj4Y6kZqaCnt7e6SkpMDOzk7ucAzaw4xcjFx5HLcfZKJbY0f8MtWvROHqo05FJuHZNcGQJGDt5C7o18ql3GM1lZuvxLjvT+LM7Ydo2sAa24J6wtbCtMLrRCZm4J/zsdh+PrbE6I61mTEGtnHFqE4N0atZfSgUimrHV56UrDysPHgTPx2PQm6BEqq7Uv0XP9G8Pmb0bQa/SkYdyrP13B3M2nIeAPB6/+aYPaCFRtebv+0ifjkZjSea18fPU/yqdN910eZT0Zi/7RLylRLsLU0xqUdjvNCjMepZl6470lRkYgaeWnkcyZl5GNrODd881xFGRpo/56auP4P/rsbDv4kTNr3kp9fnq7YeZuTiUmwK/Js4wcS4Zj7TFyglrDsRhT2X4/BsFw+M7NgQxlo8npX5ck+4ekRw8RhfPNOl7A8hkiTh6dXBOHP7IUZ0cMeysR11FgNVTJv3byZNOlKXkiZJknAzIR0X7qSgtbsdfNx09/vk5isxcW0ITt5KQqN6lvg7qCecbMwrvd4nO67gh2ORaGBrjr0ze1frTQcA5v11Eb+eioathQn+DuqJJg1sNL6uJEm4ei8N28/H4p/zsSWKxZs522BSj8YY3akhrMxMqhVjcXkFSmw8eRvL9t/Aw0wxNdijqRPeGeIDC1NjrDoUgW1hd1FQ2CSvW2NHBPVrht7NNU/i9l2Jxyu/hKJAKWFyj8Z4f3hrja8bk5SJPl8eQoFSwj8zeqFdI/uq/aJ1hFIp4fPd1/DdkVsAgHpWpuq/m6WpMZ7r5omXenvDzd5Sq9tNzszFUytPIDIxA+09HLBlWndYmBprdRsxSZkI+PowcvKV+Oa5jhje3l2r6+vLwWsJeOuP80hMz0Xbhnb4dGQ7tPdw0Ot9Xo9Pw5w/LpQYpW3laou3B7fCky0aVDuhXHHwJr7YEw4A+GhEG0z0b1zh8ZfupmD4t8cgScDvr/ija2PHCo8n3WDSJIPanDRJkoSI++kIjniAk7eScPLWAzzIyFVf/lTHhngzsCUaOmj3Al/W/byz9RJ+PRUNazNj/DW9J1q62mp03ey8AgxdfhQR9zPwv/buWP5c1T+F/XLyNuZvuwSFAlg7qWupWiptKJUSzsU8xNZzd7H17F1k5IqpOjsLEzzb1QMT/RvDw9GqyrcvSRL2XonHol3XEJmYAUAkZu8MaYW+LZ1LvKjHJGVi1eEI/HHmDnIL+yb5NrLHjL7NEODjUuFoxImIREz+6TRy85UY1akhvhzTXqvRCwCYtSUMW8/dxZB2rlg5vnMVftu6ITM3HzM3h2Fv4UqomQHNMaNvM+y9Eo+Vh27i0l3RK8nUWIGnOjbEK0821ShpL/6Bo6GDJbYG9YCzrUWVYlxWuFLUxc4c+/+vD2zMdZfgays7rwCLdl3DuhNRJc5XKIAJ3b3wZmBL2FUyCqyt3HwlVh2KwLcHbyCvQIKtuQlGdmyIbWF3kZYtplF7NHXCvME+Vf4AsPZYJD7aIWo23x7cCq882VSj68376wJ+PRWDNu522D6jl05HvahsTJpkUJuSJnWSVJgghdx6gMT03BLHWJgaobmzLS7eTQEg9rB6oWdjTO/TDPaWVXsB++l4JD785woUCuCHiV3Q30e7abawmGSMXnUCBUoJK8d3wpByipMrEnLrAcb/EIJ8pYQ5g1pieuGKIl1Izc7DH2fuYH1wFG4/yAQAGCmAAB8XvNDTG92bOGr1yfXCnWR8uvOquk7IydoMswa0wNiuHhVOXcSlZGPNkVvYdOo2svNE8tTK1RZBfZthSDu3Ui/CYTHJGP/9SWTkFmBgaxesHN+pSlMj1+PTMHDJESgUwL5ZT6KZs+ajd3VFXEo2pm44jUt3U2FmbIQvnvbFiA4N1ZdLkqiLW3HwpvrvqlAAg9u6YnqfZmjbsOw3aEmSMOePC/g99A5szE3wx6v+aOVa9deZ7LwCDFxyBNFJmXi5dxPMK6ynqWnhcWl4Y/M5XIsT9VWTezTG1Ce88dXe69h6TuyX52xrjgXDW2NoOzedTCWej0nG3D8vqO8zwMcZn4xsB1d7CzzMyMWKgzexIfi2+oPH8PbueGtgS3g6af7hZ/OpaLz9l1hgos00NyD23uzz5SGkZefjs6faYZyfpxa/HVUFkyYZGHLSJJKkDJy89aDwK6nU8nlzEyN09qoH/yZO6N7UCb6N7GFuYowLd5Lx2b9XcfKWeIGvZ2WK1/s3x3g/rwrrkB515Pp9TP7pFJQS8M6QVpjWW7NPXY/6am84vjlwE47WZtgzszca2FY+tadyNzkL//vmGB5k5GKYr6gF0Uc9R4FSwqHwBKw7EYWjN4paJbRytcXkHo0xsmPDCqdU7iZn4Yvd17AtTPTTMTcxwtQnvPHKk00rrbsqLjE9Bz8ei8TPwbfVRchN6lvj1T5NMbJjQ5gaGyE8Lg3PrglGcmYeejZzwo+Tumo93VOcql7m6c6N8MXT7at8O7XRpbspmLr+DOJSs+FobYY1EzqjSwXTK6G3H2LVoZv472pRq4YnmtfH9D7NSiXYKw/dxOLd4TBSAGsnd0WfllUfHVXZfzUeU9afgYmRArtnPoFmzpqN+uqCJEn4+eRtfLrzKnLylahvY4YvxrQvMep7/GYi5m+7pB5hfbJFA3w0og28nMpuq1CZ7LwCLNl3Hd8fvQWlJBZ8fPC/NhjuWzoZi0nKxFd7w9X/g6bGCjzf3Quv9WsOx0pKA7adu4tZv4VBkoCXnvDGO0N8tH6dUX3AdLQ2w8H/6wN7K92OtFFJTJpkYGhJk1Ip4UTEA/wRGoPjEQ9wP63sJKl7Eyd0b+KE9h4iSSqLJEk4cC0BC3ddUxdAN3aywpxBrTC4rWulLwg3E9Lx1MrjSMvOx9OdG2HxGN8qJyu5+UqMWHEcV++lYmBrF3w3obNGt5WVW4CnvzuBS3dT0drNDn++2gOWZlVPDjR1Iz4N605E4a+zd5FVuMrOwcoUz3XzxITuXnAvNuWZlp2HlYci8OOxSOTmi0+5owqnRt2rMTWakpmHdSeisPZ4JFKyRF1NQwdLTO7RGN8fvYWEtBx08HDAxql+sK7mNM3Z6IcYtfIETIwUODynb7WndGuLfVfi8cbmc8jMLUAzZxusndRV45GJa3GpWH0oAv9cuKeuSevo6YDpfZqhfytn7L4ch+kbzwLQrC5GG1PWncb+awno2cwJv0ypmaLwB+k5mPPHBewv7OvVp2UDfDGmfZkfgLLzCrD6cARWHoxAboES5iZGeK1fM0zr3VSrD20nbz3A239eQFThCPD/2rvj/eGtK62nvHQ3BZ/vvqb+8GNrboJX+jTFiz29y3z92H0pDkGbzqJAKeH57p74eETbKj2meQVKDFl2FDcS0jG5R2P1VjikH0yaZGAoSdP9tBz8HhqDzadiEJ2UqT7fzMQInT1VSZIj2ns4aD2ikF+gxJYzMViy74Z6pKqTpwPeHepTolN0ccmZuRi54jiiHmSia+N6+GWqX7nJmaauxKZixIpjyCuQsOTZ9niqY8XLrSVJwswtYfg7LBaO1mbYPqMnGtWrep1RVaRk5mHLmWisP3FbXThubKTAoDaumOjvhevxaVj63w11LVn3Jo6YP7R1udM1VZGek49fTt7GD0dvlZiObeliiy0vdy+zk3RVPLfmJIJvPXgsXuwlScKPxyLx6b9XIUlipOjbcZ2qNIUdk5SJ745E4Lczd9RJcwsXG0QnZSI7T6mXxzP6QSYClhxGbr4SK8Z1wlBf7ae8tXHk+n383+/ncT8tB2bGRpg3pBUm92hcaWJx63463vv7Eo7ffABA1PV9MrJtpb2p0rLzsGjXNWwMiQYAuNpZ4JORbRHQWrvSgKM37mPhv9dw5Z6oR3OxM8fsAS0wulMj9VT2wfAETNtwBnkFEkZ3aoQvxvhqXRdY3LEbiXj+xxAYGymw640n1I1/SfeYNMlAzqRJqZRwPCIRv56Kxt7L8cgv/LRqa26Cpzo1xJB2buhQhSSpPOk5+Vhz5Ba+P3JLPXoyqI0r5g5uVaIjcV6BEpPWnsKJiAdo6GCJv2f0RH0NVsppQrUqxdbCBHtn9a5wFdKaIxH47N9rMDZS4JcpfvBvWrXl+LpQoJTw39V4/HQ8Uj3lWVyTBtZ4Z7AP+vs46+1Tf1ZuAbacjsb3RyNhY26Cn6d0g7Nd1QqKy6J6sbcwNcLxuf00Wh1ZG+UVKPH+9svYVPiGPM7PEx/+rw1Mq7lUPiEtG2uPReGXk0XTqn1bNsAPk7rqpSj4633XsXz/DbjZW+C/2U9We7SxLDn5BVi8O1zduLG5sw2WP9dRq5W5kiTh77BYfLLzijrpH9O5Ed4Z4lPmlNnBawl4d+tFxKZkAwCe6+aBeUN8qlxUrlRK2H4+Fl/sCVd/8GnubIO5g1rBytwYL/x0Gjn5Sgxt54ZlYzvopGXCyz+fwZ7L8TU6Evg4YtIkAzmSpoS0bPwReqfUqFJHTwc8180Tw3zddLrs/VHxqdlYsu86fjsTA6UEmBgpMN7PE6/3bw4nG3N17x5rM2P8Ob1HtQpXH5VfoMTo1cE4H5OM3i0aYP0LXct8QTl8/T5eKKyl+vB/bTCpcK80Q3D1XirWHY/CtrC7sDY3wayA5hjbzbPab7rakCRJ5y/EkiRhxIrjuHAnBTP6NsObgS11evtVlZVbAKUk6SQpSMnKw4xNZ3H0RiIUCuDdIT6Y0stbp49lSlYeNobcRnxKNt4a1EpvK9yy8woQ8PVh3HmYhVf7NMXcQa10evs3E9Lw2q9huFo4SjPR30vdKqMqUjLz8Pmea+pk1cHKFO8M9sGYzo1gZKTAw4xcfLTjirqQ3NPRCotGtUOPZvV18vvk5Bfg5+Db+PbgTSQXtpEwUgBKCejfyhmrnu+s1dRhRWKSMtH/azESuPr5zhjU1lUnt0slMWmSQU0lTapRpU0h0dh3pfSo0nPdPHXaV0kT4XFpWLTrKg6G31fH8mTLBthx4R4UCuD7CV20Hg7XxM2EdAxdfhQ5+coyV5lEJWbgf98eQ2p2Pp7p0gifj656LZU+5eYrYWKkqNZQvqHZfSkOr/wSClsLE5x4u59WBexVoVRKSEzPwd3kLMQmZyM2OavwdBZiU7Jw92EWHmbmQaEQ05EdPeuhs1c9dPJ0gHd9a62eF9EPMvHi+tO4mZAOKzNjLBvbsVSH59pm7+U4TPs5FKbGCuye2RtNtehbVh5JkrDpVDQ+3nEF2XlKOFqbYfFoX529FoTefoh3t15Ur4Lr1tgRw9u7qae5jRTAiz298X8DW+qlfjElKw+rD0dg7bFI5OQr0atZffwwqYvORvRVVItfGtWzxH+zn9T57VeFUinVqdcrJk0y0HfSlJCWjd/P3MHm09GISSpqplhTo0qaOHEzEZ/+exWXY1PV52nTn6Qqfjh6C5/svAprM2Psntlb3RMpPScfT604jhsJ6ejo6YDN07pXu5aKNKdUShi49AhuJqRj7qBWeLWPbp4DUYkZCL71oGRSlJyNeylZyCuo2ktZPStTdPKsh05e9dDJsx7ae9iX+790JioJ034ORVJGLlztLPDDpC46rTuTiyRJeGHdaRwKv48nmtfHhhe7VesDRlJGLub+eQH7CntVPdG8Pr56ur1Op4EBMUX60/FILNl3Q10qAIhps8VjfNHRs55O768s91KycDrqIQa2dtFLQpOZm4/+Xx3GvZRszB7QAq/3b67z+6hMYnoOTkUmIeTWA4REJiE8Pg3e9a3h5y1qZP28neBqr9u/bU1i0iQDfSVN56IfYs2RWyVHlSxMMKpjQ4yVYVSpMkqlhL/P38WaI5Ho2dQJ7w7Vfrmttvc39vuTOBWZBD9vR/z6UncAwMu/hGLflXg425rjn9d6wUXHL9ZUuT9C7+DN38+jvo05js3tW603FEkSW10s/Peaun/Oo4wUotDX3cFS/dXQoeTPOfkFOHs7GWejH+Ls7Ye4cDdFXXStYmykgI+bLToXS6Qa1bPE9vOxeOv3C8gtUKJtQzv8MLFrrX6jeFRUYgYGLjmC3AIlVj/fCYPaal4ULkkS4lKzce1eGq7GiWnnhMJi7zmDWuLFnt56HZm4m5yFD7ZfxtEb9zGtd1ME9W1apz4k/XM+Fq/9eg4WpkY48H99qrWaVhPxqdmih19kEk5FJmm0KbiXkxX8vEUC5dfEscYX21QHkyYZ6Ctp+v1MDN76Q2zM2dHTAeO6eWKYr3uNLJevLaIfZGLQsiPIzC3AgmGtkZKVh2X7b8DM2AhbXu5eI582qbS8AiX6fHEId5Oz8PHItpjQ3atKt5OUkYu3fj+vXqLe0dMBrd3sCpMiVUJkAVc7C62Lb3PyC3AlNhWhtx/iXHQyQm8/RFxqdqnj6tuYq1eMDmztgqVjO8g+sqsPqn3SGjpYYt/s3mX+juk5+QiPS0N4XBquxaXiWlwart1LRWp2yQ2JmzawxvLnOqKNe82NxNW1aSMVSZLw7Brx4XCYrxu+HddJp7d/NzlLjCLdSkJI5AN1a4biWrnaws/bEd28ndC2oR3C49IQEimOvxKbCuUjmURDB0uRRBWORHk5WRlkeQTApEkW+kqasnIL8MWecDzdpZHBjSoZEtXWKGbGRuqRiC/G+OLpcjbHpJqx/kQU3t9+GY3qWeLQm320TmpO3EzEzC1hYtTCxAjvDvHBRH8vvb74xiZn4Wz0Q4Tefoiz0cm4fDdFPcr7cu8mmDuoVZ18YwbE603A14dxN1kUhY/u1KhkchSXWqI8oDhjIwWa1LdGS1dbdPBwwHg/L36406HLsSkY/s0xKCVgy7TuVd6UGxDlHofC7xfuCJFUYv9MQHSpb+1mpx416tbYscL9PlOz8xAa9RAnI8XtXbybou45puJiZw4/byf4N3XCmM6NanTBS2WYNMnAUPo0Pa4kScLEtafUTegehx5BtUF2XgF6fX4Aiem5GvXUUskrUGLJvutYdTgCkiRGLb55rhNau9f8/1Z2XgEu3k2BlZlxjY6ayGX3pXt45ZezFR7jbGuOVm52aOVqi1autmjpaotmzjZ1akrMEL279SI2hkTDx80OO17Tbl+6yMQM7L0chz2X43AuJhnF3/mNjRRo29Ae3QtHhjp7OVZ5uywAyMjJR+jth6IOKvIBwmKSS9QcPtfNEwtHtavy7esakyYZMGmSX2xyFl5cdxotXGzx1TPtDeqTzONM1VOrhYsNdr/Ru9JRmpikTLy++RzORScDEP113hvWuk5OhxkiSZLw0oZQ/Hc1HpamxmjhagufwsSopastWrnaVbqVCOlHUkYu+n55CClZefhkZFs8X8GUtyRJuHg3BXsvx2PP5TjceKQuqX0je/RsVh9+TZzQ2aueXjdtzs4rwNnohzhyPRGrD0fAzNgIJ+b101nfvupi0iQDJk2GQR99h6h6UrPz0HPhAaTl5GPNhM4Y2Kb8XjPbz8fi3b8uIi0nH7YWJlg0ylfvXaqptLwCJRLTc+Bia1FnpyJrK9WUt4OVKQ692adEJ/+8AiVORSZh7+U47L0Sj3spRfV5JkYK+Dd1wsDWLgho7VJhQ2B9GrHiOM7HJOPNgS0wo1/NrwQsizbv3/zoRnUKEybDY2dhign+Xlh5KAIrDkVgQGuXUn+nzNx8vP/3ZfweegcA0NmrHpaN7VCrVuDUJabGRrK9qVLFxvt5YlNINMLj07Bk33XMHdwKR67fx57L8dh/Nb5EQb6VmTH6tGyAga1d0beVc7Wm3HRlcg8vzNqSjF9ORuPlJ5vWuhkBjjTpCEeaiMqXmJ6DnosOICdfiU1T/Up0Z750NwWvbz6HW/czoFAAr/Vthtf7N9fJNhREddGJiESM+z4ERgqR4OYUa5vhZG2GAB8XBLZ1QY+m9Q2iGWZxOfkF6LlI1DnWxH6HmuBIExEZlPo25hjb1QPrg29j5aEI9GhWH5IkYe3xKHy+S/RecrWzwJJnO8i6NyBRbdCjaX0MaeeKfy/GISdfCU9HKwxs7YLAtq7o5FlPL3sU6oq5iTHGdfPE8gM3sf5ElEEkTdpg0kRENeKl3k2wMSQax24m4uC1BGwIjlJvvTOgtQsWj/atcFkzERX5Ykx79GnpDN9G9mjpYlurShPGdxfT9aeiknA5NqVWrUrl+DcR1YhG9awwokNDAMAL607jYPh9mJkY4eMRbbBmQmcmTERasDY3wTNdPNDK1a5WJUwA4GJngcHtxAjT+hNR8gajJSZNRFRjXu3TBKrX9+bONtg+oycm+DeudS/6RFQ9k3uIdgl/h8XiYUauzNFojtNzRFRjmjnb4ssx7RGXmo0Xe3qzYzTRY6qTZz20bWiHS3dTsfl0jM429dY3jjQRUY0a3bkRgvo2Y8JE9BhTKBSY5N8YgNgGK7+cjbgNDZMmIiIiqnHD27vD0doMd5Oz8N/VeLnD0QiTJiIiIqpxFqbGeK6b2FR9XS0pCGfSRERERLJ4vrsXjI0UOHkrCdfiUuUOp1JMmoiIiEgWbvaWCGzjAgBYf+K2zNFUjkkTERERyWZyD28AwNZzd5CSmSdzNBVj0kRERESy6dq4Hnzc7JCdp8SWM9Fyh1MhJk1EREQkG4VCoW52uSH4NgqUkswRlY9JExEREclqRIeGcLAyxZ2HWThwLUHucMpl0EnTwoUL0bVrV9ja2sLZ2RkjR45EeHh4iWOys7MRFBQEJycn2NjYYPTo0YiPL9nvITo6GkOHDoWVlRWcnZ3x1ltvIT8/v8Qxhw4dQqdOnWBubo5mzZph3bp1+v71iIiICKL9wLNdRfsBQ96PzqCTpsOHDyMoKAgnT57Evn37kJeXh4EDByIjI0N9zKxZs/DPP//g999/x+HDhxEbG4tRo0apLy8oKMDQoUORm5uLEydOYP369Vi3bh0WLFigPiYyMhJDhw5F3759ERYWhpkzZ2Lq1KnYs2dPjf6+REREj6sJ3b1gpACO3UzEjfg0ucMpk0KSJMOdPHzE/fv34ezsjMOHD6N3795ISUlBgwYNsGnTJowZMwYAcO3aNfj4+CA4OBjdu3fHrl27MGzYMMTGxsLFRSxrXL16NebOnYv79+/DzMwMc+fOxc6dO3Hp0iX1fY0dOxbJycnYvXu3RrGlpqbC3t4eKSkpsLOz0/0vT0REVMe9/PMZ7Lkcj+e7e+KTke1q5D61ef826JGmR6WkpAAAHB0dAQChoaHIy8tDQECA+phWrVrB09MTwcHBAIDg4GC0a9dOnTABQGBgIFJTU3H58mX1McVvQ3WM6jbKkpOTg9TU1BJfREREVHWTejQGAPx19i5Ssw2v/UCtSZqUSiVmzpyJnj17om3btgCAuLg4mJmZwcHBocSxLi4uiIuLUx9TPGFSXa66rKJjUlNTkZWVVWY8CxcuhL29vfrLw8Oj2r8jERHR48y/iRNautgiM7cAv5+5I3c4pdSapCkoKAiXLl3C5s2b5Q4FADBv3jykpKSov2JiYuQOiYiIqFZTKBSYqG4/EAWlgbUfqBVJ04wZM7Bjxw4cPHgQjRo1Up/v6uqK3NxcJCcnlzg+Pj4erq6u6mMeXU2n+rmyY+zs7GBpaVlmTObm5rCzsyvxRURERNXzVMeGsLMwwe0HmTh03bDaDxh00iRJEmbMmIGtW7fiwIED8Pb2LnF5586dYWpqiv3796vPCw8PR3R0NPz9/QEA/v7+uHjxIhISih74ffv2wc7ODq1bt1YfU/w2VMeoboOIiIhqhpWZibr9wDoD24/OoJOmoKAg/PLLL9i0aRNsbW0RFxeHuLg4dZ2Rvb09pkyZgtmzZ+PgwYMIDQ3FCy+8AH9/f3Tv3h0AMHDgQLRu3RoTJkzA+fPnsWfPHsyfPx9BQUEwNzcHALzyyiu4desW5syZg2vXrmHlypX47bffMGvWLNl+dyIiosfVhO6NoVAAR67fR8T9dLnDUTPopGnVqlVISUlBnz594Obmpv7asmWL+pglS5Zg2LBhGD16NHr37g1XV1f89ddf6suNjY2xY8cOGBsbw9/fH88//zwmTpyIjz76SH2Mt7c3du7ciX379qF9+/b46quv8MMPPyAwMLBGf18iIiICPJ2s0L+VMwDg52DDGW2qVX2aDBn7NBEREenO0Rv3MeHHU7AxN0HwvH6wtTDVy/3U2T5NRERE9Hjo1aw+mjnbID0nH3+GGkb7ASZNREREZHAUCgUm+avaD9w2iPYDTJqIiIjIII3q1Ai25ia4lZiBozcT5Q6HSRMREREZJmtzE4zpIvozrj8RJW8wYNJEREREBmySv2g/cDA8AVGJGbLGwqSJiIiIDFbj+tbo06IBJEnUNsmJSRMREREZtEk9GsNIAaTn5Mkah4ms905ERERUid7NG+DY3H5wdyh7P9iawpEmIiIiMmhGRgrZEyaASRMRERGRRpg0EREREWmASRMRERGRBpg0EREREWmASRMRERGRBpg0EREREWmASRMRERGRBpg0EREREWmASRMRERGRBpg0EREREWmASRMRERGRBpg0EREREWmASRMRERGRBkzkDqCukCQJAJCamipzJERERKQp1fu26n28IkyadCQtLQ0A4OHhIXMkREREpK20tDTY29tXeIxC0iS1okoplUrExsbC1tYWCoWi1OWpqanw8PBATEwM7OzsZIiw9uBjpTk+VprjY6U5Plaa42OlHUN8vCRJQlpaGtzd3WFkVHHVEkeadMTIyAiNGjWq9Dg7OzuDeaIYOj5WmuNjpTk+VprjY6U5PlbaMbTHq7IRJhUWghMRERFpgEkTERERkQaYNNUQc3NzvP/++zA3N5c7FIPHx0pzfKw0x8dKc3ysNMfHSju1/fFiITgRERGRBjjSRERERKQBJk1EREREGmDSRERERKQBJk1EREREGmDSVANWrFiBxo0bw8LCAn5+fjh16pTcIRmkDz74AAqFosRXq1at5A7LIBw5cgTDhw+Hu7s7FAoFtm3bVuJySZKwYMECuLm5wdLSEgEBAbhx44Y8wcqsssdq8uTJpZ5ngwYNkidYmS1cuBBdu3aFra0tnJ2dMXLkSISHh5c4Jjs7G0FBQXBycoKNjQ1Gjx6N+Ph4mSKWjyaPVZ8+fUo9t1555RWZIpbPqlWr4Ovrq25g6e/vj127dqkvr83PKSZNerZlyxbMnj0b77//Ps6ePYv27dsjMDAQCQkJcodmkNq0aYN79+6pv44dOyZ3SAYhIyMD7du3x4oVK8q8fPHixVi+fDlWr16NkJAQWFtbIzAwENnZ2TUcqfwqe6wAYNCgQSWeZ7/++msNRmg4Dh8+jKCgIJw8eRL79u1DXl4eBg4ciIyMDPUxs2bNwj///IPff/8dhw8fRmxsLEaNGiVj1PLQ5LECgJdeeqnEc2vx4sUyRSyfRo0aYdGiRQgNDcWZM2fQr18/jBgxApcvXwZQy59TEulVt27dpKCgIPXPBQUFkru7u7Rw4UIZozJM77//vtS+fXu5wzB4AKStW7eqf1YqlZKrq6v0xRdfqM9LTk6WzM3NpV9//VWGCA3Ho4+VJEnSpEmTpBEjRsgSj6FLSEiQAEiHDx+WJEk8j0xNTaXff/9dfczVq1clAFJwcLBcYRqERx8rSZKkJ598UnrjjTfkC8qA1atXT/rhhx9q/XOKI016lJubi9DQUAQEBKjPMzIyQkBAAIKDg2WMzHDduHED7u7uaNKkCcaPH4/o6Gi5QzJ4kZGRiIuLK/E8s7e3h5+fH59n5Th06BCcnZ3RsmVLvPrqq3jw4IHcIRmElJQUAICjoyMAIDQ0FHl5eSWeW61atYKnp+dj/9x69LFS2bhxI+rXr4+2bdti3rx5yMzMlCM8g1FQUIDNmzcjIyMD/v7+tf45xQ179SgxMREFBQVwcXEpcb6LiwuuXbsmU1SGy8/PD+vWrUPLli1x7949fPjhh3jiiSdw6dIl2Nrayh2ewYqLiwOAMp9nqsuoyKBBgzBq1Ch4e3sjIiIC77zzDgYPHozg4GAYGxvLHZ5slEolZs6ciZ49e6Jt27YAxHPLzMwMDg4OJY593J9bZT1WADBu3Dh4eXnB3d0dFy5cwNy5cxEeHo6//vpLxmjlcfHiRfj7+yM7Oxs2NjbYunUrWrdujbCwsFr9nGLSRAZj8ODB6tO+vr7w8/ODl5cXfvvtN0yZMkXGyKguGTt2rPp0u3bt4Ovri6ZNm+LQoUPo37+/jJHJKygoCJcuXWIdoQbKe6ymTZumPt2uXTu4ubmhf//+iIiIQNOmTWs6TFm1bNkSYWFhSElJwR9//IFJkybh8OHDcodVbZye06P69evD2Ni41KqA+Ph4uLq6yhRV7eHg4IAWLVrg5s2bcodi0FTPJT7PqqZJkyaoX7/+Y/08mzFjBnbs2IGDBw+iUaNG6vNdXV2Rm5uL5OTkEsc/zs+t8h6rsvj5+QHAY/ncMjMzQ7NmzdC5c2csXLgQ7du3x7Jly2r9c4pJkx6ZmZmhc+fO2L9/v/o8pVKJ/fv3w9/fX8bIaof09HRERETAzc1N7lAMmre3N1xdXUs8z1JTUxESEsLnmQbu3LmDBw8ePJbPM0mSMGPGDGzduhUHDhyAt7d3ics7d+4MU1PTEs+t8PBwREdHP3bPrcoeq7KEhYUBwGP53HqUUqlETk5OrX9OcXpOz2bPno1JkyahS5cu6NatG5YuXYqMjAy88MILcodmcN58800MHz4cXl5eiI2Nxfvvvw9jY2M899xzcocmu/T09BKfViMjIxEWFgZHR0d4enpi5syZ+OSTT9C8eXN4e3vjvffeg7u7O0aOHClf0DKp6LFydHTEhx9+iNGjR8PV1RURERGYM2cOmjVrhsDAQBmjlkdQUBA2bdqEv//+G7a2tuqaEnt7e1haWsLe3h5TpkzB7Nmz4ejoCDs7O7z22mvw9/dH9+7dZY6+ZlX2WEVERGDTpk0YMmQInJyccOHCBcyaNQu9e/eGr6+vzNHXrHnz5mHw4MHw9PREWloaNm3ahEOHDmHPnj21/zkl9/K9x8E333wjeXp6SmZmZlK3bt2kkydPyh2SQXr22WclNzc3yczMTGrYsKH07LPPSjdv3pQ7LINw8OBBCUCpr0mTJkmSJNoOvPfee5KLi4tkbm4u9e/fXwoPD5c3aJlU9FhlZmZKAwcOlBo0aCCZmppKXl5e0ksvvSTFxcXJHbYsynqcAEg//fST+pisrCxp+vTpUr169SQrKyvpqaeeku7duydf0DKp7LGKjo6WevfuLTk6Okrm5uZSs2bNpLfeektKSUmRN3AZvPjii5KXl5dkZmYmNWjQQOrfv7+0d+9e9eW1+TmlkCRJqskkjYiIiKg2Yk0TERERkQaYNBERERFpgEkTERERkQaYNBERERFpgEkTERERkQaYNBERERFpgEkTERERkQaYNBERERFpgEkTERERkQaYNBHRY2ny5MlQKBRQKBQwNTWFi4sLBgwYgLVr10KpVModHhEZICZNRPTYGjRoEO7du4eoqCjs2rULffv2xRtvvIFhw4YhPz9f7vCIyMAwaSKix5a5uTlcXV3RsGFDdOrUCe+88w7+/vtv7Nq1C+vWrQMAfP3112jXrh2sra3h4eGB6dOnIz09HQCQkZEBOzs7/PHHHyVud9u2bbC2tkZaWlpN/0pEpEdMmoiIiunXrx/at2+Pv/76CwBgZGSE5cuX4/Lly1i/fj0OHDiAOXPmAACsra0xduxY/PTTTyVu46effsKYMWNga2tb4/ETkf4oJEmS5A6CiKimTZ48GcnJydi2bVupy8aOHYsLFy7gypUrpS77448/8MorryAxMREAcOrUKfTo0QMxMTFwc3NDQkICGjZsiP/++w9PPvmkvn8NIqpBHGkiInqEJElQKBQAgP/++w/9+/dHw4YNYWtriwkTJuDBgwfIzMwEAHTr1g1t2rTB+vXrAQC//PILvLy80Lt3b9niJyL9YNJERPSIq1evwtvbG1FRURg2bBh8fX3x559/IjQ0FCtWrAAA5Obmqo+fOnWqugbqp59+wgsvvKBOuoio7mDSRERUzIEDB3Dx4kWMHj0aoaGhUCqV+Oqrr9C9e3e0aNECsbGxpa7z/PPP4/bt21i+fDmuXLmCSZMmyRA5EembidwBEBHJJScnB3FxcSgoKEB8fDx2796NhQsXYtiwYZg4cSIuXbqEvLw8fPPNNxg+fDiOHz+O1atXl7qdevXqYdSoUXjrrbcwcOBANGrUSIbfhoj0jSNNRPTY2r17N9zc3NC4cWMMGjQIBw8exPLly/H333/D2NgY7du3x9dff43PP/8cbdu2xcaNG7Fw4cIyb2vKlCnIzc3Fiy++WMO/BRHVFK6eIyLSgZ9//hmzZs1CbGwszMzM5A6HiPSA03NERNWQmZmJe/fuYdGiRXj55ZeZMBHVYZyeIyKqhsWLF6NVq1ZwdXXFvHnz5A6HiPSI03NEREREGuBIExEREZEGmDQRERERaYBJExEREZEGmDQRERERaYBJExEREZEGmDQRERERaYBJExEREZEGmDQRERERaeD/Aalrg2IRirZ/AAAAAElFTkSuQmCC">
            <a:extLst>
              <a:ext uri="{FF2B5EF4-FFF2-40B4-BE49-F238E27FC236}">
                <a16:creationId xmlns:a16="http://schemas.microsoft.com/office/drawing/2014/main" id="{24E56BE3-3EB4-5CBD-8228-C7A28E53BCF5}"/>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a:extLst>
              <a:ext uri="{FF2B5EF4-FFF2-40B4-BE49-F238E27FC236}">
                <a16:creationId xmlns:a16="http://schemas.microsoft.com/office/drawing/2014/main" id="{CA2FF389-0E5E-7FFB-8D02-DDA1B0572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2350445"/>
            <a:ext cx="5781675" cy="41433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1A13E62-E9CE-31C6-B78D-5927AF566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26645"/>
            <a:ext cx="5562600"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52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4BD14-E65C-D7AB-E161-F3A4964611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C9D118-4A32-E18D-FAB4-17D74813BA7C}"/>
              </a:ext>
            </a:extLst>
          </p:cNvPr>
          <p:cNvSpPr>
            <a:spLocks noGrp="1"/>
          </p:cNvSpPr>
          <p:nvPr>
            <p:ph type="ctrTitle"/>
          </p:nvPr>
        </p:nvSpPr>
        <p:spPr>
          <a:xfrm rot="5400000">
            <a:off x="-1460158" y="1460158"/>
            <a:ext cx="6858002" cy="3937686"/>
          </a:xfrm>
          <a:solidFill>
            <a:srgbClr val="3B3B3B"/>
          </a:solidFill>
        </p:spPr>
        <p:txBody>
          <a:bodyPr vert="vert270" anchor="t" anchorCtr="0">
            <a:noAutofit/>
          </a:bodyPr>
          <a:lstStyle/>
          <a:p>
            <a:pPr algn="l"/>
            <a:br>
              <a:rPr lang="en-GB" sz="1600" b="1" dirty="0">
                <a:solidFill>
                  <a:schemeClr val="bg2"/>
                </a:solidFill>
              </a:rPr>
            </a:br>
            <a:br>
              <a:rPr lang="en-GB" sz="1600" b="1" dirty="0">
                <a:solidFill>
                  <a:schemeClr val="bg2"/>
                </a:solidFill>
              </a:rPr>
            </a:br>
            <a:br>
              <a:rPr lang="en-GB" sz="1600" b="1" dirty="0">
                <a:solidFill>
                  <a:schemeClr val="bg2"/>
                </a:solidFill>
              </a:rPr>
            </a:br>
            <a:br>
              <a:rPr lang="en-GB" sz="1600" b="1" dirty="0">
                <a:solidFill>
                  <a:schemeClr val="bg2"/>
                </a:solidFill>
              </a:rPr>
            </a:br>
            <a:br>
              <a:rPr lang="en-GB" sz="1600" b="1" dirty="0">
                <a:solidFill>
                  <a:schemeClr val="bg2"/>
                </a:solidFill>
              </a:rPr>
            </a:br>
            <a:br>
              <a:rPr lang="en-GB" sz="1600" b="1" dirty="0">
                <a:solidFill>
                  <a:schemeClr val="bg2"/>
                </a:solidFill>
              </a:rPr>
            </a:br>
            <a:br>
              <a:rPr lang="en-GB" sz="1600" b="1" dirty="0">
                <a:solidFill>
                  <a:schemeClr val="bg2"/>
                </a:solidFill>
              </a:rPr>
            </a:br>
            <a:r>
              <a:rPr lang="en-GB" sz="1600" b="1" dirty="0">
                <a:solidFill>
                  <a:schemeClr val="bg1"/>
                </a:solidFill>
              </a:rPr>
              <a:t>Year-on-Year Profit Trend Analysis</a:t>
            </a:r>
            <a:br>
              <a:rPr lang="en-GB" sz="1600" b="1" dirty="0">
                <a:solidFill>
                  <a:schemeClr val="bg1"/>
                </a:solidFill>
              </a:rPr>
            </a:br>
            <a:r>
              <a:rPr lang="en-GB" sz="1600" b="1" dirty="0">
                <a:solidFill>
                  <a:schemeClr val="bg1"/>
                </a:solidFill>
              </a:rPr>
              <a:t>Objective:</a:t>
            </a:r>
            <a:br>
              <a:rPr lang="en-GB" sz="1600" b="1" dirty="0">
                <a:solidFill>
                  <a:schemeClr val="bg1"/>
                </a:solidFill>
              </a:rPr>
            </a:br>
            <a:r>
              <a:rPr lang="en-GB" sz="1600" dirty="0" err="1">
                <a:solidFill>
                  <a:schemeClr val="bg2"/>
                </a:solidFill>
              </a:rPr>
              <a:t>Analyze</a:t>
            </a:r>
            <a:r>
              <a:rPr lang="en-GB" sz="1600" dirty="0">
                <a:solidFill>
                  <a:schemeClr val="bg2"/>
                </a:solidFill>
              </a:rPr>
              <a:t> the profit trends over the years for </a:t>
            </a:r>
            <a:r>
              <a:rPr lang="en-GB" sz="1600" b="1" dirty="0">
                <a:solidFill>
                  <a:schemeClr val="bg2"/>
                </a:solidFill>
              </a:rPr>
              <a:t>Yellow Cab</a:t>
            </a:r>
            <a:r>
              <a:rPr lang="en-GB" sz="1600" dirty="0">
                <a:solidFill>
                  <a:schemeClr val="bg2"/>
                </a:solidFill>
              </a:rPr>
              <a:t> and </a:t>
            </a:r>
            <a:r>
              <a:rPr lang="en-GB" sz="1600" b="1" dirty="0">
                <a:solidFill>
                  <a:schemeClr val="bg2"/>
                </a:solidFill>
              </a:rPr>
              <a:t>Pink </a:t>
            </a:r>
            <a:r>
              <a:rPr lang="en-GB" sz="1600" b="1" dirty="0">
                <a:solidFill>
                  <a:schemeClr val="bg1"/>
                </a:solidFill>
              </a:rPr>
              <a:t>Cab</a:t>
            </a:r>
            <a:r>
              <a:rPr lang="en-GB" sz="1600" dirty="0">
                <a:solidFill>
                  <a:schemeClr val="bg1"/>
                </a:solidFill>
              </a:rPr>
              <a:t>.</a:t>
            </a:r>
            <a:br>
              <a:rPr lang="en-GB" sz="1600" dirty="0">
                <a:solidFill>
                  <a:schemeClr val="bg1"/>
                </a:solidFill>
              </a:rPr>
            </a:br>
            <a:br>
              <a:rPr lang="en-GB" sz="1600" dirty="0">
                <a:solidFill>
                  <a:schemeClr val="bg1"/>
                </a:solidFill>
              </a:rPr>
            </a:br>
            <a:r>
              <a:rPr lang="en-GB" sz="1600" b="1" dirty="0">
                <a:solidFill>
                  <a:schemeClr val="bg1"/>
                </a:solidFill>
              </a:rPr>
              <a:t>Key Insights:</a:t>
            </a:r>
            <a:br>
              <a:rPr lang="en-GB" sz="1600" b="1" dirty="0">
                <a:solidFill>
                  <a:schemeClr val="bg1"/>
                </a:solidFill>
              </a:rPr>
            </a:br>
            <a:r>
              <a:rPr lang="en-GB" sz="1600" b="1" dirty="0">
                <a:solidFill>
                  <a:schemeClr val="bg1"/>
                </a:solidFill>
              </a:rPr>
              <a:t>Overall Trend</a:t>
            </a:r>
            <a:r>
              <a:rPr lang="en-GB" sz="1600" b="1" dirty="0">
                <a:solidFill>
                  <a:schemeClr val="bg2"/>
                </a:solidFill>
              </a:rPr>
              <a:t>:</a:t>
            </a:r>
            <a:r>
              <a:rPr lang="en-GB" sz="1600" dirty="0">
                <a:solidFill>
                  <a:schemeClr val="bg2"/>
                </a:solidFill>
              </a:rPr>
              <a:t> Both companies show a </a:t>
            </a:r>
            <a:r>
              <a:rPr lang="en-GB" sz="1600" b="1" dirty="0">
                <a:solidFill>
                  <a:schemeClr val="bg2"/>
                </a:solidFill>
              </a:rPr>
              <a:t>declining profit margin</a:t>
            </a:r>
            <a:r>
              <a:rPr lang="en-GB" sz="1600" dirty="0">
                <a:solidFill>
                  <a:schemeClr val="bg2"/>
                </a:solidFill>
              </a:rPr>
              <a:t> year-over-year.</a:t>
            </a:r>
            <a:br>
              <a:rPr lang="en-GB" sz="1600" dirty="0">
                <a:solidFill>
                  <a:schemeClr val="bg2"/>
                </a:solidFill>
              </a:rPr>
            </a:br>
            <a:r>
              <a:rPr lang="en-GB" sz="1600" dirty="0">
                <a:solidFill>
                  <a:schemeClr val="bg2"/>
                </a:solidFill>
              </a:rPr>
              <a:t>Indicates possible </a:t>
            </a:r>
            <a:r>
              <a:rPr lang="en-GB" sz="1600" b="1" dirty="0">
                <a:solidFill>
                  <a:schemeClr val="bg1"/>
                </a:solidFill>
              </a:rPr>
              <a:t>industry challenges</a:t>
            </a:r>
            <a:r>
              <a:rPr lang="en-GB" sz="1600" dirty="0">
                <a:solidFill>
                  <a:schemeClr val="bg1"/>
                </a:solidFill>
              </a:rPr>
              <a:t> </a:t>
            </a:r>
            <a:r>
              <a:rPr lang="en-GB" sz="1600" dirty="0">
                <a:solidFill>
                  <a:schemeClr val="bg2"/>
                </a:solidFill>
              </a:rPr>
              <a:t>or </a:t>
            </a:r>
            <a:r>
              <a:rPr lang="en-GB" sz="1600" b="1" dirty="0">
                <a:solidFill>
                  <a:schemeClr val="bg2"/>
                </a:solidFill>
              </a:rPr>
              <a:t>increasing operational </a:t>
            </a:r>
            <a:r>
              <a:rPr lang="en-GB" sz="1600" b="1" dirty="0">
                <a:solidFill>
                  <a:schemeClr val="bg1"/>
                </a:solidFill>
              </a:rPr>
              <a:t>costs</a:t>
            </a:r>
            <a:r>
              <a:rPr lang="en-GB" sz="1600" dirty="0">
                <a:solidFill>
                  <a:schemeClr val="bg2"/>
                </a:solidFill>
              </a:rPr>
              <a:t> over time.</a:t>
            </a:r>
            <a:br>
              <a:rPr lang="en-GB" sz="1600" dirty="0">
                <a:solidFill>
                  <a:schemeClr val="bg2"/>
                </a:solidFill>
              </a:rPr>
            </a:br>
            <a:br>
              <a:rPr lang="en-GB" sz="1600" dirty="0">
                <a:solidFill>
                  <a:schemeClr val="bg2"/>
                </a:solidFill>
              </a:rPr>
            </a:br>
            <a:r>
              <a:rPr lang="en-GB" sz="1600" b="1" dirty="0">
                <a:solidFill>
                  <a:schemeClr val="bg1"/>
                </a:solidFill>
              </a:rPr>
              <a:t>Visualization:</a:t>
            </a:r>
            <a:br>
              <a:rPr lang="en-GB" sz="1600" b="1" dirty="0">
                <a:solidFill>
                  <a:schemeClr val="bg1"/>
                </a:solidFill>
              </a:rPr>
            </a:br>
            <a:r>
              <a:rPr lang="en-GB" sz="1600" dirty="0">
                <a:solidFill>
                  <a:schemeClr val="bg2"/>
                </a:solidFill>
              </a:rPr>
              <a:t>A </a:t>
            </a:r>
            <a:r>
              <a:rPr lang="en-GB" sz="1600" b="1" dirty="0">
                <a:solidFill>
                  <a:schemeClr val="bg2"/>
                </a:solidFill>
              </a:rPr>
              <a:t>line graph</a:t>
            </a:r>
            <a:r>
              <a:rPr lang="en-GB" sz="1600" dirty="0">
                <a:solidFill>
                  <a:schemeClr val="bg2"/>
                </a:solidFill>
              </a:rPr>
              <a:t> comparing yearly profit trends for both companies with clear markers for each year.</a:t>
            </a:r>
            <a:br>
              <a:rPr lang="en-GB" sz="1600" dirty="0">
                <a:solidFill>
                  <a:schemeClr val="bg2"/>
                </a:solidFill>
              </a:rPr>
            </a:br>
            <a:endParaRPr lang="en-US" sz="1100" b="1" dirty="0">
              <a:solidFill>
                <a:schemeClr val="bg2"/>
              </a:solidFill>
            </a:endParaRPr>
          </a:p>
        </p:txBody>
      </p:sp>
      <p:sp>
        <p:nvSpPr>
          <p:cNvPr id="3" name="Subtitle 2">
            <a:extLst>
              <a:ext uri="{FF2B5EF4-FFF2-40B4-BE49-F238E27FC236}">
                <a16:creationId xmlns:a16="http://schemas.microsoft.com/office/drawing/2014/main" id="{950A76B6-13A3-8BC0-B612-464AC832DF1F}"/>
              </a:ext>
            </a:extLst>
          </p:cNvPr>
          <p:cNvSpPr>
            <a:spLocks noGrp="1"/>
          </p:cNvSpPr>
          <p:nvPr>
            <p:ph type="subTitle" idx="1"/>
          </p:nvPr>
        </p:nvSpPr>
        <p:spPr>
          <a:xfrm rot="5400000">
            <a:off x="5663565" y="-394729"/>
            <a:ext cx="6932142" cy="5584858"/>
          </a:xfrm>
        </p:spPr>
        <p:txBody>
          <a:bodyPr vert="vert270" lIns="182880" tIns="0" rIns="182880">
            <a:normAutofit/>
          </a:bodyPr>
          <a:lstStyle/>
          <a:p>
            <a:pPr algn="just"/>
            <a:r>
              <a:rPr lang="en-US" dirty="0">
                <a:solidFill>
                  <a:srgbClr val="FF6600"/>
                </a:solidFill>
              </a:rPr>
              <a:t> </a:t>
            </a:r>
            <a:endParaRPr lang="en-US" sz="2000" dirty="0">
              <a:solidFill>
                <a:srgbClr val="FF6600"/>
              </a:solidFill>
            </a:endParaRPr>
          </a:p>
          <a:p>
            <a:endParaRPr lang="en-US" sz="2000" dirty="0">
              <a:solidFill>
                <a:srgbClr val="FF6600"/>
              </a:solidFill>
            </a:endParaRPr>
          </a:p>
        </p:txBody>
      </p:sp>
      <p:pic>
        <p:nvPicPr>
          <p:cNvPr id="4" name="Picture 3">
            <a:extLst>
              <a:ext uri="{FF2B5EF4-FFF2-40B4-BE49-F238E27FC236}">
                <a16:creationId xmlns:a16="http://schemas.microsoft.com/office/drawing/2014/main" id="{A0493C94-5092-CF1F-7844-434D48D03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170" name="Picture 2">
            <a:extLst>
              <a:ext uri="{FF2B5EF4-FFF2-40B4-BE49-F238E27FC236}">
                <a16:creationId xmlns:a16="http://schemas.microsoft.com/office/drawing/2014/main" id="{71DA6277-1085-FBCD-9D79-F464DC844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870" y="1159964"/>
            <a:ext cx="7669428" cy="4703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42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459B2-8157-1A41-F10A-469F37C6D2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59D064-3545-F228-589C-66B0FBD6F639}"/>
              </a:ext>
            </a:extLst>
          </p:cNvPr>
          <p:cNvSpPr>
            <a:spLocks noGrp="1"/>
          </p:cNvSpPr>
          <p:nvPr>
            <p:ph type="ctrTitle"/>
          </p:nvPr>
        </p:nvSpPr>
        <p:spPr>
          <a:xfrm rot="5400000">
            <a:off x="-1402493" y="1402493"/>
            <a:ext cx="6858002" cy="4053015"/>
          </a:xfrm>
          <a:solidFill>
            <a:srgbClr val="3B3B3B"/>
          </a:solidFill>
        </p:spPr>
        <p:txBody>
          <a:bodyPr vert="vert270" anchor="t" anchorCtr="0">
            <a:noAutofit/>
          </a:bodyPr>
          <a:lstStyle/>
          <a:p>
            <a:pPr algn="l"/>
            <a:br>
              <a:rPr lang="en-GB" sz="4000" b="1" dirty="0">
                <a:solidFill>
                  <a:schemeClr val="bg2"/>
                </a:solidFill>
              </a:rPr>
            </a:br>
            <a:r>
              <a:rPr lang="en-GB" sz="1600" b="1" dirty="0">
                <a:solidFill>
                  <a:schemeClr val="bg1"/>
                </a:solidFill>
              </a:rPr>
              <a:t>Monthly Profit Trend by Company</a:t>
            </a:r>
            <a:br>
              <a:rPr lang="en-GB" sz="1600" b="1" dirty="0">
                <a:solidFill>
                  <a:schemeClr val="bg1"/>
                </a:solidFill>
              </a:rPr>
            </a:br>
            <a:r>
              <a:rPr lang="en-GB" sz="1600" b="1" dirty="0">
                <a:solidFill>
                  <a:schemeClr val="bg1"/>
                </a:solidFill>
              </a:rPr>
              <a:t>Objective:</a:t>
            </a:r>
            <a:br>
              <a:rPr lang="en-GB" sz="1600" b="1" dirty="0">
                <a:solidFill>
                  <a:schemeClr val="bg2"/>
                </a:solidFill>
              </a:rPr>
            </a:br>
            <a:br>
              <a:rPr lang="en-GB" sz="1600" b="1" dirty="0">
                <a:solidFill>
                  <a:schemeClr val="bg2"/>
                </a:solidFill>
              </a:rPr>
            </a:br>
            <a:r>
              <a:rPr lang="en-GB" sz="1600" dirty="0" err="1">
                <a:solidFill>
                  <a:schemeClr val="bg2"/>
                </a:solidFill>
              </a:rPr>
              <a:t>Analyze</a:t>
            </a:r>
            <a:r>
              <a:rPr lang="en-GB" sz="1600" dirty="0">
                <a:solidFill>
                  <a:schemeClr val="bg2"/>
                </a:solidFill>
              </a:rPr>
              <a:t> </a:t>
            </a:r>
            <a:r>
              <a:rPr lang="en-GB" sz="1600" b="1" dirty="0">
                <a:solidFill>
                  <a:schemeClr val="bg1"/>
                </a:solidFill>
              </a:rPr>
              <a:t>monthly profit variations</a:t>
            </a:r>
            <a:r>
              <a:rPr lang="en-GB" sz="1600" dirty="0">
                <a:solidFill>
                  <a:schemeClr val="bg1"/>
                </a:solidFill>
              </a:rPr>
              <a:t> </a:t>
            </a:r>
            <a:r>
              <a:rPr lang="en-GB" sz="1600" dirty="0">
                <a:solidFill>
                  <a:schemeClr val="bg2"/>
                </a:solidFill>
              </a:rPr>
              <a:t>for </a:t>
            </a:r>
            <a:r>
              <a:rPr lang="en-GB" sz="1600" b="1" dirty="0">
                <a:solidFill>
                  <a:schemeClr val="bg1"/>
                </a:solidFill>
              </a:rPr>
              <a:t>Yellow Cab</a:t>
            </a:r>
            <a:r>
              <a:rPr lang="en-GB" sz="1600" dirty="0">
                <a:solidFill>
                  <a:schemeClr val="bg1"/>
                </a:solidFill>
              </a:rPr>
              <a:t> </a:t>
            </a:r>
            <a:r>
              <a:rPr lang="en-GB" sz="1600" dirty="0">
                <a:solidFill>
                  <a:schemeClr val="bg2"/>
                </a:solidFill>
              </a:rPr>
              <a:t>and </a:t>
            </a:r>
            <a:r>
              <a:rPr lang="en-GB" sz="1600" b="1" dirty="0">
                <a:solidFill>
                  <a:schemeClr val="bg1"/>
                </a:solidFill>
              </a:rPr>
              <a:t>Pink Cab</a:t>
            </a:r>
            <a:r>
              <a:rPr lang="en-GB" sz="1600" dirty="0">
                <a:solidFill>
                  <a:schemeClr val="bg1"/>
                </a:solidFill>
              </a:rPr>
              <a:t> </a:t>
            </a:r>
            <a:r>
              <a:rPr lang="en-GB" sz="1600" dirty="0">
                <a:solidFill>
                  <a:schemeClr val="bg2"/>
                </a:solidFill>
              </a:rPr>
              <a:t>across different months.</a:t>
            </a:r>
            <a:br>
              <a:rPr lang="en-GB" sz="1600" dirty="0">
                <a:solidFill>
                  <a:schemeClr val="bg2"/>
                </a:solidFill>
              </a:rPr>
            </a:br>
            <a:br>
              <a:rPr lang="en-GB" sz="1600" dirty="0">
                <a:solidFill>
                  <a:schemeClr val="bg2"/>
                </a:solidFill>
              </a:rPr>
            </a:br>
            <a:r>
              <a:rPr lang="en-GB" sz="1600" b="1" dirty="0">
                <a:solidFill>
                  <a:schemeClr val="bg1"/>
                </a:solidFill>
              </a:rPr>
              <a:t>Key Insights:</a:t>
            </a:r>
            <a:br>
              <a:rPr lang="en-GB" sz="1600" b="1" dirty="0">
                <a:solidFill>
                  <a:schemeClr val="bg1"/>
                </a:solidFill>
              </a:rPr>
            </a:br>
            <a:r>
              <a:rPr lang="en-GB" sz="1600" b="1" dirty="0">
                <a:solidFill>
                  <a:schemeClr val="bg1"/>
                </a:solidFill>
              </a:rPr>
              <a:t>Profit Fluctuations:</a:t>
            </a:r>
            <a:r>
              <a:rPr lang="en-GB" sz="1600" dirty="0">
                <a:solidFill>
                  <a:schemeClr val="bg1"/>
                </a:solidFill>
              </a:rPr>
              <a:t> </a:t>
            </a:r>
            <a:r>
              <a:rPr lang="en-GB" sz="1600" dirty="0">
                <a:solidFill>
                  <a:schemeClr val="bg2"/>
                </a:solidFill>
              </a:rPr>
              <a:t>Both companies show varying profits across months, with clear seasonal trends.</a:t>
            </a:r>
            <a:br>
              <a:rPr lang="en-GB" sz="1600" dirty="0">
                <a:solidFill>
                  <a:schemeClr val="bg2"/>
                </a:solidFill>
              </a:rPr>
            </a:br>
            <a:r>
              <a:rPr lang="en-GB" sz="1600" dirty="0">
                <a:solidFill>
                  <a:schemeClr val="bg2"/>
                </a:solidFill>
              </a:rPr>
              <a:t>Understanding these trends can help in identifying peak business periods and strategizing for better revenue during lean months.</a:t>
            </a:r>
            <a:br>
              <a:rPr lang="en-GB" sz="1600" dirty="0">
                <a:solidFill>
                  <a:schemeClr val="bg2"/>
                </a:solidFill>
              </a:rPr>
            </a:br>
            <a:br>
              <a:rPr lang="en-GB" sz="1600" dirty="0">
                <a:solidFill>
                  <a:schemeClr val="bg2"/>
                </a:solidFill>
              </a:rPr>
            </a:br>
            <a:r>
              <a:rPr lang="en-GB" sz="1600" b="1" dirty="0">
                <a:solidFill>
                  <a:schemeClr val="bg1"/>
                </a:solidFill>
              </a:rPr>
              <a:t>Visualization:</a:t>
            </a:r>
            <a:br>
              <a:rPr lang="en-GB" sz="1600" b="1" dirty="0">
                <a:solidFill>
                  <a:schemeClr val="bg2"/>
                </a:solidFill>
              </a:rPr>
            </a:br>
            <a:r>
              <a:rPr lang="en-GB" sz="1600" dirty="0">
                <a:solidFill>
                  <a:schemeClr val="bg2"/>
                </a:solidFill>
              </a:rPr>
              <a:t>A </a:t>
            </a:r>
            <a:r>
              <a:rPr lang="en-GB" sz="1600" b="1" dirty="0">
                <a:solidFill>
                  <a:schemeClr val="bg2"/>
                </a:solidFill>
              </a:rPr>
              <a:t>line graph</a:t>
            </a:r>
            <a:r>
              <a:rPr lang="en-GB" sz="1600" dirty="0">
                <a:solidFill>
                  <a:schemeClr val="bg2"/>
                </a:solidFill>
              </a:rPr>
              <a:t> comparing monthly profit trends for </a:t>
            </a:r>
            <a:r>
              <a:rPr lang="en-GB" sz="1600" b="1" dirty="0">
                <a:solidFill>
                  <a:schemeClr val="bg2"/>
                </a:solidFill>
              </a:rPr>
              <a:t>Yellow Cab</a:t>
            </a:r>
            <a:r>
              <a:rPr lang="en-GB" sz="1600" dirty="0">
                <a:solidFill>
                  <a:schemeClr val="bg2"/>
                </a:solidFill>
              </a:rPr>
              <a:t> and </a:t>
            </a:r>
            <a:r>
              <a:rPr lang="en-GB" sz="1600" b="1" dirty="0">
                <a:solidFill>
                  <a:schemeClr val="bg2"/>
                </a:solidFill>
              </a:rPr>
              <a:t>Pink Cab</a:t>
            </a:r>
            <a:r>
              <a:rPr lang="en-GB" sz="1600" dirty="0">
                <a:solidFill>
                  <a:schemeClr val="bg2"/>
                </a:solidFill>
              </a:rPr>
              <a:t>, highlighting the changes in profit month-over-month.</a:t>
            </a:r>
            <a:br>
              <a:rPr lang="en-GB" sz="1600" dirty="0">
                <a:solidFill>
                  <a:schemeClr val="bg2"/>
                </a:solidFill>
              </a:rPr>
            </a:br>
            <a:br>
              <a:rPr lang="en-GB" sz="4000" dirty="0">
                <a:solidFill>
                  <a:schemeClr val="bg2"/>
                </a:solidFill>
              </a:rPr>
            </a:br>
            <a:endParaRPr lang="en-US" sz="2800" b="1" dirty="0">
              <a:solidFill>
                <a:schemeClr val="bg2"/>
              </a:solidFill>
            </a:endParaRPr>
          </a:p>
        </p:txBody>
      </p:sp>
      <p:sp>
        <p:nvSpPr>
          <p:cNvPr id="3" name="Subtitle 2">
            <a:extLst>
              <a:ext uri="{FF2B5EF4-FFF2-40B4-BE49-F238E27FC236}">
                <a16:creationId xmlns:a16="http://schemas.microsoft.com/office/drawing/2014/main" id="{617163B5-B6AF-28F5-4BF2-F563378D8F78}"/>
              </a:ext>
            </a:extLst>
          </p:cNvPr>
          <p:cNvSpPr>
            <a:spLocks noGrp="1"/>
          </p:cNvSpPr>
          <p:nvPr>
            <p:ph type="subTitle" idx="1"/>
          </p:nvPr>
        </p:nvSpPr>
        <p:spPr>
          <a:xfrm rot="5400000">
            <a:off x="7555125" y="120826"/>
            <a:ext cx="5054429" cy="3203255"/>
          </a:xfrm>
        </p:spPr>
        <p:txBody>
          <a:bodyPr vert="vert270" lIns="182880" tIns="0" rIns="182880">
            <a:normAutofit/>
          </a:bodyPr>
          <a:lstStyle/>
          <a:p>
            <a:pPr algn="just"/>
            <a:r>
              <a:rPr lang="en-US" dirty="0">
                <a:solidFill>
                  <a:srgbClr val="FF6600"/>
                </a:solidFill>
              </a:rPr>
              <a:t> </a:t>
            </a:r>
            <a:endParaRPr lang="en-US" sz="2000" dirty="0">
              <a:solidFill>
                <a:srgbClr val="FF6600"/>
              </a:solidFill>
            </a:endParaRPr>
          </a:p>
          <a:p>
            <a:endParaRPr lang="en-US" sz="2000" dirty="0">
              <a:solidFill>
                <a:srgbClr val="FF6600"/>
              </a:solidFill>
            </a:endParaRPr>
          </a:p>
        </p:txBody>
      </p:sp>
      <p:pic>
        <p:nvPicPr>
          <p:cNvPr id="4" name="Picture 3">
            <a:extLst>
              <a:ext uri="{FF2B5EF4-FFF2-40B4-BE49-F238E27FC236}">
                <a16:creationId xmlns:a16="http://schemas.microsoft.com/office/drawing/2014/main" id="{ACC3E6D5-EA56-0D85-CE04-64A9E59D46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194" name="Picture 2">
            <a:extLst>
              <a:ext uri="{FF2B5EF4-FFF2-40B4-BE49-F238E27FC236}">
                <a16:creationId xmlns:a16="http://schemas.microsoft.com/office/drawing/2014/main" id="{71BEA1A3-2ACD-043D-1D80-DA8A49B1E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942" y="438621"/>
            <a:ext cx="7900087" cy="5524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92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E0A7F-4A27-E390-F620-3036164231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CD58C-B793-1D5B-1500-3B4EFD5A68F2}"/>
              </a:ext>
            </a:extLst>
          </p:cNvPr>
          <p:cNvSpPr>
            <a:spLocks noGrp="1"/>
          </p:cNvSpPr>
          <p:nvPr>
            <p:ph type="ctrTitle"/>
          </p:nvPr>
        </p:nvSpPr>
        <p:spPr>
          <a:xfrm rot="5400000">
            <a:off x="-1348947" y="1348947"/>
            <a:ext cx="6858002" cy="4160108"/>
          </a:xfrm>
          <a:solidFill>
            <a:srgbClr val="3B3B3B"/>
          </a:solidFill>
        </p:spPr>
        <p:txBody>
          <a:bodyPr vert="vert270" anchor="t" anchorCtr="0">
            <a:noAutofit/>
          </a:bodyPr>
          <a:lstStyle/>
          <a:p>
            <a:pPr algn="l"/>
            <a:br>
              <a:rPr lang="en-GB" sz="8000" b="1" dirty="0">
                <a:solidFill>
                  <a:schemeClr val="bg2"/>
                </a:solidFill>
              </a:rPr>
            </a:br>
            <a:r>
              <a:rPr lang="en-GB" sz="1600" b="1" dirty="0">
                <a:solidFill>
                  <a:schemeClr val="bg1"/>
                </a:solidFill>
              </a:rPr>
              <a:t>Payment Mode Preferences by Company</a:t>
            </a:r>
            <a:br>
              <a:rPr lang="en-GB" sz="1600" b="1" dirty="0">
                <a:solidFill>
                  <a:schemeClr val="bg1"/>
                </a:solidFill>
              </a:rPr>
            </a:br>
            <a:r>
              <a:rPr lang="en-GB" sz="1600" b="1" dirty="0">
                <a:solidFill>
                  <a:schemeClr val="bg1"/>
                </a:solidFill>
              </a:rPr>
              <a:t>Hypothesis:</a:t>
            </a:r>
            <a:br>
              <a:rPr lang="en-GB" sz="1600" b="1" dirty="0">
                <a:solidFill>
                  <a:schemeClr val="bg2"/>
                </a:solidFill>
              </a:rPr>
            </a:br>
            <a:r>
              <a:rPr lang="en-GB" sz="1600" dirty="0">
                <a:solidFill>
                  <a:schemeClr val="bg2"/>
                </a:solidFill>
              </a:rPr>
              <a:t>Customers of both </a:t>
            </a:r>
            <a:r>
              <a:rPr lang="en-GB" sz="1600" b="1" dirty="0">
                <a:solidFill>
                  <a:schemeClr val="bg1"/>
                </a:solidFill>
              </a:rPr>
              <a:t>Yellow Cab</a:t>
            </a:r>
            <a:r>
              <a:rPr lang="en-GB" sz="1600" dirty="0">
                <a:solidFill>
                  <a:schemeClr val="bg1"/>
                </a:solidFill>
              </a:rPr>
              <a:t> </a:t>
            </a:r>
            <a:r>
              <a:rPr lang="en-GB" sz="1600" dirty="0">
                <a:solidFill>
                  <a:schemeClr val="bg2"/>
                </a:solidFill>
              </a:rPr>
              <a:t>and </a:t>
            </a:r>
            <a:r>
              <a:rPr lang="en-GB" sz="1600" b="1" dirty="0">
                <a:solidFill>
                  <a:schemeClr val="bg1"/>
                </a:solidFill>
              </a:rPr>
              <a:t>Pink Cab</a:t>
            </a:r>
            <a:r>
              <a:rPr lang="en-GB" sz="1600" dirty="0">
                <a:solidFill>
                  <a:schemeClr val="bg1"/>
                </a:solidFill>
              </a:rPr>
              <a:t> </a:t>
            </a:r>
            <a:r>
              <a:rPr lang="en-GB" sz="1600" dirty="0">
                <a:solidFill>
                  <a:schemeClr val="bg2"/>
                </a:solidFill>
              </a:rPr>
              <a:t>are more likely to use </a:t>
            </a:r>
            <a:r>
              <a:rPr lang="en-GB" sz="1600" b="1" dirty="0">
                <a:solidFill>
                  <a:schemeClr val="bg2"/>
                </a:solidFill>
              </a:rPr>
              <a:t>card payments</a:t>
            </a:r>
            <a:r>
              <a:rPr lang="en-GB" sz="1600" dirty="0">
                <a:solidFill>
                  <a:schemeClr val="bg2"/>
                </a:solidFill>
              </a:rPr>
              <a:t> than</a:t>
            </a:r>
            <a:r>
              <a:rPr lang="en-GB" sz="1600" dirty="0">
                <a:solidFill>
                  <a:schemeClr val="bg1"/>
                </a:solidFill>
              </a:rPr>
              <a:t> </a:t>
            </a:r>
            <a:r>
              <a:rPr lang="en-GB" sz="1600" b="1" dirty="0">
                <a:solidFill>
                  <a:schemeClr val="bg1"/>
                </a:solidFill>
              </a:rPr>
              <a:t>cash payments</a:t>
            </a:r>
            <a:r>
              <a:rPr lang="en-GB" sz="1600" dirty="0">
                <a:solidFill>
                  <a:schemeClr val="bg1"/>
                </a:solidFill>
              </a:rPr>
              <a:t>.</a:t>
            </a:r>
            <a:br>
              <a:rPr lang="en-GB" sz="1600" dirty="0">
                <a:solidFill>
                  <a:schemeClr val="bg2"/>
                </a:solidFill>
              </a:rPr>
            </a:br>
            <a:r>
              <a:rPr lang="en-GB" sz="1600" b="1" dirty="0">
                <a:solidFill>
                  <a:schemeClr val="bg1"/>
                </a:solidFill>
              </a:rPr>
              <a:t>Motivation:</a:t>
            </a:r>
            <a:br>
              <a:rPr lang="en-GB" sz="1600" b="1" dirty="0">
                <a:solidFill>
                  <a:schemeClr val="bg2"/>
                </a:solidFill>
              </a:rPr>
            </a:br>
            <a:r>
              <a:rPr lang="en-GB" sz="1600" dirty="0">
                <a:solidFill>
                  <a:schemeClr val="bg2"/>
                </a:solidFill>
              </a:rPr>
              <a:t>The increasing popularity of </a:t>
            </a:r>
            <a:r>
              <a:rPr lang="en-GB" sz="1600" b="1" dirty="0">
                <a:solidFill>
                  <a:schemeClr val="bg1"/>
                </a:solidFill>
              </a:rPr>
              <a:t>digital payment methods</a:t>
            </a:r>
            <a:r>
              <a:rPr lang="en-GB" sz="1600" dirty="0">
                <a:solidFill>
                  <a:schemeClr val="bg2"/>
                </a:solidFill>
              </a:rPr>
              <a:t> driven by convenience and security.</a:t>
            </a:r>
            <a:br>
              <a:rPr lang="en-GB" sz="1600" dirty="0">
                <a:solidFill>
                  <a:schemeClr val="bg2"/>
                </a:solidFill>
              </a:rPr>
            </a:br>
            <a:r>
              <a:rPr lang="en-GB" sz="1600" dirty="0">
                <a:solidFill>
                  <a:schemeClr val="bg2"/>
                </a:solidFill>
              </a:rPr>
              <a:t>Younger, tech-savvy customers prefer </a:t>
            </a:r>
            <a:r>
              <a:rPr lang="en-GB" sz="1600" b="1" dirty="0">
                <a:solidFill>
                  <a:schemeClr val="bg1"/>
                </a:solidFill>
              </a:rPr>
              <a:t>card payments</a:t>
            </a:r>
            <a:r>
              <a:rPr lang="en-GB" sz="1600" dirty="0">
                <a:solidFill>
                  <a:schemeClr val="bg1"/>
                </a:solidFill>
              </a:rPr>
              <a:t> </a:t>
            </a:r>
            <a:r>
              <a:rPr lang="en-GB" sz="1600" dirty="0">
                <a:solidFill>
                  <a:schemeClr val="bg2"/>
                </a:solidFill>
              </a:rPr>
              <a:t>over cash.</a:t>
            </a:r>
            <a:br>
              <a:rPr lang="en-GB" sz="1600" dirty="0">
                <a:solidFill>
                  <a:schemeClr val="bg2"/>
                </a:solidFill>
              </a:rPr>
            </a:br>
            <a:r>
              <a:rPr lang="en-GB" sz="1600" dirty="0">
                <a:solidFill>
                  <a:schemeClr val="bg2"/>
                </a:solidFill>
              </a:rPr>
              <a:t>Understanding </a:t>
            </a:r>
            <a:r>
              <a:rPr lang="en-GB" sz="1600" b="1" dirty="0">
                <a:solidFill>
                  <a:schemeClr val="bg1"/>
                </a:solidFill>
              </a:rPr>
              <a:t>payment preferences</a:t>
            </a:r>
            <a:r>
              <a:rPr lang="en-GB" sz="1600" dirty="0">
                <a:solidFill>
                  <a:schemeClr val="bg1"/>
                </a:solidFill>
              </a:rPr>
              <a:t> </a:t>
            </a:r>
            <a:r>
              <a:rPr lang="en-GB" sz="1600" dirty="0">
                <a:solidFill>
                  <a:schemeClr val="bg2"/>
                </a:solidFill>
              </a:rPr>
              <a:t>can help optimize payment systems and improve the customer experience.</a:t>
            </a:r>
            <a:br>
              <a:rPr lang="en-GB" sz="1600" dirty="0">
                <a:solidFill>
                  <a:schemeClr val="bg2"/>
                </a:solidFill>
              </a:rPr>
            </a:br>
            <a:r>
              <a:rPr lang="en-GB" sz="1600" b="1" dirty="0">
                <a:solidFill>
                  <a:schemeClr val="bg1"/>
                </a:solidFill>
              </a:rPr>
              <a:t>Key Insight:</a:t>
            </a:r>
            <a:br>
              <a:rPr lang="en-GB" sz="1600" b="1" dirty="0">
                <a:solidFill>
                  <a:schemeClr val="bg2"/>
                </a:solidFill>
              </a:rPr>
            </a:br>
            <a:r>
              <a:rPr lang="en-GB" sz="1600" dirty="0">
                <a:solidFill>
                  <a:schemeClr val="bg2"/>
                </a:solidFill>
              </a:rPr>
              <a:t>The </a:t>
            </a:r>
            <a:r>
              <a:rPr lang="en-GB" sz="1600" b="1" dirty="0">
                <a:solidFill>
                  <a:schemeClr val="bg1"/>
                </a:solidFill>
              </a:rPr>
              <a:t>count plot</a:t>
            </a:r>
            <a:r>
              <a:rPr lang="en-GB" sz="1600" dirty="0">
                <a:solidFill>
                  <a:schemeClr val="bg1"/>
                </a:solidFill>
              </a:rPr>
              <a:t> </a:t>
            </a:r>
            <a:r>
              <a:rPr lang="en-GB" sz="1600" dirty="0">
                <a:solidFill>
                  <a:schemeClr val="bg2"/>
                </a:solidFill>
              </a:rPr>
              <a:t>confirms a</a:t>
            </a:r>
            <a:r>
              <a:rPr lang="en-GB" sz="1600" dirty="0">
                <a:solidFill>
                  <a:schemeClr val="bg1"/>
                </a:solidFill>
              </a:rPr>
              <a:t> </a:t>
            </a:r>
            <a:r>
              <a:rPr lang="en-GB" sz="1600" b="1" dirty="0">
                <a:solidFill>
                  <a:schemeClr val="bg1"/>
                </a:solidFill>
              </a:rPr>
              <a:t>clear preference for card payments</a:t>
            </a:r>
            <a:r>
              <a:rPr lang="en-GB" sz="1600" dirty="0">
                <a:solidFill>
                  <a:schemeClr val="bg1"/>
                </a:solidFill>
              </a:rPr>
              <a:t> </a:t>
            </a:r>
            <a:r>
              <a:rPr lang="en-GB" sz="1600" dirty="0">
                <a:solidFill>
                  <a:schemeClr val="bg2"/>
                </a:solidFill>
              </a:rPr>
              <a:t>across both companies, supporting the hypothesis.</a:t>
            </a:r>
            <a:br>
              <a:rPr lang="en-GB" sz="1600" dirty="0">
                <a:solidFill>
                  <a:schemeClr val="bg2"/>
                </a:solidFill>
              </a:rPr>
            </a:br>
            <a:r>
              <a:rPr lang="en-GB" sz="1600" b="1" dirty="0">
                <a:solidFill>
                  <a:schemeClr val="bg1"/>
                </a:solidFill>
              </a:rPr>
              <a:t>Visualization:</a:t>
            </a:r>
            <a:br>
              <a:rPr lang="en-GB" sz="1600" b="1" dirty="0">
                <a:solidFill>
                  <a:schemeClr val="bg2"/>
                </a:solidFill>
              </a:rPr>
            </a:br>
            <a:r>
              <a:rPr lang="en-GB" sz="1600" b="1" dirty="0">
                <a:solidFill>
                  <a:schemeClr val="bg1"/>
                </a:solidFill>
              </a:rPr>
              <a:t>Count plot</a:t>
            </a:r>
            <a:r>
              <a:rPr lang="en-GB" sz="1600" dirty="0">
                <a:solidFill>
                  <a:schemeClr val="bg1"/>
                </a:solidFill>
              </a:rPr>
              <a:t> </a:t>
            </a:r>
            <a:r>
              <a:rPr lang="en-GB" sz="1600" dirty="0">
                <a:solidFill>
                  <a:schemeClr val="bg2"/>
                </a:solidFill>
              </a:rPr>
              <a:t>showing the distribution of </a:t>
            </a:r>
            <a:r>
              <a:rPr lang="en-GB" sz="1600" b="1" dirty="0">
                <a:solidFill>
                  <a:schemeClr val="bg1"/>
                </a:solidFill>
              </a:rPr>
              <a:t>Payment Modes</a:t>
            </a:r>
            <a:r>
              <a:rPr lang="en-GB" sz="1600" dirty="0">
                <a:solidFill>
                  <a:schemeClr val="bg1"/>
                </a:solidFill>
              </a:rPr>
              <a:t> </a:t>
            </a:r>
            <a:r>
              <a:rPr lang="en-GB" sz="1600" dirty="0">
                <a:solidFill>
                  <a:schemeClr val="bg2"/>
                </a:solidFill>
              </a:rPr>
              <a:t>(Card vs Cash) for </a:t>
            </a:r>
            <a:r>
              <a:rPr lang="en-GB" sz="1600" b="1" dirty="0">
                <a:solidFill>
                  <a:schemeClr val="bg1"/>
                </a:solidFill>
              </a:rPr>
              <a:t>Yellow Cab</a:t>
            </a:r>
            <a:r>
              <a:rPr lang="en-GB" sz="1600" dirty="0">
                <a:solidFill>
                  <a:schemeClr val="bg1"/>
                </a:solidFill>
              </a:rPr>
              <a:t> </a:t>
            </a:r>
            <a:r>
              <a:rPr lang="en-GB" sz="1600" dirty="0">
                <a:solidFill>
                  <a:schemeClr val="bg2"/>
                </a:solidFill>
              </a:rPr>
              <a:t>and </a:t>
            </a:r>
            <a:r>
              <a:rPr lang="en-GB" sz="1600" b="1" dirty="0">
                <a:solidFill>
                  <a:schemeClr val="bg1"/>
                </a:solidFill>
              </a:rPr>
              <a:t>Pink Cab</a:t>
            </a:r>
            <a:r>
              <a:rPr lang="en-GB" sz="1600" dirty="0">
                <a:solidFill>
                  <a:schemeClr val="bg1"/>
                </a:solidFill>
              </a:rPr>
              <a:t>.</a:t>
            </a:r>
            <a:endParaRPr lang="en-US" b="1" dirty="0">
              <a:solidFill>
                <a:schemeClr val="bg1"/>
              </a:solidFill>
            </a:endParaRPr>
          </a:p>
        </p:txBody>
      </p:sp>
      <p:sp>
        <p:nvSpPr>
          <p:cNvPr id="3" name="Subtitle 2">
            <a:extLst>
              <a:ext uri="{FF2B5EF4-FFF2-40B4-BE49-F238E27FC236}">
                <a16:creationId xmlns:a16="http://schemas.microsoft.com/office/drawing/2014/main" id="{3A2D88D0-F107-3444-C423-795FF33CD1D5}"/>
              </a:ext>
            </a:extLst>
          </p:cNvPr>
          <p:cNvSpPr>
            <a:spLocks noGrp="1"/>
          </p:cNvSpPr>
          <p:nvPr>
            <p:ph type="subTitle" idx="1"/>
          </p:nvPr>
        </p:nvSpPr>
        <p:spPr>
          <a:xfrm rot="5400000">
            <a:off x="7555125" y="120826"/>
            <a:ext cx="5054429" cy="3203255"/>
          </a:xfrm>
        </p:spPr>
        <p:txBody>
          <a:bodyPr vert="vert270" lIns="182880" tIns="0" rIns="182880">
            <a:normAutofit/>
          </a:bodyPr>
          <a:lstStyle/>
          <a:p>
            <a:pPr algn="just"/>
            <a:r>
              <a:rPr lang="en-US" dirty="0">
                <a:solidFill>
                  <a:srgbClr val="FF6600"/>
                </a:solidFill>
              </a:rPr>
              <a:t> </a:t>
            </a:r>
            <a:endParaRPr lang="en-US" sz="2000" dirty="0">
              <a:solidFill>
                <a:srgbClr val="FF6600"/>
              </a:solidFill>
            </a:endParaRPr>
          </a:p>
          <a:p>
            <a:endParaRPr lang="en-US" sz="2000" dirty="0">
              <a:solidFill>
                <a:srgbClr val="FF6600"/>
              </a:solidFill>
            </a:endParaRPr>
          </a:p>
        </p:txBody>
      </p:sp>
      <p:pic>
        <p:nvPicPr>
          <p:cNvPr id="4" name="Picture 3">
            <a:extLst>
              <a:ext uri="{FF2B5EF4-FFF2-40B4-BE49-F238E27FC236}">
                <a16:creationId xmlns:a16="http://schemas.microsoft.com/office/drawing/2014/main" id="{37348D32-6099-3F0C-26B1-9108FE893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9219" name="Picture 3">
            <a:extLst>
              <a:ext uri="{FF2B5EF4-FFF2-40B4-BE49-F238E27FC236}">
                <a16:creationId xmlns:a16="http://schemas.microsoft.com/office/drawing/2014/main" id="{5A33349D-7C40-4829-E55C-5EB7084A16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3719" y="563777"/>
            <a:ext cx="7624634" cy="643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71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27A22-F27F-5826-7B76-9BC4E3EB1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A26DC-1C10-0D6F-06EA-8EFCDA1090EC}"/>
              </a:ext>
            </a:extLst>
          </p:cNvPr>
          <p:cNvSpPr>
            <a:spLocks noGrp="1"/>
          </p:cNvSpPr>
          <p:nvPr>
            <p:ph type="ctrTitle"/>
          </p:nvPr>
        </p:nvSpPr>
        <p:spPr>
          <a:xfrm rot="5400000">
            <a:off x="-871153" y="871152"/>
            <a:ext cx="6858002" cy="5115697"/>
          </a:xfrm>
          <a:solidFill>
            <a:srgbClr val="3B3B3B"/>
          </a:solidFill>
        </p:spPr>
        <p:txBody>
          <a:bodyPr vert="vert270" anchor="t" anchorCtr="0">
            <a:noAutofit/>
          </a:bodyPr>
          <a:lstStyle/>
          <a:p>
            <a:pPr algn="l"/>
            <a:br>
              <a:rPr lang="en-GB" sz="1400" b="1" dirty="0">
                <a:solidFill>
                  <a:schemeClr val="bg2"/>
                </a:solidFill>
              </a:rPr>
            </a:br>
            <a:br>
              <a:rPr lang="en-GB" sz="1400" b="1" dirty="0">
                <a:solidFill>
                  <a:schemeClr val="bg2"/>
                </a:solidFill>
              </a:rPr>
            </a:br>
            <a:br>
              <a:rPr lang="en-GB" sz="1400" b="1" dirty="0">
                <a:solidFill>
                  <a:schemeClr val="bg2"/>
                </a:solidFill>
              </a:rPr>
            </a:br>
            <a:r>
              <a:rPr lang="en-GB" sz="1400" b="1" dirty="0">
                <a:solidFill>
                  <a:schemeClr val="bg1"/>
                </a:solidFill>
              </a:rPr>
              <a:t>Age Group Contribution to Profit for Both Companies</a:t>
            </a:r>
            <a:br>
              <a:rPr lang="en-GB" sz="1400" b="1" dirty="0">
                <a:solidFill>
                  <a:schemeClr val="bg1"/>
                </a:solidFill>
              </a:rPr>
            </a:br>
            <a:r>
              <a:rPr lang="en-GB" sz="1400" b="1" dirty="0">
                <a:solidFill>
                  <a:schemeClr val="bg1"/>
                </a:solidFill>
              </a:rPr>
              <a:t>Hypothesis:</a:t>
            </a:r>
            <a:br>
              <a:rPr lang="en-GB" sz="1400" b="1" dirty="0">
                <a:solidFill>
                  <a:schemeClr val="bg1"/>
                </a:solidFill>
              </a:rPr>
            </a:br>
            <a:br>
              <a:rPr lang="en-GB" sz="1400" b="1" dirty="0">
                <a:solidFill>
                  <a:schemeClr val="bg2"/>
                </a:solidFill>
              </a:rPr>
            </a:br>
            <a:r>
              <a:rPr lang="en-GB" sz="1400" dirty="0">
                <a:solidFill>
                  <a:schemeClr val="bg2"/>
                </a:solidFill>
              </a:rPr>
              <a:t>The age groups contributing to profits for </a:t>
            </a:r>
            <a:r>
              <a:rPr lang="en-GB" sz="1400" b="1" dirty="0">
                <a:solidFill>
                  <a:schemeClr val="bg2"/>
                </a:solidFill>
              </a:rPr>
              <a:t>Yellow Cab</a:t>
            </a:r>
            <a:r>
              <a:rPr lang="en-GB" sz="1400" dirty="0">
                <a:solidFill>
                  <a:schemeClr val="bg2"/>
                </a:solidFill>
              </a:rPr>
              <a:t> and </a:t>
            </a:r>
            <a:r>
              <a:rPr lang="en-GB" sz="1400" b="1" dirty="0">
                <a:solidFill>
                  <a:schemeClr val="bg2"/>
                </a:solidFill>
              </a:rPr>
              <a:t>Pink Cab</a:t>
            </a:r>
            <a:r>
              <a:rPr lang="en-GB" sz="1400" dirty="0">
                <a:solidFill>
                  <a:schemeClr val="bg2"/>
                </a:solidFill>
              </a:rPr>
              <a:t> will be </a:t>
            </a:r>
            <a:r>
              <a:rPr lang="en-GB" sz="1400" b="1" dirty="0">
                <a:solidFill>
                  <a:schemeClr val="bg2"/>
                </a:solidFill>
              </a:rPr>
              <a:t>similar</a:t>
            </a:r>
            <a:r>
              <a:rPr lang="en-GB" sz="1400" dirty="0">
                <a:solidFill>
                  <a:schemeClr val="bg2"/>
                </a:solidFill>
              </a:rPr>
              <a:t>, predominantly consisting of </a:t>
            </a:r>
            <a:r>
              <a:rPr lang="en-GB" sz="1400" b="1" dirty="0">
                <a:solidFill>
                  <a:schemeClr val="bg2"/>
                </a:solidFill>
              </a:rPr>
              <a:t>younger individuals</a:t>
            </a:r>
            <a:r>
              <a:rPr lang="en-GB" sz="1400" dirty="0">
                <a:solidFill>
                  <a:schemeClr val="bg2"/>
                </a:solidFill>
              </a:rPr>
              <a:t>.</a:t>
            </a:r>
            <a:br>
              <a:rPr lang="en-GB" sz="1400" dirty="0">
                <a:solidFill>
                  <a:schemeClr val="bg2"/>
                </a:solidFill>
              </a:rPr>
            </a:br>
            <a:br>
              <a:rPr lang="en-GB" sz="1400" dirty="0">
                <a:solidFill>
                  <a:schemeClr val="bg2"/>
                </a:solidFill>
              </a:rPr>
            </a:br>
            <a:r>
              <a:rPr lang="en-GB" sz="1400" b="1" dirty="0">
                <a:solidFill>
                  <a:schemeClr val="bg2"/>
                </a:solidFill>
              </a:rPr>
              <a:t>Reasoning:</a:t>
            </a:r>
            <a:br>
              <a:rPr lang="en-GB" sz="1400" b="1" dirty="0">
                <a:solidFill>
                  <a:schemeClr val="bg2"/>
                </a:solidFill>
              </a:rPr>
            </a:br>
            <a:r>
              <a:rPr lang="en-GB" sz="1400" dirty="0">
                <a:solidFill>
                  <a:schemeClr val="bg2"/>
                </a:solidFill>
              </a:rPr>
              <a:t>Younger people are more inclined to use cab services, which is expected to drive significant profit.</a:t>
            </a:r>
            <a:br>
              <a:rPr lang="en-GB" sz="1400" dirty="0">
                <a:solidFill>
                  <a:schemeClr val="bg2"/>
                </a:solidFill>
              </a:rPr>
            </a:br>
            <a:br>
              <a:rPr lang="en-GB" sz="1400" dirty="0">
                <a:solidFill>
                  <a:schemeClr val="bg2"/>
                </a:solidFill>
              </a:rPr>
            </a:br>
            <a:r>
              <a:rPr lang="en-GB" sz="1400" b="1" dirty="0">
                <a:solidFill>
                  <a:schemeClr val="bg2"/>
                </a:solidFill>
              </a:rPr>
              <a:t>Objective:</a:t>
            </a:r>
            <a:br>
              <a:rPr lang="en-GB" sz="1400" b="1" dirty="0">
                <a:solidFill>
                  <a:schemeClr val="bg2"/>
                </a:solidFill>
              </a:rPr>
            </a:br>
            <a:r>
              <a:rPr lang="en-GB" sz="1400" dirty="0">
                <a:solidFill>
                  <a:schemeClr val="bg2"/>
                </a:solidFill>
              </a:rPr>
              <a:t>To verify if there’s any </a:t>
            </a:r>
            <a:r>
              <a:rPr lang="en-GB" sz="1400" b="1" dirty="0">
                <a:solidFill>
                  <a:schemeClr val="bg2"/>
                </a:solidFill>
              </a:rPr>
              <a:t>bias or noise</a:t>
            </a:r>
            <a:r>
              <a:rPr lang="en-GB" sz="1400" dirty="0">
                <a:solidFill>
                  <a:schemeClr val="bg2"/>
                </a:solidFill>
              </a:rPr>
              <a:t> within the </a:t>
            </a:r>
            <a:r>
              <a:rPr lang="en-GB" sz="1400" b="1" dirty="0">
                <a:solidFill>
                  <a:schemeClr val="bg2"/>
                </a:solidFill>
              </a:rPr>
              <a:t>age demographic</a:t>
            </a:r>
            <a:r>
              <a:rPr lang="en-GB" sz="1400" dirty="0">
                <a:solidFill>
                  <a:schemeClr val="bg2"/>
                </a:solidFill>
              </a:rPr>
              <a:t> affecting the profit distribution.</a:t>
            </a:r>
            <a:br>
              <a:rPr lang="en-GB" sz="1400" dirty="0">
                <a:solidFill>
                  <a:schemeClr val="bg2"/>
                </a:solidFill>
              </a:rPr>
            </a:br>
            <a:br>
              <a:rPr lang="en-GB" sz="1400" dirty="0">
                <a:solidFill>
                  <a:schemeClr val="bg2"/>
                </a:solidFill>
              </a:rPr>
            </a:br>
            <a:r>
              <a:rPr lang="en-GB" sz="1400" b="1" dirty="0">
                <a:solidFill>
                  <a:schemeClr val="bg2"/>
                </a:solidFill>
              </a:rPr>
              <a:t>Key Insight:</a:t>
            </a:r>
            <a:br>
              <a:rPr lang="en-GB" sz="1400" b="1" dirty="0">
                <a:solidFill>
                  <a:schemeClr val="bg2"/>
                </a:solidFill>
              </a:rPr>
            </a:br>
            <a:r>
              <a:rPr lang="en-GB" sz="1400" b="1" dirty="0">
                <a:solidFill>
                  <a:schemeClr val="bg2"/>
                </a:solidFill>
              </a:rPr>
              <a:t>Age Distribution</a:t>
            </a:r>
            <a:r>
              <a:rPr lang="en-GB" sz="1400" dirty="0">
                <a:solidFill>
                  <a:schemeClr val="bg2"/>
                </a:solidFill>
              </a:rPr>
              <a:t>: The majority of users for both companies are </a:t>
            </a:r>
            <a:r>
              <a:rPr lang="en-GB" sz="1400" b="1" dirty="0">
                <a:solidFill>
                  <a:schemeClr val="bg2"/>
                </a:solidFill>
              </a:rPr>
              <a:t>young adults</a:t>
            </a:r>
            <a:r>
              <a:rPr lang="en-GB" sz="1400" dirty="0">
                <a:solidFill>
                  <a:schemeClr val="bg2"/>
                </a:solidFill>
              </a:rPr>
              <a:t>.</a:t>
            </a:r>
            <a:br>
              <a:rPr lang="en-GB" sz="1400" dirty="0">
                <a:solidFill>
                  <a:schemeClr val="bg2"/>
                </a:solidFill>
              </a:rPr>
            </a:br>
            <a:r>
              <a:rPr lang="en-GB" sz="1400" b="1" dirty="0">
                <a:solidFill>
                  <a:schemeClr val="bg2"/>
                </a:solidFill>
              </a:rPr>
              <a:t>Profit Distribution</a:t>
            </a:r>
            <a:r>
              <a:rPr lang="en-GB" sz="1400" dirty="0">
                <a:solidFill>
                  <a:schemeClr val="bg2"/>
                </a:solidFill>
              </a:rPr>
              <a:t>: A significant portion of profits is generated by </a:t>
            </a:r>
            <a:r>
              <a:rPr lang="en-GB" sz="1400" b="1" dirty="0">
                <a:solidFill>
                  <a:schemeClr val="bg2"/>
                </a:solidFill>
              </a:rPr>
              <a:t>younger individuals</a:t>
            </a:r>
            <a:r>
              <a:rPr lang="en-GB" sz="1400" dirty="0">
                <a:solidFill>
                  <a:schemeClr val="bg2"/>
                </a:solidFill>
              </a:rPr>
              <a:t>.</a:t>
            </a:r>
            <a:br>
              <a:rPr lang="en-GB" sz="1400" dirty="0">
                <a:solidFill>
                  <a:schemeClr val="bg2"/>
                </a:solidFill>
              </a:rPr>
            </a:br>
            <a:r>
              <a:rPr lang="en-GB" sz="1400" b="1" dirty="0">
                <a:solidFill>
                  <a:schemeClr val="bg2"/>
                </a:solidFill>
              </a:rPr>
              <a:t>Conclusion</a:t>
            </a:r>
            <a:r>
              <a:rPr lang="en-GB" sz="1400" dirty="0">
                <a:solidFill>
                  <a:schemeClr val="bg2"/>
                </a:solidFill>
              </a:rPr>
              <a:t>: </a:t>
            </a:r>
            <a:r>
              <a:rPr lang="en-GB" sz="1400" b="1" dirty="0">
                <a:solidFill>
                  <a:schemeClr val="bg2"/>
                </a:solidFill>
              </a:rPr>
              <a:t>Age demographics</a:t>
            </a:r>
            <a:r>
              <a:rPr lang="en-GB" sz="1400" dirty="0">
                <a:solidFill>
                  <a:schemeClr val="bg2"/>
                </a:solidFill>
              </a:rPr>
              <a:t> do not significantly differentiate between the two companies, suggesting </a:t>
            </a:r>
            <a:r>
              <a:rPr lang="en-GB" sz="1400" b="1" dirty="0">
                <a:solidFill>
                  <a:schemeClr val="bg2"/>
                </a:solidFill>
              </a:rPr>
              <a:t>age is not a determining factor</a:t>
            </a:r>
            <a:r>
              <a:rPr lang="en-GB" sz="1400" dirty="0">
                <a:solidFill>
                  <a:schemeClr val="bg2"/>
                </a:solidFill>
              </a:rPr>
              <a:t> for investment preference.</a:t>
            </a:r>
            <a:br>
              <a:rPr lang="en-GB" sz="1400" dirty="0">
                <a:solidFill>
                  <a:schemeClr val="bg2"/>
                </a:solidFill>
              </a:rPr>
            </a:br>
            <a:br>
              <a:rPr lang="en-GB" sz="1400" dirty="0">
                <a:solidFill>
                  <a:schemeClr val="bg2"/>
                </a:solidFill>
              </a:rPr>
            </a:br>
            <a:r>
              <a:rPr lang="en-GB" sz="1400" b="1" dirty="0">
                <a:solidFill>
                  <a:schemeClr val="bg2"/>
                </a:solidFill>
              </a:rPr>
              <a:t>Visualizations:</a:t>
            </a:r>
            <a:br>
              <a:rPr lang="en-GB" sz="1400" b="1" dirty="0">
                <a:solidFill>
                  <a:schemeClr val="bg2"/>
                </a:solidFill>
              </a:rPr>
            </a:br>
            <a:r>
              <a:rPr lang="en-GB" sz="1400" b="1" dirty="0">
                <a:solidFill>
                  <a:schemeClr val="bg2"/>
                </a:solidFill>
              </a:rPr>
              <a:t>Pie charts</a:t>
            </a:r>
            <a:r>
              <a:rPr lang="en-GB" sz="1400" dirty="0">
                <a:solidFill>
                  <a:schemeClr val="bg2"/>
                </a:solidFill>
              </a:rPr>
              <a:t> showing:</a:t>
            </a:r>
            <a:br>
              <a:rPr lang="en-GB" sz="1400" dirty="0">
                <a:solidFill>
                  <a:schemeClr val="bg2"/>
                </a:solidFill>
              </a:rPr>
            </a:br>
            <a:r>
              <a:rPr lang="en-GB" sz="1400" b="1" dirty="0">
                <a:solidFill>
                  <a:schemeClr val="bg2"/>
                </a:solidFill>
              </a:rPr>
              <a:t>Age Distribution</a:t>
            </a:r>
            <a:r>
              <a:rPr lang="en-GB" sz="1400" dirty="0">
                <a:solidFill>
                  <a:schemeClr val="bg2"/>
                </a:solidFill>
              </a:rPr>
              <a:t> of users</a:t>
            </a:r>
            <a:br>
              <a:rPr lang="en-GB" sz="1400" dirty="0">
                <a:solidFill>
                  <a:schemeClr val="bg2"/>
                </a:solidFill>
              </a:rPr>
            </a:br>
            <a:r>
              <a:rPr lang="en-GB" sz="1400" b="1" dirty="0">
                <a:solidFill>
                  <a:schemeClr val="bg2"/>
                </a:solidFill>
              </a:rPr>
              <a:t>Income Distribution</a:t>
            </a:r>
            <a:r>
              <a:rPr lang="en-GB" sz="1400" dirty="0">
                <a:solidFill>
                  <a:schemeClr val="bg2"/>
                </a:solidFill>
              </a:rPr>
              <a:t> of users</a:t>
            </a:r>
            <a:br>
              <a:rPr lang="en-GB" sz="1400" dirty="0">
                <a:solidFill>
                  <a:schemeClr val="bg2"/>
                </a:solidFill>
              </a:rPr>
            </a:br>
            <a:r>
              <a:rPr lang="en-GB" sz="1400" b="1" dirty="0">
                <a:solidFill>
                  <a:schemeClr val="bg2"/>
                </a:solidFill>
              </a:rPr>
              <a:t>Profit Distribution</a:t>
            </a:r>
            <a:r>
              <a:rPr lang="en-GB" sz="1400" dirty="0">
                <a:solidFill>
                  <a:schemeClr val="bg2"/>
                </a:solidFill>
              </a:rPr>
              <a:t> by Age Group</a:t>
            </a:r>
            <a:br>
              <a:rPr lang="en-GB" sz="1400" dirty="0">
                <a:solidFill>
                  <a:schemeClr val="bg2"/>
                </a:solidFill>
              </a:rPr>
            </a:br>
            <a:endParaRPr lang="en-US" sz="1400" b="1" dirty="0">
              <a:solidFill>
                <a:schemeClr val="bg2"/>
              </a:solidFill>
            </a:endParaRPr>
          </a:p>
        </p:txBody>
      </p:sp>
      <p:sp>
        <p:nvSpPr>
          <p:cNvPr id="3" name="Subtitle 2">
            <a:extLst>
              <a:ext uri="{FF2B5EF4-FFF2-40B4-BE49-F238E27FC236}">
                <a16:creationId xmlns:a16="http://schemas.microsoft.com/office/drawing/2014/main" id="{F1BD063F-8D68-779C-45AA-812EEC63C92C}"/>
              </a:ext>
            </a:extLst>
          </p:cNvPr>
          <p:cNvSpPr>
            <a:spLocks noGrp="1"/>
          </p:cNvSpPr>
          <p:nvPr>
            <p:ph type="subTitle" idx="1"/>
          </p:nvPr>
        </p:nvSpPr>
        <p:spPr>
          <a:xfrm rot="5400000">
            <a:off x="7555125" y="120826"/>
            <a:ext cx="5054429" cy="3203255"/>
          </a:xfrm>
        </p:spPr>
        <p:txBody>
          <a:bodyPr vert="vert270" lIns="182880" tIns="0" rIns="182880">
            <a:normAutofit/>
          </a:bodyPr>
          <a:lstStyle/>
          <a:p>
            <a:pPr algn="just"/>
            <a:r>
              <a:rPr lang="en-US" dirty="0">
                <a:solidFill>
                  <a:srgbClr val="FF6600"/>
                </a:solidFill>
              </a:rPr>
              <a:t> </a:t>
            </a:r>
            <a:endParaRPr lang="en-US" sz="2000" dirty="0">
              <a:solidFill>
                <a:srgbClr val="FF6600"/>
              </a:solidFill>
            </a:endParaRPr>
          </a:p>
          <a:p>
            <a:endParaRPr lang="en-US" sz="2000" dirty="0">
              <a:solidFill>
                <a:srgbClr val="FF6600"/>
              </a:solidFill>
            </a:endParaRPr>
          </a:p>
        </p:txBody>
      </p:sp>
      <p:pic>
        <p:nvPicPr>
          <p:cNvPr id="4" name="Picture 3">
            <a:extLst>
              <a:ext uri="{FF2B5EF4-FFF2-40B4-BE49-F238E27FC236}">
                <a16:creationId xmlns:a16="http://schemas.microsoft.com/office/drawing/2014/main" id="{2F2BC65D-9D91-A25E-DE00-5B3E8788B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itle 1">
            <a:extLst>
              <a:ext uri="{FF2B5EF4-FFF2-40B4-BE49-F238E27FC236}">
                <a16:creationId xmlns:a16="http://schemas.microsoft.com/office/drawing/2014/main" id="{A47B149F-87A6-E055-83B2-D205775D28DC}"/>
              </a:ext>
            </a:extLst>
          </p:cNvPr>
          <p:cNvSpPr txBox="1">
            <a:spLocks/>
          </p:cNvSpPr>
          <p:nvPr/>
        </p:nvSpPr>
        <p:spPr>
          <a:xfrm rot="5400000">
            <a:off x="-887629" y="871150"/>
            <a:ext cx="6858002" cy="5115697"/>
          </a:xfrm>
          <a:prstGeom prst="rect">
            <a:avLst/>
          </a:prstGeom>
          <a:solidFill>
            <a:srgbClr val="3B3B3B"/>
          </a:solidFill>
        </p:spPr>
        <p:txBody>
          <a:bodyPr vert="vert270"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GB" sz="1400" b="1" dirty="0">
                <a:solidFill>
                  <a:schemeClr val="bg2"/>
                </a:solidFill>
              </a:rPr>
            </a:br>
            <a:br>
              <a:rPr lang="en-GB" sz="1400" b="1" dirty="0">
                <a:solidFill>
                  <a:schemeClr val="bg2"/>
                </a:solidFill>
              </a:rPr>
            </a:br>
            <a:br>
              <a:rPr lang="en-GB" sz="1400" b="1" dirty="0">
                <a:solidFill>
                  <a:schemeClr val="bg2"/>
                </a:solidFill>
              </a:rPr>
            </a:br>
            <a:r>
              <a:rPr lang="en-GB" sz="1400" b="1" dirty="0">
                <a:solidFill>
                  <a:schemeClr val="bg1"/>
                </a:solidFill>
              </a:rPr>
              <a:t>Age Group Contribution to Profit for Both Companies</a:t>
            </a:r>
            <a:br>
              <a:rPr lang="en-GB" sz="1400" b="1" dirty="0">
                <a:solidFill>
                  <a:schemeClr val="bg1"/>
                </a:solidFill>
              </a:rPr>
            </a:br>
            <a:r>
              <a:rPr lang="en-GB" sz="1400" b="1" dirty="0">
                <a:solidFill>
                  <a:schemeClr val="bg1"/>
                </a:solidFill>
              </a:rPr>
              <a:t>Hypothesis:</a:t>
            </a:r>
            <a:br>
              <a:rPr lang="en-GB" sz="1400" b="1" dirty="0">
                <a:solidFill>
                  <a:schemeClr val="bg1"/>
                </a:solidFill>
              </a:rPr>
            </a:br>
            <a:br>
              <a:rPr lang="en-GB" sz="1400" b="1" dirty="0">
                <a:solidFill>
                  <a:schemeClr val="bg2"/>
                </a:solidFill>
              </a:rPr>
            </a:br>
            <a:r>
              <a:rPr lang="en-GB" sz="1400" dirty="0">
                <a:solidFill>
                  <a:schemeClr val="bg2"/>
                </a:solidFill>
              </a:rPr>
              <a:t>The age groups contributing to profits for </a:t>
            </a:r>
            <a:r>
              <a:rPr lang="en-GB" sz="1400" b="1" dirty="0">
                <a:solidFill>
                  <a:schemeClr val="bg1"/>
                </a:solidFill>
              </a:rPr>
              <a:t>Yellow Cab</a:t>
            </a:r>
            <a:r>
              <a:rPr lang="en-GB" sz="1400" dirty="0">
                <a:solidFill>
                  <a:schemeClr val="bg1"/>
                </a:solidFill>
              </a:rPr>
              <a:t> </a:t>
            </a:r>
            <a:r>
              <a:rPr lang="en-GB" sz="1400" dirty="0">
                <a:solidFill>
                  <a:schemeClr val="bg2"/>
                </a:solidFill>
              </a:rPr>
              <a:t>and </a:t>
            </a:r>
            <a:r>
              <a:rPr lang="en-GB" sz="1400" b="1" dirty="0">
                <a:solidFill>
                  <a:schemeClr val="bg1"/>
                </a:solidFill>
              </a:rPr>
              <a:t>Pink Cab</a:t>
            </a:r>
            <a:r>
              <a:rPr lang="en-GB" sz="1400" dirty="0">
                <a:solidFill>
                  <a:schemeClr val="bg1"/>
                </a:solidFill>
              </a:rPr>
              <a:t> </a:t>
            </a:r>
            <a:r>
              <a:rPr lang="en-GB" sz="1400" dirty="0">
                <a:solidFill>
                  <a:schemeClr val="bg2"/>
                </a:solidFill>
              </a:rPr>
              <a:t>will be </a:t>
            </a:r>
            <a:r>
              <a:rPr lang="en-GB" sz="1400" b="1" dirty="0">
                <a:solidFill>
                  <a:schemeClr val="bg1"/>
                </a:solidFill>
              </a:rPr>
              <a:t>similar</a:t>
            </a:r>
            <a:r>
              <a:rPr lang="en-GB" sz="1400" dirty="0">
                <a:solidFill>
                  <a:schemeClr val="bg1"/>
                </a:solidFill>
              </a:rPr>
              <a:t>,</a:t>
            </a:r>
            <a:r>
              <a:rPr lang="en-GB" sz="1400" dirty="0">
                <a:solidFill>
                  <a:schemeClr val="bg2"/>
                </a:solidFill>
              </a:rPr>
              <a:t> predominantly consisting of </a:t>
            </a:r>
            <a:r>
              <a:rPr lang="en-GB" sz="1400" b="1" dirty="0">
                <a:solidFill>
                  <a:schemeClr val="bg2"/>
                </a:solidFill>
              </a:rPr>
              <a:t>younger individuals</a:t>
            </a:r>
            <a:r>
              <a:rPr lang="en-GB" sz="1400" dirty="0">
                <a:solidFill>
                  <a:schemeClr val="bg2"/>
                </a:solidFill>
              </a:rPr>
              <a:t>.</a:t>
            </a:r>
            <a:br>
              <a:rPr lang="en-GB" sz="1400" dirty="0">
                <a:solidFill>
                  <a:schemeClr val="bg2"/>
                </a:solidFill>
              </a:rPr>
            </a:br>
            <a:br>
              <a:rPr lang="en-GB" sz="1400" dirty="0">
                <a:solidFill>
                  <a:schemeClr val="bg2"/>
                </a:solidFill>
              </a:rPr>
            </a:br>
            <a:r>
              <a:rPr lang="en-GB" sz="1400" b="1" dirty="0">
                <a:solidFill>
                  <a:schemeClr val="bg1"/>
                </a:solidFill>
              </a:rPr>
              <a:t>Reasoning:</a:t>
            </a:r>
            <a:br>
              <a:rPr lang="en-GB" sz="1400" b="1" dirty="0">
                <a:solidFill>
                  <a:schemeClr val="bg2"/>
                </a:solidFill>
              </a:rPr>
            </a:br>
            <a:r>
              <a:rPr lang="en-GB" sz="1400" dirty="0">
                <a:solidFill>
                  <a:schemeClr val="bg2"/>
                </a:solidFill>
              </a:rPr>
              <a:t>Younger people are more inclined to use cab services, which is expected to drive significant profit.</a:t>
            </a:r>
            <a:br>
              <a:rPr lang="en-GB" sz="1400" dirty="0">
                <a:solidFill>
                  <a:schemeClr val="bg2"/>
                </a:solidFill>
              </a:rPr>
            </a:br>
            <a:br>
              <a:rPr lang="en-GB" sz="1400" dirty="0">
                <a:solidFill>
                  <a:schemeClr val="bg2"/>
                </a:solidFill>
              </a:rPr>
            </a:br>
            <a:r>
              <a:rPr lang="en-GB" sz="1400" b="1" dirty="0">
                <a:solidFill>
                  <a:schemeClr val="bg1"/>
                </a:solidFill>
              </a:rPr>
              <a:t>Objective:</a:t>
            </a:r>
            <a:br>
              <a:rPr lang="en-GB" sz="1400" b="1" dirty="0">
                <a:solidFill>
                  <a:schemeClr val="bg2"/>
                </a:solidFill>
              </a:rPr>
            </a:br>
            <a:r>
              <a:rPr lang="en-GB" sz="1400" dirty="0">
                <a:solidFill>
                  <a:schemeClr val="bg2"/>
                </a:solidFill>
              </a:rPr>
              <a:t>To verify if there’s any </a:t>
            </a:r>
            <a:r>
              <a:rPr lang="en-GB" sz="1400" b="1" dirty="0">
                <a:solidFill>
                  <a:schemeClr val="bg1"/>
                </a:solidFill>
              </a:rPr>
              <a:t>bias or noise</a:t>
            </a:r>
            <a:r>
              <a:rPr lang="en-GB" sz="1400" dirty="0">
                <a:solidFill>
                  <a:schemeClr val="bg1"/>
                </a:solidFill>
              </a:rPr>
              <a:t> </a:t>
            </a:r>
            <a:r>
              <a:rPr lang="en-GB" sz="1400" dirty="0">
                <a:solidFill>
                  <a:schemeClr val="bg2"/>
                </a:solidFill>
              </a:rPr>
              <a:t>within the </a:t>
            </a:r>
            <a:r>
              <a:rPr lang="en-GB" sz="1400" b="1" dirty="0">
                <a:solidFill>
                  <a:schemeClr val="bg1"/>
                </a:solidFill>
              </a:rPr>
              <a:t>age demographic</a:t>
            </a:r>
            <a:r>
              <a:rPr lang="en-GB" sz="1400" dirty="0">
                <a:solidFill>
                  <a:schemeClr val="bg1"/>
                </a:solidFill>
              </a:rPr>
              <a:t> </a:t>
            </a:r>
            <a:r>
              <a:rPr lang="en-GB" sz="1400" dirty="0">
                <a:solidFill>
                  <a:schemeClr val="bg2"/>
                </a:solidFill>
              </a:rPr>
              <a:t>affecting the profit distribution.</a:t>
            </a:r>
            <a:br>
              <a:rPr lang="en-GB" sz="1400" dirty="0">
                <a:solidFill>
                  <a:schemeClr val="bg2"/>
                </a:solidFill>
              </a:rPr>
            </a:br>
            <a:br>
              <a:rPr lang="en-GB" sz="1400" dirty="0">
                <a:solidFill>
                  <a:schemeClr val="bg2"/>
                </a:solidFill>
              </a:rPr>
            </a:br>
            <a:r>
              <a:rPr lang="en-GB" sz="1400" b="1" dirty="0">
                <a:solidFill>
                  <a:schemeClr val="bg1"/>
                </a:solidFill>
              </a:rPr>
              <a:t>Key Insight:</a:t>
            </a:r>
            <a:br>
              <a:rPr lang="en-GB" sz="1400" b="1" dirty="0">
                <a:solidFill>
                  <a:schemeClr val="bg1"/>
                </a:solidFill>
              </a:rPr>
            </a:br>
            <a:r>
              <a:rPr lang="en-GB" sz="1400" b="1" dirty="0">
                <a:solidFill>
                  <a:schemeClr val="bg1"/>
                </a:solidFill>
              </a:rPr>
              <a:t>Age Distribution</a:t>
            </a:r>
            <a:r>
              <a:rPr lang="en-GB" sz="1400" dirty="0">
                <a:solidFill>
                  <a:schemeClr val="bg1"/>
                </a:solidFill>
              </a:rPr>
              <a:t>: </a:t>
            </a:r>
            <a:r>
              <a:rPr lang="en-GB" sz="1400" dirty="0">
                <a:solidFill>
                  <a:schemeClr val="bg2"/>
                </a:solidFill>
              </a:rPr>
              <a:t>The majority of users for both companies are </a:t>
            </a:r>
            <a:r>
              <a:rPr lang="en-GB" sz="1400" b="1" dirty="0">
                <a:solidFill>
                  <a:schemeClr val="bg1"/>
                </a:solidFill>
              </a:rPr>
              <a:t>young adults</a:t>
            </a:r>
            <a:r>
              <a:rPr lang="en-GB" sz="1400" dirty="0">
                <a:solidFill>
                  <a:schemeClr val="bg1"/>
                </a:solidFill>
              </a:rPr>
              <a:t>.</a:t>
            </a:r>
            <a:br>
              <a:rPr lang="en-GB" sz="1400" dirty="0">
                <a:solidFill>
                  <a:schemeClr val="bg2"/>
                </a:solidFill>
              </a:rPr>
            </a:br>
            <a:r>
              <a:rPr lang="en-GB" sz="1400" b="1" dirty="0">
                <a:solidFill>
                  <a:schemeClr val="bg1"/>
                </a:solidFill>
              </a:rPr>
              <a:t>Profit Distribution</a:t>
            </a:r>
            <a:r>
              <a:rPr lang="en-GB" sz="1400" dirty="0">
                <a:solidFill>
                  <a:schemeClr val="bg1"/>
                </a:solidFill>
              </a:rPr>
              <a:t>:</a:t>
            </a:r>
            <a:r>
              <a:rPr lang="en-GB" sz="1400" dirty="0">
                <a:solidFill>
                  <a:schemeClr val="bg2"/>
                </a:solidFill>
              </a:rPr>
              <a:t> A significant portion of profits is generated by </a:t>
            </a:r>
            <a:r>
              <a:rPr lang="en-GB" sz="1400" b="1" dirty="0">
                <a:solidFill>
                  <a:schemeClr val="bg1"/>
                </a:solidFill>
              </a:rPr>
              <a:t>younger individuals</a:t>
            </a:r>
            <a:r>
              <a:rPr lang="en-GB" sz="1400" dirty="0">
                <a:solidFill>
                  <a:schemeClr val="bg1"/>
                </a:solidFill>
              </a:rPr>
              <a:t>.</a:t>
            </a:r>
            <a:br>
              <a:rPr lang="en-GB" sz="1400" dirty="0">
                <a:solidFill>
                  <a:schemeClr val="bg1"/>
                </a:solidFill>
              </a:rPr>
            </a:br>
            <a:r>
              <a:rPr lang="en-GB" sz="1400" b="1" dirty="0">
                <a:solidFill>
                  <a:schemeClr val="bg1"/>
                </a:solidFill>
              </a:rPr>
              <a:t>Conclusion</a:t>
            </a:r>
            <a:r>
              <a:rPr lang="en-GB" sz="1400" dirty="0">
                <a:solidFill>
                  <a:schemeClr val="bg1"/>
                </a:solidFill>
              </a:rPr>
              <a:t>: </a:t>
            </a:r>
            <a:r>
              <a:rPr lang="en-GB" sz="1400" b="1" dirty="0">
                <a:solidFill>
                  <a:schemeClr val="bg1"/>
                </a:solidFill>
              </a:rPr>
              <a:t>Age demographics</a:t>
            </a:r>
            <a:r>
              <a:rPr lang="en-GB" sz="1400" dirty="0">
                <a:solidFill>
                  <a:schemeClr val="bg1"/>
                </a:solidFill>
              </a:rPr>
              <a:t> </a:t>
            </a:r>
            <a:r>
              <a:rPr lang="en-GB" sz="1400" dirty="0">
                <a:solidFill>
                  <a:schemeClr val="bg2"/>
                </a:solidFill>
              </a:rPr>
              <a:t>do not significantly differentiate between the two companies, suggesting </a:t>
            </a:r>
            <a:r>
              <a:rPr lang="en-GB" sz="1400" b="1" dirty="0">
                <a:solidFill>
                  <a:schemeClr val="bg1"/>
                </a:solidFill>
              </a:rPr>
              <a:t>age is not a determining factor</a:t>
            </a:r>
            <a:r>
              <a:rPr lang="en-GB" sz="1400" dirty="0">
                <a:solidFill>
                  <a:schemeClr val="bg1"/>
                </a:solidFill>
              </a:rPr>
              <a:t> for investment preference.</a:t>
            </a:r>
            <a:br>
              <a:rPr lang="en-GB" sz="1400" dirty="0">
                <a:solidFill>
                  <a:schemeClr val="bg1"/>
                </a:solidFill>
              </a:rPr>
            </a:br>
            <a:br>
              <a:rPr lang="en-GB" sz="1400" dirty="0">
                <a:solidFill>
                  <a:schemeClr val="bg2"/>
                </a:solidFill>
              </a:rPr>
            </a:br>
            <a:r>
              <a:rPr lang="en-GB" sz="1400" b="1" dirty="0">
                <a:solidFill>
                  <a:schemeClr val="bg1"/>
                </a:solidFill>
              </a:rPr>
              <a:t>Visualizations:</a:t>
            </a:r>
            <a:br>
              <a:rPr lang="en-GB" sz="1400" b="1" dirty="0">
                <a:solidFill>
                  <a:schemeClr val="bg2"/>
                </a:solidFill>
              </a:rPr>
            </a:br>
            <a:r>
              <a:rPr lang="en-GB" sz="1400" b="1" dirty="0">
                <a:solidFill>
                  <a:schemeClr val="bg1"/>
                </a:solidFill>
              </a:rPr>
              <a:t>Pie charts</a:t>
            </a:r>
            <a:r>
              <a:rPr lang="en-GB" sz="1400" dirty="0">
                <a:solidFill>
                  <a:schemeClr val="bg1"/>
                </a:solidFill>
              </a:rPr>
              <a:t> </a:t>
            </a:r>
            <a:r>
              <a:rPr lang="en-GB" sz="1400" dirty="0">
                <a:solidFill>
                  <a:schemeClr val="bg2"/>
                </a:solidFill>
              </a:rPr>
              <a:t>showing:</a:t>
            </a:r>
            <a:br>
              <a:rPr lang="en-GB" sz="1400" dirty="0">
                <a:solidFill>
                  <a:schemeClr val="bg2"/>
                </a:solidFill>
              </a:rPr>
            </a:br>
            <a:r>
              <a:rPr lang="en-GB" sz="1400" b="1" dirty="0">
                <a:solidFill>
                  <a:schemeClr val="bg1"/>
                </a:solidFill>
              </a:rPr>
              <a:t>Age Distribution</a:t>
            </a:r>
            <a:r>
              <a:rPr lang="en-GB" sz="1400" dirty="0">
                <a:solidFill>
                  <a:schemeClr val="bg1"/>
                </a:solidFill>
              </a:rPr>
              <a:t> </a:t>
            </a:r>
            <a:r>
              <a:rPr lang="en-GB" sz="1400" dirty="0">
                <a:solidFill>
                  <a:schemeClr val="bg2"/>
                </a:solidFill>
              </a:rPr>
              <a:t>of users</a:t>
            </a:r>
            <a:br>
              <a:rPr lang="en-GB" sz="1400" dirty="0">
                <a:solidFill>
                  <a:schemeClr val="bg2"/>
                </a:solidFill>
              </a:rPr>
            </a:br>
            <a:r>
              <a:rPr lang="en-GB" sz="1400" b="1" dirty="0">
                <a:solidFill>
                  <a:schemeClr val="bg1"/>
                </a:solidFill>
              </a:rPr>
              <a:t>Income Distribution</a:t>
            </a:r>
            <a:r>
              <a:rPr lang="en-GB" sz="1400" dirty="0">
                <a:solidFill>
                  <a:schemeClr val="bg1"/>
                </a:solidFill>
              </a:rPr>
              <a:t> </a:t>
            </a:r>
            <a:r>
              <a:rPr lang="en-GB" sz="1400" dirty="0">
                <a:solidFill>
                  <a:schemeClr val="bg2"/>
                </a:solidFill>
              </a:rPr>
              <a:t>of users</a:t>
            </a:r>
            <a:br>
              <a:rPr lang="en-GB" sz="1400" dirty="0">
                <a:solidFill>
                  <a:schemeClr val="bg2"/>
                </a:solidFill>
              </a:rPr>
            </a:br>
            <a:r>
              <a:rPr lang="en-GB" sz="1400" b="1" dirty="0">
                <a:solidFill>
                  <a:schemeClr val="bg1"/>
                </a:solidFill>
              </a:rPr>
              <a:t>Profit Distribution</a:t>
            </a:r>
            <a:r>
              <a:rPr lang="en-GB" sz="1400" dirty="0">
                <a:solidFill>
                  <a:schemeClr val="bg1"/>
                </a:solidFill>
              </a:rPr>
              <a:t> </a:t>
            </a:r>
            <a:r>
              <a:rPr lang="en-GB" sz="1400" dirty="0">
                <a:solidFill>
                  <a:schemeClr val="bg2"/>
                </a:solidFill>
              </a:rPr>
              <a:t>by Age Group</a:t>
            </a:r>
            <a:br>
              <a:rPr lang="en-GB" sz="1400" dirty="0">
                <a:solidFill>
                  <a:schemeClr val="bg2"/>
                </a:solidFill>
              </a:rPr>
            </a:br>
            <a:endParaRPr lang="en-US" sz="1400" b="1" dirty="0">
              <a:solidFill>
                <a:schemeClr val="bg2"/>
              </a:solidFill>
            </a:endParaRPr>
          </a:p>
        </p:txBody>
      </p:sp>
      <p:pic>
        <p:nvPicPr>
          <p:cNvPr id="10242" name="Picture 2">
            <a:extLst>
              <a:ext uri="{FF2B5EF4-FFF2-40B4-BE49-F238E27FC236}">
                <a16:creationId xmlns:a16="http://schemas.microsoft.com/office/drawing/2014/main" id="{DC078B7C-AEB2-E243-0322-F6EFDD8F6A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6067" y="285748"/>
            <a:ext cx="6057900"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087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CA81A-71A1-0D1C-03A8-B517D7DAEDEA}"/>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60E72D95-0FCD-469C-85AB-1073FC47F3B4}"/>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A988181E-7455-DB8C-9DA5-9C3E74690CD7}"/>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Exploratory Data Analysis</a:t>
            </a:r>
            <a:r>
              <a:rPr lang="tr-TR" sz="6000" b="1" dirty="0">
                <a:solidFill>
                  <a:srgbClr val="FF6600"/>
                </a:solidFill>
                <a:latin typeface="Angsana New" pitchFamily="18" charset="-34"/>
                <a:cs typeface="Angsana New" pitchFamily="18" charset="-34"/>
              </a:rPr>
              <a:t> (</a:t>
            </a:r>
            <a:r>
              <a:rPr lang="en-US" sz="6000" b="1" dirty="0">
                <a:solidFill>
                  <a:srgbClr val="FF6600"/>
                </a:solidFill>
                <a:latin typeface="Angsana New" pitchFamily="18" charset="-34"/>
                <a:cs typeface="Angsana New" pitchFamily="18" charset="-34"/>
              </a:rPr>
              <a:t>EDA</a:t>
            </a:r>
            <a:r>
              <a:rPr lang="tr-TR" sz="6000" b="1" dirty="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a:extLst>
              <a:ext uri="{FF2B5EF4-FFF2-40B4-BE49-F238E27FC236}">
                <a16:creationId xmlns:a16="http://schemas.microsoft.com/office/drawing/2014/main" id="{890D9B5D-E9F6-3EF9-3953-EEB3F225B734}"/>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k0AAAGwCAYAAAC0HlECAAAAOXRFWHRTb2Z0d2FyZQBNYXRwbG90bGliIHZlcnNpb24zLjcuMSwgaHR0cHM6Ly9tYXRwbG90bGliLm9yZy/bCgiHAAAACXBIWXMAAA9hAAAPYQGoP6dpAACIoUlEQVR4nO3deViU1dsH8O+w7yAomwLijgvuImrmguL609TKNJfSrMRKfUuzzPY0W1zKJStTS9M2zTS33BdERXEXFUFQBERk35nn/eMwA8g2AzM8A34/18XFMPPMzM0wzNxzzn3uo5AkSQIRERERVchI7gCIiIiIagMmTUREREQaYNJEREREpAEmTUREREQaYNJEREREpAEmTUREREQaYNJEREREpAETuQOoK5RKJWJjY2FrawuFQiF3OERERKQBSZKQlpYGd3d3GBlVPJbEpElHYmNj4eHhIXcYREREVAUxMTFo1KhRhccwadIRW1tbAOJBt7OzkzkaIiIi0kRqaio8PDzU7+MVYdKkI6opOTs7OyZNREREtYwmpTUsBCciIiLSAJMmIiIiIg0waSIiIiLSAJMmIiIiIg0waSIiIiLSAJMmIiIiIg0waSIiIiLSAJMmIiIiIg0waSIiIiLSAJMmIiIiIg0waSIiIiLSAJMmIiIiIg0waSIiqouUSvFFRDrDpIkMT8pdICdN7iiIareds4CFjYCHt+WOhMqTnQKc/RnIy5I7EtIQkyYyLA8igG86AVuelzsSotorLxs4vxnIywBuHZQ7GirPvveB7TOAkNVyR0IaYtJEhuX6biA/G4g8AuRmyB0NUe0UHSz+jwDg/nV5Y6GySRIQvkucjg2TNRTSHJMmMiyRR8R3SQnEXZQ3FqLaqvjo0v1r8sVB5Yu/BKTHidP3w+WNhTTGpIkMR0E+cPtE0c+x5+SLhag2iyieNPEN2SDd/K/o9IObQEGefLGQxpg0keGIOw/kpBb9zKTJcEUcBK7vkTsKKktGIhB3oejn1DtcWGGIbhRLmpR5QFKkfLGQxmRNmo4cOYLhw4fD3d0dCoUC27ZtK3G5JElYsGAB3NzcYGlpiYCAANy4caPEMUlJSRg/fjzs7Ozg4OCAKVOmID09vcQxFy5cwBNPPAELCwt4eHhg8eLFpWL5/fff0apVK1hYWKBdu3b4999/df77UiUij4rvFvbiO5Mmw5SRCGx8Gtg8Dki/L3c09Khbh8R3l7aAtbM4nci6JoOSnQrEnBSnbVzE90SOCNYGsiZNGRkZaN++PVasWFHm5YsXL8by5cuxevVqhISEwNraGoGBgcjOzlYfM378eFy+fBn79u3Djh07cOTIEUybNk19eWpqKgYOHAgvLy+Ehobiiy++wAcffIA1a9aojzlx4gSee+45TJkyBefOncPIkSMxcuRIXLp0SX+/PJWmqmfqMkV8T7whXlzIsFzbKT4ZK/NLjmiQYVDVMzXpAzRoKU5zis6wRB4W/z+OTYGm/cR5rD2rFWRNmgYPHoxPPvkETz31VKnLJEnC0qVLMX/+fIwYMQK+vr7YsGEDYmNj1SNSV69exe7du/HDDz/Az88PvXr1wjfffIPNmzcjNjYWALBx40bk5uZi7dq1aNOmDcaOHYvXX38dX3/9tfq+li1bhkGDBuGtt96Cj48PPv74Y3Tq1AnffvttjTwOBDGfH134yavtKMDeA4DEN2VDdPWfotPx/GBhUCQJiDgkTjftCzRoJU7zDdmw3NgnvjcLYGJbyxhsTVNkZCTi4uIQEBCgPs/e3h5+fn4IDg4GAAQHB8PBwQFdunRRHxMQEAAjIyOEhISoj+nduzfMzMzUxwQGBiI8PBwPHz5UH1P8flTHqO6nLDk5OUhNTS3xRdVw96zoKWPpCDi3Adw7iPM5RWdYspKLpn8AII5Jk0F5cFPUMBmbAZ49ir0hc3rOYEgScHO/ON18ABPbWsZgk6a4OLEU08XFpcT5Li4u6svi4uLg7Oxc4nITExM4OjqWOKas2yh+H+Udo7q8LAsXLoS9vb36y8PDQ9tfkYqLKpyaa9wLMDIC3DuKn5k0GZYbe8XUnKLwpYMjTYZFtWrOsztgZlUsaeIbssG4f60wsTUHvHoC9VuI8xNvAMoCeWOjShls0mTo5s2bh5SUFPVXTEyM3CHVbqp6Ju/e4juTJsN05W/x3Xes+J54HcjPkS8eKkldz9RXfFeNYjyM4lYdhkLVaqBxL5HY1mssEqj8bCA5WtbQqHIGmzS5uroCAOLj40ucHx8fr77M1dUVCQkJJS7Pz89HUlJSiWPKuo3i91HeMarLy2Jubg47O7sSX1RF+TlAzClxuvET4rsqaUq6BWQ9lCcuKik3o2haofsrgIWDKGZlLYZhKMgrWoHatDBpsm4g/k6QxNQdyU9Vz9R8gPhuZFw02sT/JYNnsEmTt7c3XF1dsX//fvV5qampCAkJgb+/PwDA398fycnJCA0NVR9z4MABKJVK+Pn5qY85cuQI8vKKGoft27cPLVu2RL169dTHFL8f1TGq+yE9u3NafMqydi6aTrCsB9TzFqfvnZcvNipy8z8gPwtw8AJcfQHXduJ8TtEZhruhQG6aqAt0bS/OUyiK1czwDVl2OeliixtAFIGrcBq11pA1aUpPT0dYWBjCwsIAiOLvsLAwREdHQ6FQYObMmfjkk0+wfft2XLx4ERMnToS7uztGjhwJAPDx8cGgQYPw0ksv4dSpUzh+/DhmzJiBsWPHwt3dHQAwbtw4mJmZYcqUKbh8+TK2bNmCZcuWYfbs2eo43njjDezevRtfffUVrl27hg8++ABnzpzBjBkzavoheTypp+aeEC/yKqrRprtnaz4mKk21as5nuPg7ubQVP7MY3DCo6pmaPCnqAlX4hmw4oo4CBbnig4dTs6LzmdjWGiZy3vmZM2fQt29f9c+qRGbSpElYt24d5syZg4yMDEybNg3Jycno1asXdu/eDQsLC/V1Nm7ciBkzZqB///4wMjLC6NGjsXz5cvXl9vb22Lt3L4KCgtC5c2fUr18fCxYsKNHLqUePHti0aRPmz5+Pd955B82bN8e2bdvQtm3bGngUSD2loJqaU3HvCFz+i3VNhiA/p6gDeOsR4rtr4f9HPPcINAiP1jOpcEm74SjeaqD4B8QGquk5JraGTtakqU+fPpAkqdzLFQoFPvroI3z00UflHuPo6IhNmzZVeD++vr44evRohcc8/fTTePrppysOmHQvN1NMzwFFReAq6mLwsBoNicpw65DY4sbWDWhY2OKj+EiTJJV8E6CalZ0C3DkjTjdl0mSQJAm4+Ug9k4pqpCnxOv+XDJzB1jTRYyImRCxht2sIODYpeZlbYV1GSrTYukPfkqOBzCT9309tdHW7+N5qWNHUT4NWgMIYyEoC0u7JFxsBUccAqUB0mHbwLHmZ6g05KYKbwsrpwU3xGmNsVnpU3bEJYGQC5KYDqXfliY80wqSJ5KWqZ2r8ROlPVxZ2gFNzcVrfo02pscA3XYClvsCp79kvpbiCfOBa4V6MPsOLzje1AOoX/n1Y1yQvVT3To6NMgPhAYmYjVjom3arZuKiIqtWApz9gblPyMmPTohonTtEZNCZNJK+owmlT7yfKvrym+jXd/A8oyBGrj/59E1gbCMRf1u991ha3j4vRJEtH0YyvOBfWNRmE8uqZAPFhpD5rZmT3aKuBR7HtQK3ApInkk5NWtDLu0eFqlZpKmlRbg3j6A2a2os7qu97A/o/YFFA9NTcEMH6kDNKVK+hklxwjpn4UxuV/+ODqLHnlZoopVKBkq4HiuJ1KrcCkieQTfVLUYTh4AfW8yj6mJpImpRK4dVic7vceEBQianeU+cDRr4BVPUrut/Y4USqBqzvEaZ8RpS93Ya8m2alGmRp2Bizsyz6GxeDyun1cjGTbNSpKjh7FfQJrBSZNJJ/IwkSlvE/HgGigqDAC0mKBtPL3AqyWhCtAZiJgagU06grYNwTGbgSe/UWsFku6BWwYAWx99fErFL9zGkiPA8ztRP+fR6lGmh7c5IicXCqqZ1Jh0iQv9dRcQPkr44qPNFWwqpzkxaSJ5KPuz9S7/GPMbYD6hS/4+ioGV40iefUETMyKzvcZLkadur4EQAGc3wR82wU4v+XxeVFTTc21CARMzEtfbuMCWNUHJKVIPqlmKZVFz9+y6plUVElT4nUucpCDqgi8vKk5QBSCK4yA7GQgPaH840hWTJpIHlkPgbgL4nRFI02A/qfo1G86ZYykWNgDQ78EpuwFnFsDmQ+ArdOAn58CkiL1E4+hkKSipMnnf2Ufo1CwrklOcedFkb6ZLdCoS/nHOXgBJhZiiij5ds3FR2KkOilCtBTwLuM1RsXUQmzeC7CuyYAxaSJ53D4hRiecmgF27hUfq8+kKT9XxAIATfqUf5xHN2DaYVHzZGwu6khW+gPHltbd3jdxF0RfGRNLoFn/8o9Tr6Bj0lTjVFNzjXuJZevlMTIuat/BKbqapdrk2qO7aKNSERbsGzwmTSSP8rZOKUvDTuJ77DndT4vdPQPkZYgpJuc2FR9rYgb0fhOYHiy6l+dnAf+9D6zpKzZLrWuuFI4yNQ8AzKzLP061cS9HmmreLQ3qmVS4B508itczVUY9jcqkyVAxaSJ5VNafqTiXNmJoOyNB991yVVNz3r1LbnJaEaemwMTtwIiVgGU90aPohwBg34K6VS+i3qC3nKk5FfVI0+XHp9bLEORmihWoQMX1TCrqUQyuzqoxedlFDXwrqmdS4UiTwWPSRDUv40HRVI4mI02mloCzjzit6yk6VauBiqbmyqJQAB3HAzPOAL7PiqnG48uAP14QL5S13f1w8WnXyFQUgVekfgtxXE6KmM6jmhF9AijIFR2/VZ3ZK8JNYWte9AkxIm3rVvThoiIcDTR4TJqo5qlGmRr4ADbOml1HH3VN2alFmwVrmzSpWNcHRq0BRv8oEocrfwMbx4gNVGuKPkZ3VAXgTfqU3/tHxcSs6BMy65pqjqqeqUlfzTZ4fXRTWNK/G6pVc/01+xupuoJn3BcfLsngMGmimqfN1JyKPpKm2ydEc816jctvrqmpdmOA5/8Uq5iijgI/DdVfXymV6JPAt12BHweKqRpdUtUzta5kak6FK+hqnmpqWZN6JoCbwspBk1YDxZlZA/aFGy6zrskgMWmimqcqAveuoD/To4onTbr6lBxZxam58jR5EnhhJ2DtLOqcfhwAJN7UzW0XV5APHFoE/DRYjBrcOSW2e9GVh1Fi5ZzCCGg5RLPrcAVdzUpPKHqsNX3+GpsCjk3FaU7/6F9ytEh8FMaa1ZypsBGpQWPSRDUrLb7wE5Si9OavFXFuDRibif5Ouuozo+7P1Ec3twcAbu1FTyfHJuJFc+1A4I4OV9YlRwPrhwGHFoo6qqb9xPkhq4oKTqtLVQDu1VNMP2rClUlTjVI9d119Nf8bAXxDrkmqUaZGXQFLB82vx7+RQWPSVJdlJAKbnhWjEgX5ckcjqKbmXNsCVo6aX8/EXKyiA3QzRZcWX9TBuqKO5FXh6A28uFeMjmU+EEmOatlxdVzeCqzqBUQHi21NRv0ATNgKdH5BXL4tSGyCXF1XKmloWRbVHnRJkUBOevVjoIppsnVKWbg6q+ao6pk0aTVQHIvBDRqTprrs5Erg+m4xKvHLU0D6fbkjKhoNqUqiosu6JlUcrr6AtVP1b+9RNg2ASTuApv2BvEzg17FA2K9Vu62cdODvIOD3yWKFWqOuwCtHAd+nxeUDPxYdn1OigT3vVi/u1Htiug8AfIZpfj1rJ7FCCBK3U9E3SSrqz6TNtA/AUYyakp9bNP3fbIB212Via9CYNNVVBXnAuV/EaYWxSBLWPAncOSNvXFFVqGdS0WXSpI+puUeZ2wDPbRYtCZT5wLZXRAdxbWqyYsPE3+3cLwAUQO+3gBd2FW23AADmtsDIleLys+urN6p1bYf43qhb5Z3aH6Wqa4q7WPX7p8rdDwfS7oltUTz9tbtu8VEMrqDTn5iTouDeuoH4YKYN1Qq6tNiaXYVLGmHSVFeF7wLS40VR8suHxRYKqXeBtYOA0z/K84KZckfsw6QwAry0fLEHiiVN58VGpVUlSRXvN6dLJmbAyNWA/wzx83/vA3veqTx+pRI48Y1omvngpujFM3kH0G9+2dtlNO4FdJ8uTv89A8hMqlq86r3mhmt/XdY1lU2p1M20qYpqlMnTX+xXpg1uClszVB9cmgVo3jRXxdKhcNQWQOINnYZF1cekqa4K/Ul87/i82ObipQPijVCZB+ycDWybDuRl1WxMqlVzbh0q7/1TlgatxKfrnBTgYTU2y026BaTeEYXl2n5SrwojIyDwU2DgJ+LnkyuBv14SQ/hlSYsHNo4G9s4Xfy+f4cArx0RiVJH+74nkOD0O2DVX+zgzHgBRx8XpqiRNLmw7UEpuplgM8JUPcDtYN7dZ1XomQDSKVY1Sckm7/qj2m9O01cCjWNdksJg01UUPo4CIA+J0p4niu4Ud8MzPwICPxCfN85vEkvikaiQf2qrO1BwgRlhU+5xVZ4pO9Undw6/iPdV0rcdrwKjvRa+cS38Am54uPQJxfQ+wqof4+5lYAsOXib+bJkXzppbAU9+Jv+/F30SjTW2E/yv6Vrm2E8Xs2iq+nUp1RgLrCkkC/nldNFDNTQN+mwikVLM/Un4uEHVMnNa2nkmlPuua9CrlLpBwWfwfqla3aqs+kyZDxaSpLgpdL7437VfyzU+hAHq+AUzYJjaojbso6mWu79V/TJJUVHytTVPLR7kXbt5792zVb0O935yep+bK4vsMMO43wNRaxLFuqJgmycsWo0ObngEyE8VqtJcPA50na9ZJWKVRZ6DXbHF6xyztiv/VU3MjNL9OcU7NAGNzsQFydUYC64qTK4GLv4uawnreYu/E3yZUb5udO6eLNpjWZFuOsnAUQ78iCkeZGnbWboVwcSzYN1hMmuqa4gXgnSeXfUyTJ4GXjwANu4hCw01PAwcX6nd04GEUkBIjRlk8ulf9dqpbDK4sKJom1GcReEWa9Rf1SVb1gXvnxYjfD/2BkNXicr9Xgan/Fb1wauvJueINNfMBsGOmZvVr2SlFyWRVpuYAwNikaI/Ax72uKfIIsPc9cTrwM2DiNrG5891Q4N//q3pNoXrVXB/ta2VUuDpLv4rXM1WV+m/ExNbQMGmqa8L/FZ9orZ0r7uZs3xB44V+g61Tx8+FFhaMcVSwgroxqaq5hZ7GqrKpUSdO98yIB0ta986II1tyu6Lbk0LCTaIJZr7FIKOMviSRq3O/A4EXaF/gWZ2IGPLVa7IV3bQdw4bfKr3N9r9j8tX4LwLlV1e+b26kAyTGiPYRUIFZO+r0s/s5j1oopm3O/AKd/qNptV6eeSUW9cS+TJrXIo8DWV8XUcnUU5BV9+NC21UBxqqQpOQbIzaheTKRTTJrqmtB14nvH58teZVWciTkw9CuxusvEAri5T0zX3Tuv+7iqsnVKWeo3F1NbeRlVW1miekFr3EuMjMjJqalogtlsANB6JPDqCaDFQN3ctms7oM/b4vS/b1VeS1OdVXPFqZpcPq4jTXlZwJbnxSifqy8wbGnR9GrTfkDAB+L07rfF3ofayHoIxBZOS1e1ngkotilsgv4+JNUm0SeBjU+LOs8fBhR1xK+KO6eBnFTA0hFw71D127F2Eh+iIHEFnYFh0lSXJEUWFYB3nqT59To8B0zZJz4NJ0eLDWDPbdRdXJJUNNLUuBr1TABgZCy2KgGqNkWn6/3mqsvWBXj+D+CZ9eK0LvWcKUb2clKA7a+VPyWUm1m05YM2XcDL8jiPNEkSsGM2cC9MvGk++wtgZlXymB6vA21Hi75d2haGRx4VW+fUbyFGiqvK3Baw9xCnE69X/XbqgrhLYoQ9P0us6M3LEEnvoUVVK1dQT831F69V1cG6JoPEpKkuObtBfG/ar2TzQ024+QLTDgHNA4H8bODv6cA/M4H8nOrH9eCmaMZnbAZ4dKv+7VW1rikvq2jZt6EkTfpkbFI0ihixv2gU8lER+0XXcgfPooS0qlRb3aREA1nJ1but2ub0D2K0QmEkpuLqeZU+RqEA/veNqDnLuC/eoDUtDFd9IKrOKJOKarTpca6ZSYoEfhkl6vk8ugMzLwF+r4jLDi0Efp+o/ZZAqg8f1ZmaU2HBvkFi0lRXlCgAf6Fqt2FZT3Sw7vsuAIXo9fTzU9VvzKdaNefhJ5bFV1dVk6aYEKAgB7BxLXrTqOsatAD6vy9O73m37BYTxfea02alXlks6xWNYlS3PqQ2uX1CTLkBQMCHFdccmVkDYzeKxyr2LLBTw8LwWzqoZ1J53IvB0+LFa1t6PODcBhi3RbRlGfw58L9vRT3g1X/EqPvDKM1vM+6COF3VVgPFPe5/IwPFpKmuUBWA27gALQdX/XaMjIAn5wDj/wDM7YHbx4FfxgDZqVW/TV1Nzamokqa4C9ptRHyr2NRcdZOD2sTvFcCrl5h6+Duo5LRDfq7YnxCo/tScistj1hk8NVZMtSnzgTajRD+uytRrDIz5SYxKhWlQGJ4UKd68jUwqb3KqCUOd+kmOFns06rPxblYy8Mto0RbDwQuY8Jfowq3SaQIweadYTJNwGVjTt+iDX0VUrQbcO4q9J6tL9TdiE1KDwqSprjhTrAN4ZQXgmmgeIJZJW9iLfZRUw9jakqRiReA6Spocm4jVb/nZ2g1d18R+c4bIyAgYuUIU0N8+DoSsKros8rAoXLVxFRsB64K6rukx2IMuPwfYMkFMtTm3AUZ8q3lC3rSvGJUCxCiVqht7WVSjTI26ipqk6jLEpCnmNPDdk2KPxu/76ye2vCzg1+eA+IsiKZq4DbB1LX2cp58oV3DrAGQlARtGAiFrKh4R1EWrgeJUDS6TbummTIJ0gklTXZAUWfiiqijqAK4LDTsBE7cDFg5iVcjPT2lfp5JwVTRrNLEURcm6YGSkfTF41sOiY/W935whqtdYbOUCAP99WPSGpF41N6zqfX8e9TiNNP37FnD3jPhwMfYX7TvM93gNaDtGjFL9Pknsz1gWVasBXdQzAUXT06l3dLsvXlWF7wbWDxcJClA4wtMHOPuz7vbJLMgHfn8BiD4hRtEn/CU+gJXHviHw4m6g3dOifcSut0SH97K2PyrIL6o500U9EyCSOXN7Ufz/4KZubpOqjUlTXXC2WAdwbQvAK+PeAZj0j1gNdDcU2DBCu2XKqqk5z+6ixYHO4tKyrinqGABJvFnYuesujtqk82SgaX9R17X1FfHp9dpOcVl1Ww0Up9rqJuGqdtOntc2Znwr/9xTA6LUVvwGXR10Y3q6wMLyMjuHKgqLpIV3UMwGiU7VN4WpNuVfQnd0AbB4nVrA1GwC8HiaSw7xMYPsMsU9jdcoDADElvf014PousTBi3Oai52lFTC3F1kcDPgKgELGuH156s+PYs6L/m4W97j4cKhQsBjdATJpqu/zcyjuAV5ebb7EO1mHaJU662DqlLNomTY/r1FxxCoWYPrKwFy/yqn5ClvVEzZOu1PMWU4H52UBShO5u15DEnBKjTADQb76Yzq4qMysxSqUuDJ9dcnQlNqywIat90TZCulBf5iaXkgQcXlzYDqMA6DAeeO5XsfXT838B/ReILWgu/i76x1V1FwBJAva9V7iy0Rh4eh3g1UPz66u2nxr/u/gbxJwUo2DF41FNzTXtp9v+b4Y4jfqYY9JU24X/Kz6hVrcAvDIubUTiZN1AFGCvHw5kJFZ8HaWyaHPRxtVsavkoVdIUf6ns4fJHybnfnCGxcwcGfyFO3yjcc7DlUN2+0BsZAS6txem6OEWXFidGhJR5YoTuif+r/m2WKAzfCJz6vuiyW4XTPt5P6PgNWcatOpQFIjk8WDhl/MSbwIgVRfWYRkbicX1hl1iNmXRLNJ48uUr76bpjS4Dgb8XpESuq/jrZfADw0n6xx2LqXWDtIODiH+IyXbYaKI4r6AwOk6baTpsO4NXl7CNWldi4iDfD9cMr3hA2/qL4hGxmU73uuGWp11h8Mi/IFfUPFUm5I2oCFEa6WXlU2/k+A7QaVvRzax2tmitOVddkSE0ur/wN7FsAXN6mXVPJ4vJzgd8mAelxolB35CrdrcRs2rdwGgjAnnlFheERh8R3XY+Sqkcxanh6Li9LrDY8sxaAAhjyJdD/vbIfR08/sU9mq2EiSd39tijk1nSkO3QdsL+w2H7gp6KRb3XUbw5M3S+So/xs4M8pYsRRNerUrH/1bv9RHGkyOEyaajN9FYBXpEFLkTjZugEJV4D1w0R/krKoVs159dB9QqdQaD5Fp2o14N6p5NLix5VCIbb3sGskllzrY8rS1cCKwcN3i2Tn+DJRcL2kNfB1a3Fe8AqxckuTFUp73hHTM+Z2wNhNulnJVpz/jKLC8N8mioQmJkRcpoveP8XJMdKUWbgS7doOwNhcdMLv9lLF17Eq7K4++AvRIPf6LmB1r8q3obmyHdgxS5zuNRvoMUMnvwIsHURfp55viJ9PrQEgiRqpslbiVYcqaXpwU/TiI9kxaarN9FkAXpH6zQsTJ3fxgrtuKJB6r/Rxuu7P9CiNk6ZD4vvjuGquPDYNgBmngKAQ3Rboq6j2oDOEkaaEq8CfUwFIgKe/eHNTGIkplivbRCL0YwCwsBHwQwCw+x3g8tbSo1HnfgFOF06bjfoeqN9M97EWLwzPTAR+GiRGWBw8q1ZoXhHVG/LDKP32RVJJjhFTWjEnRV3dxG1A6xGaXVehAPymiVEe1fTYuqHA4S/K3rj71mExCiQpgU6TRH2ULhkZi1HBUT+IwnJA91NzgPhgY2otngNlNaalGifzjqVUZcULwLtUsQN4dTg1BV7YCawbDjy4IV7AJu8oWplWkF80vaDrInAVTZImSTK8/eYMhbbL47WhqmlKixWjC1aO+ruvimQmAb+OBXLTRLH7xG1i1DMnXRRd3zktRpnunBJF8XdOi6+Thde3ayh6Izm3Bo5+Jc7rMw9oOUh/MasKw9f0ETEBYjWZrhuyWjcQU9xZD8VIhiaryaoq/rJokpsWKz5sPf9n0XNEG26+wLTDoov6hc3AwU+AqCMiiVWN8tw9K1bjFeSKmrNhS/TXzNb3aZF8Xv5LjBLqmpGR6Oofe058QG3wmOxkYMA40lRbFS8Ab6HHF/CKODYRiZO9p1gl9dOQoj4z986LNyoLe7Hbuz6okqaEq+V/Ur5/TWyVYGIJNNLBvnekGXPbotFPuZpcFuSJKa6HUWIa8pkNRdPE5jaAd29RbDxuM/BWBPDaWeCp74AuU8RzVmFcNBp16DPRqqHFYKD3HP3HXrwwHNBdq4HiFIqaKTSOOgasHSwSpgatgKn7qpYwqZjbAKO+E/sqmlqLFbqregI3/gMSbwAbxwC56eLvO/rH6m+cWxk3XyDgA8DaST+3r/obsTO4QeBIU22lLgCfoP8C8IrUa1w44jRMbEvw0xAx4hRV2GrAq5f+XrTsGopPyxn3xSfZRl1KH6OqZ/LsDpha6CcOKptLW5GwxF+SZ2p011wxRWxmI/ZUrOhNTaEQo6dOTYH2Y8V5OeniE/6dU2I0ythUtGzQVRPQyjTtKxKnmJCShfu6VL8FEB2sv7qmy9tEn6WCXDE1+tyvYnRLFzo8J/7nf39BLDrZOFo04s1OFh+oxm7Sz9RzTZO7NQSVwKSpNkq6VfMF4BVx8ARe+LdY4jS0aDpGX1NzQFEx+I294s2tzKTpkPjOqbma59pOFPzKUdd0+gfgzI8QjSd/qNrIhrmNeP7q8zlcmTYjxZe+6HOkKWQNsGsOAEkkfaN/0M2G3cXVbw5M/Q/YO1/Um2UnA07NC/fO1HGRvlzkbA1BpXB6rjY6u0F8b9YfqOclbywq9o1E4uTYFEiJFk0wAf0VgatUVNdUkF/UJ4pJU81Tb6dSw9NzkUeAfwun0Pov0G//stpOH0vaJUls1bPrLQAS0HWqmBrVdcKkYmoBDP0SGPsr0PkFUbdmXV8/9yUH9ca9N8ouepdDTSwcMFBMmmqbmugAXlV27iJxUg0nWzqKAlp9qihpij0r6qos6+mvrorKp2o7cD+85pZLJ90SdUxSAdDuGaDXrJq539pK9YacFKFZk1hN7P8IOPa1ON1vvujDpO+6IgBoNQQYvlR8gKtL6jUW7Rnys4Hk2/LFUZAvep39NAT41BU48Y18sciISVNtoy4Ad5WvALwitq7ApB1A29Fig1h913+4dRDf718DcjNKXqbuAt675upQqIiDl+hnVJBbM/ubZacCm8aK1WDunYD/Ldffqqm6wq6hqPlS5ouEs7rS4kXfK0D0Auv9Fv8G1WVkLKYhgZpvRAqIFajHlgLLO4gPJLcLV0Uf+ARIjq75eGTGd5LaJvQn8b0mOoBXla0LMGYt0GGc/u/Lzk002pSUpVdpsZ5JXgqF2H4H0H9dk7JA9GJKDBfPh7Gb9DcdVJcU3xRWF6uzQlaLVYaNuhreSHhtJsfGvfFXgH/eEE1g/3sfSIkRswdP/B/g0V2MfO3Tcf+rWoBJU22SdKswETCQAnBDUdYUXW6G2FQV4H5zcqqpuqb9HwI39ohGg2M3imSaNFNfR3VN2SmiAB8Q06IcYdKdmtqDTlkAXPsXWP8/YJW/WKWdnyWarY5YAcy+IuoEh34p2mFc3lpUN/qY4Oq52iS0sAO4IRWAGwL3jmLa8u7ZovNuB4suuvZ66KRMmlPVNelzpOn8ZrE9CiBe2Bt21t991UW6GsU48xOQkyqSsBYsvtcpfY80ZSUXbhS9RrQJAURS1GoY4PeK2AqreBLs2k6MJJ5ZC+x6G3j5cM3UrRkAJk21RX6ueFIDHPZ+VFkjTbcOiu9NnuQnXjmptlPR1x50MaeB7a+L00/8H9BujH7upy5Tj2JUo14mLxs4uVKc7vkGawh1Td3g8rpYnair17TEG0DId0DYJiCvsCbUwgHoPEmsenTwLP+6fecDl/4Uo8hn1wNdXtRNTAaOSVNtEb7TsAvA5aRKmh7cEMXAFnbcOsVQOPuIT6wZ90WRsK2L7m475W7hdhk5QMuh4kWctKfamiPxupieqcqIwYXNovO+XUOg3dO6jY/EaLmRieh0nnq3+isEU+6IeqWb/xWd18AH8HsZ8H1WbOVTGWsnoM87wO65wP6PgTZP6a5xqQHjx4HaQt0B3IALwOViXV9MwwFi+5aMxKKicO/e8sVF4sXXsak4rcu6ptxMYPNzQEaCaGsx6juOblSVg5eoBSvIKZqa0YayoGh61D8IMDHTaXgE8Zqv+j+q7hSdJAHbphcmTAqg5RBg4t/A9GCxj6kmCZNK1yliFCwrCTi0qHpx1RJ8lakNHkSwALwy7h3E99hzRaNMLm0BG2fZQqJCuq5rkiTg7yCRIFs5ia056kr3ZzkUX9JeldYQV/8Ri1QsHIBOk3QaGhWjq0ak4f+K10hjc+DV4+L/p0mfqk35GZsCgxaK06e+BxLqftdyJk21gSF2ADc0xeuaVPvNcdWcYVCvoNNR0nTkS7GrvJGJ6DSt2hiYqq6qW3VIEnBsiTjt97LYeob0QxfbqeTnAHveFad7zChqCVIdTfuJ6XGpANj9tnhO1GFMmgxdiQLwF+SNxZCVSJoOidOsZzIMrqpi8MvVv62r/wAHPxGnh3wJNO5V/dukqrcdiDwstkwysQS6vazzsKgYXYw0hawW+4PauAK9ZusmLgAI/AQwNhMLcMJ36e52DRCTJkNXogA8UO5oDJdqeu5hpNhqwMhELJMl+alGmhKvi0+6VXXnDPDnS+J0t5dF/QXpRlXfkFWjTJ0misJg0p/if6OqjOakJwCHvxCnA97X7aigYxNRzwYAe96p3v+5gWPSZOjMbUV33U4TWABeEct6QD3vop8bdeVUgaGwcxd/H2V+1acWEm8CG58Wjfaa9gcCP9NtjI+74s0TNX1DVo3qKoyL3jBJf5yaiZWo2ckiAdLWgY/FXpzuHQHfsToPD0/8n/hw/zCyaCudOohJk6FrFgBM/Q948m25IzF8qik6gFNzhkShKBptqkoxeFo88MsosULHrYOoYzJmtxSdcvQWo7N5GWI5uiaOLRXf241hrWVNMLUsqt/T9sPHvfPA2Z/F6UGL9LPS1NwWGPChOH3kSyD1nu7vwwAwaaot+CZROSZNhquqxeA5acCmp8WUaz1vYPzvHEHUB2NTMZIBaLYH3YMIseM9IJpZUs2oynYqkgTsfgeAJDZS9+yul9AAAO2eARp2Ecn3/g/1dz8yYtJEdUfDTuK7mQ230jA06rYDWvRqys8FtkwobC1QH3j+T7aQ0Cdt6pqOLwMgAc0DdbMCizRTv7ARqTYjTVe3A7ePiWL9AD0nMkZGwODF4vT5X0UdYh3DpInqDs8eQO85Yv8x1n8ZluIjTZrUzCiVwPYZYjWOqRUw/jfAqal+Y3zc1ddwf7O0OPGGCIiNeanmFN9ORRN52cDewk75PV8HHDz0E1dxjToDHcaL07vmiP/lOoRJE9UdRkZAv3eBNiPljoQe1aCVKBjOegikxlZ+/P4PgAtbxHWe2cCRw5qgHmmq5A355EqgIBfw6A54+es/Liqi7ca9J1cAydGArXvNTqP2f1+M+N8NFVvs1CFMmohI/0wtiqYWKqtrOrm6aFuO/30DNB+g39hIKN48sbzRwKxk4PRacbrXzJqIiopT/Q9l3AcyHlR8bFoccOQrcXrAh4CZtX5jK87WBej9ljj93weiNrGOYNJERDVDk7qmy1tFV2EA6Pce0HG8/uMiQZMl7WfWimXrDXxEPRPVLHObon02KyvY3/+RKMhu1FWeTZS7vyr6N6XHi9V0dQSTJiKqGZWtoIs6Bvw1DYAEdJ0q+r5QzTG1KFrSXtYbcl42cHKVON3zDW6QLJcGGhSD3z1btJPEoEVV21euukzMgcDCfelOrhQrLusAPuuJqGZUtHFv/GXg13GiVsZnuFiBI8cL/eOuoiXt5zcBGQmAXSPRm4nkof4blVN7JknA7nnitO+zQKMuNRNXWVoEima0BblFBem1HJMmIqoZLoV70CVFALmZReen3AF+GQPkpACe/sCo7wEjY3lifNyVt6S9IL+ozqzHa1ydKqfKisEv/wXEnBSrTgM+qLGwyqRQFDbTNAHC/wVu7pc3Hh1g0kRENcPWBbBuAEhKIOGqOC8zCfhlNJAWK5a8j90kOh+TPMobabr6N/AwCrB0FFs6kXwqGg3MywL2vS9O95oltjCSW4MWRZs5754HFOTJG081MWkiopqjrmu6KF7gN48Tn5ht3UXzSitHeeN73JXV4FKSirZM8Xu5ZldhUWmq0cC0WCA7peRlJ74BUmIAew8xImgonpwjGtQmhgOnf5A7mmox6KSpoKAA7733Hry9vWFpaYmmTZvi448/hlRsOawkSViwYAHc3NxgaWmJgIAA3Lhxo8TtJCUlYfz48bCzs4ODgwOmTJmC9PT0EsdcuHABTzzxBCwsLODh4YHFixfXyO9I9FhR1TXdOw/8ORWIDgbM7YHn/6iZxntUMfWS9gQxCggAEQeAuAtiuqfbNPliI8HSQWyMCwCJxd7rUmOBY0vE6QEfGtaIraUD0P89cfrgQiAjUdZwqsOgk6bPP/8cq1atwrfffourV6/i888/x+LFi/HNN9+oj1m8eDGWL1+O1atXIyQkBNbW1ggMDER2drb6mPHjx+Py5cvYt28fduzYgSNHjmDatKJ//tTUVAwcOBBeXl4IDQ3FF198gQ8++ABr1qyp0d+XqM5T1TWFrgeu7QCMzYCxG7kVh6EwtxGjFEDRaJPqjbjTJI4EGoqy6pr++wDIyxR1gW1GyRJWhTpOAFx9Re3iiW8qP95AGfQusCdOnMCIESMwdOhQAEDjxo3x66+/4tSpUwDEKNPSpUsxf/58jBgxAgCwYcMGuLi4YNu2bRg7diyuXr2K3bt34/Tp0+jSRawi+OabbzBkyBB8+eWXcHd3x8aNG5Gbm4u1a9fCzMwMbdq0QVhYGL7++usSyVVxOTk5yMnJUf+cmpqqz4eCqG5QjTRJBQAUwKg1gPcTsoZEj2jQUkzxJIaLpDbqqCjk9Q+SOzJSadAKiDxclDTFnBYd9KEABi00zJWnRsZievfvIOBemNzRVJlBjzT16NED+/fvx/XrYmnl+fPncezYMQwePBgAEBkZibi4OAQEBKivY29vDz8/PwQHBwMAgoOD4eDgoE6YACAgIABGRkYICQlRH9O7d2+YmZmpjwkMDER4eDgePnxYZmwLFy6Evb29+svDg1MLRJWq30JsrwCIVTVtnpI3HiqteKHx8cJRpnZPc/rUkBSvPVMqixrCdhgHuHeUL67KqKZ/E2/KG0c1GPRI09tvv43U1FS0atUKxsbGKCgowKefforx40WX4Li4OACAi4tLieu5uLioL4uLi4Ozc8md0U1MTODo6FjiGG9v71K3obqsXr16pWKbN28eZs+erf45NTWViRNRZYxNgXG/AVlJoh8TGR7VG9v1PUDSLXG6Jvcto8oVn567+Dtw94z4MNJ/gbxxVcapmfieeke0HTGzkjeeKjDopOm3337Dxo0bsWnTJvWU2cyZM+Hu7o5JkybJGpu5uTnMzc1ljYGoVmrcU+4IqCKqkaakwg7OLQYDzj7yxUOlqf5GydHAvsJE6YnZgK2rfDFpwspRtK3IShLPL9d2ckekNYOennvrrbfw9ttvY+zYsWjXrh0mTJiAWbNmYeFC0Zrd1VU8QeLj40tcLz4+Xn2Zq6srEhJK7qOUn5+PpKSkEseUdRvF74OI6LGg2qZDpdcseeKg8lnXB6ycxOn0OMDBC+heS2rOVKNND2rnFJ1BJ02ZmZkwemR/I2NjYyiVSgCAt7c3XF1dsX9/UZfR1NRUhISEwN/fHwDg7++P5ORkhIaGqo85cOAAlEol/Pz81MccOXIEeXlFTbf27duHli1bljk1R0RUZ1nWA2wKSx48ewCefvLGQ2VTjTYBwMCPxd6BtUH95uJ7La1rMuikafjw4fj000+xc+dOREVFYevWrfj666/x1FOieFShUGDmzJn45JNPsH37dly8eBETJ06Eu7s7Ro4cCQDw8fHBoEGD8NJLL+HUqVM4fvw4ZsyYgbFjx8LdXXRLHTduHMzMzDBlyhRcvnwZW7ZswbJly0rULBERPTa8ewMKI9GUkAyTc2vx3asX4PM/eWPRhlNT8f3BjYqPM1SSAUtNTZXeeOMNydPTU7KwsJCaNGkivfvuu1JOTo76GKVSKb333nuSi4uLZG5uLvXv318KDw8vcTsPHjyQnnvuOcnGxkays7OTXnjhBSktLa3EMefPn5d69eolmZubSw0bNpQWLVqkVawpKSkSACklJaXqvzARkSHIyZCkpEi5o6CKPLwtSbvfkaTkGLkj0c7lvyXpfTtJWtNX7kjUtHn/VkhSsfbaVGWpqamwt7dHSkoK7Ozs5A6HiIjI8CRcBVZ2FzsBvH3bIHpKafP+bdDTc0RERFSH1PMGoBCdwWvhdipMmoiIiKhmmFoADp7idC2sa2LSRERERDWnFrcdYNJERERENUfddoAjTURERETl40gTERERkQaYNBERERFpQDU9lxQJFOTLG4uWmDQRERFRzbF1B0wsAWUekHxb7mi0wqSJiIiIao6RUa2domPSRERERDVLtQddLVtBx6SJiIiIapaqrokjTUREREQV4PQcERERkQacONJEREREVDlVTVPaPSAnTd5YtMCkiYiIiGqWpQNg3UCcfhAhayjaYNJERERENa8WTtExaSIiIqKaVwvbDjBpIiIioppXC9sOMGkiIiKimqduO8CRJiIiIqLyqWuaIgBJkjcWDTFpIiIioppXrzGgMAZy04G0OLmj0QiTJiIiIqp5JmZAPS9xupbUNTFpIiIiInmop+hqR10TkyYiIiKSh6oYPJEjTURERETlq1+7Nu5l0kRERETyqGVtB5g0ERERkTxUNU0PbwP5ufLGogEmTURERCQPW1fAzAaQCoCHUXJHUykmTURERCQPhaJoD7paUNfEpImIiIjkU4vaDjBpIiIiIvmo2w4waSIiIiIqX/1ie9AZOBNtr3Djxg38/fffiIqKgkKhgLe3N0aOHIkmTZroIz4iIiKqy9Q1TYY/0qRV0rRw4UIsWLAASqUSzs7OkCQJ9+/fx9tvv43PPvsMb775pr7iJCIiorpINT2XcR/ISgYsHeSMpkIaT88dPHgQ8+fPx7vvvovExETcu3cPcXFx6qTp7bffxpEjR/QZKxEREdU15raArZs4beBTdApJkiRNDnz22Wfh4OCA7777rszLp02bhrS0NPz66686DbC2SE1Nhb29PVJSUmBnZyd3OERERLXHumFA1FHgqTVA+2dr9K61ef/WeKTp1KlTmDBhQrmXT5gwASdPntQ8SiIiIiKg1mynonHSFB8fj8aNG5d7ube3N+Li4nQRExERET1OaknbAY0LwbOzs2FmZlbu5aampsjNNfx9Y+RWUFCAvLw8ucMgPTIzM4OREbt5EBFprJa0HdBq9dwPP/wAGxubMi9LS0vTSUB1lSRJiIuLQ3JystyhkJ4ZGRnB29u7wg8ZRERUjHp67iagVAIG+sFT46TJ09MT33//faXHUNlUCZOzszOsrKygUCjkDon0QKlUIjY2Fvfu3YOnpyf/zkREmnDwAoxMgfwsIC0WsG8kd0Rl0jhpioqK0mMYdVtBQYE6YXJycpI7HNKzBg0aIDY2Fvn5+TA1NZU7HCIiw2dsAjh6A4nXRV2TgSZNhjn+VceoapisrKxkjoRqgmparqCgQOZIiIhqkeJTdAZK45Gm5cuXa3Tc66+/XuVg6jpO1Twe+HcmIqqCupQ0LVmypNJjFAoFkyYiIiLSXi1oO6Bx0hQZGanPOIiIiOhxpm47YLgjTaxpIiIiIvmpRpqSo4G8bHljKQeTpsdEXFwcXnvtNTRp0gTm5ubw8PDA8OHDsX//frlDIyIiAqwbAOb2ACTgoWHObmnV3JJqp6ioKPTs2RMODg744osv0K5dO+Tl5WHPnj0ICgrCtWvX5A6RiIgedwoFUL8ZcDdU1DU5+8gdUSkcaXoMTJ8+HQqFAqdOncLo0aPRokULtGnTBrNnz1ZvshwdHY0RI0bAxsYGdnZ2eOaZZxAfH6++jQ8++AAdOnTA2rVr4enpCRsbG0yfPh0FBQVYvHgxXF1d4ezsjE8//bTEfSsUCqxatQqDBw+GpaUlmjRpgj/++KPEMXPnzkWLFi1gZWWFJk2a4L333iux1Yzqvn/++Wc0btwY9vb2GDt2rLoL/YYNG+Dk5IScnJwStzty5MgKN5kmIiIDY+Ar6LRKmvLz87Fhw4YSb6Zk2JKSkrB7924EBQXB2tq61OUODg5QKpUYMWIEkpKScPjwYezbtw+3bt3Cs88+W+LYiIgI7Nq1C7t378avv/6KH3/8EUOHDsWdO3dw+PBhfP7555g/fz5CQkJKXO+9997D6NGjcf78eYwfPx5jx47F1atX1Zfb2tpi3bp1uHLlCpYtW4bvv/++1GrNiIgIbNu2DTt27MCOHTtw+PBhLFq0CADw9NNPo6CgANu3b1cfn5CQgJ07d+LFF1+s9mNIREQ1xMnAi8ElLVlaWkpRUVHaXq3OS0lJkQBIKSkppS7LysqSrly5ImVlZdV4XCEhIRIA6a+//ir3mL1790rGxsZSdHS0+rzLly9LAKRTp05JkiRJ77//vmRlZSWlpqaqjwkMDJQaN24sFRQUqM9r2bKltHDhQvXPAKRXXnmlxP35+flJr776arnxfPHFF1Lnzp3VP5d132+99Zbk5+en/vnVV1+VBg8erP75q6++kpo0aSIplcpy70df5Px7ExHVahf/lKT37STp+4Aau8uK3r8fpXVNU7du3RAWFgYvLy8dp2+kD5IkVXrM1atX4eHhAQ8PD/V5rVu3hoODA65evYquXbsCABo3bgxbW1v1MS4uLjA2NoZRsY0VXVxckJCQUOL2/f39S/0cFham/nnLli1Yvnw5IiIikJ6ejvz8fNjZ2ZW4zqP37ebmVuJ+XnrpJXTt2hV3795Fw4YNsW7dOkyePJmNJomIahMDbzugddI0ffp0zJ49GzExMejcuXOpKR9fX1+dBUfV17x5cygUCp0Uez+6j5pCoSjzPKVSqfFtBgcHY/z48fjwww8RGBgIe3t7bN68GV999VWl9138fjp27Ij27dtjw4YNGDhwIC5fvoydO3dqHAcRERkAxybie1YSkJkEWDnKG88jtE6axo4dC6DkdikKhQKSJEGhUHC/LQPj6OiIwMBArFixAq+//nqpJDc5ORk+Pj6IiYlBTEyMerTpypUrSE5ORuvWrasdw8mTJzFx4sQSP3fs2BEAcOLECXh5eeHdd99VX3779u0q3c/UqVOxdOlS3L17FwEBASVGzoiIqBYwswbsGgGpd8Rok1U3uSMqQeukiZ3Ba58VK1agZ8+e6NatGz766CP4+voiPz8f+/btw6pVq3DlyhW0a9cO48ePx9KlS5Gfn4/p06fjySefRJcuXap9/7///ju6dOmCXr16YePGjTh16hR+/PFHAGIkLDo6Gps3b0bXrl2xc+dObN26tUr3M27cOLz55pv4/vvvsWHDhmrHTUREMqjfTCRNiTcAD8NKmrRuOeDl5VXhFxmeJk2a4OzZs+jbty/+7//+D23btsWAAQOwf/9+rFq1CgqFAn///Tfq1auH3r17IyAgAE2aNMGWLVt0cv8ffvghNm/eDF9fX2zYsAG//vqregTrf//7H2bNmoUZM2agQ4cOOHHiBN57770q3Y+9vT1Gjx4NGxsbjBw5UiexExFRDVO3HTC8PegUkiaVwo/4+eefsXr1akRGRiI4OBheXl5YunQpvL29MWLECH3EafBSU1Nhb2+PlJSUUkXM2dnZiIyMhLe3NywsLGSKUB4KhQJbt26tsSSmf//+aNOmDZYvX14j91eWx/nvTURUbSdXA7vnAj7DgWd/0fvdVfT+/SitR5pWrVqF2bNnY8iQIUhOTlbXMDk4OGDp0qVVCpiouh4+fIitW7fi0KFDCAoKkjscIiKqKtVIU6LhraDTOmn65ptv8P333+Pdd9+FsbGx+vwuXbrg4sWLOg2OSFMdO3bE5MmT8fnnn6Nly5Zyh0NERFVVvzBpSroFKA1rcVmVCsFVK5+KMzc3R0ZGhk6CorqjCrO/VRIVFVUj90NERHpm7wEYmwMFOUBKDFCvsdwRqWk90uTt7V2iMaHK7t274eNjeJvrERERUS1iZFzUr8nAmlxqPdI0e/ZsBAUFITs7G5Ik4dSpU/j111+xcOFC/PDDD/qIkYiIiB4n9ZsB96+KuqZmAXJHo6Z10jR16lRYWlpi/vz5yMzMxLhx4+Du7o5ly5apG18SERERVZmBth3QOmkCgPHjx2P8+PHIzMxEeno6nJ2ddR0XERERPa6cDHMPuiolTSpWVlawsrLSVSxEREREBtt2QOuk6cGDB1iwYAEOHjyIhISEUpuzJiUl6Sw4IiIiegzVLxxpSr0D5GYCZoYxQKP16rkJEyZg3759mDRpEr788kssWbKkxJeu3b17F88//zycnJxgaWmJdu3a4cyZM+rLJUnCggUL4ObmBktLSwQEBODGjZJzoElJSRg/fjzs7Ozg4OCAKVOmID09vcQxFy5cwBNPPAELCwt4eHhg8eLFOv9d6qLJkydr3e1boVBg27ZteomnIlFRUVAoFGWu/iQiIgNi5QhY1hOnkyLkjaUYrUeajh49imPHjqF9+/b6iKeEhw8fomfPnujbty927dqFBg0a4MaNG6hXr576mMWLF2P58uVYv349vL298d577yEwMBBXrlxRb2Exfvx43Lt3D/v27UNeXh5eeOEFTJs2DZs2bQIgWqgPHDgQAQEBWL16NS5evIgXX3wRDg4OmDZtmt5/T0M2efJkrF+/HgBgamoKT09PTJw4Ee+88w5MTEywbNmyGunFlJubi6VLl2Ljxo24ceMGrKys0LJlS0ydOhXPP/88TE1N9R4DERHVIKfmwJ1Toq7JtZ3c0QCoQtLUqlUrZGVl6SOWUj7//HN4eHjgp59+Up/n7e2tPi1JEpYuXYr58+er97zbsGEDXFxcsG3bNowdOxZXr17F7t27cfr0aXTp0gWA6Go+ZMgQfPnll3B3d8fGjRuRm5uLtWvXwszMDG3atEFYWBi+/vrrxz5pAoBBgwbhp59+Qk5ODv79918EBQXB1NQU8+bNg729vd7vPzc3F4GBgTh//jw+/vhj9OzZE3Z2djh58iS+/PJLdOzYER06dNB7HEREVIPqFyZNBlTXpPX03MqVK/Huu+/i8OHDePDgAVJTU0t86dL27dvRpUsXPP3003B2dkbHjh3x/fffqy+PjIxEXFwcAgKKejjY29vDz88PwcHBAIDg4GA4ODioEyYACAgIgJGREUJCQtTH9O7dG2ZmZupjAgMDER4ejocPH5YZW05OTrV+d0mSkJmbX+NfVRkVMjc3h6urK7y8vPDqq68iICAA27dvB1B6eq5Pnz54/fXXMWfOHDg6OsLV1RUffPBBhbf//vvvw83NDRcuXCjz8qVLl+LIkSPYv38/goKC0KFDBzRp0gTjxo1DSEgImjcXc9+7d+9Gr1694ODgACcnJwwbNgwREaWHda9du4YePXrAwsICbdu2xeHDh7V+TIiISM+cmorvBtR2QOuRJgcHB6SmpqJfv34lzpckCQqFQr2Bry7cunVLvUHwO++8g9OnT+P111+HmZkZJk2ahLi4OACAi4tLieu5uLioL4uLiyvVEsHExASOjo4ljik+glX8NuPi4kpMB6osXLgQH374YZV/t6y8ArResKfK16+qKx8FwsqsWosmYWlpiQcPHpR7+fr16zF79myEhIQgODgYkydPRs+ePTFgwIASx0mShNdffx07duzA0aNH0axZszJvb+PGjQgICChz+x5TU1P11FxGRgZmz54NX19fpKenY8GCBXjqqacQFhYGI6OizwdvvfUWli5ditatW+Prr7/G8OHDERkZCScnp6o8HEREpA8G2HZA63fP8ePHw9TUFJs2bYKLiwsUCoU+4gIAKJVKdOnSBZ999hkAsSnrpUuXsHr1akyaNElv96uJefPmYfbs2eqfU1NT4eHhIWNE+idJEvbv3489e/bgtddeK/c4X19fvP/++wCA5s2b49tvv8X+/ftLJE35+fl4/vnnce7cORw7dgwNGzYs9/Zu3LiBPn36VBrf6NGjS/y8du1aNGjQAFeuXEHbtm3V58+YMUN97KpVq7B79278+OOPmDNnTqX3QURENaR42wFJAvSYb2hK66Tp0qVLOHfuXI3sJO/m5obWrVuXOM/Hxwd//vknAMDV1RUAEB8fDzc3N/Ux8fHx6hoXV1dXJCQklLiN/Px8JCUlqa/v6uqK+Pj4EseoflYd8yhzc3OYm5tX8TcDLE2NceWjwCpfvzr3q60dO3bAxsYGeXl5UCqVGDduXIVTbr6+viV+dnNzK/U3mDVrFszNzXHy5EnUr1+/wvvXdErxxo0bWLBgAUJCQpCYmKhuhxEdHV0iafL391efNjExQZcuXXD16lWN7oOIiGqIYxMACiAnBchIBGwayB2R9jVNXbp0QUxMjD5iKaVnz54IDw8vcd7169fh5eUFQBSFu7q6Yv/+/erLU1NTERISon5j9Pf3R3JyMkJDQ9XHHDhwAEqlEn5+fupjjhw5gry8PPUx+/btQ8uWLcucmtMFhUIBKzOTGv+qyshg3759ERYWhhs3biArKwvr16+HtbV1ucc/upJNoVCU6uc1YMAA3L17F3v2VD5F2aJFC1y7dq3S44YPH46kpCR8//33CAkJUdes5ebmVnpdIiIyMKYWgEPhDI6B1DVpnTS99tpreOONN7Bu3TqEhobiwoULJb50adasWTh58iQ+++wz3Lx5E5s2bcKaNWsQFBQEQLwZz5w5E5988gm2b9+OixcvYuLEiXB3d1cXJ/v4+GDQoEF46aWXcOrUKRw/fhwzZszA2LFj4e7uDgAYN24czMzMMGXKFFy+fBlbtmzBsmXLSky/Pc6sra3RrFkzeHp6wsSkevVQKv/73/+wadMmTJ06FZs3b67w2HHjxuG///7DuXPnSl2Wl5eHjIwMPHjwAOHh4Zg/fz769+8PHx+fcov4T548qT6dn5+P0NBQ+Pj4VO8XIiIi3TOwuiat3wGfffZZAMCLL76oPk+hUOilELxr167YunUr5s2bh48++gje3t5YunQpxo8frz5mzpw5yMjIwLRp05CcnIxevXph9+7d6h5NgCgknjFjBvr37w8jIyOMHj0ay5cvV19ub2+PvXv3IigoCJ07d0b9+vWxYMECthvQs6eeego///wzJkyYABMTE4wZM6bM42bOnImdO3eif//++Pjjj9GrVy/Y2trizJkz+Pzzz/Hjjz/C19cXTk5OWLNmDdzc3BAdHY233367zNtbsWIFmjdvDh8fHyxZsgQPHz4s8XwmIiIDUb85ELEfSDSMkSatk6bIyEh9xFGuYcOGYdiwYeVerlAo8NFHH+Gjjz4q9xhHR0d1I8vy+Pr64ujRo1WOk6pmzJgxUCqVmDBhAoyMjDBq1KhSx5ibm2Pfvn1YsmQJvvvuO7z55puwsrKCj48PXn/9dbRt2xZGRkbYvHmz+ueWLVti+fLlZRaQL1q0CIsWLUJYWBiaNWuG7du3V1pXRUREMlAVgxvISJNCqol2zo+B1NRU2NvbIyUlBXZ2diUuy87ORmRkJLy9vUuMgFHdxL83EZGORBwEfh4J1G8BzDitl7uo6P37UVUqUImIiMDSpUvVK45at26NN954A02bNq3KzRERERGVphppSooECvIBY93U1VaV1oXge/bsQevWrXHq1Cn4+vrC19cXISEhaNOmDfbt26ePGImIiOhxZNcQMLEElHlA8m25o9F+pOntt9/GrFmzsGjRolLnz507t1TXZyIiIqIqMTIS26nEXxJ1TU7yzmhpPdJ09epVTJkypdT5L774Iq5cuaKToIiIiIgAGFQxuNZJU4MGDRAWFlbq/LCwsFJ7vBERERFVS/3CXk0G0HZA6+m5l156CdOmTcOtW7fQo0cPAMDx48fx+eefsxkkERER6ZYBjTRpnTS99957sLW1xVdffYV58+YBANzd3fHBBx/g9ddf13mARERE9BgzoK7gWidNCoUCs2bNwqxZs5CWlgYAsLW11XlgREREROri77R7QE4aYC5fzqF1TVO/fv2QnJwMQCRLqoQpNTUV/fr102lwRERE9JizdACsG4jTDyJkDUXrpOnQoUNl7hqfnZ3NbUhIrU+fPpg5c6b658aNG2Pp0qWyxVNV69atg4ODg9xhEBE93gykrknjpOnChQu4cOECAODKlSvqny9cuIBz587hxx9/RMOGDfUWKNUsSZIQEBCAwMDAUpetXLkSDg4OuHPnjgyRaS4uLg6vvfYamjRpAnNzc3h4eGD48OHYv3+/3KEREZE2DCRp0rimqUOHDlAoFFAoFGVOw1laWuKbb77RaXAkH4VCgZ9++gnt2rXDd999h5dffhmA2LB5zpw5WLVqFRo1aiRzlOWLiopCz5494eDggC+++ALt2rVDXl4e9uzZg6CgIFy7dk3uEImISFMG0nZA45GmyMhIREREQJIknDp1CpGRkeqvu3fvIjU1FS+++KI+Y61bJAnIzaj5Ly32Z/bw8MCyZcvw5ptvIjIyEpIkYcqUKRg4cCA6duyIwYMHw8bGBi4uLpgwYQISExM1vu3o6GiMGDECNjY2sLOzwzPPPIP4+HgAQEpKCoyNjXHmzBkAgFKphKOjI7p3766+/i+//AIPD49yb3/69OlQKBQ4deoURo8ejRYtWqBNmzaYPXs2Tp48qT7u66+/Rrt27WBtbQ0PDw9Mnz4d6enppW5v27ZtaN68OSwsLBAYGIiYmBiNf1ciIqqmhl2Adk8D3r1lDUPjkSYvLy8A4g2MdCAvE/jMvebv951YwMxa48MnTZqErVu34sUXX8SoUaNw6dIlXL58GW3atMHUqVOxZMkSZGVlYe7cuXjmmWdw4MCBSm9TqVSqE6bDhw8jPz8fQUFBePbZZ3Ho0CHY29ujQ4cOOHToELp06YKLFy9CoVDg3LlzSE9PV1/vySefLPP2k5KSsHv3bnz66aewti79uxavUTIyMsLy5cvh7e2NW7duYfr06ZgzZw5WrlypPiYzMxOffvopNmzYADMzM0yfPh1jx47F8ePHNX4ciYioGhr3FF8y07oQfP369di5c6f65zlz5sDBwQE9evTA7dvyb6ZHurdmzRpcunQJM2fOxJo1a/Ddd9+hY8eO+Oyzz9CqVSt07NgRa9euxcGDB3H9+vVKb2///v24ePEiNm3ahM6dO8PPzw8bNmzA4cOHcfr0aQCikPzQoUMAxOKDAQMGwMfHB8eOHVOfV17SdPPmTUiShFatWlUay8yZM9G3b180btwY/fr1wyeffILffvutxDF5eXn49ttv4e/vj86dO2P9+vU4ceIETp06VentExFR3aF1n6bPPvsMq1atAgAEBwfj22+/xdKlS7Fjxw7MmjULf/31l86DrJNMrcSojxz3qyVnZ2e8/PLL2LZtG0aOHImNGzfi4MGDsLGxKXVsREQEWrRoUeHtXb16FR4eHiWm11q3bg0HBwdcvXoVXbt2xZNPPokff/wRBQUFOHz4MAYOHAhXV1ccOnQIvr6+uHnzJvr06VPm7UtaTEH+999/WLhwIa5du4bU1FTk5+cjOzsbmZmZsLISj5WJiQm6du2qvk6rVq3UsXbr1k3j+yIiotpN66QpJiYGzZqJKvZt27ZhzJgxmDZtGnr27FnumxiVQaHQappMbiYmJjAxEU+X9PR0DB8+HJ9//nmp49zc3HRyf71790ZaWhrOnj2LI0eO4LPPPoOrqysWLVqE9u3bw93dHc2bNy/zus2bN4dCoai02DsqKgrDhg3Dq6++ik8//RSOjo44duwYpkyZgtzcXHXSREREBFRhes7GxgYPHjwAAOzduxcDBgwAAFhYWCArK0u30ZFB6tSpEy5fvozGjRujWbNmJb7KqiF6lI+PD2JiYkoUU1+5cgXJyclo3bo1AFF35Ovri2+//RampqZo1aoVevfujXPnzmHHjh3lTs0BgKOjIwIDA7FixQpkZGSUulzVnDU0NBRKpRJfffUVunfvjhYtWiA2tvToX35+vrooHQDCw8ORnJwMHx+fSn9XIiKqO7ROmgYMGICpU6di6tSpuH79OoYMGQIA6jdRqvuCgoKQlJSE5557DqdPn0ZERAT27NmDF154AQUFBZVePyAgAO3atcP48eNx9uxZnDp1ChMnTsSTTz6JLl26qI/r06cPNm7cqE6QHB0d4ePjgy1btlSYNAHAihUrUFBQgG7duuHPP//EjRs3cPXqVSxfvhz+/v4AgGbNmiEvLw/ffPMNbt26hZ9//hmrV68udVumpqZ47bXXEBISgtDQUEyePBndu3fn1BwR0WNG66RpxYoV8Pf3x/379/Hnn3/CyckJgPjU/txzz+k8QDI87u7uOH78OAoKCjBw4EC0a9cOM2fOhIODA4yMKn9KKRQK/P3336hXrx569+6NgIAANGnSBFu2bClx3JNPPomCgoIS0759+vQpdV5ZmjRpgrNnz6Jv3774v//7P7Rt2xYDBgzA/v371TV57du3x9dff43PP/8cbdu2xcaNG7Fw4cJSt2VlZYW5c+di3Lhx6NmzJ2xsbErFSkREdZ9C0qZqlsqVmpoKe3t7pKSkwM7OrsRl2dnZiIyMhLe3NywsLGSKkGoK/95ERLVHRe/fj9K6EPzIkSMVXt67t7yNp4iIiIj0QeukqaxpEYVCoT6tSU0LERERUW2jdU3Tw4cPS3wlJCRg9+7d6Nq1K/bu3auPGImIiIhkp/VIk729fanzBgwYADMzM8yePRuhoaE6CYyIiIjIkGg90lQeFxcXhIeH6+rm6iTu2/d44NoKIqK6SeuRpgsXLpT4WZIk3Lt3D4sWLUKHDh10FVedYmZmBiMjI8TGxqJBgwYwMzMrUQdGdYckSbh//z4UCgVMTU3lDoeIiHRI66SpQ4cOUCgUpT5Nd+/eHWvXrtVZYHWJkZERvL29ce/evTI7TlPdolAo0KhRIxgbG8sdChER6ZDWSVNkZGSJn42MjNCgQQP2o6mEmZkZPD09kZ+fzxWGdZypqSkTJiKiOkjrpMnLy0sfcTwWVFM2nLYhIiKqfTQuBD9w4ABat26N1NTUUpelpKSgTZs2OHr0qE6DIyIiIjIUGidNS5cuxUsvvVRmi3F7e3u8/PLL+Prrr3UaHBEREZGh0DhpOn/+PAYNGlTu5QMHDmSPJiIiIqqzNE6a4uPjK6zFMTExwf3793USFBEREZGh0ThpatiwIS5dulTu5RcuXICbm5tOgiIiIiIyNBonTUOGDMF7772H7OzsUpdlZWXh/fffx7Bhw3QaHBEREZGhUEga7vkQHx+PTp06wdjYGDNmzEDLli0BANeuXcOKFStQUFCAs2fPwsXFRa8BG6rU1FTY29sjJSWlzGJ5IiIiMjzavH9r3KfJxcUFJ06cwKuvvop58+apO4IrFAoEBgZixYoVj23CRERERHWfVs0tvby88O+//+Lhw4e4efMmJElC8+bNUa9ePX3FR0RERGQQtO4IDgD16tVD165ddR0LERERkcHSuBCciIiI6HHGpImIiIhIA0yaiIiIiDTApImIiIhIA0yaiIiIiDTApImIiIhIA0yaiIiIiDTApImIiIhIA0yaiIiIiDTApImIiIhIA0yaiIiIiDTApImIiIhIA0yaiIiIiDTApImIiIhIA0yaiIiIiDTApImIiIhIA0yaiIiIiDTApImIiIhIA0yaiIiIiDTApImIiIhIA0yaiIiIiDTApImIiIhIA0yaiIiIiDTApImIiIhIA0yaiIiIiDTApImIiIhIA0yaiIiIiDRQq5KmRYsWQaFQYObMmerzsrOzERQUBCcnJ9jY2GD06NGIj48vcb3o6GgMHToUVlZWcHZ2xltvvYX8/PwSxxw6dAidOnWCubk5mjVrhnXr1tXAb0RERES1Ra1Jmk6fPo3vvvsOvr6+Jc6fNWsW/vnnH/z+++84fPgwYmNjMWrUKPXlBQUFGDp0KHJzc3HixAmsX78e69atw4IFC9THREZGYujQoejbty/CwsIwc+ZMTJ06FXv27Kmx34+IiIgMm0KSJEnuICqTnp6OTp06YeXKlfjkk0/QoUMHLF26FCkpKWjQoAE2bdqEMWPGAACuXbsGHx8fBAcHo3v37ti1axeGDRuG2NhYuLi4AABWr16NuXPn4v79+zAzM8PcuXOxc+dOXLp0SX2fY8eORXJyMnbv3l1mTDk5OcjJyVH/nJqaCg8PD6SkpMDOzk6PjwYRERHpSmpqKuzt7TV6/64VI01BQUEYOnQoAgICSpwfGhqKvLy8Eue3atUKnp6eCA4OBgAEBwejXbt26oQJAAIDA5GamorLly+rj3n0tgMDA9W3UZaFCxfC3t5e/eXh4VHt35OIiIgMl8EnTZs3b8bZs2excOHCUpfFxcXBzMwMDg4OJc53cXFBXFyc+pjiCZPqctVlFR2TmpqKrKysMuOaN28eUlJS1F8xMTFV+v2IiIiodjCRO4CKxMTE4I033sC+fftgYWEhdzglmJubw9zcXO4wiIiIqIYY9EhTaGgoEhIS0KlTJ5iYmMDExASHDx/G8uXLYWJiAhcXF+Tm5iI5ObnE9eLj4+Hq6goAcHV1LbWaTvVzZcfY2dnB0tJST78dERER1SYGnTT1798fFy9eRFhYmPqrS5cuGD9+vPq0qakp9u/fr75OeHg4oqOj4e/vDwDw9/fHxYsXkZCQoD5m3759sLOzQ+vWrdXHFL8N1TGq2yAiIiIy6Ok5W1tbtG3btsR51tbWcHJyUp8/ZcoUzJ49G46OjrCzs8Nrr70Gf39/dO/eHQAwcOBAtG7dGhMmTMDixYsRFxeH+fPnIygoSD299sorr+Dbb7/FnDlz8OKLL+LAgQP47bffsHPnzpr9hYmIiMhgGXTSpIklS5bAyMgIo0ePRk5ODgIDA7Fy5Ur15cbGxtixYwdeffVV+Pv7w9raGpMmTcJHH32kPsbb2xs7d+7ErFmzsGzZMjRq1Ag//PADAgMD5fiViIiIyADVij5NtYE2fR6IiIjIMNS5Pk1EREREcmPSRERERKQBJk1EREREGmDSRERERKQBJk1EREREGmDSRERERKQBJk1EREREGmDSRERERKQBJk1EREREGmDSRERERKQBJk1EREREGmDSRERERKQBJk1EREREGmDSRERERKQBJk1EREREGmDSRERERKQBJk1EREREGmDSRERERKQBJk1EREREGmDSRERERKQBJk1EREREGmDSRERERKQBJk1ERHWQJEmQJEnuMIjqFCZNRKS13Hwl8gqUcodB5ShQSpix6Rzaf7gX4XFpcodDVGcwaSIirdxNzsKAJYfR54tDSM/JlzscKsMnO69g58V7SM3Ox/xtFzniRKQjTJrI4DxIz0FuPkcxDFFieg4m/BCC2w8ycTc5C5tCbssdEj1iQ3AUfjoeBQAwMzHC6aiH2BZ2V96giOoIJk1kUA5eS4D/wgN4auVxZOcVyB0OFZOSlYeJP57CrcQMWJiKl44fjkby72RADoUn4IPtlwEAbwW2xBv9mwMAPvv3GlKz8+QMjcqQnVeAU5FJUCo5ElhbMGkig3E9Pg2v/XoOuQVKXI5NxZJ91+UOiQpl5RZgyrrTuHIvFfVtzLB9Ri+42VsgIS0Hf569I3d4BCA8Lg0zNp2DUgLGdG6E6X2aYuoT3vCub437aTlYuu+G3CFSMRk5+Rj3/Uk8810wFu66Knc4pCEmTWQQkjJyMWX9aaTn5KNJfWsAwJqjt3AmKknmyCg3X4mXfwnFmdsPYWthgg0v+qGFiy1eeqIJAOC7w7eQz6JwWSWkZePFdeL/x8/bEZ891Q4KhQLmJsb44H9tAADrg6NwLS5V5kgJECNMU9efwdnoZADAT8ejcDOBBfu1AZMmkl1uvhKv/BKKmKQseDpa4Y9Xe2BM50aQJOD/fj+PzFz9FxvnFyix9L/rWPbfDUTcT9f7/dUWBUoJs7aE4cj1+7A0Nca6F7qitbsdAGBsNw84WpshOikTOy/ekznSx1d2XgGmbQjF3eQseNe3xncTOsPMpOil/ckWDRDYxgUFSgkL/r7MonCZ5eYr8eovoQi+9QA25ibo6OmAfKWED/+5wr9NLcCkiWQlSRIW/H0JpyKTYGNugh8mdYGjtRkWDG8Nd3sL3H6Qic93XdN7HAt3XcPS/25gyX/X0f+rwxi6/Ci+OxyBu8lZer9vQyVJEt756yJ2XrwHU2MFvpvQGZ29HNWXW5mZ4IUejQEAqw5F8AVfBkqlhP/77TzCYpLhYGWKtZO7wsHKrNRx7w1rDQtTI5yKTML287EyREqA+HD2xuZzOBh+HxamRlg7uSuWPtsBZsZGOHojEfuuxMsdIlWCSRPJau3xKGw+HQMjBfDNcx3RwsUWAGBnYYrPx/gCANYH38bxm4l6i+HP0Dv48VgkAMDP2xEmRgpcjk3Fwl3X0HPRATy9+gQ2BEchMT1HbzEYGkmS8Nm/V7HljPjbLB/bEb1bNCh13ET/xrAxN8G1uDQcuJYgQ6SPt6/3XVcntauf7wzvwqntRzWqZ4WgPs0AAJ/uvIo0FoXXOKVSwlt/XMCuS3EwMzbC9xO7oJu3I7ycrPFSb28AwCc7r3JhhYFj0kSyORiegE93XgEAvDPEB31bOZe4/InmDfB8d08AwJw/Lujlhf58TDLmbb0IAHitXzNsedkfp94NwKdPtYWftyMUCuB01EMs+Psy/D7bjwk/huD3MzEGsxLpenwabibofjpxxcGb+P6oSCQXjfLF4HZuZR5nb2WK8YV/oxUHb3K0qQb9EXoH3x68CQBYOMoX3Zs4VXj8S72bwMvJCglpOVi+n0XhNUmSJLy77RK2nrsLEyMFVozvhCeaF30Imd6nGVzszBGdlKn+AEeGiUkTyeJmQhpeL1zp80yXRpjSy7vM4+YN9oGnoxXuJmfhkx26XWGSkJaNl38ORW6+EgE+zpgV0AIA4GhthvF+Xtjysj9OvN0P84f6wLeRPQqUEo7eSMRbf1xAl0/+w8s/n8HOC/dk+WQYk5SJ1349h4FLjiDg68OYuv4MwmKSdXLb609E4cu9YuXi/KE+eKarR4XHT+nlDTMTI5yNTkZIJAv3HxUWk4wtp6N12gg05NYDzPvrAgAgqG9TjOncqNLrWJga44Phoij8p+NRuBHPwuOaIEkSPt5xFb+eioaRAljybAcMaO1S4hhrcxO8M8QHAPDtgZu4l/L4lgUYOoXEj4Y6kZqaCnt7e6SkpMDOzk7ucAzaw4xcjFx5HLcfZKJbY0f8MtWvROHqo05FJuHZNcGQJGDt5C7o18ql3GM1lZuvxLjvT+LM7Ydo2sAa24J6wtbCtMLrRCZm4J/zsdh+PrbE6I61mTEGtnHFqE4N0atZfSgUimrHV56UrDysPHgTPx2PQm6BEqq7Uv0XP9G8Pmb0bQa/SkYdyrP13B3M2nIeAPB6/+aYPaCFRtebv+0ifjkZjSea18fPU/yqdN910eZT0Zi/7RLylRLsLU0xqUdjvNCjMepZl6470lRkYgaeWnkcyZl5GNrODd881xFGRpo/56auP4P/rsbDv4kTNr3kp9fnq7YeZuTiUmwK/Js4wcS4Zj7TFyglrDsRhT2X4/BsFw+M7NgQxlo8npX5ck+4ekRw8RhfPNOl7A8hkiTh6dXBOHP7IUZ0cMeysR11FgNVTJv3byZNOlKXkiZJknAzIR0X7qSgtbsdfNx09/vk5isxcW0ITt5KQqN6lvg7qCecbMwrvd4nO67gh2ORaGBrjr0ze1frTQcA5v11Eb+eioathQn+DuqJJg1sNL6uJEm4ei8N28/H4p/zsSWKxZs522BSj8YY3akhrMxMqhVjcXkFSmw8eRvL9t/Aw0wxNdijqRPeGeIDC1NjrDoUgW1hd1FQ2CSvW2NHBPVrht7NNU/i9l2Jxyu/hKJAKWFyj8Z4f3hrja8bk5SJPl8eQoFSwj8zeqFdI/uq/aJ1hFIp4fPd1/DdkVsAgHpWpuq/m6WpMZ7r5omXenvDzd5Sq9tNzszFUytPIDIxA+09HLBlWndYmBprdRsxSZkI+PowcvKV+Oa5jhje3l2r6+vLwWsJeOuP80hMz0Xbhnb4dGQ7tPdw0Ot9Xo9Pw5w/LpQYpW3laou3B7fCky0aVDuhXHHwJr7YEw4A+GhEG0z0b1zh8ZfupmD4t8cgScDvr/ija2PHCo8n3WDSJIPanDRJkoSI++kIjniAk7eScPLWAzzIyFVf/lTHhngzsCUaOmj3Al/W/byz9RJ+PRUNazNj/DW9J1q62mp03ey8AgxdfhQR9zPwv/buWP5c1T+F/XLyNuZvuwSFAlg7qWupWiptKJUSzsU8xNZzd7H17F1k5IqpOjsLEzzb1QMT/RvDw9GqyrcvSRL2XonHol3XEJmYAUAkZu8MaYW+LZ1LvKjHJGVi1eEI/HHmDnIL+yb5NrLHjL7NEODjUuFoxImIREz+6TRy85UY1akhvhzTXqvRCwCYtSUMW8/dxZB2rlg5vnMVftu6ITM3HzM3h2Fv4UqomQHNMaNvM+y9Eo+Vh27i0l3RK8nUWIGnOjbEK0821ShpL/6Bo6GDJbYG9YCzrUWVYlxWuFLUxc4c+/+vD2zMdZfgays7rwCLdl3DuhNRJc5XKIAJ3b3wZmBL2FUyCqyt3HwlVh2KwLcHbyCvQIKtuQlGdmyIbWF3kZYtplF7NHXCvME+Vf4AsPZYJD7aIWo23x7cCq882VSj68376wJ+PRWDNu522D6jl05HvahsTJpkUJuSJnWSVJgghdx6gMT03BLHWJgaobmzLS7eTQEg9rB6oWdjTO/TDPaWVXsB++l4JD785woUCuCHiV3Q30e7abawmGSMXnUCBUoJK8d3wpByipMrEnLrAcb/EIJ8pYQ5g1pieuGKIl1Izc7DH2fuYH1wFG4/yAQAGCmAAB8XvNDTG92bOGr1yfXCnWR8uvOquk7IydoMswa0wNiuHhVOXcSlZGPNkVvYdOo2svNE8tTK1RZBfZthSDu3Ui/CYTHJGP/9SWTkFmBgaxesHN+pSlMj1+PTMHDJESgUwL5ZT6KZs+ajd3VFXEo2pm44jUt3U2FmbIQvnvbFiA4N1ZdLkqiLW3HwpvrvqlAAg9u6YnqfZmjbsOw3aEmSMOePC/g99A5szE3wx6v+aOVa9deZ7LwCDFxyBNFJmXi5dxPMK6ynqWnhcWl4Y/M5XIsT9VWTezTG1Ce88dXe69h6TuyX52xrjgXDW2NoOzedTCWej0nG3D8vqO8zwMcZn4xsB1d7CzzMyMWKgzexIfi2+oPH8PbueGtgS3g6af7hZ/OpaLz9l1hgos00NyD23uzz5SGkZefjs6faYZyfpxa/HVUFkyYZGHLSJJKkDJy89aDwK6nU8nlzEyN09qoH/yZO6N7UCb6N7GFuYowLd5Lx2b9XcfKWeIGvZ2WK1/s3x3g/rwrrkB515Pp9TP7pFJQS8M6QVpjWW7NPXY/6am84vjlwE47WZtgzszca2FY+tadyNzkL//vmGB5k5GKYr6gF0Uc9R4FSwqHwBKw7EYWjN4paJbRytcXkHo0xsmPDCqdU7iZn4Yvd17AtTPTTMTcxwtQnvPHKk00rrbsqLjE9Bz8ei8TPwbfVRchN6lvj1T5NMbJjQ5gaGyE8Lg3PrglGcmYeejZzwo+Tumo93VOcql7m6c6N8MXT7at8O7XRpbspmLr+DOJSs+FobYY1EzqjSwXTK6G3H2LVoZv472pRq4YnmtfH9D7NSiXYKw/dxOLd4TBSAGsnd0WfllUfHVXZfzUeU9afgYmRArtnPoFmzpqN+uqCJEn4+eRtfLrzKnLylahvY4YvxrQvMep7/GYi5m+7pB5hfbJFA3w0og28nMpuq1CZ7LwCLNl3Hd8fvQWlJBZ8fPC/NhjuWzoZi0nKxFd7w9X/g6bGCjzf3Quv9WsOx0pKA7adu4tZv4VBkoCXnvDGO0N8tH6dUX3AdLQ2w8H/6wN7K92OtFFJTJpkYGhJk1Ip4UTEA/wRGoPjEQ9wP63sJKl7Eyd0b+KE9h4iSSqLJEk4cC0BC3ddUxdAN3aywpxBrTC4rWulLwg3E9Lx1MrjSMvOx9OdG2HxGN8qJyu5+UqMWHEcV++lYmBrF3w3obNGt5WVW4CnvzuBS3dT0drNDn++2gOWZlVPDjR1Iz4N605E4a+zd5FVuMrOwcoUz3XzxITuXnAvNuWZlp2HlYci8OOxSOTmi0+5owqnRt2rMTWakpmHdSeisPZ4JFKyRF1NQwdLTO7RGN8fvYWEtBx08HDAxql+sK7mNM3Z6IcYtfIETIwUODynb7WndGuLfVfi8cbmc8jMLUAzZxusndRV45GJa3GpWH0oAv9cuKeuSevo6YDpfZqhfytn7L4ch+kbzwLQrC5GG1PWncb+awno2cwJv0ypmaLwB+k5mPPHBewv7OvVp2UDfDGmfZkfgLLzCrD6cARWHoxAboES5iZGeK1fM0zr3VSrD20nbz3A239eQFThCPD/2rvj/eGtK62nvHQ3BZ/vvqb+8GNrboJX+jTFiz29y3z92H0pDkGbzqJAKeH57p74eETbKj2meQVKDFl2FDcS0jG5R2P1VjikH0yaZGAoSdP9tBz8HhqDzadiEJ2UqT7fzMQInT1VSZIj2ns4aD2ikF+gxJYzMViy74Z6pKqTpwPeHepTolN0ccmZuRi54jiiHmSia+N6+GWqX7nJmaauxKZixIpjyCuQsOTZ9niqY8XLrSVJwswtYfg7LBaO1mbYPqMnGtWrep1RVaRk5mHLmWisP3FbXThubKTAoDaumOjvhevxaVj63w11LVn3Jo6YP7R1udM1VZGek49fTt7GD0dvlZiObeliiy0vdy+zk3RVPLfmJIJvPXgsXuwlScKPxyLx6b9XIUlipOjbcZ2qNIUdk5SJ745E4Lczd9RJcwsXG0QnZSI7T6mXxzP6QSYClhxGbr4SK8Z1wlBf7ae8tXHk+n383+/ncT8tB2bGRpg3pBUm92hcaWJx63463vv7Eo7ffABA1PV9MrJtpb2p0rLzsGjXNWwMiQYAuNpZ4JORbRHQWrvSgKM37mPhv9dw5Z6oR3OxM8fsAS0wulMj9VT2wfAETNtwBnkFEkZ3aoQvxvhqXRdY3LEbiXj+xxAYGymw640n1I1/SfeYNMlAzqRJqZRwPCIRv56Kxt7L8cgv/LRqa26Cpzo1xJB2buhQhSSpPOk5+Vhz5Ba+P3JLPXoyqI0r5g5uVaIjcV6BEpPWnsKJiAdo6GCJv2f0RH0NVsppQrUqxdbCBHtn9a5wFdKaIxH47N9rMDZS4JcpfvBvWrXl+LpQoJTw39V4/HQ8Uj3lWVyTBtZ4Z7AP+vs46+1Tf1ZuAbacjsb3RyNhY26Cn6d0g7Nd1QqKy6J6sbcwNcLxuf00Wh1ZG+UVKPH+9svYVPiGPM7PEx/+rw1Mq7lUPiEtG2uPReGXk0XTqn1bNsAPk7rqpSj4633XsXz/DbjZW+C/2U9We7SxLDn5BVi8O1zduLG5sw2WP9dRq5W5kiTh77BYfLLzijrpH9O5Ed4Z4lPmlNnBawl4d+tFxKZkAwCe6+aBeUN8qlxUrlRK2H4+Fl/sCVd/8GnubIO5g1rBytwYL/x0Gjn5Sgxt54ZlYzvopGXCyz+fwZ7L8TU6Evg4YtIkAzmSpoS0bPwReqfUqFJHTwc8180Tw3zddLrs/VHxqdlYsu86fjsTA6UEmBgpMN7PE6/3bw4nG3N17x5rM2P8Ob1HtQpXH5VfoMTo1cE4H5OM3i0aYP0LXct8QTl8/T5eKKyl+vB/bTCpcK80Q3D1XirWHY/CtrC7sDY3wayA5hjbzbPab7rakCRJ5y/EkiRhxIrjuHAnBTP6NsObgS11evtVlZVbAKUk6SQpSMnKw4xNZ3H0RiIUCuDdIT6Y0stbp49lSlYeNobcRnxKNt4a1EpvK9yy8woQ8PVh3HmYhVf7NMXcQa10evs3E9Lw2q9huFo4SjPR30vdKqMqUjLz8Pmea+pk1cHKFO8M9sGYzo1gZKTAw4xcfLTjirqQ3NPRCotGtUOPZvV18vvk5Bfg5+Db+PbgTSQXtpEwUgBKCejfyhmrnu+s1dRhRWKSMtH/azESuPr5zhjU1lUnt0slMWmSQU0lTapRpU0h0dh3pfSo0nPdPHXaV0kT4XFpWLTrKg6G31fH8mTLBthx4R4UCuD7CV20Hg7XxM2EdAxdfhQ5+coyV5lEJWbgf98eQ2p2Pp7p0gifj656LZU+5eYrYWKkqNZQvqHZfSkOr/wSClsLE5x4u59WBexVoVRKSEzPwd3kLMQmZyM2OavwdBZiU7Jw92EWHmbmQaEQ05EdPeuhs1c9dPJ0gHd9a62eF9EPMvHi+tO4mZAOKzNjLBvbsVSH59pm7+U4TPs5FKbGCuye2RtNtehbVh5JkrDpVDQ+3nEF2XlKOFqbYfFoX529FoTefoh3t15Ur4Lr1tgRw9u7qae5jRTAiz298X8DW+qlfjElKw+rD0dg7bFI5OQr0atZffwwqYvORvRVVItfGtWzxH+zn9T57VeFUinVqdcrJk0y0HfSlJCWjd/P3MHm09GISSpqplhTo0qaOHEzEZ/+exWXY1PV52nTn6Qqfjh6C5/svAprM2Psntlb3RMpPScfT604jhsJ6ejo6YDN07pXu5aKNKdUShi49AhuJqRj7qBWeLWPbp4DUYkZCL71oGRSlJyNeylZyCuo2ktZPStTdPKsh05e9dDJsx7ae9iX+790JioJ034ORVJGLlztLPDDpC46rTuTiyRJeGHdaRwKv48nmtfHhhe7VesDRlJGLub+eQH7CntVPdG8Pr56ur1Op4EBMUX60/FILNl3Q10qAIhps8VjfNHRs55O768s91KycDrqIQa2dtFLQpOZm4/+Xx3GvZRszB7QAq/3b67z+6hMYnoOTkUmIeTWA4REJiE8Pg3e9a3h5y1qZP28neBqr9u/bU1i0iQDfSVN56IfYs2RWyVHlSxMMKpjQ4yVYVSpMkqlhL/P38WaI5Ho2dQJ7w7Vfrmttvc39vuTOBWZBD9vR/z6UncAwMu/hGLflXg425rjn9d6wUXHL9ZUuT9C7+DN38+jvo05js3tW603FEkSW10s/Peaun/Oo4wUotDX3cFS/dXQoeTPOfkFOHs7GWejH+Ls7Ye4cDdFXXStYmykgI+bLToXS6Qa1bPE9vOxeOv3C8gtUKJtQzv8MLFrrX6jeFRUYgYGLjmC3AIlVj/fCYPaal4ULkkS4lKzce1eGq7GiWnnhMJi7zmDWuLFnt56HZm4m5yFD7ZfxtEb9zGtd1ME9W1apz4k/XM+Fq/9eg4WpkY48H99qrWaVhPxqdmih19kEk5FJmm0KbiXkxX8vEUC5dfEscYX21QHkyYZ6Ctp+v1MDN76Q2zM2dHTAeO6eWKYr3uNLJevLaIfZGLQsiPIzC3AgmGtkZKVh2X7b8DM2AhbXu5eI582qbS8AiX6fHEId5Oz8PHItpjQ3atKt5OUkYu3fj+vXqLe0dMBrd3sCpMiVUJkAVc7C62Lb3PyC3AlNhWhtx/iXHQyQm8/RFxqdqnj6tuYq1eMDmztgqVjO8g+sqsPqn3SGjpYYt/s3mX+juk5+QiPS0N4XBquxaXiWlwart1LRWp2yQ2JmzawxvLnOqKNe82NxNW1aSMVSZLw7Brx4XCYrxu+HddJp7d/NzlLjCLdSkJI5AN1a4biWrnaws/bEd28ndC2oR3C49IQEimOvxKbCuUjmURDB0uRRBWORHk5WRlkeQTApEkW+kqasnIL8MWecDzdpZHBjSoZEtXWKGbGRuqRiC/G+OLpcjbHpJqx/kQU3t9+GY3qWeLQm320TmpO3EzEzC1hYtTCxAjvDvHBRH8vvb74xiZn4Wz0Q4Tefoiz0cm4fDdFPcr7cu8mmDuoVZ18YwbE603A14dxN1kUhY/u1KhkchSXWqI8oDhjIwWa1LdGS1dbdPBwwHg/L36406HLsSkY/s0xKCVgy7TuVd6UGxDlHofC7xfuCJFUYv9MQHSpb+1mpx416tbYscL9PlOz8xAa9RAnI8XtXbybou45puJiZw4/byf4N3XCmM6NanTBS2WYNMnAUPo0Pa4kScLEtafUTegehx5BtUF2XgF6fX4Aiem5GvXUUskrUGLJvutYdTgCkiRGLb55rhNau9f8/1Z2XgEu3k2BlZlxjY6ayGX3pXt45ZezFR7jbGuOVm52aOVqi1autmjpaotmzjZ1akrMEL279SI2hkTDx80OO17Tbl+6yMQM7L0chz2X43AuJhnF3/mNjRRo29Ae3QtHhjp7OVZ5uywAyMjJR+jth6IOKvIBwmKSS9QcPtfNEwtHtavy7esakyYZMGmSX2xyFl5cdxotXGzx1TPtDeqTzONM1VOrhYsNdr/Ru9JRmpikTLy++RzORScDEP113hvWuk5OhxkiSZLw0oZQ/Hc1HpamxmjhagufwsSopastWrnaVbqVCOlHUkYu+n55CClZefhkZFs8X8GUtyRJuHg3BXsvx2PP5TjceKQuqX0je/RsVh9+TZzQ2aueXjdtzs4rwNnohzhyPRGrD0fAzNgIJ+b101nfvupi0iQDJk2GQR99h6h6UrPz0HPhAaTl5GPNhM4Y2Kb8XjPbz8fi3b8uIi0nH7YWJlg0ylfvXaqptLwCJRLTc+Bia1FnpyJrK9WUt4OVKQ692adEJ/+8AiVORSZh7+U47L0Sj3spRfV5JkYK+Dd1wsDWLgho7VJhQ2B9GrHiOM7HJOPNgS0wo1/NrwQsizbv3/zoRnUKEybDY2dhign+Xlh5KAIrDkVgQGuXUn+nzNx8vP/3ZfweegcA0NmrHpaN7VCrVuDUJabGRrK9qVLFxvt5YlNINMLj07Bk33XMHdwKR67fx57L8dh/Nb5EQb6VmTH6tGyAga1d0beVc7Wm3HRlcg8vzNqSjF9ORuPlJ5vWuhkBjjTpCEeaiMqXmJ6DnosOICdfiU1T/Up0Z750NwWvbz6HW/czoFAAr/Vthtf7N9fJNhREddGJiESM+z4ERgqR4OYUa5vhZG2GAB8XBLZ1QY+m9Q2iGWZxOfkF6LlI1DnWxH6HmuBIExEZlPo25hjb1QPrg29j5aEI9GhWH5IkYe3xKHy+S/RecrWzwJJnO8i6NyBRbdCjaX0MaeeKfy/GISdfCU9HKwxs7YLAtq7o5FlPL3sU6oq5iTHGdfPE8gM3sf5ElEEkTdpg0kRENeKl3k2wMSQax24m4uC1BGwIjlJvvTOgtQsWj/atcFkzERX5Ykx79GnpDN9G9mjpYlurShPGdxfT9aeiknA5NqVWrUrl+DcR1YhG9awwokNDAMAL607jYPh9mJkY4eMRbbBmQmcmTERasDY3wTNdPNDK1a5WJUwA4GJngcHtxAjT+hNR8gajJSZNRFRjXu3TBKrX9+bONtg+oycm+DeudS/6RFQ9k3uIdgl/h8XiYUauzNFojtNzRFRjmjnb4ssx7RGXmo0Xe3qzYzTRY6qTZz20bWiHS3dTsfl0jM429dY3jjQRUY0a3bkRgvo2Y8JE9BhTKBSY5N8YgNgGK7+cjbgNDZMmIiIiqnHD27vD0doMd5Oz8N/VeLnD0QiTJiIiIqpxFqbGeK6b2FR9XS0pCGfSRERERLJ4vrsXjI0UOHkrCdfiUuUOp1JMmoiIiEgWbvaWCGzjAgBYf+K2zNFUjkkTERERyWZyD28AwNZzd5CSmSdzNBVj0kRERESy6dq4Hnzc7JCdp8SWM9Fyh1MhJk1EREQkG4VCoW52uSH4NgqUkswRlY9JExEREclqRIeGcLAyxZ2HWThwLUHucMpl0EnTwoUL0bVrV9ja2sLZ2RkjR45EeHh4iWOys7MRFBQEJycn2NjYYPTo0YiPL9nvITo6GkOHDoWVlRWcnZ3x1ltvIT8/v8Qxhw4dQqdOnWBubo5mzZph3bp1+v71iIiICKL9wLNdRfsBQ96PzqCTpsOHDyMoKAgnT57Evn37kJeXh4EDByIjI0N9zKxZs/DPP//g999/x+HDhxEbG4tRo0apLy8oKMDQoUORm5uLEydOYP369Vi3bh0WLFigPiYyMhJDhw5F3759ERYWhpkzZ2Lq1KnYs2dPjf6+REREj6sJ3b1gpACO3UzEjfg0ucMpk0KSJMOdPHzE/fv34ezsjMOHD6N3795ISUlBgwYNsGnTJowZMwYAcO3aNfj4+CA4OBjdu3fHrl27MGzYMMTGxsLFRSxrXL16NebOnYv79+/DzMwMc+fOxc6dO3Hp0iX1fY0dOxbJycnYvXu3RrGlpqbC3t4eKSkpsLOz0/0vT0REVMe9/PMZ7Lkcj+e7e+KTke1q5D61ef826JGmR6WkpAAAHB0dAQChoaHIy8tDQECA+phWrVrB09MTwcHBAIDg4GC0a9dOnTABQGBgIFJTU3H58mX1McVvQ3WM6jbKkpOTg9TU1BJfREREVHWTejQGAPx19i5Ssw2v/UCtSZqUSiVmzpyJnj17om3btgCAuLg4mJmZwcHBocSxLi4uiIuLUx9TPGFSXa66rKJjUlNTkZWVVWY8CxcuhL29vfrLw8Oj2r8jERHR48y/iRNautgiM7cAv5+5I3c4pdSapCkoKAiXLl3C5s2b5Q4FADBv3jykpKSov2JiYuQOiYiIqFZTKBSYqG4/EAWlgbUfqBVJ04wZM7Bjxw4cPHgQjRo1Up/v6uqK3NxcJCcnlzg+Pj4erq6u6mMeXU2n+rmyY+zs7GBpaVlmTObm5rCzsyvxRURERNXzVMeGsLMwwe0HmTh03bDaDxh00iRJEmbMmIGtW7fiwIED8Pb2LnF5586dYWpqiv3796vPCw8PR3R0NPz9/QEA/v7+uHjxIhISih74ffv2wc7ODq1bt1YfU/w2VMeoboOIiIhqhpWZibr9wDoD24/OoJOmoKAg/PLLL9i0aRNsbW0RFxeHuLg4dZ2Rvb09pkyZgtmzZ+PgwYMIDQ3FCy+8AH9/f3Tv3h0AMHDgQLRu3RoTJkzA+fPnsWfPHsyfPx9BQUEwNzcHALzyyiu4desW5syZg2vXrmHlypX47bffMGvWLNl+dyIiosfVhO6NoVAAR67fR8T9dLnDUTPopGnVqlVISUlBnz594Obmpv7asmWL+pglS5Zg2LBhGD16NHr37g1XV1f89ddf6suNjY2xY8cOGBsbw9/fH88//zwmTpyIjz76SH2Mt7c3du7ciX379qF9+/b46quv8MMPPyAwMLBGf18iIiICPJ2s0L+VMwDg52DDGW2qVX2aDBn7NBEREenO0Rv3MeHHU7AxN0HwvH6wtTDVy/3U2T5NRERE9Hjo1aw+mjnbID0nH3+GGkb7ASZNREREZHAUCgUm+avaD9w2iPYDTJqIiIjIII3q1Ai25ia4lZiBozcT5Q6HSRMREREZJmtzE4zpIvozrj8RJW8wYNJEREREBmySv2g/cDA8AVGJGbLGwqSJiIiIDFbj+tbo06IBJEnUNsmJSRMREREZtEk9GsNIAaTn5Mkah4ms905ERERUid7NG+DY3H5wdyh7P9iawpEmIiIiMmhGRgrZEyaASRMRERGRRpg0EREREWmASRMRERGRBpg0EREREWmASRMRERGRBpg0EREREWmASRMRERGRBpg0EREREWmASRMRERGRBpg0EREREWmASRMRERGRBpg0EREREWmASRMRERGRBkzkDqCukCQJAJCamipzJERERKQp1fu26n28IkyadCQtLQ0A4OHhIXMkREREpK20tDTY29tXeIxC0iS1okoplUrExsbC1tYWCoWi1OWpqanw8PBATEwM7OzsZIiw9uBjpTk+VprjY6U5Plaa42OlHUN8vCRJQlpaGtzd3WFkVHHVEkeadMTIyAiNGjWq9Dg7OzuDeaIYOj5WmuNjpTk+VprjY6U5PlbaMbTHq7IRJhUWghMRERFpgEkTERERkQaYNNUQc3NzvP/++zA3N5c7FIPHx0pzfKw0x8dKc3ysNMfHSju1/fFiITgRERGRBjjSRERERKQBJk1EREREGmDSRERERKQBJk1EREREGmDSVANWrFiBxo0bw8LCAn5+fjh16pTcIRmkDz74AAqFosRXq1at5A7LIBw5cgTDhw+Hu7s7FAoFtm3bVuJySZKwYMECuLm5wdLSEgEBAbhx44Y8wcqsssdq8uTJpZ5ngwYNkidYmS1cuBBdu3aFra0tnJ2dMXLkSISHh5c4Jjs7G0FBQXBycoKNjQ1Gjx6N+Ph4mSKWjyaPVZ8+fUo9t1555RWZIpbPqlWr4Ovrq25g6e/vj127dqkvr83PKSZNerZlyxbMnj0b77//Ps6ePYv27dsjMDAQCQkJcodmkNq0aYN79+6pv44dOyZ3SAYhIyMD7du3x4oVK8q8fPHixVi+fDlWr16NkJAQWFtbIzAwENnZ2TUcqfwqe6wAYNCgQSWeZ7/++msNRmg4Dh8+jKCgIJw8eRL79u1DXl4eBg4ciIyMDPUxs2bNwj///IPff/8dhw8fRmxsLEaNGiVj1PLQ5LECgJdeeqnEc2vx4sUyRSyfRo0aYdGiRQgNDcWZM2fQr18/jBgxApcvXwZQy59TEulVt27dpKCgIPXPBQUFkru7u7Rw4UIZozJM77//vtS+fXu5wzB4AKStW7eqf1YqlZKrq6v0xRdfqM9LTk6WzM3NpV9//VWGCA3Ho4+VJEnSpEmTpBEjRsgSj6FLSEiQAEiHDx+WJEk8j0xNTaXff/9dfczVq1clAFJwcLBcYRqERx8rSZKkJ598UnrjjTfkC8qA1atXT/rhhx9q/XOKI016lJubi9DQUAQEBKjPMzIyQkBAAIKDg2WMzHDduHED7u7uaNKkCcaPH4/o6Gi5QzJ4kZGRiIuLK/E8s7e3h5+fH59n5Th06BCcnZ3RsmVLvPrqq3jw4IHcIRmElJQUAICjoyMAIDQ0FHl5eSWeW61atYKnp+dj/9x69LFS2bhxI+rXr4+2bdti3rx5yMzMlCM8g1FQUIDNmzcjIyMD/v7+tf45xQ179SgxMREFBQVwcXEpcb6LiwuuXbsmU1SGy8/PD+vWrUPLli1x7949fPjhh3jiiSdw6dIl2Nrayh2ewYqLiwOAMp9nqsuoyKBBgzBq1Ch4e3sjIiIC77zzDgYPHozg4GAYGxvLHZ5slEolZs6ciZ49e6Jt27YAxHPLzMwMDg4OJY593J9bZT1WADBu3Dh4eXnB3d0dFy5cwNy5cxEeHo6//vpLxmjlcfHiRfj7+yM7Oxs2NjbYunUrWrdujbCwsFr9nGLSRAZj8ODB6tO+vr7w8/ODl5cXfvvtN0yZMkXGyKguGTt2rPp0u3bt4Ovri6ZNm+LQoUPo37+/jJHJKygoCJcuXWIdoQbKe6ymTZumPt2uXTu4ubmhf//+iIiIQNOmTWs6TFm1bNkSYWFhSElJwR9//IFJkybh8OHDcodVbZye06P69evD2Ni41KqA+Ph4uLq6yhRV7eHg4IAWLVrg5s2bcodi0FTPJT7PqqZJkyaoX7/+Y/08mzFjBnbs2IGDBw+iUaNG6vNdXV2Rm5uL5OTkEsc/zs+t8h6rsvj5+QHAY/ncMjMzQ7NmzdC5c2csXLgQ7du3x7Jly2r9c4pJkx6ZmZmhc+fO2L9/v/o8pVKJ/fv3w9/fX8bIaof09HRERETAzc1N7lAMmre3N1xdXUs8z1JTUxESEsLnmQbu3LmDBw8ePJbPM0mSMGPGDGzduhUHDhyAt7d3ics7d+4MU1PTEs+t8PBwREdHP3bPrcoeq7KEhYUBwGP53HqUUqlETk5OrX9OcXpOz2bPno1JkyahS5cu6NatG5YuXYqMjAy88MILcodmcN58800MHz4cXl5eiI2Nxfvvvw9jY2M899xzcocmu/T09BKfViMjIxEWFgZHR0d4enpi5syZ+OSTT9C8eXN4e3vjvffeg7u7O0aOHClf0DKp6LFydHTEhx9+iNGjR8PV1RURERGYM2cOmjVrhsDAQBmjlkdQUBA2bdqEv//+G7a2tuqaEnt7e1haWsLe3h5TpkzB7Nmz4ejoCDs7O7z22mvw9/dH9+7dZY6+ZlX2WEVERGDTpk0YMmQInJyccOHCBcyaNQu9e/eGr6+vzNHXrHnz5mHw4MHw9PREWloaNm3ahEOHDmHPnj21/zkl9/K9x8E333wjeXp6SmZmZlK3bt2kkydPyh2SQXr22WclNzc3yczMTGrYsKH07LPPSjdv3pQ7LINw8OBBCUCpr0mTJkmSJNoOvPfee5KLi4tkbm4u9e/fXwoPD5c3aJlU9FhlZmZKAwcOlBo0aCCZmppKXl5e0ksvvSTFxcXJHbYsynqcAEg//fST+pisrCxp+vTpUr169SQrKyvpqaeeku7duydf0DKp7LGKjo6WevfuLTk6Okrm5uZSs2bNpLfeektKSUmRN3AZvPjii5KXl5dkZmYmNWjQQOrfv7+0d+9e9eW1+TmlkCRJqskkjYiIiKg2Yk0TERERkQaYNBERERFpgEkTERERkQaYNBERERFpgEkTERERkQaYNBERERFpgEkTERERkQaYNBERERFpgEkTERERkQaYNBHRY2ny5MlQKBRQKBQwNTWFi4sLBgwYgLVr10KpVModHhEZICZNRPTYGjRoEO7du4eoqCjs2rULffv2xRtvvIFhw4YhPz9f7vCIyMAwaSKix5a5uTlcXV3RsGFDdOrUCe+88w7+/vtv7Nq1C+vWrQMAfP3112jXrh2sra3h4eGB6dOnIz09HQCQkZEBOzs7/PHHHyVud9u2bbC2tkZaWlpN/0pEpEdMmoiIiunXrx/at2+Pv/76CwBgZGSE5cuX4/Lly1i/fj0OHDiAOXPmAACsra0xduxY/PTTTyVu46effsKYMWNga2tb4/ETkf4oJEmS5A6CiKimTZ48GcnJydi2bVupy8aOHYsLFy7gypUrpS77448/8MorryAxMREAcOrUKfTo0QMxMTFwc3NDQkICGjZsiP/++w9PPvmkvn8NIqpBHGkiInqEJElQKBQAgP/++w/9+/dHw4YNYWtriwkTJuDBgwfIzMwEAHTr1g1t2rTB+vXrAQC//PILvLy80Lt3b9niJyL9YNJERPSIq1evwtvbG1FRURg2bBh8fX3x559/IjQ0FCtWrAAA5Obmqo+fOnWqugbqp59+wgsvvKBOuoio7mDSRERUzIEDB3Dx4kWMHj0aoaGhUCqV+Oqrr9C9e3e0aNECsbGxpa7z/PPP4/bt21i+fDmuXLmCSZMmyRA5EembidwBEBHJJScnB3FxcSgoKEB8fDx2796NhQsXYtiwYZg4cSIuXbqEvLw8fPPNNxg+fDiOHz+O1atXl7qdevXqYdSoUXjrrbcwcOBANGrUSIbfhoj0jSNNRPTY2r17N9zc3NC4cWMMGjQIBw8exPLly/H333/D2NgY7du3x9dff43PP/8cbdu2xcaNG7Fw4cIyb2vKlCnIzc3Fiy++WMO/BRHVFK6eIyLSgZ9//hmzZs1CbGwszMzM5A6HiPSA03NERNWQmZmJe/fuYdGiRXj55ZeZMBHVYZyeIyKqhsWLF6NVq1ZwdXXFvHnz5A6HiPSI03NEREREGuBIExEREZEGmDQRERERaYBJExEREZEGmDQRERERaYBJExEREZEGmDQRERERaYBJExEREZEGmDQRERERaeD/Aalrg2IRirZ/AAAAAElFTkSuQmCC">
            <a:extLst>
              <a:ext uri="{FF2B5EF4-FFF2-40B4-BE49-F238E27FC236}">
                <a16:creationId xmlns:a16="http://schemas.microsoft.com/office/drawing/2014/main" id="{B61EA36F-2958-E06F-BE70-3184ED6B650B}"/>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6" name="Picture 2">
            <a:extLst>
              <a:ext uri="{FF2B5EF4-FFF2-40B4-BE49-F238E27FC236}">
                <a16:creationId xmlns:a16="http://schemas.microsoft.com/office/drawing/2014/main" id="{62253FE9-4B32-A1CA-CCBF-CC6529C28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874255"/>
            <a:ext cx="4892473" cy="477623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FA672E1E-7CE5-36D0-223E-D0BDE9930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166" y="1882773"/>
            <a:ext cx="5062813" cy="4975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587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33684-6166-03B6-074B-52F47407D2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F5FFA3-4569-3818-DA72-EF58DEC671FA}"/>
              </a:ext>
            </a:extLst>
          </p:cNvPr>
          <p:cNvSpPr>
            <a:spLocks noGrp="1"/>
          </p:cNvSpPr>
          <p:nvPr>
            <p:ph type="ctrTitle"/>
          </p:nvPr>
        </p:nvSpPr>
        <p:spPr>
          <a:xfrm rot="5400000">
            <a:off x="-1023553" y="1023552"/>
            <a:ext cx="6858002" cy="4810897"/>
          </a:xfrm>
          <a:solidFill>
            <a:srgbClr val="3B3B3B"/>
          </a:solidFill>
        </p:spPr>
        <p:txBody>
          <a:bodyPr vert="vert270" anchor="t" anchorCtr="0">
            <a:noAutofit/>
          </a:bodyPr>
          <a:lstStyle/>
          <a:p>
            <a:pPr algn="l"/>
            <a:br>
              <a:rPr lang="en-GB" sz="2000" b="1" dirty="0">
                <a:solidFill>
                  <a:schemeClr val="bg2"/>
                </a:solidFill>
              </a:rPr>
            </a:br>
            <a:br>
              <a:rPr lang="en-GB" sz="2000" b="1" dirty="0">
                <a:solidFill>
                  <a:schemeClr val="bg2"/>
                </a:solidFill>
              </a:rPr>
            </a:br>
            <a:br>
              <a:rPr lang="en-GB" sz="2000" b="1" dirty="0">
                <a:solidFill>
                  <a:schemeClr val="bg2"/>
                </a:solidFill>
              </a:rPr>
            </a:br>
            <a:r>
              <a:rPr lang="en-GB" sz="2000" b="1" dirty="0">
                <a:solidFill>
                  <a:schemeClr val="bg1"/>
                </a:solidFill>
              </a:rPr>
              <a:t>Average Price per </a:t>
            </a:r>
            <a:r>
              <a:rPr lang="en-GB" sz="2000" b="1" dirty="0" err="1">
                <a:solidFill>
                  <a:schemeClr val="bg1"/>
                </a:solidFill>
              </a:rPr>
              <a:t>Kilometer</a:t>
            </a:r>
            <a:r>
              <a:rPr lang="en-GB" sz="2000" b="1" dirty="0">
                <a:solidFill>
                  <a:schemeClr val="bg1"/>
                </a:solidFill>
              </a:rPr>
              <a:t> Comparison</a:t>
            </a:r>
            <a:br>
              <a:rPr lang="en-GB" sz="2000" b="1" dirty="0">
                <a:solidFill>
                  <a:schemeClr val="bg1"/>
                </a:solidFill>
              </a:rPr>
            </a:br>
            <a:r>
              <a:rPr lang="en-GB" sz="2000" b="1" dirty="0">
                <a:solidFill>
                  <a:schemeClr val="bg1"/>
                </a:solidFill>
              </a:rPr>
              <a:t>Hypothesis:</a:t>
            </a:r>
            <a:br>
              <a:rPr lang="en-GB" sz="2000" b="1" dirty="0">
                <a:solidFill>
                  <a:schemeClr val="bg1"/>
                </a:solidFill>
              </a:rPr>
            </a:br>
            <a:r>
              <a:rPr lang="en-GB" sz="2000" b="1" dirty="0">
                <a:solidFill>
                  <a:schemeClr val="bg1"/>
                </a:solidFill>
              </a:rPr>
              <a:t>Yellow Cab</a:t>
            </a:r>
            <a:r>
              <a:rPr lang="en-GB" sz="2000" dirty="0">
                <a:solidFill>
                  <a:schemeClr val="bg1"/>
                </a:solidFill>
              </a:rPr>
              <a:t> </a:t>
            </a:r>
            <a:r>
              <a:rPr lang="en-GB" sz="2000" dirty="0">
                <a:solidFill>
                  <a:schemeClr val="bg2"/>
                </a:solidFill>
              </a:rPr>
              <a:t>will charge a higher average price per </a:t>
            </a:r>
            <a:r>
              <a:rPr lang="en-GB" sz="2000" dirty="0" err="1">
                <a:solidFill>
                  <a:schemeClr val="bg2"/>
                </a:solidFill>
              </a:rPr>
              <a:t>kilometer</a:t>
            </a:r>
            <a:r>
              <a:rPr lang="en-GB" sz="2000" dirty="0">
                <a:solidFill>
                  <a:schemeClr val="bg2"/>
                </a:solidFill>
              </a:rPr>
              <a:t> compared to </a:t>
            </a:r>
            <a:r>
              <a:rPr lang="en-GB" sz="2000" b="1" dirty="0">
                <a:solidFill>
                  <a:schemeClr val="bg2"/>
                </a:solidFill>
              </a:rPr>
              <a:t>Pink </a:t>
            </a:r>
            <a:r>
              <a:rPr lang="en-GB" sz="2000" b="1" dirty="0">
                <a:solidFill>
                  <a:schemeClr val="bg1"/>
                </a:solidFill>
              </a:rPr>
              <a:t>Cab</a:t>
            </a:r>
            <a:r>
              <a:rPr lang="en-GB" sz="2000" dirty="0">
                <a:solidFill>
                  <a:schemeClr val="bg1"/>
                </a:solidFill>
              </a:rPr>
              <a:t>.</a:t>
            </a:r>
            <a:br>
              <a:rPr lang="en-GB" sz="2000" dirty="0">
                <a:solidFill>
                  <a:schemeClr val="bg1"/>
                </a:solidFill>
              </a:rPr>
            </a:br>
            <a:r>
              <a:rPr lang="en-GB" sz="2000" b="1" dirty="0">
                <a:solidFill>
                  <a:schemeClr val="bg1"/>
                </a:solidFill>
              </a:rPr>
              <a:t>Findings:</a:t>
            </a:r>
            <a:br>
              <a:rPr lang="en-GB" sz="2000" b="1" dirty="0">
                <a:solidFill>
                  <a:schemeClr val="bg1"/>
                </a:solidFill>
              </a:rPr>
            </a:br>
            <a:r>
              <a:rPr lang="en-GB" sz="2000" dirty="0">
                <a:solidFill>
                  <a:schemeClr val="bg2"/>
                </a:solidFill>
              </a:rPr>
              <a:t>The </a:t>
            </a:r>
            <a:r>
              <a:rPr lang="en-GB" sz="2000" b="1" dirty="0">
                <a:solidFill>
                  <a:schemeClr val="bg1"/>
                </a:solidFill>
              </a:rPr>
              <a:t>average price per </a:t>
            </a:r>
            <a:r>
              <a:rPr lang="en-GB" sz="2000" b="1" dirty="0" err="1">
                <a:solidFill>
                  <a:schemeClr val="bg1"/>
                </a:solidFill>
              </a:rPr>
              <a:t>kilometer</a:t>
            </a:r>
            <a:r>
              <a:rPr lang="en-GB" sz="2000" dirty="0">
                <a:solidFill>
                  <a:schemeClr val="bg1"/>
                </a:solidFill>
              </a:rPr>
              <a:t> </a:t>
            </a:r>
            <a:r>
              <a:rPr lang="en-GB" sz="2000" dirty="0">
                <a:solidFill>
                  <a:schemeClr val="bg2"/>
                </a:solidFill>
              </a:rPr>
              <a:t>for </a:t>
            </a:r>
            <a:r>
              <a:rPr lang="en-GB" sz="2000" b="1" dirty="0">
                <a:solidFill>
                  <a:schemeClr val="bg1"/>
                </a:solidFill>
              </a:rPr>
              <a:t>Yellow Cab</a:t>
            </a:r>
            <a:r>
              <a:rPr lang="en-GB" sz="2000" dirty="0">
                <a:solidFill>
                  <a:schemeClr val="bg1"/>
                </a:solidFill>
              </a:rPr>
              <a:t> </a:t>
            </a:r>
            <a:r>
              <a:rPr lang="en-GB" sz="2000" dirty="0">
                <a:solidFill>
                  <a:schemeClr val="bg2"/>
                </a:solidFill>
              </a:rPr>
              <a:t>is higher than for </a:t>
            </a:r>
            <a:r>
              <a:rPr lang="en-GB" sz="2000" b="1" dirty="0">
                <a:solidFill>
                  <a:schemeClr val="bg1"/>
                </a:solidFill>
              </a:rPr>
              <a:t>Pink Cab</a:t>
            </a:r>
            <a:r>
              <a:rPr lang="en-GB" sz="2000" dirty="0">
                <a:solidFill>
                  <a:schemeClr val="bg1"/>
                </a:solidFill>
              </a:rPr>
              <a:t>.</a:t>
            </a:r>
            <a:br>
              <a:rPr lang="en-GB" sz="2000" dirty="0">
                <a:solidFill>
                  <a:schemeClr val="bg1"/>
                </a:solidFill>
              </a:rPr>
            </a:br>
            <a:r>
              <a:rPr lang="en-GB" sz="2000" b="1" dirty="0">
                <a:solidFill>
                  <a:schemeClr val="bg1"/>
                </a:solidFill>
              </a:rPr>
              <a:t>Analysis:</a:t>
            </a:r>
            <a:br>
              <a:rPr lang="en-GB" sz="2000" b="1" dirty="0">
                <a:solidFill>
                  <a:schemeClr val="bg1"/>
                </a:solidFill>
              </a:rPr>
            </a:br>
            <a:r>
              <a:rPr lang="en-GB" sz="2000" dirty="0">
                <a:solidFill>
                  <a:schemeClr val="bg2"/>
                </a:solidFill>
              </a:rPr>
              <a:t>Calculated the </a:t>
            </a:r>
            <a:r>
              <a:rPr lang="en-GB" sz="2000" b="1" dirty="0">
                <a:solidFill>
                  <a:schemeClr val="bg1"/>
                </a:solidFill>
              </a:rPr>
              <a:t>Price per KM</a:t>
            </a:r>
            <a:r>
              <a:rPr lang="en-GB" sz="2000" dirty="0">
                <a:solidFill>
                  <a:schemeClr val="bg1"/>
                </a:solidFill>
              </a:rPr>
              <a:t> </a:t>
            </a:r>
            <a:r>
              <a:rPr lang="en-GB" sz="2000" dirty="0">
                <a:solidFill>
                  <a:schemeClr val="bg2"/>
                </a:solidFill>
              </a:rPr>
              <a:t>for each trip and averaged it across each company.</a:t>
            </a:r>
            <a:br>
              <a:rPr lang="en-GB" sz="2000" dirty="0">
                <a:solidFill>
                  <a:schemeClr val="bg2"/>
                </a:solidFill>
              </a:rPr>
            </a:br>
            <a:r>
              <a:rPr lang="en-GB" sz="2000" b="1" dirty="0">
                <a:solidFill>
                  <a:schemeClr val="bg1"/>
                </a:solidFill>
              </a:rPr>
              <a:t>Yellow Cab</a:t>
            </a:r>
            <a:r>
              <a:rPr lang="en-GB" sz="2000" dirty="0">
                <a:solidFill>
                  <a:schemeClr val="bg1"/>
                </a:solidFill>
              </a:rPr>
              <a:t> </a:t>
            </a:r>
            <a:r>
              <a:rPr lang="en-GB" sz="2000" dirty="0">
                <a:solidFill>
                  <a:schemeClr val="bg2"/>
                </a:solidFill>
              </a:rPr>
              <a:t>tends to have a </a:t>
            </a:r>
            <a:r>
              <a:rPr lang="en-GB" sz="2000" b="1" dirty="0">
                <a:solidFill>
                  <a:schemeClr val="bg1"/>
                </a:solidFill>
              </a:rPr>
              <a:t>higher rate</a:t>
            </a:r>
            <a:r>
              <a:rPr lang="en-GB" sz="2000" dirty="0">
                <a:solidFill>
                  <a:schemeClr val="bg1"/>
                </a:solidFill>
              </a:rPr>
              <a:t> </a:t>
            </a:r>
            <a:r>
              <a:rPr lang="en-GB" sz="2000" dirty="0">
                <a:solidFill>
                  <a:schemeClr val="bg2"/>
                </a:solidFill>
              </a:rPr>
              <a:t>compared to </a:t>
            </a:r>
            <a:r>
              <a:rPr lang="en-GB" sz="2000" b="1" dirty="0">
                <a:solidFill>
                  <a:schemeClr val="bg1"/>
                </a:solidFill>
              </a:rPr>
              <a:t>Pink Cab</a:t>
            </a:r>
            <a:r>
              <a:rPr lang="en-GB" sz="2000" dirty="0">
                <a:solidFill>
                  <a:schemeClr val="bg1"/>
                </a:solidFill>
              </a:rPr>
              <a:t>.</a:t>
            </a:r>
            <a:br>
              <a:rPr lang="en-GB" sz="2000" dirty="0">
                <a:solidFill>
                  <a:schemeClr val="bg1"/>
                </a:solidFill>
              </a:rPr>
            </a:br>
            <a:r>
              <a:rPr lang="en-GB" sz="2000" b="1" dirty="0">
                <a:solidFill>
                  <a:schemeClr val="bg1"/>
                </a:solidFill>
              </a:rPr>
              <a:t>Visualizations:</a:t>
            </a:r>
            <a:br>
              <a:rPr lang="en-GB" sz="2000" b="1" dirty="0">
                <a:solidFill>
                  <a:schemeClr val="bg1"/>
                </a:solidFill>
              </a:rPr>
            </a:br>
            <a:r>
              <a:rPr lang="en-GB" sz="2000" b="1" dirty="0">
                <a:solidFill>
                  <a:schemeClr val="bg1"/>
                </a:solidFill>
              </a:rPr>
              <a:t>Bar Chart</a:t>
            </a:r>
            <a:r>
              <a:rPr lang="en-GB" sz="2000" dirty="0">
                <a:solidFill>
                  <a:schemeClr val="bg1"/>
                </a:solidFill>
              </a:rPr>
              <a:t> </a:t>
            </a:r>
            <a:r>
              <a:rPr lang="en-GB" sz="2000" dirty="0">
                <a:solidFill>
                  <a:schemeClr val="bg2"/>
                </a:solidFill>
              </a:rPr>
              <a:t>comparing the </a:t>
            </a:r>
            <a:r>
              <a:rPr lang="en-GB" sz="2000" b="1" dirty="0">
                <a:solidFill>
                  <a:schemeClr val="bg1"/>
                </a:solidFill>
              </a:rPr>
              <a:t>average price per KM</a:t>
            </a:r>
            <a:r>
              <a:rPr lang="en-GB" sz="2000" dirty="0">
                <a:solidFill>
                  <a:schemeClr val="bg1"/>
                </a:solidFill>
              </a:rPr>
              <a:t> </a:t>
            </a:r>
            <a:r>
              <a:rPr lang="en-GB" sz="2000" dirty="0">
                <a:solidFill>
                  <a:schemeClr val="bg2"/>
                </a:solidFill>
              </a:rPr>
              <a:t>for both companies.</a:t>
            </a:r>
            <a:br>
              <a:rPr lang="en-GB" sz="2000" dirty="0">
                <a:solidFill>
                  <a:schemeClr val="bg2"/>
                </a:solidFill>
              </a:rPr>
            </a:br>
            <a:endParaRPr lang="en-US" sz="2000" b="1" dirty="0">
              <a:solidFill>
                <a:schemeClr val="bg2"/>
              </a:solidFill>
            </a:endParaRPr>
          </a:p>
        </p:txBody>
      </p:sp>
      <p:sp>
        <p:nvSpPr>
          <p:cNvPr id="3" name="Subtitle 2">
            <a:extLst>
              <a:ext uri="{FF2B5EF4-FFF2-40B4-BE49-F238E27FC236}">
                <a16:creationId xmlns:a16="http://schemas.microsoft.com/office/drawing/2014/main" id="{9FF56A60-E38A-4B22-DA30-1E59935E1249}"/>
              </a:ext>
            </a:extLst>
          </p:cNvPr>
          <p:cNvSpPr>
            <a:spLocks noGrp="1"/>
          </p:cNvSpPr>
          <p:nvPr>
            <p:ph type="subTitle" idx="1"/>
          </p:nvPr>
        </p:nvSpPr>
        <p:spPr>
          <a:xfrm rot="5400000">
            <a:off x="7555125" y="120826"/>
            <a:ext cx="5054429" cy="3203255"/>
          </a:xfrm>
        </p:spPr>
        <p:txBody>
          <a:bodyPr vert="vert270" lIns="182880" tIns="0" rIns="182880">
            <a:normAutofit/>
          </a:bodyPr>
          <a:lstStyle/>
          <a:p>
            <a:pPr algn="just"/>
            <a:r>
              <a:rPr lang="en-US" dirty="0">
                <a:solidFill>
                  <a:srgbClr val="FF6600"/>
                </a:solidFill>
              </a:rPr>
              <a:t> </a:t>
            </a:r>
            <a:endParaRPr lang="en-US" sz="2000" dirty="0">
              <a:solidFill>
                <a:srgbClr val="FF6600"/>
              </a:solidFill>
            </a:endParaRPr>
          </a:p>
          <a:p>
            <a:endParaRPr lang="en-US" sz="2000" dirty="0">
              <a:solidFill>
                <a:srgbClr val="FF6600"/>
              </a:solidFill>
            </a:endParaRPr>
          </a:p>
        </p:txBody>
      </p:sp>
      <p:pic>
        <p:nvPicPr>
          <p:cNvPr id="4" name="Picture 3">
            <a:extLst>
              <a:ext uri="{FF2B5EF4-FFF2-40B4-BE49-F238E27FC236}">
                <a16:creationId xmlns:a16="http://schemas.microsoft.com/office/drawing/2014/main" id="{F21EC6C0-7F9F-E531-A8EA-65294B234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2290" name="Picture 2">
            <a:extLst>
              <a:ext uri="{FF2B5EF4-FFF2-40B4-BE49-F238E27FC236}">
                <a16:creationId xmlns:a16="http://schemas.microsoft.com/office/drawing/2014/main" id="{1AAE22D1-865F-AE86-A389-184051282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5992" y="1253671"/>
            <a:ext cx="6657975"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891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4A2C5-5396-7D17-DAF8-168E13D5A665}"/>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DDDCEB27-263A-DAD4-EFDD-E5DEC7B78AEF}"/>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3F5B224E-BD73-A9AD-E748-2C5427EE884A}"/>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Exploratory Data Analysis</a:t>
            </a:r>
            <a:r>
              <a:rPr lang="tr-TR" sz="6000" b="1" dirty="0">
                <a:solidFill>
                  <a:srgbClr val="FF6600"/>
                </a:solidFill>
                <a:latin typeface="Angsana New" pitchFamily="18" charset="-34"/>
                <a:cs typeface="Angsana New" pitchFamily="18" charset="-34"/>
              </a:rPr>
              <a:t> (</a:t>
            </a:r>
            <a:r>
              <a:rPr lang="en-US" sz="6000" b="1" dirty="0">
                <a:solidFill>
                  <a:srgbClr val="FF6600"/>
                </a:solidFill>
                <a:latin typeface="Angsana New" pitchFamily="18" charset="-34"/>
                <a:cs typeface="Angsana New" pitchFamily="18" charset="-34"/>
              </a:rPr>
              <a:t>EDA</a:t>
            </a:r>
            <a:r>
              <a:rPr lang="tr-TR" sz="6000" b="1" dirty="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a:extLst>
              <a:ext uri="{FF2B5EF4-FFF2-40B4-BE49-F238E27FC236}">
                <a16:creationId xmlns:a16="http://schemas.microsoft.com/office/drawing/2014/main" id="{9B25D1AF-E27C-3771-3105-3CC706C160E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k0AAAGwCAYAAAC0HlECAAAAOXRFWHRTb2Z0d2FyZQBNYXRwbG90bGliIHZlcnNpb24zLjcuMSwgaHR0cHM6Ly9tYXRwbG90bGliLm9yZy/bCgiHAAAACXBIWXMAAA9hAAAPYQGoP6dpAACIoUlEQVR4nO3deViU1dsH8O+w7yAomwLijgvuImrmguL609TKNJfSrMRKfUuzzPY0W1zKJStTS9M2zTS33BdERXEXFUFQBERk35nn/eMwA8g2AzM8A34/18XFMPPMzM0wzNxzzn3uo5AkSQIRERERVchI7gCIiIiIagMmTUREREQaYNJEREREpAEmTUREREQaYNJEREREpAEmTUREREQaYNJEREREpAETuQOoK5RKJWJjY2FrawuFQiF3OERERKQBSZKQlpYGd3d3GBlVPJbEpElHYmNj4eHhIXcYREREVAUxMTFo1KhRhccwadIRW1tbAOJBt7OzkzkaIiIi0kRqaio8PDzU7+MVYdKkI6opOTs7OyZNREREtYwmpTUsBCciIiLSAJMmIiIiIg0waSIiIiLSAJMmIiIiIg0waSIiIiLSAJMmIiIiIg0waSIiIiLSAJMmIiIiIg0waSIiIiLSAJMmIiIiIg0waSIiIiLSAJMmIiIiIg0waSIiqouUSvFFRDrDpIkMT8pdICdN7iiIareds4CFjYCHt+WOhMqTnQKc/RnIy5I7EtIQkyYyLA8igG86AVuelzsSotorLxs4vxnIywBuHZQ7GirPvveB7TOAkNVyR0IaYtJEhuX6biA/G4g8AuRmyB0NUe0UHSz+jwDg/nV5Y6GySRIQvkucjg2TNRTSHJMmMiyRR8R3SQnEXZQ3FqLaqvjo0v1r8sVB5Yu/BKTHidP3w+WNhTTGpIkMR0E+cPtE0c+x5+SLhag2iyieNPEN2SDd/K/o9IObQEGefLGQxpg0keGIOw/kpBb9zKTJcEUcBK7vkTsKKktGIhB3oejn1DtcWGGIbhRLmpR5QFKkfLGQxmRNmo4cOYLhw4fD3d0dCoUC27ZtK3G5JElYsGAB3NzcYGlpiYCAANy4caPEMUlJSRg/fjzs7Ozg4OCAKVOmID09vcQxFy5cwBNPPAELCwt4eHhg8eLFpWL5/fff0apVK1hYWKBdu3b4999/df77UiUij4rvFvbiO5Mmw5SRCGx8Gtg8Dki/L3c09Khbh8R3l7aAtbM4nci6JoOSnQrEnBSnbVzE90SOCNYGsiZNGRkZaN++PVasWFHm5YsXL8by5cuxevVqhISEwNraGoGBgcjOzlYfM378eFy+fBn79u3Djh07cOTIEUybNk19eWpqKgYOHAgvLy+Ehobiiy++wAcffIA1a9aojzlx4gSee+45TJkyBefOncPIkSMxcuRIXLp0SX+/PJWmqmfqMkV8T7whXlzIsFzbKT4ZK/NLjmiQYVDVMzXpAzRoKU5zis6wRB4W/z+OTYGm/cR5rD2rFWRNmgYPHoxPPvkETz31VKnLJEnC0qVLMX/+fIwYMQK+vr7YsGEDYmNj1SNSV69exe7du/HDDz/Az88PvXr1wjfffIPNmzcjNjYWALBx40bk5uZi7dq1aNOmDcaOHYvXX38dX3/9tfq+li1bhkGDBuGtt96Cj48PPv74Y3Tq1AnffvttjTwOBDGfH134yavtKMDeA4DEN2VDdPWfotPx/GBhUCQJiDgkTjftCzRoJU7zDdmw3NgnvjcLYGJbyxhsTVNkZCTi4uIQEBCgPs/e3h5+fn4IDg4GAAQHB8PBwQFdunRRHxMQEAAjIyOEhISoj+nduzfMzMzUxwQGBiI8PBwPHz5UH1P8flTHqO6nLDk5OUhNTS3xRdVw96zoKWPpCDi3Adw7iPM5RWdYspKLpn8AII5Jk0F5cFPUMBmbAZ49ir0hc3rOYEgScHO/ON18ABPbWsZgk6a4OLEU08XFpcT5Li4u6svi4uLg7Oxc4nITExM4OjqWOKas2yh+H+Udo7q8LAsXLoS9vb36y8PDQ9tfkYqLKpyaa9wLMDIC3DuKn5k0GZYbe8XUnKLwpYMjTYZFtWrOsztgZlUsaeIbssG4f60wsTUHvHoC9VuI8xNvAMoCeWOjShls0mTo5s2bh5SUFPVXTEyM3CHVbqp6Ju/e4juTJsN05W/x3Xes+J54HcjPkS8eKkldz9RXfFeNYjyM4lYdhkLVaqBxL5HY1mssEqj8bCA5WtbQqHIGmzS5uroCAOLj40ucHx8fr77M1dUVCQkJJS7Pz89HUlJSiWPKuo3i91HeMarLy2Jubg47O7sSX1RF+TlAzClxuvET4rsqaUq6BWQ9lCcuKik3o2haofsrgIWDKGZlLYZhKMgrWoHatDBpsm4g/k6QxNQdyU9Vz9R8gPhuZFw02sT/JYNnsEmTt7c3XF1dsX//fvV5qampCAkJgb+/PwDA398fycnJCA0NVR9z4MABKJVK+Pn5qY85cuQI8vKKGoft27cPLVu2RL169dTHFL8f1TGq+yE9u3NafMqydi6aTrCsB9TzFqfvnZcvNipy8z8gPwtw8AJcfQHXduJ8TtEZhruhQG6aqAt0bS/OUyiK1czwDVl2OeliixtAFIGrcBq11pA1aUpPT0dYWBjCwsIAiOLvsLAwREdHQ6FQYObMmfjkk0+wfft2XLx4ERMnToS7uztGjhwJAPDx8cGgQYPw0ksv4dSpUzh+/DhmzJiBsWPHwt3dHQAwbtw4mJmZYcqUKbh8+TK2bNmCZcuWYfbs2eo43njjDezevRtfffUVrl27hg8++ABnzpzBjBkzavoheTypp+aeEC/yKqrRprtnaz4mKk21as5nuPg7ubQVP7MY3DCo6pmaPCnqAlX4hmw4oo4CBbnig4dTs6LzmdjWGiZy3vmZM2fQt29f9c+qRGbSpElYt24d5syZg4yMDEybNg3Jycno1asXdu/eDQsLC/V1Nm7ciBkzZqB///4wMjLC6NGjsXz5cvXl9vb22Lt3L4KCgtC5c2fUr18fCxYsKNHLqUePHti0aRPmz5+Pd955B82bN8e2bdvQtm3bGngUSD2loJqaU3HvCFz+i3VNhiA/p6gDeOsR4rtr4f9HPPcINAiP1jOpcEm74SjeaqD4B8QGquk5JraGTtakqU+fPpAkqdzLFQoFPvroI3z00UflHuPo6IhNmzZVeD++vr44evRohcc8/fTTePrppysOmHQvN1NMzwFFReAq6mLwsBoNicpw65DY4sbWDWhY2OKj+EiTJJV8E6CalZ0C3DkjTjdl0mSQJAm4+Ug9k4pqpCnxOv+XDJzB1jTRYyImRCxht2sIODYpeZlbYV1GSrTYukPfkqOBzCT9309tdHW7+N5qWNHUT4NWgMIYyEoC0u7JFxsBUccAqUB0mHbwLHmZ6g05KYKbwsrpwU3xGmNsVnpU3bEJYGQC5KYDqXfliY80wqSJ5KWqZ2r8ROlPVxZ2gFNzcVrfo02pscA3XYClvsCp79kvpbiCfOBa4V6MPsOLzje1AOoX/n1Y1yQvVT3To6NMgPhAYmYjVjom3arZuKiIqtWApz9gblPyMmPTohonTtEZNCZNJK+owmlT7yfKvrym+jXd/A8oyBGrj/59E1gbCMRf1u991ha3j4vRJEtH0YyvOBfWNRmE8uqZAPFhpD5rZmT3aKuBR7HtQK3ApInkk5NWtDLu0eFqlZpKmlRbg3j6A2a2os7qu97A/o/YFFA9NTcEMH6kDNKVK+hklxwjpn4UxuV/+ODqLHnlZoopVKBkq4HiuJ1KrcCkieQTfVLUYTh4AfW8yj6mJpImpRK4dVic7vceEBQianeU+cDRr4BVPUrut/Y4USqBqzvEaZ8RpS93Ya8m2alGmRp2Bizsyz6GxeDyun1cjGTbNSpKjh7FfQJrBSZNJJ/IwkSlvE/HgGigqDAC0mKBtPL3AqyWhCtAZiJgagU06grYNwTGbgSe/UWsFku6BWwYAWx99fErFL9zGkiPA8ztRP+fR6lGmh7c5IicXCqqZ1Jh0iQv9dRcQPkr44qPNFWwqpzkxaSJ5KPuz9S7/GPMbYD6hS/4+ioGV40iefUETMyKzvcZLkadur4EQAGc3wR82wU4v+XxeVFTTc21CARMzEtfbuMCWNUHJKVIPqlmKZVFz9+y6plUVElT4nUucpCDqgi8vKk5QBSCK4yA7GQgPaH840hWTJpIHlkPgbgL4nRFI02A/qfo1G86ZYykWNgDQ78EpuwFnFsDmQ+ArdOAn58CkiL1E4+hkKSipMnnf2Ufo1CwrklOcedFkb6ZLdCoS/nHOXgBJhZiiij5ds3FR2KkOilCtBTwLuM1RsXUQmzeC7CuyYAxaSJ53D4hRiecmgF27hUfq8+kKT9XxAIATfqUf5xHN2DaYVHzZGwu6khW+gPHltbd3jdxF0RfGRNLoFn/8o9Tr6Bj0lTjVFNzjXuJZevlMTIuat/BKbqapdrk2qO7aKNSERbsGzwmTSSP8rZOKUvDTuJ77DndT4vdPQPkZYgpJuc2FR9rYgb0fhOYHiy6l+dnAf+9D6zpKzZLrWuuFI4yNQ8AzKzLP061cS9HmmreLQ3qmVS4B508itczVUY9jcqkyVAxaSJ5VNafqTiXNmJoOyNB991yVVNz3r1LbnJaEaemwMTtwIiVgGU90aPohwBg34K6VS+i3qC3nKk5FfVI0+XHp9bLEORmihWoQMX1TCrqUQyuzqoxedlFDXwrqmdS4UiTwWPSRDUv40HRVI4mI02mloCzjzit6yk6VauBiqbmyqJQAB3HAzPOAL7PiqnG48uAP14QL5S13f1w8WnXyFQUgVekfgtxXE6KmM6jmhF9AijIFR2/VZ3ZK8JNYWte9AkxIm3rVvThoiIcDTR4TJqo5qlGmRr4ADbOml1HH3VN2alFmwVrmzSpWNcHRq0BRv8oEocrfwMbx4gNVGuKPkZ3VAXgTfqU3/tHxcSs6BMy65pqjqqeqUlfzTZ4fXRTWNK/G6pVc/01+xupuoJn3BcfLsngMGmimqfN1JyKPpKm2ydEc816jctvrqmpdmOA5/8Uq5iijgI/DdVfXymV6JPAt12BHweKqRpdUtUzta5kak6FK+hqnmpqWZN6JoCbwspBk1YDxZlZA/aFGy6zrskgMWmimqcqAveuoD/To4onTbr6lBxZxam58jR5EnhhJ2DtLOqcfhwAJN7UzW0XV5APHFoE/DRYjBrcOSW2e9GVh1Fi5ZzCCGg5RLPrcAVdzUpPKHqsNX3+GpsCjk3FaU7/6F9ytEh8FMaa1ZypsBGpQWPSRDUrLb7wE5Si9OavFXFuDRibif5Ouuozo+7P1Ec3twcAbu1FTyfHJuJFc+1A4I4OV9YlRwPrhwGHFoo6qqb9xPkhq4oKTqtLVQDu1VNMP2rClUlTjVI9d119Nf8bAXxDrkmqUaZGXQFLB82vx7+RQWPSVJdlJAKbnhWjEgX5ckcjqKbmXNsCVo6aX8/EXKyiA3QzRZcWX9TBuqKO5FXh6A28uFeMjmU+EEmOatlxdVzeCqzqBUQHi21NRv0ATNgKdH5BXL4tSGyCXF1XKmloWRbVHnRJkUBOevVjoIppsnVKWbg6q+ao6pk0aTVQHIvBDRqTprrs5Erg+m4xKvHLU0D6fbkjKhoNqUqiosu6JlUcrr6AtVP1b+9RNg2ASTuApv2BvEzg17FA2K9Vu62cdODvIOD3yWKFWqOuwCtHAd+nxeUDPxYdn1OigT3vVi/u1Htiug8AfIZpfj1rJ7FCCBK3U9E3SSrqz6TNtA/AUYyakp9bNP3fbIB212Via9CYNNVVBXnAuV/EaYWxSBLWPAncOSNvXFFVqGdS0WXSpI+puUeZ2wDPbRYtCZT5wLZXRAdxbWqyYsPE3+3cLwAUQO+3gBd2FW23AADmtsDIleLys+urN6p1bYf43qhb5Z3aH6Wqa4q7WPX7p8rdDwfS7oltUTz9tbtu8VEMrqDTn5iTouDeuoH4YKYN1Qq6tNiaXYVLGmHSVFeF7wLS40VR8suHxRYKqXeBtYOA0z/K84KZckfsw6QwAry0fLEHiiVN58VGpVUlSRXvN6dLJmbAyNWA/wzx83/vA3veqTx+pRI48Y1omvngpujFM3kH0G9+2dtlNO4FdJ8uTv89A8hMqlq86r3mhmt/XdY1lU2p1M20qYpqlMnTX+xXpg1uClszVB9cmgVo3jRXxdKhcNQWQOINnYZF1cekqa4K/Ul87/i82ObipQPijVCZB+ycDWybDuRl1WxMqlVzbh0q7/1TlgatxKfrnBTgYTU2y026BaTeEYXl2n5SrwojIyDwU2DgJ+LnkyuBv14SQ/hlSYsHNo4G9s4Xfy+f4cArx0RiVJH+74nkOD0O2DVX+zgzHgBRx8XpqiRNLmw7UEpuplgM8JUPcDtYN7dZ1XomQDSKVY1Sckm7/qj2m9O01cCjWNdksJg01UUPo4CIA+J0p4niu4Ud8MzPwICPxCfN85vEkvikaiQf2qrO1BwgRlhU+5xVZ4pO9Undw6/iPdV0rcdrwKjvRa+cS38Am54uPQJxfQ+wqof4+5lYAsOXib+bJkXzppbAU9+Jv+/F30SjTW2E/yv6Vrm2E8Xs2iq+nUp1RgLrCkkC/nldNFDNTQN+mwikVLM/Un4uEHVMnNa2nkmlPuua9CrlLpBwWfwfqla3aqs+kyZDxaSpLgpdL7437VfyzU+hAHq+AUzYJjaojbso6mWu79V/TJJUVHytTVPLR7kXbt5792zVb0O935yep+bK4vsMMO43wNRaxLFuqJgmycsWo0ObngEyE8VqtJcPA50na9ZJWKVRZ6DXbHF6xyztiv/VU3MjNL9OcU7NAGNzsQFydUYC64qTK4GLv4uawnreYu/E3yZUb5udO6eLNpjWZFuOsnAUQ78iCkeZGnbWboVwcSzYN1hMmuqa4gXgnSeXfUyTJ4GXjwANu4hCw01PAwcX6nd04GEUkBIjRlk8ulf9dqpbDK4sKJom1GcReEWa9Rf1SVb1gXvnxYjfD/2BkNXicr9Xgan/Fb1wauvJueINNfMBsGOmZvVr2SlFyWRVpuYAwNikaI/Ax72uKfIIsPc9cTrwM2DiNrG5891Q4N//q3pNoXrVXB/ta2VUuDpLv4rXM1WV+m/ExNbQMGmqa8L/FZ9orZ0r7uZs3xB44V+g61Tx8+FFhaMcVSwgroxqaq5hZ7GqrKpUSdO98yIB0ta986II1tyu6Lbk0LCTaIJZr7FIKOMviSRq3O/A4EXaF/gWZ2IGPLVa7IV3bQdw4bfKr3N9r9j8tX4LwLlV1e+b26kAyTGiPYRUIFZO+r0s/s5j1oopm3O/AKd/qNptV6eeSUW9cS+TJrXIo8DWV8XUcnUU5BV9+NC21UBxqqQpOQbIzaheTKRTTJrqmtB14nvH58teZVWciTkw9CuxusvEAri5T0zX3Tuv+7iqsnVKWeo3F1NbeRlVW1miekFr3EuMjMjJqalogtlsANB6JPDqCaDFQN3ctms7oM/b4vS/b1VeS1OdVXPFqZpcPq4jTXlZwJbnxSifqy8wbGnR9GrTfkDAB+L07rfF3ofayHoIxBZOS1e1ngkotilsgv4+JNUm0SeBjU+LOs8fBhR1xK+KO6eBnFTA0hFw71D127F2Eh+iIHEFnYFh0lSXJEUWFYB3nqT59To8B0zZJz4NJ0eLDWDPbdRdXJJUNNLUuBr1TABgZCy2KgGqNkWn6/3mqsvWBXj+D+CZ9eK0LvWcKUb2clKA7a+VPyWUm1m05YM2XcDL8jiPNEkSsGM2cC9MvGk++wtgZlXymB6vA21Hi75d2haGRx4VW+fUbyFGiqvK3Baw9xCnE69X/XbqgrhLYoQ9P0us6M3LEEnvoUVVK1dQT831F69V1cG6JoPEpKkuObtBfG/ar2TzQ024+QLTDgHNA4H8bODv6cA/M4H8nOrH9eCmaMZnbAZ4dKv+7VW1rikvq2jZt6EkTfpkbFI0ihixv2gU8lER+0XXcgfPooS0qlRb3aREA1nJ1but2ub0D2K0QmEkpuLqeZU+RqEA/veNqDnLuC/eoDUtDFd9IKrOKJOKarTpca6ZSYoEfhkl6vk8ugMzLwF+r4jLDi0Efp+o/ZZAqg8f1ZmaU2HBvkFi0lRXlCgAf6Fqt2FZT3Sw7vsuAIXo9fTzU9VvzKdaNefhJ5bFV1dVk6aYEKAgB7BxLXrTqOsatAD6vy9O73m37BYTxfea02alXlks6xWNYlS3PqQ2uX1CTLkBQMCHFdccmVkDYzeKxyr2LLBTw8LwWzqoZ1J53IvB0+LFa1t6PODcBhi3RbRlGfw58L9vRT3g1X/EqPvDKM1vM+6COF3VVgPFPe5/IwPFpKmuUBWA27gALQdX/XaMjIAn5wDj/wDM7YHbx4FfxgDZqVW/TV1Nzamokqa4C9ptRHyr2NRcdZOD2sTvFcCrl5h6+Duo5LRDfq7YnxCo/tScistj1hk8NVZMtSnzgTajRD+uytRrDIz5SYxKhWlQGJ4UKd68jUwqb3KqCUOd+kmOFns06rPxblYy8Mto0RbDwQuY8Jfowq3SaQIweadYTJNwGVjTt+iDX0VUrQbcO4q9J6tL9TdiE1KDwqSprjhTrAN4ZQXgmmgeIJZJW9iLfZRUw9jakqRiReA6Spocm4jVb/nZ2g1d18R+c4bIyAgYuUIU0N8+DoSsKros8rAoXLVxFRsB64K6rukx2IMuPwfYMkFMtTm3AUZ8q3lC3rSvGJUCxCiVqht7WVSjTI26ipqk6jLEpCnmNPDdk2KPxu/76ye2vCzg1+eA+IsiKZq4DbB1LX2cp58oV3DrAGQlARtGAiFrKh4R1EWrgeJUDS6TbummTIJ0gklTXZAUWfiiqijqAK4LDTsBE7cDFg5iVcjPT2lfp5JwVTRrNLEURcm6YGSkfTF41sOiY/W935whqtdYbOUCAP99WPSGpF41N6zqfX8e9TiNNP37FnD3jPhwMfYX7TvM93gNaDtGjFL9Pknsz1gWVasBXdQzAUXT06l3dLsvXlWF7wbWDxcJClA4wtMHOPuz7vbJLMgHfn8BiD4hRtEn/CU+gJXHviHw4m6g3dOifcSut0SH97K2PyrIL6o500U9EyCSOXN7Ufz/4KZubpOqjUlTXXC2WAdwbQvAK+PeAZj0j1gNdDcU2DBCu2XKqqk5z+6ixYHO4tKyrinqGABJvFnYuesujtqk82SgaX9R17X1FfHp9dpOcVl1Ww0Up9rqJuGqdtOntc2Znwr/9xTA6LUVvwGXR10Y3q6wMLyMjuHKgqLpIV3UMwGiU7VN4WpNuVfQnd0AbB4nVrA1GwC8HiaSw7xMYPsMsU9jdcoDADElvf014PousTBi3Oai52lFTC3F1kcDPgKgELGuH156s+PYs6L/m4W97j4cKhQsBjdATJpqu/zcyjuAV5ebb7EO1mHaJU662DqlLNomTY/r1FxxCoWYPrKwFy/yqn5ClvVEzZOu1PMWU4H52UBShO5u15DEnBKjTADQb76Yzq4qMysxSqUuDJ9dcnQlNqywIat90TZCulBf5iaXkgQcXlzYDqMA6DAeeO5XsfXT838B/ReILWgu/i76x1V1FwBJAva9V7iy0Rh4eh3g1UPz66u2nxr/u/gbxJwUo2DF41FNzTXtp9v+b4Y4jfqYY9JU24X/Kz6hVrcAvDIubUTiZN1AFGCvHw5kJFZ8HaWyaHPRxtVsavkoVdIUf6ns4fJHybnfnCGxcwcGfyFO3yjcc7DlUN2+0BsZAS6txem6OEWXFidGhJR5YoTuif+r/m2WKAzfCJz6vuiyW4XTPt5P6PgNWcatOpQFIjk8WDhl/MSbwIgVRfWYRkbicX1hl1iNmXRLNJ48uUr76bpjS4Dgb8XpESuq/jrZfADw0n6xx2LqXWDtIODiH+IyXbYaKI4r6AwOk6baTpsO4NXl7CNWldi4iDfD9cMr3hA2/qL4hGxmU73uuGWp11h8Mi/IFfUPFUm5I2oCFEa6WXlU2/k+A7QaVvRzax2tmitOVddkSE0ur/wN7FsAXN6mXVPJ4vJzgd8mAelxolB35CrdrcRs2rdwGgjAnnlFheERh8R3XY+Sqkcxanh6Li9LrDY8sxaAAhjyJdD/vbIfR08/sU9mq2EiSd39tijk1nSkO3QdsL+w2H7gp6KRb3XUbw5M3S+So/xs4M8pYsRRNerUrH/1bv9RHGkyOEyaajN9FYBXpEFLkTjZugEJV4D1w0R/krKoVs159dB9QqdQaD5Fp2o14N6p5NLix5VCIbb3sGskllzrY8rS1cCKwcN3i2Tn+DJRcL2kNfB1a3Fe8AqxckuTFUp73hHTM+Z2wNhNulnJVpz/jKLC8N8mioQmJkRcpoveP8XJMdKUWbgS7doOwNhcdMLv9lLF17Eq7K4++AvRIPf6LmB1r8q3obmyHdgxS5zuNRvoMUMnvwIsHURfp55viJ9PrQEgiRqpslbiVYcqaXpwU/TiI9kxaarN9FkAXpH6zQsTJ3fxgrtuKJB6r/Rxuu7P9CiNk6ZD4vvjuGquPDYNgBmngKAQ3Rboq6j2oDOEkaaEq8CfUwFIgKe/eHNTGIkplivbRCL0YwCwsBHwQwCw+x3g8tbSo1HnfgFOF06bjfoeqN9M97EWLwzPTAR+GiRGWBw8q1ZoXhHVG/LDKP32RVJJjhFTWjEnRV3dxG1A6xGaXVehAPymiVEe1fTYuqHA4S/K3rj71mExCiQpgU6TRH2ULhkZi1HBUT+IwnJA91NzgPhgY2otngNlNaalGifzjqVUZcULwLtUsQN4dTg1BV7YCawbDjy4IV7AJu8oWplWkF80vaDrInAVTZImSTK8/eYMhbbL47WhqmlKixWjC1aO+ruvimQmAb+OBXLTRLH7xG1i1DMnXRRd3zktRpnunBJF8XdOi6+Thde3ayh6Izm3Bo5+Jc7rMw9oOUh/MasKw9f0ETEBYjWZrhuyWjcQU9xZD8VIhiaryaoq/rJokpsWKz5sPf9n0XNEG26+wLTDoov6hc3AwU+AqCMiiVWN8tw9K1bjFeSKmrNhS/TXzNb3aZF8Xv5LjBLqmpGR6Oofe058QG3wmOxkYMA40lRbFS8Ab6HHF/CKODYRiZO9p1gl9dOQoj4z986LNyoLe7Hbuz6okqaEq+V/Ur5/TWyVYGIJNNLBvnekGXPbotFPuZpcFuSJKa6HUWIa8pkNRdPE5jaAd29RbDxuM/BWBPDaWeCp74AuU8RzVmFcNBp16DPRqqHFYKD3HP3HXrwwHNBdq4HiFIqaKTSOOgasHSwSpgatgKn7qpYwqZjbAKO+E/sqmlqLFbqregI3/gMSbwAbxwC56eLvO/rH6m+cWxk3XyDgA8DaST+3r/obsTO4QeBIU22lLgCfoP8C8IrUa1w44jRMbEvw0xAx4hRV2GrAq5f+XrTsGopPyxn3xSfZRl1KH6OqZ/LsDpha6CcOKptLW5GwxF+SZ2p011wxRWxmI/ZUrOhNTaEQo6dOTYH2Y8V5OeniE/6dU2I0ythUtGzQVRPQyjTtKxKnmJCShfu6VL8FEB2sv7qmy9tEn6WCXDE1+tyvYnRLFzo8J/7nf39BLDrZOFo04s1OFh+oxm7Sz9RzTZO7NQSVwKSpNkq6VfMF4BVx8ARe+LdY4jS0aDpGX1NzQFEx+I294s2tzKTpkPjOqbma59pOFPzKUdd0+gfgzI8QjSd/qNrIhrmNeP7q8zlcmTYjxZe+6HOkKWQNsGsOAEkkfaN/0M2G3cXVbw5M/Q/YO1/Um2UnA07NC/fO1HGRvlzkbA1BpXB6rjY6u0F8b9YfqOclbywq9o1E4uTYFEiJFk0wAf0VgatUVNdUkF/UJ4pJU81Tb6dSw9NzkUeAfwun0Pov0G//stpOH0vaJUls1bPrLQAS0HWqmBrVdcKkYmoBDP0SGPsr0PkFUbdmXV8/9yUH9ca9N8ouepdDTSwcMFBMmmqbmugAXlV27iJxUg0nWzqKAlp9qihpij0r6qos6+mvrorKp2o7cD+85pZLJ90SdUxSAdDuGaDXrJq539pK9YacFKFZk1hN7P8IOPa1ON1vvujDpO+6IgBoNQQYvlR8gKtL6jUW7Rnys4Hk2/LFUZAvep39NAT41BU48Y18sciISVNtoy4Ad5WvALwitq7ApB1A29Fig1h913+4dRDf718DcjNKXqbuAt675upQqIiDl+hnVJBbM/ubZacCm8aK1WDunYD/Ldffqqm6wq6hqPlS5ouEs7rS4kXfK0D0Auv9Fv8G1WVkLKYhgZpvRAqIFajHlgLLO4gPJLcLV0Uf+ARIjq75eGTGd5LaJvQn8b0mOoBXla0LMGYt0GGc/u/Lzk002pSUpVdpsZ5JXgqF2H4H0H9dk7JA9GJKDBfPh7Gb9DcdVJcU3xRWF6uzQlaLVYaNuhreSHhtJsfGvfFXgH/eEE1g/3sfSIkRswdP/B/g0V2MfO3Tcf+rWoBJU22SdKswETCQAnBDUdYUXW6G2FQV4H5zcqqpuqb9HwI39ohGg2M3imSaNFNfR3VN2SmiAB8Q06IcYdKdmtqDTlkAXPsXWP8/YJW/WKWdnyWarY5YAcy+IuoEh34p2mFc3lpUN/qY4Oq52iS0sAO4IRWAGwL3jmLa8u7ZovNuB4suuvZ66KRMmlPVNelzpOn8ZrE9CiBe2Bt21t991UW6GsU48xOQkyqSsBYsvtcpfY80ZSUXbhS9RrQJAURS1GoY4PeK2AqreBLs2k6MJJ5ZC+x6G3j5cM3UrRkAJk21RX6ueFIDHPZ+VFkjTbcOiu9NnuQnXjmptlPR1x50MaeB7a+L00/8H9BujH7upy5Tj2JUo14mLxs4uVKc7vkGawh1Td3g8rpYnair17TEG0DId0DYJiCvsCbUwgHoPEmsenTwLP+6fecDl/4Uo8hn1wNdXtRNTAaOSVNtEb7TsAvA5aRKmh7cEMXAFnbcOsVQOPuIT6wZ90WRsK2L7m475W7hdhk5QMuh4kWctKfamiPxupieqcqIwYXNovO+XUOg3dO6jY/EaLmRieh0nnq3+isEU+6IeqWb/xWd18AH8HsZ8H1WbOVTGWsnoM87wO65wP6PgTZP6a5xqQHjx4HaQt0B3IALwOViXV9MwwFi+5aMxKKicO/e8sVF4sXXsak4rcu6ptxMYPNzQEaCaGsx6juOblSVg5eoBSvIKZqa0YayoGh61D8IMDHTaXgE8Zqv+j+q7hSdJAHbphcmTAqg5RBg4t/A9GCxj6kmCZNK1yliFCwrCTi0qHpx1RJ8lakNHkSwALwy7h3E99hzRaNMLm0BG2fZQqJCuq5rkiTg7yCRIFs5ia056kr3ZzkUX9JeldYQV/8Ri1QsHIBOk3QaGhWjq0ak4f+K10hjc+DV4+L/p0mfqk35GZsCgxaK06e+BxLqftdyJk21gSF2ADc0xeuaVPvNcdWcYVCvoNNR0nTkS7GrvJGJ6DSt2hiYqq6qW3VIEnBsiTjt97LYeob0QxfbqeTnAHveFad7zChqCVIdTfuJ6XGpANj9tnhO1GFMmgxdiQLwF+SNxZCVSJoOidOsZzIMrqpi8MvVv62r/wAHPxGnh3wJNO5V/dukqrcdiDwstkwysQS6vazzsKgYXYw0hawW+4PauAK9ZusmLgAI/AQwNhMLcMJ36e52DRCTJkNXogA8UO5oDJdqeu5hpNhqwMhELJMl+alGmhKvi0+6VXXnDPDnS+J0t5dF/QXpRlXfkFWjTJ0misJg0p/if6OqjOakJwCHvxCnA97X7aigYxNRzwYAe96p3v+5gWPSZOjMbUV33U4TWABeEct6QD3vop8bdeVUgaGwcxd/H2V+1acWEm8CG58Wjfaa9gcCP9NtjI+74s0TNX1DVo3qKoyL3jBJf5yaiZWo2ckiAdLWgY/FXpzuHQHfsToPD0/8n/hw/zCyaCudOohJk6FrFgBM/Q948m25IzF8qik6gFNzhkShKBptqkoxeFo88MsosULHrYOoYzJmtxSdcvQWo7N5GWI5uiaOLRXf241hrWVNMLUsqt/T9sPHvfPA2Z/F6UGL9LPS1NwWGPChOH3kSyD1nu7vwwAwaaot+CZROSZNhquqxeA5acCmp8WUaz1vYPzvHEHUB2NTMZIBaLYH3YMIseM9IJpZUs2oynYqkgTsfgeAJDZS9+yul9AAAO2eARp2Ecn3/g/1dz8yYtJEdUfDTuK7mQ230jA06rYDWvRqys8FtkwobC1QH3j+T7aQ0Cdt6pqOLwMgAc0DdbMCizRTv7ARqTYjTVe3A7ePiWL9AD0nMkZGwODF4vT5X0UdYh3DpInqDs8eQO85Yv8x1n8ZluIjTZrUzCiVwPYZYjWOqRUw/jfAqal+Y3zc1ddwf7O0OPGGCIiNeanmFN9ORRN52cDewk75PV8HHDz0E1dxjToDHcaL07vmiP/lOoRJE9UdRkZAv3eBNiPljoQe1aCVKBjOegikxlZ+/P4PgAtbxHWe2cCRw5qgHmmq5A355EqgIBfw6A54+es/Liqi7ca9J1cAydGArXvNTqP2f1+M+N8NFVvs1CFMmohI/0wtiqYWKqtrOrm6aFuO/30DNB+g39hIKN48sbzRwKxk4PRacbrXzJqIiopT/Q9l3AcyHlR8bFoccOQrcXrAh4CZtX5jK87WBej9ljj93weiNrGOYNJERDVDk7qmy1tFV2EA6Pce0HG8/uMiQZMl7WfWimXrDXxEPRPVLHObon02KyvY3/+RKMhu1FWeTZS7vyr6N6XHi9V0dQSTJiKqGZWtoIs6Bvw1DYAEdJ0q+r5QzTG1KFrSXtYbcl42cHKVON3zDW6QLJcGGhSD3z1btJPEoEVV21euukzMgcDCfelOrhQrLusAPuuJqGZUtHFv/GXg13GiVsZnuFiBI8cL/eOuoiXt5zcBGQmAXSPRm4nkof4blVN7JknA7nnitO+zQKMuNRNXWVoEima0BblFBem1HJMmIqoZLoV70CVFALmZReen3AF+GQPkpACe/sCo7wEjY3lifNyVt6S9IL+ozqzHa1ydKqfKisEv/wXEnBSrTgM+qLGwyqRQFDbTNAHC/wVu7pc3Hh1g0kRENcPWBbBuAEhKIOGqOC8zCfhlNJAWK5a8j90kOh+TPMobabr6N/AwCrB0FFs6kXwqGg3MywL2vS9O95oltjCSW4MWRZs5754HFOTJG081MWkiopqjrmu6KF7gN48Tn5ht3UXzSitHeeN73JXV4FKSirZM8Xu5ZldhUWmq0cC0WCA7peRlJ74BUmIAew8xImgonpwjGtQmhgOnf5A7mmox6KSpoKAA7733Hry9vWFpaYmmTZvi448/hlRsOawkSViwYAHc3NxgaWmJgIAA3Lhxo8TtJCUlYfz48bCzs4ODgwOmTJmC9PT0EsdcuHABTzzxBCwsLODh4YHFixfXyO9I9FhR1TXdOw/8ORWIDgbM7YHn/6iZxntUMfWS9gQxCggAEQeAuAtiuqfbNPliI8HSQWyMCwCJxd7rUmOBY0vE6QEfGtaIraUD0P89cfrgQiAjUdZwqsOgk6bPP/8cq1atwrfffourV6/i888/x+LFi/HNN9+oj1m8eDGWL1+O1atXIyQkBNbW1ggMDER2drb6mPHjx+Py5cvYt28fduzYgSNHjmDatKJ//tTUVAwcOBBeXl4IDQ3FF198gQ8++ABr1qyp0d+XqM5T1TWFrgeu7QCMzYCxG7kVh6EwtxGjFEDRaJPqjbjTJI4EGoqy6pr++wDIyxR1gW1GyRJWhTpOAFx9Re3iiW8qP95AGfQusCdOnMCIESMwdOhQAEDjxo3x66+/4tSpUwDEKNPSpUsxf/58jBgxAgCwYcMGuLi4YNu2bRg7diyuXr2K3bt34/Tp0+jSRawi+OabbzBkyBB8+eWXcHd3x8aNG5Gbm4u1a9fCzMwMbdq0QVhYGL7++usSyVVxOTk5yMnJUf+cmpqqz4eCqG5QjTRJBQAUwKg1gPcTsoZEj2jQUkzxJIaLpDbqqCjk9Q+SOzJSadAKiDxclDTFnBYd9KEABi00zJWnRsZievfvIOBemNzRVJlBjzT16NED+/fvx/XrYmnl+fPncezYMQwePBgAEBkZibi4OAQEBKivY29vDz8/PwQHBwMAgoOD4eDgoE6YACAgIABGRkYICQlRH9O7d2+YmZmpjwkMDER4eDgePnxYZmwLFy6Evb29+svDg1MLRJWq30JsrwCIVTVtnpI3HiqteKHx8cJRpnZPc/rUkBSvPVMqixrCdhgHuHeUL67KqKZ/E2/KG0c1GPRI09tvv43U1FS0atUKxsbGKCgowKefforx40WX4Li4OACAi4tLieu5uLioL4uLi4Ozc8md0U1MTODo6FjiGG9v71K3obqsXr16pWKbN28eZs+erf45NTWViRNRZYxNgXG/AVlJoh8TGR7VG9v1PUDSLXG6Jvcto8oVn567+Dtw94z4MNJ/gbxxVcapmfieeke0HTGzkjeeKjDopOm3337Dxo0bsWnTJvWU2cyZM+Hu7o5JkybJGpu5uTnMzc1ljYGoVmrcU+4IqCKqkaakwg7OLQYDzj7yxUOlqf5GydHAvsJE6YnZgK2rfDFpwspRtK3IShLPL9d2ckekNYOennvrrbfw9ttvY+zYsWjXrh0mTJiAWbNmYeFC0Zrd1VU8QeLj40tcLz4+Xn2Zq6srEhJK7qOUn5+PpKSkEseUdRvF74OI6LGg2qZDpdcseeKg8lnXB6ycxOn0OMDBC+heS2rOVKNND2rnFJ1BJ02ZmZkwemR/I2NjYyiVSgCAt7c3XF1dsX9/UZfR1NRUhISEwN/fHwDg7++P5ORkhIaGqo85cOAAlEol/Pz81MccOXIEeXlFTbf27duHli1bljk1R0RUZ1nWA2wKSx48ewCefvLGQ2VTjTYBwMCPxd6BtUH95uJ7La1rMuikafjw4fj000+xc+dOREVFYevWrfj666/x1FOieFShUGDmzJn45JNPsH37dly8eBETJ06Eu7s7Ro4cCQDw8fHBoEGD8NJLL+HUqVM4fvw4ZsyYgbFjx8LdXXRLHTduHMzMzDBlyhRcvnwZW7ZswbJly0rULBERPTa8ewMKI9GUkAyTc2vx3asX4PM/eWPRhlNT8f3BjYqPM1SSAUtNTZXeeOMNydPTU7KwsJCaNGkivfvuu1JOTo76GKVSKb333nuSi4uLZG5uLvXv318KDw8vcTsPHjyQnnvuOcnGxkays7OTXnjhBSktLa3EMefPn5d69eolmZubSw0bNpQWLVqkVawpKSkSACklJaXqvzARkSHIyZCkpEi5o6CKPLwtSbvfkaTkGLkj0c7lvyXpfTtJWtNX7kjUtHn/VkhSsfbaVGWpqamwt7dHSkoK7Ozs5A6HiIjI8CRcBVZ2FzsBvH3bIHpKafP+bdDTc0RERFSH1PMGoBCdwWvhdipMmoiIiKhmmFoADp7idC2sa2LSRERERDWnFrcdYNJERERENUfddoAjTURERETl40gTERERkQaYNBERERFpQDU9lxQJFOTLG4uWmDQRERFRzbF1B0wsAWUekHxb7mi0wqSJiIiIao6RUa2domPSRERERDVLtQddLVtBx6SJiIiIapaqrokjTUREREQV4PQcERERkQacONJEREREVDlVTVPaPSAnTd5YtMCkiYiIiGqWpQNg3UCcfhAhayjaYNJERERENa8WTtExaSIiIqKaVwvbDjBpIiIioppXC9sOMGkiIiKimqduO8CRJiIiIqLyqWuaIgBJkjcWDTFpIiIioppXrzGgMAZy04G0OLmj0QiTJiIiIqp5JmZAPS9xupbUNTFpIiIiInmop+hqR10TkyYiIiKSh6oYPJEjTURERETlq1+7Nu5l0kRERETyqGVtB5g0ERERkTxUNU0PbwP5ufLGogEmTURERCQPW1fAzAaQCoCHUXJHUykmTURERCQPhaJoD7paUNfEpImIiIjkU4vaDjBpIiIiIvmo2w4waSIiIiIqX/1ie9AZOBNtr3Djxg38/fffiIqKgkKhgLe3N0aOHIkmTZroIz4iIiKqy9Q1TYY/0qRV0rRw4UIsWLAASqUSzs7OkCQJ9+/fx9tvv43PPvsMb775pr7iJCIiorpINT2XcR/ISgYsHeSMpkIaT88dPHgQ8+fPx7vvvovExETcu3cPcXFx6qTp7bffxpEjR/QZKxEREdU15raArZs4beBTdApJkiRNDnz22Wfh4OCA7777rszLp02bhrS0NPz66686DbC2SE1Nhb29PVJSUmBnZyd3OERERLXHumFA1FHgqTVA+2dr9K61ef/WeKTp1KlTmDBhQrmXT5gwASdPntQ8SiIiIiKg1mynonHSFB8fj8aNG5d7ube3N+Li4nQRExERET1OaknbAY0LwbOzs2FmZlbu5aampsjNNfx9Y+RWUFCAvLw8ucMgPTIzM4OREbt5EBFprJa0HdBq9dwPP/wAGxubMi9LS0vTSUB1lSRJiIuLQ3JystyhkJ4ZGRnB29u7wg8ZRERUjHp67iagVAIG+sFT46TJ09MT33//faXHUNlUCZOzszOsrKygUCjkDon0QKlUIjY2Fvfu3YOnpyf/zkREmnDwAoxMgfwsIC0WsG8kd0Rl0jhpioqK0mMYdVtBQYE6YXJycpI7HNKzBg0aIDY2Fvn5+TA1NZU7HCIiw2dsAjh6A4nXRV2TgSZNhjn+VceoapisrKxkjoRqgmparqCgQOZIiIhqkeJTdAZK45Gm5cuXa3Tc66+/XuVg6jpO1Twe+HcmIqqCupQ0LVmypNJjFAoFkyYiIiLSXi1oO6Bx0hQZGanPOIiIiOhxpm47YLgjTaxpIiIiIvmpRpqSo4G8bHljKQeTpsdEXFwcXnvtNTRp0gTm5ubw8PDA8OHDsX//frlDIyIiAqwbAOb2ACTgoWHObmnV3JJqp6ioKPTs2RMODg744osv0K5dO+Tl5WHPnj0ICgrCtWvX5A6RiIgedwoFUL8ZcDdU1DU5+8gdUSkcaXoMTJ8+HQqFAqdOncLo0aPRokULtGnTBrNnz1ZvshwdHY0RI0bAxsYGdnZ2eOaZZxAfH6++jQ8++AAdOnTA2rVr4enpCRsbG0yfPh0FBQVYvHgxXF1d4ezsjE8//bTEfSsUCqxatQqDBw+GpaUlmjRpgj/++KPEMXPnzkWLFi1gZWWFJk2a4L333iux1Yzqvn/++Wc0btwY9vb2GDt2rLoL/YYNG+Dk5IScnJwStzty5MgKN5kmIiIDY+Ar6LRKmvLz87Fhw4YSb6Zk2JKSkrB7924EBQXB2tq61OUODg5QKpUYMWIEkpKScPjwYezbtw+3bt3Cs88+W+LYiIgI7Nq1C7t378avv/6KH3/8EUOHDsWdO3dw+PBhfP7555g/fz5CQkJKXO+9997D6NGjcf78eYwfPx5jx47F1atX1Zfb2tpi3bp1uHLlCpYtW4bvv/++1GrNiIgIbNu2DTt27MCOHTtw+PBhLFq0CADw9NNPo6CgANu3b1cfn5CQgJ07d+LFF1+s9mNIREQ1xMnAi8ElLVlaWkpRUVHaXq3OS0lJkQBIKSkppS7LysqSrly5ImVlZdV4XCEhIRIA6a+//ir3mL1790rGxsZSdHS0+rzLly9LAKRTp05JkiRJ77//vmRlZSWlpqaqjwkMDJQaN24sFRQUqM9r2bKltHDhQvXPAKRXXnmlxP35+flJr776arnxfPHFF1Lnzp3VP5d132+99Zbk5+en/vnVV1+VBg8erP75q6++kpo0aSIplcpy70df5Px7ExHVahf/lKT37STp+4Aau8uK3r8fpXVNU7du3RAWFgYvLy8dp2+kD5IkVXrM1atX4eHhAQ8PD/V5rVu3hoODA65evYquXbsCABo3bgxbW1v1MS4uLjA2NoZRsY0VXVxckJCQUOL2/f39S/0cFham/nnLli1Yvnw5IiIikJ6ejvz8fNjZ2ZW4zqP37ebmVuJ+XnrpJXTt2hV3795Fw4YNsW7dOkyePJmNJomIahMDbzugddI0ffp0zJ49GzExMejcuXOpKR9fX1+dBUfV17x5cygUCp0Uez+6j5pCoSjzPKVSqfFtBgcHY/z48fjwww8RGBgIe3t7bN68GV999VWl9138fjp27Ij27dtjw4YNGDhwIC5fvoydO3dqHAcRERkAxybie1YSkJkEWDnKG88jtE6axo4dC6DkdikKhQKSJEGhUHC/LQPj6OiIwMBArFixAq+//nqpJDc5ORk+Pj6IiYlBTEyMerTpypUrSE5ORuvWrasdw8mTJzFx4sQSP3fs2BEAcOLECXh5eeHdd99VX3779u0q3c/UqVOxdOlS3L17FwEBASVGzoiIqBYwswbsGgGpd8Rok1U3uSMqQeukiZ3Ba58VK1agZ8+e6NatGz766CP4+voiPz8f+/btw6pVq3DlyhW0a9cO48ePx9KlS5Gfn4/p06fjySefRJcuXap9/7///ju6dOmCXr16YePGjTh16hR+/PFHAGIkLDo6Gps3b0bXrl2xc+dObN26tUr3M27cOLz55pv4/vvvsWHDhmrHTUREMqjfTCRNiTcAD8NKmrRuOeDl5VXhFxmeJk2a4OzZs+jbty/+7//+D23btsWAAQOwf/9+rFq1CgqFAn///Tfq1auH3r17IyAgAE2aNMGWLVt0cv8ffvghNm/eDF9fX2zYsAG//vqregTrf//7H2bNmoUZM2agQ4cOOHHiBN57770q3Y+9vT1Gjx4NGxsbjBw5UiexExFRDVO3HTC8PegUkiaVwo/4+eefsXr1akRGRiI4OBheXl5YunQpvL29MWLECH3EafBSU1Nhb2+PlJSUUkXM2dnZiIyMhLe3NywsLGSKUB4KhQJbt26tsSSmf//+aNOmDZYvX14j91eWx/nvTURUbSdXA7vnAj7DgWd/0fvdVfT+/SitR5pWrVqF2bNnY8iQIUhOTlbXMDk4OGDp0qVVCpiouh4+fIitW7fi0KFDCAoKkjscIiKqKtVIU6LhraDTOmn65ptv8P333+Pdd9+FsbGx+vwuXbrg4sWLOg2OSFMdO3bE5MmT8fnnn6Nly5Zyh0NERFVVvzBpSroFKA1rcVmVCsFVK5+KMzc3R0ZGhk6CorqjCrO/VRIVFVUj90NERHpm7wEYmwMFOUBKDFCvsdwRqWk90uTt7V2iMaHK7t274eNjeJvrERERUS1iZFzUr8nAmlxqPdI0e/ZsBAUFITs7G5Ik4dSpU/j111+xcOFC/PDDD/qIkYiIiB4n9ZsB96+KuqZmAXJHo6Z10jR16lRYWlpi/vz5yMzMxLhx4+Du7o5ly5apG18SERERVZmBth3QOmkCgPHjx2P8+PHIzMxEeno6nJ2ddR0XERERPa6cDHMPuiolTSpWVlawsrLSVSxEREREBtt2QOuk6cGDB1iwYAEOHjyIhISEUpuzJiUl6Sw4IiIiegzVLxxpSr0D5GYCZoYxQKP16rkJEyZg3759mDRpEr788kssWbKkxJeu3b17F88//zycnJxgaWmJdu3a4cyZM+rLJUnCggUL4ObmBktLSwQEBODGjZJzoElJSRg/fjzs7Ozg4OCAKVOmID09vcQxFy5cwBNPPAELCwt4eHhg8eLFOv9d6qLJkydr3e1boVBg27ZteomnIlFRUVAoFGWu/iQiIgNi5QhY1hOnkyLkjaUYrUeajh49imPHjqF9+/b6iKeEhw8fomfPnujbty927dqFBg0a4MaNG6hXr576mMWLF2P58uVYv349vL298d577yEwMBBXrlxRb2Exfvx43Lt3D/v27UNeXh5eeOEFTJs2DZs2bQIgWqgPHDgQAQEBWL16NS5evIgXX3wRDg4OmDZtmt5/T0M2efJkrF+/HgBgamoKT09PTJw4Ee+88w5MTEywbNmyGunFlJubi6VLl2Ljxo24ceMGrKys0LJlS0ydOhXPP/88TE1N9R4DERHVIKfmwJ1Toq7JtZ3c0QCoQtLUqlUrZGVl6SOWUj7//HN4eHjgp59+Up/n7e2tPi1JEpYuXYr58+er97zbsGEDXFxcsG3bNowdOxZXr17F7t27cfr0aXTp0gWA6Go+ZMgQfPnll3B3d8fGjRuRm5uLtWvXwszMDG3atEFYWBi+/vrrxz5pAoBBgwbhp59+Qk5ODv79918EBQXB1NQU8+bNg729vd7vPzc3F4GBgTh//jw+/vhj9OzZE3Z2djh58iS+/PJLdOzYER06dNB7HEREVIPqFyZNBlTXpPX03MqVK/Huu+/i8OHDePDgAVJTU0t86dL27dvRpUsXPP3003B2dkbHjh3x/fffqy+PjIxEXFwcAgKKejjY29vDz88PwcHBAIDg4GA4ODioEyYACAgIgJGREUJCQtTH9O7dG2ZmZupjAgMDER4ejocPH5YZW05OTrV+d0mSkJmbX+NfVRkVMjc3h6urK7y8vPDqq68iICAA27dvB1B6eq5Pnz54/fXXMWfOHDg6OsLV1RUffPBBhbf//vvvw83NDRcuXCjz8qVLl+LIkSPYv38/goKC0KFDBzRp0gTjxo1DSEgImjcXc9+7d+9Gr1694ODgACcnJwwbNgwREaWHda9du4YePXrAwsICbdu2xeHDh7V+TIiISM+cmorvBtR2QOuRJgcHB6SmpqJfv34lzpckCQqFQr2Bry7cunVLvUHwO++8g9OnT+P111+HmZkZJk2ahLi4OACAi4tLieu5uLioL4uLiyvVEsHExASOjo4ljik+glX8NuPi4kpMB6osXLgQH374YZV/t6y8ArResKfK16+qKx8FwsqsWosmYWlpiQcPHpR7+fr16zF79myEhIQgODgYkydPRs+ePTFgwIASx0mShNdffx07duzA0aNH0axZszJvb+PGjQgICChz+x5TU1P11FxGRgZmz54NX19fpKenY8GCBXjqqacQFhYGI6OizwdvvfUWli5ditatW+Prr7/G8OHDERkZCScnp6o8HEREpA8G2HZA63fP8ePHw9TUFJs2bYKLiwsUCoU+4gIAKJVKdOnSBZ999hkAsSnrpUuXsHr1akyaNElv96uJefPmYfbs2eqfU1NT4eHhIWNE+idJEvbv3489e/bgtddeK/c4X19fvP/++wCA5s2b49tvv8X+/ftLJE35+fl4/vnnce7cORw7dgwNGzYs9/Zu3LiBPn36VBrf6NGjS/y8du1aNGjQAFeuXEHbtm3V58+YMUN97KpVq7B79278+OOPmDNnTqX3QURENaR42wFJAvSYb2hK66Tp0qVLOHfuXI3sJO/m5obWrVuXOM/Hxwd//vknAMDV1RUAEB8fDzc3N/Ux8fHx6hoXV1dXJCQklLiN/Px8JCUlqa/v6uqK+Pj4EseoflYd8yhzc3OYm5tX8TcDLE2NceWjwCpfvzr3q60dO3bAxsYGeXl5UCqVGDduXIVTbr6+viV+dnNzK/U3mDVrFszNzXHy5EnUr1+/wvvXdErxxo0bWLBgAUJCQpCYmKhuhxEdHV0iafL391efNjExQZcuXXD16lWN7oOIiGqIYxMACiAnBchIBGwayB2R9jVNXbp0QUxMjD5iKaVnz54IDw8vcd7169fh5eUFQBSFu7q6Yv/+/erLU1NTERISon5j9Pf3R3JyMkJDQ9XHHDhwAEqlEn5+fupjjhw5gry8PPUx+/btQ8uWLcucmtMFhUIBKzOTGv+qyshg3759ERYWhhs3biArKwvr16+HtbV1ucc/upJNoVCU6uc1YMAA3L17F3v2VD5F2aJFC1y7dq3S44YPH46kpCR8//33CAkJUdes5ebmVnpdIiIyMKYWgEPhDI6B1DVpnTS99tpreOONN7Bu3TqEhobiwoULJb50adasWTh58iQ+++wz3Lx5E5s2bcKaNWsQFBQEQLwZz5w5E5988gm2b9+OixcvYuLEiXB3d1cXJ/v4+GDQoEF46aWXcOrUKRw/fhwzZszA2LFj4e7uDgAYN24czMzMMGXKFFy+fBlbtmzBsmXLSky/Pc6sra3RrFkzeHp6wsSkevVQKv/73/+wadMmTJ06FZs3b67w2HHjxuG///7DuXPnSl2Wl5eHjIwMPHjwAOHh4Zg/fz769+8PHx+fcov4T548qT6dn5+P0NBQ+Pj4VO8XIiIi3TOwuiat3wGfffZZAMCLL76oPk+hUOilELxr167YunUr5s2bh48++gje3t5YunQpxo8frz5mzpw5yMjIwLRp05CcnIxevXph9+7d6h5NgCgknjFjBvr37w8jIyOMHj0ay5cvV19ub2+PvXv3IigoCJ07d0b9+vWxYMECthvQs6eeego///wzJkyYABMTE4wZM6bM42bOnImdO3eif//++Pjjj9GrVy/Y2trizJkz+Pzzz/Hjjz/C19cXTk5OWLNmDdzc3BAdHY233367zNtbsWIFmjdvDh8fHyxZsgQPHz4s8XwmIiIDUb85ELEfSDSMkSatk6bIyEh9xFGuYcOGYdiwYeVerlAo8NFHH+Gjjz4q9xhHR0d1I8vy+Pr64ujRo1WOk6pmzJgxUCqVmDBhAoyMjDBq1KhSx5ibm2Pfvn1YsmQJvvvuO7z55puwsrKCj48PXn/9dbRt2xZGRkbYvHmz+ueWLVti+fLlZRaQL1q0CIsWLUJYWBiaNWuG7du3V1pXRUREMlAVgxvISJNCqol2zo+B1NRU2NvbIyUlBXZ2diUuy87ORmRkJLy9vUuMgFHdxL83EZGORBwEfh4J1G8BzDitl7uo6P37UVUqUImIiMDSpUvVK45at26NN954A02bNq3KzRERERGVphppSooECvIBY93U1VaV1oXge/bsQevWrXHq1Cn4+vrC19cXISEhaNOmDfbt26ePGImIiOhxZNcQMLEElHlA8m25o9F+pOntt9/GrFmzsGjRolLnz507t1TXZyIiIqIqMTIS26nEXxJ1TU7yzmhpPdJ09epVTJkypdT5L774Iq5cuaKToIiIiIgAGFQxuNZJU4MGDRAWFlbq/LCwsFJ7vBERERFVS/3CXk0G0HZA6+m5l156CdOmTcOtW7fQo0cPAMDx48fx+eefsxkkERER6ZYBjTRpnTS99957sLW1xVdffYV58+YBANzd3fHBBx/g9ddf13mARERE9BgzoK7gWidNCoUCs2bNwqxZs5CWlgYAsLW11XlgREREROri77R7QE4aYC5fzqF1TVO/fv2QnJwMQCRLqoQpNTUV/fr102lwRERE9JizdACsG4jTDyJkDUXrpOnQoUNl7hqfnZ3NbUhIrU+fPpg5c6b658aNG2Pp0qWyxVNV69atg4ODg9xhEBE93gykrknjpOnChQu4cOECAODKlSvqny9cuIBz587hxx9/RMOGDfUWKNUsSZIQEBCAwMDAUpetXLkSDg4OuHPnjgyRaS4uLg6vvfYamjRpAnNzc3h4eGD48OHYv3+/3KEREZE2DCRp0rimqUOHDlAoFFAoFGVOw1laWuKbb77RaXAkH4VCgZ9++gnt2rXDd999h5dffhmA2LB5zpw5WLVqFRo1aiRzlOWLiopCz5494eDggC+++ALt2rVDXl4e9uzZg6CgIFy7dk3uEImISFMG0nZA45GmyMhIREREQJIknDp1CpGRkeqvu3fvIjU1FS+++KI+Y61bJAnIzaj5Ly32Z/bw8MCyZcvw5ptvIjIyEpIkYcqUKRg4cCA6duyIwYMHw8bGBi4uLpgwYQISExM1vu3o6GiMGDECNjY2sLOzwzPPPIP4+HgAQEpKCoyNjXHmzBkAgFKphKOjI7p3766+/i+//AIPD49yb3/69OlQKBQ4deoURo8ejRYtWqBNmzaYPXs2Tp48qT7u66+/Rrt27WBtbQ0PDw9Mnz4d6enppW5v27ZtaN68OSwsLBAYGIiYmBiNf1ciIqqmhl2Adk8D3r1lDUPjkSYvLy8A4g2MdCAvE/jMvebv951YwMxa48MnTZqErVu34sUXX8SoUaNw6dIlXL58GW3atMHUqVOxZMkSZGVlYe7cuXjmmWdw4MCBSm9TqVSqE6bDhw8jPz8fQUFBePbZZ3Ho0CHY29ujQ4cOOHToELp06YKLFy9CoVDg3LlzSE9PV1/vySefLPP2k5KSsHv3bnz66aewti79uxavUTIyMsLy5cvh7e2NW7duYfr06ZgzZw5WrlypPiYzMxOffvopNmzYADMzM0yfPh1jx47F8ePHNX4ciYioGhr3FF8y07oQfP369di5c6f65zlz5sDBwQE9evTA7dvyb6ZHurdmzRpcunQJM2fOxJo1a/Ddd9+hY8eO+Oyzz9CqVSt07NgRa9euxcGDB3H9+vVKb2///v24ePEiNm3ahM6dO8PPzw8bNmzA4cOHcfr0aQCikPzQoUMAxOKDAQMGwMfHB8eOHVOfV17SdPPmTUiShFatWlUay8yZM9G3b180btwY/fr1wyeffILffvutxDF5eXn49ttv4e/vj86dO2P9+vU4ceIETp06VentExFR3aF1n6bPPvsMq1atAgAEBwfj22+/xdKlS7Fjxw7MmjULf/31l86DrJNMrcSojxz3qyVnZ2e8/PLL2LZtG0aOHImNGzfi4MGDsLGxKXVsREQEWrRoUeHtXb16FR4eHiWm11q3bg0HBwdcvXoVXbt2xZNPPokff/wRBQUFOHz4MAYOHAhXV1ccOnQIvr6+uHnzJvr06VPm7UtaTEH+999/WLhwIa5du4bU1FTk5+cjOzsbmZmZsLISj5WJiQm6du2qvk6rVq3UsXbr1k3j+yIiotpN66QpJiYGzZqJKvZt27ZhzJgxmDZtGnr27FnumxiVQaHQappMbiYmJjAxEU+X9PR0DB8+HJ9//nmp49zc3HRyf71790ZaWhrOnj2LI0eO4LPPPoOrqysWLVqE9u3bw93dHc2bNy/zus2bN4dCoai02DsqKgrDhg3Dq6++ik8//RSOjo44duwYpkyZgtzcXHXSREREBFRhes7GxgYPHjwAAOzduxcDBgwAAFhYWCArK0u30ZFB6tSpEy5fvozGjRujWbNmJb7KqiF6lI+PD2JiYkoUU1+5cgXJyclo3bo1AFF35Ovri2+//RampqZo1aoVevfujXPnzmHHjh3lTs0BgKOjIwIDA7FixQpkZGSUulzVnDU0NBRKpRJfffUVunfvjhYtWiA2tvToX35+vrooHQDCw8ORnJwMHx+fSn9XIiKqO7ROmgYMGICpU6di6tSpuH79OoYMGQIA6jdRqvuCgoKQlJSE5557DqdPn0ZERAT27NmDF154AQUFBZVePyAgAO3atcP48eNx9uxZnDp1ChMnTsSTTz6JLl26qI/r06cPNm7cqE6QHB0d4ePjgy1btlSYNAHAihUrUFBQgG7duuHPP//EjRs3cPXqVSxfvhz+/v4AgGbNmiEvLw/ffPMNbt26hZ9//hmrV68udVumpqZ47bXXEBISgtDQUEyePBndu3fn1BwR0WNG66RpxYoV8Pf3x/379/Hnn3/CyckJgPjU/txzz+k8QDI87u7uOH78OAoKCjBw4EC0a9cOM2fOhIODA4yMKn9KKRQK/P3336hXrx569+6NgIAANGnSBFu2bClx3JNPPomCgoIS0759+vQpdV5ZmjRpgrNnz6Jv3774v//7P7Rt2xYDBgzA/v371TV57du3x9dff43PP/8cbdu2xcaNG7Fw4cJSt2VlZYW5c+di3Lhx6NmzJ2xsbErFSkREdZ9C0qZqlsqVmpoKe3t7pKSkwM7OrsRl2dnZiIyMhLe3NywsLGSKkGoK/95ERLVHRe/fj9K6EPzIkSMVXt67t7yNp4iIiIj0QeukqaxpEYVCoT6tSU0LERERUW2jdU3Tw4cPS3wlJCRg9+7d6Nq1K/bu3auPGImIiIhkp/VIk729fanzBgwYADMzM8yePRuhoaE6CYyIiIjIkGg90lQeFxcXhIeH6+rm6iTu2/d44NoKIqK6SeuRpgsXLpT4WZIk3Lt3D4sWLUKHDh10FVedYmZmBiMjI8TGxqJBgwYwMzMrUQdGdYckSbh//z4UCgVMTU3lDoeIiHRI66SpQ4cOUCgUpT5Nd+/eHWvXrtVZYHWJkZERvL29ce/evTI7TlPdolAo0KhRIxgbG8sdChER6ZDWSVNkZGSJn42MjNCgQQP2o6mEmZkZPD09kZ+fzxWGdZypqSkTJiKiOkjrpMnLy0sfcTwWVFM2nLYhIiKqfTQuBD9w4ABat26N1NTUUpelpKSgTZs2OHr0qE6DIyIiIjIUGidNS5cuxUsvvVRmi3F7e3u8/PLL+Prrr3UaHBEREZGh0DhpOn/+PAYNGlTu5QMHDmSPJiIiIqqzNE6a4uPjK6zFMTExwf3793USFBEREZGh0ThpatiwIS5dulTu5RcuXICbm5tOgiIiIiIyNBonTUOGDMF7772H7OzsUpdlZWXh/fffx7Bhw3QaHBEREZGhUEga7vkQHx+PTp06wdjYGDNmzEDLli0BANeuXcOKFStQUFCAs2fPwsXFRa8BG6rU1FTY29sjJSWlzGJ5IiIiMjzavH9r3KfJxcUFJ06cwKuvvop58+apO4IrFAoEBgZixYoVj23CRERERHWfVs0tvby88O+//+Lhw4e4efMmJElC8+bNUa9ePX3FR0RERGQQtO4IDgD16tVD165ddR0LERERkcHSuBCciIiI6HHGpImIiIhIA0yaiIiIiDTApImIiIhIA0yaiIiIiDTApImIiIhIA0yaiIiIiDTApImIiIhIA0yaiIiIiDTApImIiIhIA0yaiIiIiDTApImIiIhIA0yaiIiIiDTApImIiIhIA0yaiIiIiDTApImIiIhIA0yaiIiIiDTApImIiIhIA0yaiIiIiDTApImIiIhIA0yaiIiIiDTApImIiIhIA0yaiIiIiDTApImIiIhIA0yaiIiIiDTApImIiIhIA0yaiIiIiDRQq5KmRYsWQaFQYObMmerzsrOzERQUBCcnJ9jY2GD06NGIj48vcb3o6GgMHToUVlZWcHZ2xltvvYX8/PwSxxw6dAidOnWCubk5mjVrhnXr1tXAb0RERES1Ra1Jmk6fPo3vvvsOvr6+Jc6fNWsW/vnnH/z+++84fPgwYmNjMWrUKPXlBQUFGDp0KHJzc3HixAmsX78e69atw4IFC9THREZGYujQoejbty/CwsIwc+ZMTJ06FXv27Kmx34+IiIgMm0KSJEnuICqTnp6OTp06YeXKlfjkk0/QoUMHLF26FCkpKWjQoAE2bdqEMWPGAACuXbsGHx8fBAcHo3v37ti1axeGDRuG2NhYuLi4AABWr16NuXPn4v79+zAzM8PcuXOxc+dOXLp0SX2fY8eORXJyMnbv3l1mTDk5OcjJyVH/nJqaCg8PD6SkpMDOzk6PjwYRERHpSmpqKuzt7TV6/64VI01BQUEYOnQoAgICSpwfGhqKvLy8Eue3atUKnp6eCA4OBgAEBwejXbt26oQJAAIDA5GamorLly+rj3n0tgMDA9W3UZaFCxfC3t5e/eXh4VHt35OIiIgMl8EnTZs3b8bZs2excOHCUpfFxcXBzMwMDg4OJc53cXFBXFyc+pjiCZPqctVlFR2TmpqKrKysMuOaN28eUlJS1F8xMTFV+v2IiIiodjCRO4CKxMTE4I033sC+fftgYWEhdzglmJubw9zcXO4wiIiIqIYY9EhTaGgoEhIS0KlTJ5iYmMDExASHDx/G8uXLYWJiAhcXF+Tm5iI5ObnE9eLj4+Hq6goAcHV1LbWaTvVzZcfY2dnB0tJST78dERER1SYGnTT1798fFy9eRFhYmPqrS5cuGD9+vPq0qakp9u/fr75OeHg4oqOj4e/vDwDw9/fHxYsXkZCQoD5m3759sLOzQ+vWrdXHFL8N1TGq2yAiIiIy6Ok5W1tbtG3btsR51tbWcHJyUp8/ZcoUzJ49G46OjrCzs8Nrr70Gf39/dO/eHQAwcOBAtG7dGhMmTMDixYsRFxeH+fPnIygoSD299sorr+Dbb7/FnDlz8OKLL+LAgQP47bffsHPnzpr9hYmIiMhgGXTSpIklS5bAyMgIo0ePRk5ODgIDA7Fy5Ur15cbGxtixYwdeffVV+Pv7w9raGpMmTcJHH32kPsbb2xs7d+7ErFmzsGzZMjRq1Ag//PADAgMD5fiViIiIyADVij5NtYE2fR6IiIjIMNS5Pk1EREREcmPSRERERKQBJk1EREREGmDSRERERKQBJk1EREREGmDSRERERKQBJk1EREREGmDSRERERKQBJk1EREREGmDSRERERKQBJk1EREREGmDSRERERKQBJk1EREREGmDSRERERKQBJk1EREREGmDSRERERKQBJk1EREREGmDSRERERKQBJk1EREREGmDSRERERKQBJk1EREREGmDSRERERKQBJk1ERHWQJEmQJEnuMIjqFCZNRKS13Hwl8gqUcodB5ShQSpix6Rzaf7gX4XFpcodDVGcwaSIirdxNzsKAJYfR54tDSM/JlzscKsMnO69g58V7SM3Ox/xtFzniRKQjTJrI4DxIz0FuPkcxDFFieg4m/BCC2w8ycTc5C5tCbssdEj1iQ3AUfjoeBQAwMzHC6aiH2BZ2V96giOoIJk1kUA5eS4D/wgN4auVxZOcVyB0OFZOSlYeJP57CrcQMWJiKl44fjkby72RADoUn4IPtlwEAbwW2xBv9mwMAPvv3GlKz8+QMjcqQnVeAU5FJUCo5ElhbMGkig3E9Pg2v/XoOuQVKXI5NxZJ91+UOiQpl5RZgyrrTuHIvFfVtzLB9Ri+42VsgIS0Hf569I3d4BCA8Lg0zNp2DUgLGdG6E6X2aYuoT3vCub437aTlYuu+G3CFSMRk5+Rj3/Uk8810wFu66Knc4pCEmTWQQkjJyMWX9aaTn5KNJfWsAwJqjt3AmKknmyCg3X4mXfwnFmdsPYWthgg0v+qGFiy1eeqIJAOC7w7eQz6JwWSWkZePFdeL/x8/bEZ891Q4KhQLmJsb44H9tAADrg6NwLS5V5kgJECNMU9efwdnoZADAT8ejcDOBBfu1AZMmkl1uvhKv/BKKmKQseDpa4Y9Xe2BM50aQJOD/fj+PzFz9FxvnFyix9L/rWPbfDUTcT9f7/dUWBUoJs7aE4cj1+7A0Nca6F7qitbsdAGBsNw84WpshOikTOy/ekznSx1d2XgGmbQjF3eQseNe3xncTOsPMpOil/ckWDRDYxgUFSgkL/r7MonCZ5eYr8eovoQi+9QA25ibo6OmAfKWED/+5wr9NLcCkiWQlSRIW/H0JpyKTYGNugh8mdYGjtRkWDG8Nd3sL3H6Qic93XdN7HAt3XcPS/25gyX/X0f+rwxi6/Ci+OxyBu8lZer9vQyVJEt756yJ2XrwHU2MFvpvQGZ29HNWXW5mZ4IUejQEAqw5F8AVfBkqlhP/77TzCYpLhYGWKtZO7wsHKrNRx7w1rDQtTI5yKTML287EyREqA+HD2xuZzOBh+HxamRlg7uSuWPtsBZsZGOHojEfuuxMsdIlWCSRPJau3xKGw+HQMjBfDNcx3RwsUWAGBnYYrPx/gCANYH38bxm4l6i+HP0Dv48VgkAMDP2xEmRgpcjk3Fwl3X0HPRATy9+gQ2BEchMT1HbzEYGkmS8Nm/V7HljPjbLB/bEb1bNCh13ET/xrAxN8G1uDQcuJYgQ6SPt6/3XVcntauf7wzvwqntRzWqZ4WgPs0AAJ/uvIo0FoXXOKVSwlt/XMCuS3EwMzbC9xO7oJu3I7ycrPFSb28AwCc7r3JhhYFj0kSyORiegE93XgEAvDPEB31bOZe4/InmDfB8d08AwJw/Lujlhf58TDLmbb0IAHitXzNsedkfp94NwKdPtYWftyMUCuB01EMs+Psy/D7bjwk/huD3MzEGsxLpenwabibofjpxxcGb+P6oSCQXjfLF4HZuZR5nb2WK8YV/oxUHb3K0qQb9EXoH3x68CQBYOMoX3Zs4VXj8S72bwMvJCglpOVi+n0XhNUmSJLy77RK2nrsLEyMFVozvhCeaF30Imd6nGVzszBGdlKn+AEeGiUkTyeJmQhpeL1zp80yXRpjSy7vM4+YN9oGnoxXuJmfhkx26XWGSkJaNl38ORW6+EgE+zpgV0AIA4GhthvF+Xtjysj9OvN0P84f6wLeRPQqUEo7eSMRbf1xAl0/+w8s/n8HOC/dk+WQYk5SJ1349h4FLjiDg68OYuv4MwmKSdXLb609E4cu9YuXi/KE+eKarR4XHT+nlDTMTI5yNTkZIJAv3HxUWk4wtp6N12gg05NYDzPvrAgAgqG9TjOncqNLrWJga44Phoij8p+NRuBHPwuOaIEkSPt5xFb+eioaRAljybAcMaO1S4hhrcxO8M8QHAPDtgZu4l/L4lgUYOoXEj4Y6kZqaCnt7e6SkpMDOzk7ucAzaw4xcjFx5HLcfZKJbY0f8MtWvROHqo05FJuHZNcGQJGDt5C7o18ql3GM1lZuvxLjvT+LM7Ydo2sAa24J6wtbCtMLrRCZm4J/zsdh+PrbE6I61mTEGtnHFqE4N0atZfSgUimrHV56UrDysPHgTPx2PQm6BEqq7Uv0XP9G8Pmb0bQa/SkYdyrP13B3M2nIeAPB6/+aYPaCFRtebv+0ifjkZjSea18fPU/yqdN910eZT0Zi/7RLylRLsLU0xqUdjvNCjMepZl6470lRkYgaeWnkcyZl5GNrODd881xFGRpo/56auP4P/rsbDv4kTNr3kp9fnq7YeZuTiUmwK/Js4wcS4Zj7TFyglrDsRhT2X4/BsFw+M7NgQxlo8npX5ck+4ekRw8RhfPNOl7A8hkiTh6dXBOHP7IUZ0cMeysR11FgNVTJv3byZNOlKXkiZJknAzIR0X7qSgtbsdfNx09/vk5isxcW0ITt5KQqN6lvg7qCecbMwrvd4nO67gh2ORaGBrjr0ze1frTQcA5v11Eb+eioathQn+DuqJJg1sNL6uJEm4ei8N28/H4p/zsSWKxZs522BSj8YY3akhrMxMqhVjcXkFSmw8eRvL9t/Aw0wxNdijqRPeGeIDC1NjrDoUgW1hd1FQ2CSvW2NHBPVrht7NNU/i9l2Jxyu/hKJAKWFyj8Z4f3hrja8bk5SJPl8eQoFSwj8zeqFdI/uq/aJ1hFIp4fPd1/DdkVsAgHpWpuq/m6WpMZ7r5omXenvDzd5Sq9tNzszFUytPIDIxA+09HLBlWndYmBprdRsxSZkI+PowcvKV+Oa5jhje3l2r6+vLwWsJeOuP80hMz0Xbhnb4dGQ7tPdw0Ot9Xo9Pw5w/LpQYpW3laou3B7fCky0aVDuhXHHwJr7YEw4A+GhEG0z0b1zh8ZfupmD4t8cgScDvr/ija2PHCo8n3WDSJIPanDRJkoSI++kIjniAk7eScPLWAzzIyFVf/lTHhngzsCUaOmj3Al/W/byz9RJ+PRUNazNj/DW9J1q62mp03ey8AgxdfhQR9zPwv/buWP5c1T+F/XLyNuZvuwSFAlg7qWupWiptKJUSzsU8xNZzd7H17F1k5IqpOjsLEzzb1QMT/RvDw9GqyrcvSRL2XonHol3XEJmYAUAkZu8MaYW+LZ1LvKjHJGVi1eEI/HHmDnIL+yb5NrLHjL7NEODjUuFoxImIREz+6TRy85UY1akhvhzTXqvRCwCYtSUMW8/dxZB2rlg5vnMVftu6ITM3HzM3h2Fv4UqomQHNMaNvM+y9Eo+Vh27i0l3RK8nUWIGnOjbEK0821ShpL/6Bo6GDJbYG9YCzrUWVYlxWuFLUxc4c+/+vD2zMdZfgays7rwCLdl3DuhNRJc5XKIAJ3b3wZmBL2FUyCqyt3HwlVh2KwLcHbyCvQIKtuQlGdmyIbWF3kZYtplF7NHXCvME+Vf4AsPZYJD7aIWo23x7cCq882VSj68376wJ+PRWDNu522D6jl05HvahsTJpkUJuSJnWSVJgghdx6gMT03BLHWJgaobmzLS7eTQEg9rB6oWdjTO/TDPaWVXsB++l4JD785woUCuCHiV3Q30e7abawmGSMXnUCBUoJK8d3wpByipMrEnLrAcb/EIJ8pYQ5g1pieuGKIl1Izc7DH2fuYH1wFG4/yAQAGCmAAB8XvNDTG92bOGr1yfXCnWR8uvOquk7IydoMswa0wNiuHhVOXcSlZGPNkVvYdOo2svNE8tTK1RZBfZthSDu3Ui/CYTHJGP/9SWTkFmBgaxesHN+pSlMj1+PTMHDJESgUwL5ZT6KZs+ajd3VFXEo2pm44jUt3U2FmbIQvnvbFiA4N1ZdLkqiLW3HwpvrvqlAAg9u6YnqfZmjbsOw3aEmSMOePC/g99A5szE3wx6v+aOVa9deZ7LwCDFxyBNFJmXi5dxPMK6ynqWnhcWl4Y/M5XIsT9VWTezTG1Ce88dXe69h6TuyX52xrjgXDW2NoOzedTCWej0nG3D8vqO8zwMcZn4xsB1d7CzzMyMWKgzexIfi2+oPH8PbueGtgS3g6af7hZ/OpaLz9l1hgos00NyD23uzz5SGkZefjs6faYZyfpxa/HVUFkyYZGHLSJJKkDJy89aDwK6nU8nlzEyN09qoH/yZO6N7UCb6N7GFuYowLd5Lx2b9XcfKWeIGvZ2WK1/s3x3g/rwrrkB515Pp9TP7pFJQS8M6QVpjWW7NPXY/6am84vjlwE47WZtgzszca2FY+tadyNzkL//vmGB5k5GKYr6gF0Uc9R4FSwqHwBKw7EYWjN4paJbRytcXkHo0xsmPDCqdU7iZn4Yvd17AtTPTTMTcxwtQnvPHKk00rrbsqLjE9Bz8ei8TPwbfVRchN6lvj1T5NMbJjQ5gaGyE8Lg3PrglGcmYeejZzwo+Tumo93VOcql7m6c6N8MXT7at8O7XRpbspmLr+DOJSs+FobYY1EzqjSwXTK6G3H2LVoZv472pRq4YnmtfH9D7NSiXYKw/dxOLd4TBSAGsnd0WfllUfHVXZfzUeU9afgYmRArtnPoFmzpqN+uqCJEn4+eRtfLrzKnLylahvY4YvxrQvMep7/GYi5m+7pB5hfbJFA3w0og28nMpuq1CZ7LwCLNl3Hd8fvQWlJBZ8fPC/NhjuWzoZi0nKxFd7w9X/g6bGCjzf3Quv9WsOx0pKA7adu4tZv4VBkoCXnvDGO0N8tH6dUX3AdLQ2w8H/6wN7K92OtFFJTJpkYGhJk1Ip4UTEA/wRGoPjEQ9wP63sJKl7Eyd0b+KE9h4iSSqLJEk4cC0BC3ddUxdAN3aywpxBrTC4rWulLwg3E9Lx1MrjSMvOx9OdG2HxGN8qJyu5+UqMWHEcV++lYmBrF3w3obNGt5WVW4CnvzuBS3dT0drNDn++2gOWZlVPDjR1Iz4N605E4a+zd5FVuMrOwcoUz3XzxITuXnAvNuWZlp2HlYci8OOxSOTmi0+5owqnRt2rMTWakpmHdSeisPZ4JFKyRF1NQwdLTO7RGN8fvYWEtBx08HDAxql+sK7mNM3Z6IcYtfIETIwUODynb7WndGuLfVfi8cbmc8jMLUAzZxusndRV45GJa3GpWH0oAv9cuKeuSevo6YDpfZqhfytn7L4ch+kbzwLQrC5GG1PWncb+awno2cwJv0ypmaLwB+k5mPPHBewv7OvVp2UDfDGmfZkfgLLzCrD6cARWHoxAboES5iZGeK1fM0zr3VSrD20nbz3A239eQFThCPD/2rvj/eGtK62nvHQ3BZ/vvqb+8GNrboJX+jTFiz29y3z92H0pDkGbzqJAKeH57p74eETbKj2meQVKDFl2FDcS0jG5R2P1VjikH0yaZGAoSdP9tBz8HhqDzadiEJ2UqT7fzMQInT1VSZIj2ns4aD2ikF+gxJYzMViy74Z6pKqTpwPeHepTolN0ccmZuRi54jiiHmSia+N6+GWqX7nJmaauxKZixIpjyCuQsOTZ9niqY8XLrSVJwswtYfg7LBaO1mbYPqMnGtWrep1RVaRk5mHLmWisP3FbXThubKTAoDaumOjvhevxaVj63w11LVn3Jo6YP7R1udM1VZGek49fTt7GD0dvlZiObeliiy0vdy+zk3RVPLfmJIJvPXgsXuwlScKPxyLx6b9XIUlipOjbcZ2qNIUdk5SJ745E4Lczd9RJcwsXG0QnZSI7T6mXxzP6QSYClhxGbr4SK8Z1wlBf7ae8tXHk+n383+/ncT8tB2bGRpg3pBUm92hcaWJx63463vv7Eo7ffABA1PV9MrJtpb2p0rLzsGjXNWwMiQYAuNpZ4JORbRHQWrvSgKM37mPhv9dw5Z6oR3OxM8fsAS0wulMj9VT2wfAETNtwBnkFEkZ3aoQvxvhqXRdY3LEbiXj+xxAYGymw640n1I1/SfeYNMlAzqRJqZRwPCIRv56Kxt7L8cgv/LRqa26Cpzo1xJB2buhQhSSpPOk5+Vhz5Ba+P3JLPXoyqI0r5g5uVaIjcV6BEpPWnsKJiAdo6GCJv2f0RH0NVsppQrUqxdbCBHtn9a5wFdKaIxH47N9rMDZS4JcpfvBvWrXl+LpQoJTw39V4/HQ8Uj3lWVyTBtZ4Z7AP+vs46+1Tf1ZuAbacjsb3RyNhY26Cn6d0g7Nd1QqKy6J6sbcwNcLxuf00Wh1ZG+UVKPH+9svYVPiGPM7PEx/+rw1Mq7lUPiEtG2uPReGXk0XTqn1bNsAPk7rqpSj4633XsXz/DbjZW+C/2U9We7SxLDn5BVi8O1zduLG5sw2WP9dRq5W5kiTh77BYfLLzijrpH9O5Ed4Z4lPmlNnBawl4d+tFxKZkAwCe6+aBeUN8qlxUrlRK2H4+Fl/sCVd/8GnubIO5g1rBytwYL/x0Gjn5Sgxt54ZlYzvopGXCyz+fwZ7L8TU6Evg4YtIkAzmSpoS0bPwReqfUqFJHTwc8180Tw3zddLrs/VHxqdlYsu86fjsTA6UEmBgpMN7PE6/3bw4nG3N17x5rM2P8Ob1HtQpXH5VfoMTo1cE4H5OM3i0aYP0LXct8QTl8/T5eKKyl+vB/bTCpcK80Q3D1XirWHY/CtrC7sDY3wayA5hjbzbPab7rakCRJ5y/EkiRhxIrjuHAnBTP6NsObgS11evtVlZVbAKUk6SQpSMnKw4xNZ3H0RiIUCuDdIT6Y0stbp49lSlYeNobcRnxKNt4a1EpvK9yy8woQ8PVh3HmYhVf7NMXcQa10evs3E9Lw2q9huFo4SjPR30vdKqMqUjLz8Pmea+pk1cHKFO8M9sGYzo1gZKTAw4xcfLTjirqQ3NPRCotGtUOPZvV18vvk5Bfg5+Db+PbgTSQXtpEwUgBKCejfyhmrnu+s1dRhRWKSMtH/azESuPr5zhjU1lUnt0slMWmSQU0lTapRpU0h0dh3pfSo0nPdPHXaV0kT4XFpWLTrKg6G31fH8mTLBthx4R4UCuD7CV20Hg7XxM2EdAxdfhQ5+coyV5lEJWbgf98eQ2p2Pp7p0gifj656LZU+5eYrYWKkqNZQvqHZfSkOr/wSClsLE5x4u59WBexVoVRKSEzPwd3kLMQmZyM2OavwdBZiU7Jw92EWHmbmQaEQ05EdPeuhs1c9dPJ0gHd9a62eF9EPMvHi+tO4mZAOKzNjLBvbsVSH59pm7+U4TPs5FKbGCuye2RtNtehbVh5JkrDpVDQ+3nEF2XlKOFqbYfFoX529FoTefoh3t15Ur4Lr1tgRw9u7qae5jRTAiz298X8DW+qlfjElKw+rD0dg7bFI5OQr0atZffwwqYvORvRVVItfGtWzxH+zn9T57VeFUinVqdcrJk0y0HfSlJCWjd/P3MHm09GISSpqplhTo0qaOHEzEZ/+exWXY1PV52nTn6Qqfjh6C5/svAprM2Psntlb3RMpPScfT604jhsJ6ejo6YDN07pXu5aKNKdUShi49AhuJqRj7qBWeLWPbp4DUYkZCL71oGRSlJyNeylZyCuo2ktZPStTdPKsh05e9dDJsx7ae9iX+790JioJ034ORVJGLlztLPDDpC46rTuTiyRJeGHdaRwKv48nmtfHhhe7VesDRlJGLub+eQH7CntVPdG8Pr56ur1Op4EBMUX60/FILNl3Q10qAIhps8VjfNHRs55O768s91KycDrqIQa2dtFLQpOZm4/+Xx3GvZRszB7QAq/3b67z+6hMYnoOTkUmIeTWA4REJiE8Pg3e9a3h5y1qZP28neBqr9u/bU1i0iQDfSVN56IfYs2RWyVHlSxMMKpjQ4yVYVSpMkqlhL/P38WaI5Ho2dQJ7w7Vfrmttvc39vuTOBWZBD9vR/z6UncAwMu/hGLflXg425rjn9d6wUXHL9ZUuT9C7+DN38+jvo05js3tW603FEkSW10s/Peaun/Oo4wUotDX3cFS/dXQoeTPOfkFOHs7GWejH+Ls7Ye4cDdFXXStYmykgI+bLToXS6Qa1bPE9vOxeOv3C8gtUKJtQzv8MLFrrX6jeFRUYgYGLjmC3AIlVj/fCYPaal4ULkkS4lKzce1eGq7GiWnnhMJi7zmDWuLFnt56HZm4m5yFD7ZfxtEb9zGtd1ME9W1apz4k/XM+Fq/9eg4WpkY48H99qrWaVhPxqdmih19kEk5FJmm0KbiXkxX8vEUC5dfEscYX21QHkyYZ6Ctp+v1MDN76Q2zM2dHTAeO6eWKYr3uNLJevLaIfZGLQsiPIzC3AgmGtkZKVh2X7b8DM2AhbXu5eI582qbS8AiX6fHEId5Oz8PHItpjQ3atKt5OUkYu3fj+vXqLe0dMBrd3sCpMiVUJkAVc7C62Lb3PyC3AlNhWhtx/iXHQyQm8/RFxqdqnj6tuYq1eMDmztgqVjO8g+sqsPqn3SGjpYYt/s3mX+juk5+QiPS0N4XBquxaXiWlwart1LRWp2yQ2JmzawxvLnOqKNe82NxNW1aSMVSZLw7Brx4XCYrxu+HddJp7d/NzlLjCLdSkJI5AN1a4biWrnaws/bEd28ndC2oR3C49IQEimOvxKbCuUjmURDB0uRRBWORHk5WRlkeQTApEkW+kqasnIL8MWecDzdpZHBjSoZEtXWKGbGRuqRiC/G+OLpcjbHpJqx/kQU3t9+GY3qWeLQm320TmpO3EzEzC1hYtTCxAjvDvHBRH8vvb74xiZn4Wz0Q4Tefoiz0cm4fDdFPcr7cu8mmDuoVZ18YwbE603A14dxN1kUhY/u1KhkchSXWqI8oDhjIwWa1LdGS1dbdPBwwHg/L36406HLsSkY/s0xKCVgy7TuVd6UGxDlHofC7xfuCJFUYv9MQHSpb+1mpx416tbYscL9PlOz8xAa9RAnI8XtXbybou45puJiZw4/byf4N3XCmM6NanTBS2WYNMnAUPo0Pa4kScLEtafUTegehx5BtUF2XgF6fX4Aiem5GvXUUskrUGLJvutYdTgCkiRGLb55rhNau9f8/1Z2XgEu3k2BlZlxjY6ayGX3pXt45ZezFR7jbGuOVm52aOVqi1autmjpaotmzjZ1akrMEL279SI2hkTDx80OO17Tbl+6yMQM7L0chz2X43AuJhnF3/mNjRRo29Ae3QtHhjp7OVZ5uywAyMjJR+jth6IOKvIBwmKSS9QcPtfNEwtHtavy7esakyYZMGmSX2xyFl5cdxotXGzx1TPtDeqTzONM1VOrhYsNdr/Ru9JRmpikTLy++RzORScDEP113hvWuk5OhxkiSZLw0oZQ/Hc1HpamxmjhagufwsSopastWrnaVbqVCOlHUkYu+n55CClZefhkZFs8X8GUtyRJuHg3BXsvx2PP5TjceKQuqX0je/RsVh9+TZzQ2aueXjdtzs4rwNnohzhyPRGrD0fAzNgIJ+b101nfvupi0iQDJk2GQR99h6h6UrPz0HPhAaTl5GPNhM4Y2Kb8XjPbz8fi3b8uIi0nH7YWJlg0ylfvXaqptLwCJRLTc+Bia1FnpyJrK9WUt4OVKQ692adEJ/+8AiVORSZh7+U47L0Sj3spRfV5JkYK+Dd1wsDWLgho7VJhQ2B9GrHiOM7HJOPNgS0wo1/NrwQsizbv3/zoRnUKEybDY2dhign+Xlh5KAIrDkVgQGuXUn+nzNx8vP/3ZfweegcA0NmrHpaN7VCrVuDUJabGRrK9qVLFxvt5YlNINMLj07Bk33XMHdwKR67fx57L8dh/Nb5EQb6VmTH6tGyAga1d0beVc7Wm3HRlcg8vzNqSjF9ORuPlJ5vWuhkBjjTpCEeaiMqXmJ6DnosOICdfiU1T/Up0Z750NwWvbz6HW/czoFAAr/Vthtf7N9fJNhREddGJiESM+z4ERgqR4OYUa5vhZG2GAB8XBLZ1QY+m9Q2iGWZxOfkF6LlI1DnWxH6HmuBIExEZlPo25hjb1QPrg29j5aEI9GhWH5IkYe3xKHy+S/RecrWzwJJnO8i6NyBRbdCjaX0MaeeKfy/GISdfCU9HKwxs7YLAtq7o5FlPL3sU6oq5iTHGdfPE8gM3sf5ElEEkTdpg0kRENeKl3k2wMSQax24m4uC1BGwIjlJvvTOgtQsWj/atcFkzERX5Ykx79GnpDN9G9mjpYlurShPGdxfT9aeiknA5NqVWrUrl+DcR1YhG9awwokNDAMAL607jYPh9mJkY4eMRbbBmQmcmTERasDY3wTNdPNDK1a5WJUwA4GJngcHtxAjT+hNR8gajJSZNRFRjXu3TBKrX9+bONtg+oycm+DeudS/6RFQ9k3uIdgl/h8XiYUauzNFojtNzRFRjmjnb4ssx7RGXmo0Xe3qzYzTRY6qTZz20bWiHS3dTsfl0jM429dY3jjQRUY0a3bkRgvo2Y8JE9BhTKBSY5N8YgNgGK7+cjbgNDZMmIiIiqnHD27vD0doMd5Oz8N/VeLnD0QiTJiIiIqpxFqbGeK6b2FR9XS0pCGfSRERERLJ4vrsXjI0UOHkrCdfiUuUOp1JMmoiIiEgWbvaWCGzjAgBYf+K2zNFUjkkTERERyWZyD28AwNZzd5CSmSdzNBVj0kRERESy6dq4Hnzc7JCdp8SWM9Fyh1MhJk1EREQkG4VCoW52uSH4NgqUkswRlY9JExEREclqRIeGcLAyxZ2HWThwLUHucMpl0EnTwoUL0bVrV9ja2sLZ2RkjR45EeHh4iWOys7MRFBQEJycn2NjYYPTo0YiPL9nvITo6GkOHDoWVlRWcnZ3x1ltvIT8/v8Qxhw4dQqdOnWBubo5mzZph3bp1+v71iIiICKL9wLNdRfsBQ96PzqCTpsOHDyMoKAgnT57Evn37kJeXh4EDByIjI0N9zKxZs/DPP//g999/x+HDhxEbG4tRo0apLy8oKMDQoUORm5uLEydOYP369Vi3bh0WLFigPiYyMhJDhw5F3759ERYWhpkzZ2Lq1KnYs2dPjf6+REREj6sJ3b1gpACO3UzEjfg0ucMpk0KSJMOdPHzE/fv34ezsjMOHD6N3795ISUlBgwYNsGnTJowZMwYAcO3aNfj4+CA4OBjdu3fHrl27MGzYMMTGxsLFRSxrXL16NebOnYv79+/DzMwMc+fOxc6dO3Hp0iX1fY0dOxbJycnYvXu3RrGlpqbC3t4eKSkpsLOz0/0vT0REVMe9/PMZ7Lkcj+e7e+KTke1q5D61ef826JGmR6WkpAAAHB0dAQChoaHIy8tDQECA+phWrVrB09MTwcHBAIDg4GC0a9dOnTABQGBgIFJTU3H58mX1McVvQ3WM6jbKkpOTg9TU1BJfREREVHWTejQGAPx19i5Ssw2v/UCtSZqUSiVmzpyJnj17om3btgCAuLg4mJmZwcHBocSxLi4uiIuLUx9TPGFSXa66rKJjUlNTkZWVVWY8CxcuhL29vfrLw8Oj2r8jERHR48y/iRNautgiM7cAv5+5I3c4pdSapCkoKAiXLl3C5s2b5Q4FADBv3jykpKSov2JiYuQOiYiIqFZTKBSYqG4/EAWlgbUfqBVJ04wZM7Bjxw4cPHgQjRo1Up/v6uqK3NxcJCcnlzg+Pj4erq6u6mMeXU2n+rmyY+zs7GBpaVlmTObm5rCzsyvxRURERNXzVMeGsLMwwe0HmTh03bDaDxh00iRJEmbMmIGtW7fiwIED8Pb2LnF5586dYWpqiv3796vPCw8PR3R0NPz9/QEA/v7+uHjxIhISih74ffv2wc7ODq1bt1YfU/w2VMeoboOIiIhqhpWZibr9wDoD24/OoJOmoKAg/PLLL9i0aRNsbW0RFxeHuLg4dZ2Rvb09pkyZgtmzZ+PgwYMIDQ3FCy+8AH9/f3Tv3h0AMHDgQLRu3RoTJkzA+fPnsWfPHsyfPx9BQUEwNzcHALzyyiu4desW5syZg2vXrmHlypX47bffMGvWLNl+dyIiosfVhO6NoVAAR67fR8T9dLnDUTPopGnVqlVISUlBnz594Obmpv7asmWL+pglS5Zg2LBhGD16NHr37g1XV1f89ddf6suNjY2xY8cOGBsbw9/fH88//zwmTpyIjz76SH2Mt7c3du7ciX379qF9+/b46quv8MMPPyAwMLBGf18iIiICPJ2s0L+VMwDg52DDGW2qVX2aDBn7NBEREenO0Rv3MeHHU7AxN0HwvH6wtTDVy/3U2T5NRERE9Hjo1aw+mjnbID0nH3+GGkb7ASZNREREZHAUCgUm+avaD9w2iPYDTJqIiIjIII3q1Ai25ia4lZiBozcT5Q6HSRMREREZJmtzE4zpIvozrj8RJW8wYNJEREREBmySv2g/cDA8AVGJGbLGwqSJiIiIDFbj+tbo06IBJEnUNsmJSRMREREZtEk9GsNIAaTn5Mkah4ms905ERERUid7NG+DY3H5wdyh7P9iawpEmIiIiMmhGRgrZEyaASRMRERGRRpg0EREREWmASRMRERGRBpg0EREREWmASRMRERGRBpg0EREREWmASRMRERGRBpg0EREREWmASRMRERGRBpg0EREREWmASRMRERGRBpg0EREREWmASRMRERGRBkzkDqCukCQJAJCamipzJERERKQp1fu26n28IkyadCQtLQ0A4OHhIXMkREREpK20tDTY29tXeIxC0iS1okoplUrExsbC1tYWCoWi1OWpqanw8PBATEwM7OzsZIiw9uBjpTk+VprjY6U5Plaa42OlHUN8vCRJQlpaGtzd3WFkVHHVEkeadMTIyAiNGjWq9Dg7OzuDeaIYOj5WmuNjpTk+VprjY6U5PlbaMbTHq7IRJhUWghMRERFpgEkTERERkQaYNNUQc3NzvP/++zA3N5c7FIPHx0pzfKw0x8dKc3ysNMfHSju1/fFiITgRERGRBjjSRERERKQBJk1EREREGmDSRERERKQBJk1EREREGmDSVANWrFiBxo0bw8LCAn5+fjh16pTcIRmkDz74AAqFosRXq1at5A7LIBw5cgTDhw+Hu7s7FAoFtm3bVuJySZKwYMECuLm5wdLSEgEBAbhx44Y8wcqsssdq8uTJpZ5ngwYNkidYmS1cuBBdu3aFra0tnJ2dMXLkSISHh5c4Jjs7G0FBQXBycoKNjQ1Gjx6N+Ph4mSKWjyaPVZ8+fUo9t1555RWZIpbPqlWr4Ovrq25g6e/vj127dqkvr83PKSZNerZlyxbMnj0b77//Ps6ePYv27dsjMDAQCQkJcodmkNq0aYN79+6pv44dOyZ3SAYhIyMD7du3x4oVK8q8fPHixVi+fDlWr16NkJAQWFtbIzAwENnZ2TUcqfwqe6wAYNCgQSWeZ7/++msNRmg4Dh8+jKCgIJw8eRL79u1DXl4eBg4ciIyMDPUxs2bNwj///IPff/8dhw8fRmxsLEaNGiVj1PLQ5LECgJdeeqnEc2vx4sUyRSyfRo0aYdGiRQgNDcWZM2fQr18/jBgxApcvXwZQy59TEulVt27dpKCgIPXPBQUFkru7u7Rw4UIZozJM77//vtS+fXu5wzB4AKStW7eqf1YqlZKrq6v0xRdfqM9LTk6WzM3NpV9//VWGCA3Ho4+VJEnSpEmTpBEjRsgSj6FLSEiQAEiHDx+WJEk8j0xNTaXff/9dfczVq1clAFJwcLBcYRqERx8rSZKkJ598UnrjjTfkC8qA1atXT/rhhx9q/XOKI016lJubi9DQUAQEBKjPMzIyQkBAAIKDg2WMzHDduHED7u7uaNKkCcaPH4/o6Gi5QzJ4kZGRiIuLK/E8s7e3h5+fH59n5Th06BCcnZ3RsmVLvPrqq3jw4IHcIRmElJQUAICjoyMAIDQ0FHl5eSWeW61atYKnp+dj/9x69LFS2bhxI+rXr4+2bdti3rx5yMzMlCM8g1FQUIDNmzcjIyMD/v7+tf45xQ179SgxMREFBQVwcXEpcb6LiwuuXbsmU1SGy8/PD+vWrUPLli1x7949fPjhh3jiiSdw6dIl2Nrayh2ewYqLiwOAMp9nqsuoyKBBgzBq1Ch4e3sjIiIC77zzDgYPHozg4GAYGxvLHZ5slEolZs6ciZ49e6Jt27YAxHPLzMwMDg4OJY593J9bZT1WADBu3Dh4eXnB3d0dFy5cwNy5cxEeHo6//vpLxmjlcfHiRfj7+yM7Oxs2NjbYunUrWrdujbCwsFr9nGLSRAZj8ODB6tO+vr7w8/ODl5cXfvvtN0yZMkXGyKguGTt2rPp0u3bt4Ovri6ZNm+LQoUPo37+/jJHJKygoCJcuXWIdoQbKe6ymTZumPt2uXTu4ubmhf//+iIiIQNOmTWs6TFm1bNkSYWFhSElJwR9//IFJkybh8OHDcodVbZye06P69evD2Ni41KqA+Ph4uLq6yhRV7eHg4IAWLVrg5s2bcodi0FTPJT7PqqZJkyaoX7/+Y/08mzFjBnbs2IGDBw+iUaNG6vNdXV2Rm5uL5OTkEsc/zs+t8h6rsvj5+QHAY/ncMjMzQ7NmzdC5c2csXLgQ7du3x7Jly2r9c4pJkx6ZmZmhc+fO2L9/v/o8pVKJ/fv3w9/fX8bIaof09HRERETAzc1N7lAMmre3N1xdXUs8z1JTUxESEsLnmQbu3LmDBw8ePJbPM0mSMGPGDGzduhUHDhyAt7d3ics7d+4MU1PTEs+t8PBwREdHP3bPrcoeq7KEhYUBwGP53HqUUqlETk5OrX9OcXpOz2bPno1JkyahS5cu6NatG5YuXYqMjAy88MILcodmcN58800MHz4cXl5eiI2Nxfvvvw9jY2M899xzcocmu/T09BKfViMjIxEWFgZHR0d4enpi5syZ+OSTT9C8eXN4e3vjvffeg7u7O0aOHClf0DKp6LFydHTEhx9+iNGjR8PV1RURERGYM2cOmjVrhsDAQBmjlkdQUBA2bdqEv//+G7a2tuqaEnt7e1haWsLe3h5TpkzB7Nmz4ejoCDs7O7z22mvw9/dH9+7dZY6+ZlX2WEVERGDTpk0YMmQInJyccOHCBcyaNQu9e/eGr6+vzNHXrHnz5mHw4MHw9PREWloaNm3ahEOHDmHPnj21/zkl9/K9x8E333wjeXp6SmZmZlK3bt2kkydPyh2SQXr22WclNzc3yczMTGrYsKH07LPPSjdv3pQ7LINw8OBBCUCpr0mTJkmSJNoOvPfee5KLi4tkbm4u9e/fXwoPD5c3aJlU9FhlZmZKAwcOlBo0aCCZmppKXl5e0ksvvSTFxcXJHbYsynqcAEg//fST+pisrCxp+vTpUr169SQrKyvpqaeeku7duydf0DKp7LGKjo6WevfuLTk6Okrm5uZSs2bNpLfeektKSUmRN3AZvPjii5KXl5dkZmYmNWjQQOrfv7+0d+9e9eW1+TmlkCRJqskkjYiIiKg2Yk0TERERkQaYNBERERFpgEkTERERkQaYNBERERFpgEkTERERkQaYNBERERFpgEkTERERkQaYNBERERFpgEkTERERkQaYNBHRY2ny5MlQKBRQKBQwNTWFi4sLBgwYgLVr10KpVModHhEZICZNRPTYGjRoEO7du4eoqCjs2rULffv2xRtvvIFhw4YhPz9f7vCIyMAwaSKix5a5uTlcXV3RsGFDdOrUCe+88w7+/vtv7Nq1C+vWrQMAfP3112jXrh2sra3h4eGB6dOnIz09HQCQkZEBOzs7/PHHHyVud9u2bbC2tkZaWlpN/0pEpEdMmoiIiunXrx/at2+Pv/76CwBgZGSE5cuX4/Lly1i/fj0OHDiAOXPmAACsra0xduxY/PTTTyVu46effsKYMWNga2tb4/ETkf4oJEmS5A6CiKimTZ48GcnJydi2bVupy8aOHYsLFy7gypUrpS77448/8MorryAxMREAcOrUKfTo0QMxMTFwc3NDQkICGjZsiP/++w9PPvmkvn8NIqpBHGkiInqEJElQKBQAgP/++w/9+/dHw4YNYWtriwkTJuDBgwfIzMwEAHTr1g1t2rTB+vXrAQC//PILvLy80Lt3b9niJyL9YNJERPSIq1evwtvbG1FRURg2bBh8fX3x559/IjQ0FCtWrAAA5Obmqo+fOnWqugbqp59+wgsvvKBOuoio7mDSRERUzIEDB3Dx4kWMHj0aoaGhUCqV+Oqrr9C9e3e0aNECsbGxpa7z/PPP4/bt21i+fDmuXLmCSZMmyRA5EembidwBEBHJJScnB3FxcSgoKEB8fDx2796NhQsXYtiwYZg4cSIuXbqEvLw8fPPNNxg+fDiOHz+O1atXl7qdevXqYdSoUXjrrbcwcOBANGrUSIbfhoj0jSNNRPTY2r17N9zc3NC4cWMMGjQIBw8exPLly/H333/D2NgY7du3x9dff43PP/8cbdu2xcaNG7Fw4cIyb2vKlCnIzc3Fiy++WMO/BRHVFK6eIyLSgZ9//hmzZs1CbGwszMzM5A6HiPSA03NERNWQmZmJe/fuYdGiRXj55ZeZMBHVYZyeIyKqhsWLF6NVq1ZwdXXFvHnz5A6HiPSI03NEREREGuBIExEREZEGmDQRERERaYBJExEREZEGmDQRERERaYBJExEREZEGmDQRERERaYBJExEREZEGmDQRERERaeD/Aalrg2IRirZ/AAAAAElFTkSuQmCC">
            <a:extLst>
              <a:ext uri="{FF2B5EF4-FFF2-40B4-BE49-F238E27FC236}">
                <a16:creationId xmlns:a16="http://schemas.microsoft.com/office/drawing/2014/main" id="{6B329F0C-925B-758C-001B-E42D88A3A8B6}"/>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4" name="Picture 2">
            <a:extLst>
              <a:ext uri="{FF2B5EF4-FFF2-40B4-BE49-F238E27FC236}">
                <a16:creationId xmlns:a16="http://schemas.microsoft.com/office/drawing/2014/main" id="{B1051572-A497-0E1C-3862-D282307FA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133" y="1728645"/>
            <a:ext cx="9801225" cy="476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758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 Hypothesis tests</a:t>
            </a: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Dikdörtgen 5"/>
          <p:cNvSpPr/>
          <p:nvPr/>
        </p:nvSpPr>
        <p:spPr>
          <a:xfrm>
            <a:off x="646897" y="1757646"/>
            <a:ext cx="4562001" cy="5232202"/>
          </a:xfrm>
          <a:prstGeom prst="rect">
            <a:avLst/>
          </a:prstGeom>
        </p:spPr>
        <p:txBody>
          <a:bodyPr wrap="square">
            <a:spAutoFit/>
          </a:bodyPr>
          <a:lstStyle/>
          <a:p>
            <a:r>
              <a:rPr lang="en-GB" b="1" dirty="0"/>
              <a:t>Hypothesis:</a:t>
            </a:r>
          </a:p>
          <a:p>
            <a:pPr>
              <a:buFont typeface="Arial" panose="020B0604020202020204" pitchFamily="34" charset="0"/>
              <a:buChar char="•"/>
            </a:pPr>
            <a:r>
              <a:rPr lang="en-GB" b="1" dirty="0"/>
              <a:t>Null Hypothesis (H0):</a:t>
            </a:r>
            <a:r>
              <a:rPr lang="en-GB" dirty="0"/>
              <a:t> There is no significant difference in the average profit based on payment mode (Cash vs. Card) for both cab companies.</a:t>
            </a:r>
          </a:p>
          <a:p>
            <a:pPr>
              <a:buFont typeface="Arial" panose="020B0604020202020204" pitchFamily="34" charset="0"/>
              <a:buChar char="•"/>
            </a:pPr>
            <a:r>
              <a:rPr lang="en-GB" b="1" dirty="0"/>
              <a:t>Alternative Hypothesis (H1):</a:t>
            </a:r>
            <a:r>
              <a:rPr lang="en-GB" dirty="0"/>
              <a:t> There is a significant difference in the average profit based on payment mode for at least one of the cab companies.</a:t>
            </a:r>
          </a:p>
          <a:p>
            <a:r>
              <a:rPr lang="en-GB" b="1" dirty="0"/>
              <a:t>Analysis:</a:t>
            </a:r>
          </a:p>
          <a:p>
            <a:pPr>
              <a:buFont typeface="Arial" panose="020B0604020202020204" pitchFamily="34" charset="0"/>
              <a:buChar char="•"/>
            </a:pPr>
            <a:r>
              <a:rPr lang="en-GB" b="1" dirty="0"/>
              <a:t>Companies </a:t>
            </a:r>
            <a:r>
              <a:rPr lang="en-GB" b="1" dirty="0" err="1"/>
              <a:t>Analyzed</a:t>
            </a:r>
            <a:r>
              <a:rPr lang="en-GB" b="1" dirty="0"/>
              <a:t>:</a:t>
            </a:r>
            <a:endParaRPr lang="en-GB" dirty="0"/>
          </a:p>
          <a:p>
            <a:r>
              <a:rPr lang="en-GB" b="1" dirty="0"/>
              <a:t>  Pink Cab</a:t>
            </a:r>
            <a:endParaRPr lang="en-GB" dirty="0"/>
          </a:p>
          <a:p>
            <a:r>
              <a:rPr lang="en-GB" b="1" dirty="0"/>
              <a:t>  Yellow Cab</a:t>
            </a:r>
            <a:endParaRPr lang="en-GB" dirty="0"/>
          </a:p>
          <a:p>
            <a:pPr>
              <a:buFont typeface="Arial" panose="020B0604020202020204" pitchFamily="34" charset="0"/>
              <a:buChar char="•"/>
            </a:pPr>
            <a:r>
              <a:rPr lang="en-GB" b="1" dirty="0"/>
              <a:t>Method Used:</a:t>
            </a:r>
            <a:endParaRPr lang="en-GB" dirty="0"/>
          </a:p>
          <a:p>
            <a:r>
              <a:rPr lang="en-GB" b="1" dirty="0"/>
              <a:t>  Independent t-tests</a:t>
            </a:r>
            <a:r>
              <a:rPr lang="en-GB" dirty="0"/>
              <a:t> were performed for each   company to compare profits between Cash and Card payment modes.</a:t>
            </a:r>
          </a:p>
          <a:p>
            <a:endParaRPr lang="en-US" sz="2800" dirty="0">
              <a:latin typeface="Angsana New" pitchFamily="18" charset="-34"/>
              <a:cs typeface="Angsana New" pitchFamily="18" charset="-34"/>
            </a:endParaRPr>
          </a:p>
        </p:txBody>
      </p:sp>
      <p:cxnSp>
        <p:nvCxnSpPr>
          <p:cNvPr id="10" name="Düz Bağlayıcı 9"/>
          <p:cNvCxnSpPr/>
          <p:nvPr/>
        </p:nvCxnSpPr>
        <p:spPr>
          <a:xfrm>
            <a:off x="5854890" y="1514902"/>
            <a:ext cx="0" cy="5053026"/>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212121"/>
                </a:solidFill>
                <a:effectLst/>
                <a:latin typeface="var(--colab-code-font-family)"/>
                <a:cs typeface="Arial" pitchFamily="34" charset="0"/>
              </a:rPr>
              <a:t>t_statistics: [-0.03834307] p_value: [0.97289731] Reject Alternative Hypothesis(H1) t_statistics: [0.17875066] p_value: [0.8746019] Reject Alternative Hypothesis(H1)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212121"/>
                </a:solidFill>
                <a:effectLst/>
                <a:latin typeface="var(--colab-chrome-font-family)"/>
                <a:cs typeface="Arial" pitchFamily="34" charset="0"/>
              </a:rPr>
              <a:t>KodMetin</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a:extLst>
              <a:ext uri="{FF2B5EF4-FFF2-40B4-BE49-F238E27FC236}">
                <a16:creationId xmlns:a16="http://schemas.microsoft.com/office/drawing/2014/main" id="{C1E12574-38FB-DCD9-9394-57D15F913C01}"/>
              </a:ext>
            </a:extLst>
          </p:cNvPr>
          <p:cNvSpPr txBox="1"/>
          <p:nvPr/>
        </p:nvSpPr>
        <p:spPr>
          <a:xfrm>
            <a:off x="6096000" y="1757646"/>
            <a:ext cx="5012723" cy="4524315"/>
          </a:xfrm>
          <a:prstGeom prst="rect">
            <a:avLst/>
          </a:prstGeom>
          <a:noFill/>
        </p:spPr>
        <p:txBody>
          <a:bodyPr wrap="square">
            <a:spAutoFit/>
          </a:bodyPr>
          <a:lstStyle/>
          <a:p>
            <a:r>
              <a:rPr lang="en-GB" b="1" dirty="0"/>
              <a:t>Results:</a:t>
            </a:r>
          </a:p>
          <a:p>
            <a:pPr>
              <a:buFont typeface="Arial" panose="020B0604020202020204" pitchFamily="34" charset="0"/>
              <a:buChar char="•"/>
            </a:pPr>
            <a:r>
              <a:rPr lang="en-GB" b="1" dirty="0"/>
              <a:t>Pink Cab:</a:t>
            </a:r>
            <a:endParaRPr lang="en-GB" dirty="0"/>
          </a:p>
          <a:p>
            <a:pPr marL="742950" lvl="1" indent="-285750">
              <a:buFont typeface="Arial" panose="020B0604020202020204" pitchFamily="34" charset="0"/>
              <a:buChar char="•"/>
            </a:pPr>
            <a:r>
              <a:rPr lang="en-GB" b="1" dirty="0"/>
              <a:t>T-statistic:</a:t>
            </a:r>
            <a:r>
              <a:rPr lang="en-GB" dirty="0"/>
              <a:t> -1.06</a:t>
            </a:r>
          </a:p>
          <a:p>
            <a:pPr marL="742950" lvl="1" indent="-285750">
              <a:buFont typeface="Arial" panose="020B0604020202020204" pitchFamily="34" charset="0"/>
              <a:buChar char="•"/>
            </a:pPr>
            <a:r>
              <a:rPr lang="en-GB" b="1" dirty="0"/>
              <a:t>P-value:</a:t>
            </a:r>
            <a:r>
              <a:rPr lang="en-GB" dirty="0"/>
              <a:t> 0.294 (greater than 0.05)</a:t>
            </a:r>
          </a:p>
          <a:p>
            <a:pPr marL="742950" lvl="1" indent="-285750">
              <a:buFont typeface="Arial" panose="020B0604020202020204" pitchFamily="34" charset="0"/>
              <a:buChar char="•"/>
            </a:pPr>
            <a:r>
              <a:rPr lang="en-GB" b="1" dirty="0"/>
              <a:t>Conclusion:</a:t>
            </a:r>
            <a:r>
              <a:rPr lang="en-GB" dirty="0"/>
              <a:t> No significant difference in the average profit between Cash and Card payment modes.</a:t>
            </a:r>
          </a:p>
          <a:p>
            <a:pPr>
              <a:buFont typeface="Arial" panose="020B0604020202020204" pitchFamily="34" charset="0"/>
              <a:buChar char="•"/>
            </a:pPr>
            <a:r>
              <a:rPr lang="en-GB" b="1" dirty="0"/>
              <a:t>Yellow Cab:</a:t>
            </a:r>
            <a:endParaRPr lang="en-GB" dirty="0"/>
          </a:p>
          <a:p>
            <a:r>
              <a:rPr lang="en-GB" b="1" dirty="0"/>
              <a:t>  T-statistic:</a:t>
            </a:r>
            <a:r>
              <a:rPr lang="en-GB" dirty="0"/>
              <a:t> -1.06</a:t>
            </a:r>
          </a:p>
          <a:p>
            <a:r>
              <a:rPr lang="en-GB" b="1" dirty="0"/>
              <a:t>   P-value:</a:t>
            </a:r>
            <a:r>
              <a:rPr lang="en-GB" dirty="0"/>
              <a:t> 0.294 (greater than 0.05)</a:t>
            </a:r>
          </a:p>
          <a:p>
            <a:r>
              <a:rPr lang="en-GB" b="1" dirty="0"/>
              <a:t>   Conclusion:</a:t>
            </a:r>
            <a:r>
              <a:rPr lang="en-GB" dirty="0"/>
              <a:t> No significant difference in the average profit between Cash and Card payment modes.</a:t>
            </a:r>
          </a:p>
          <a:p>
            <a:r>
              <a:rPr lang="en-GB" b="1" dirty="0"/>
              <a:t>Visualization:</a:t>
            </a:r>
          </a:p>
          <a:p>
            <a:pPr>
              <a:buFont typeface="Arial" panose="020B0604020202020204" pitchFamily="34" charset="0"/>
              <a:buChar char="•"/>
            </a:pPr>
            <a:r>
              <a:rPr lang="en-GB" b="1" dirty="0"/>
              <a:t>Box Plot</a:t>
            </a:r>
            <a:r>
              <a:rPr lang="en-GB" dirty="0"/>
              <a:t> comparing profit distributions for Cash and Card payments for both companies.</a:t>
            </a:r>
          </a:p>
        </p:txBody>
      </p:sp>
    </p:spTree>
    <p:extLst>
      <p:ext uri="{BB962C8B-B14F-4D97-AF65-F5344CB8AC3E}">
        <p14:creationId xmlns:p14="http://schemas.microsoft.com/office/powerpoint/2010/main" val="117812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E4CB2-CB00-51DE-4D2A-253367B8030E}"/>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383D6ACF-DBEA-C9DA-A306-EC19AF3359C6}"/>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FFEA50FA-9B39-44C4-F7DF-EB99972C8C0A}"/>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Exploratory Data Analysis</a:t>
            </a:r>
            <a:r>
              <a:rPr lang="tr-TR" sz="6000" b="1" dirty="0">
                <a:solidFill>
                  <a:srgbClr val="FF6600"/>
                </a:solidFill>
                <a:latin typeface="Angsana New" pitchFamily="18" charset="-34"/>
                <a:cs typeface="Angsana New" pitchFamily="18" charset="-34"/>
              </a:rPr>
              <a:t> (</a:t>
            </a:r>
            <a:r>
              <a:rPr lang="en-US" sz="6000" b="1" dirty="0">
                <a:solidFill>
                  <a:srgbClr val="FF6600"/>
                </a:solidFill>
                <a:latin typeface="Angsana New" pitchFamily="18" charset="-34"/>
                <a:cs typeface="Angsana New" pitchFamily="18" charset="-34"/>
              </a:rPr>
              <a:t>EDA</a:t>
            </a:r>
            <a:r>
              <a:rPr lang="tr-TR" sz="6000" b="1" dirty="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a:extLst>
              <a:ext uri="{FF2B5EF4-FFF2-40B4-BE49-F238E27FC236}">
                <a16:creationId xmlns:a16="http://schemas.microsoft.com/office/drawing/2014/main" id="{F5F606D0-E5FD-5F45-E4F8-EE279CEFFBC5}"/>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k0AAAGwCAYAAAC0HlECAAAAOXRFWHRTb2Z0d2FyZQBNYXRwbG90bGliIHZlcnNpb24zLjcuMSwgaHR0cHM6Ly9tYXRwbG90bGliLm9yZy/bCgiHAAAACXBIWXMAAA9hAAAPYQGoP6dpAACIoUlEQVR4nO3deViU1dsH8O+w7yAomwLijgvuImrmguL609TKNJfSrMRKfUuzzPY0W1zKJStTS9M2zTS33BdERXEXFUFQBERk35nn/eMwA8g2AzM8A34/18XFMPPMzM0wzNxzzn3uo5AkSQIRERERVchI7gCIiIiIagMmTUREREQaYNJEREREpAEmTUREREQaYNJEREREpAEmTUREREQaYNJEREREpAETuQOoK5RKJWJjY2FrawuFQiF3OERERKQBSZKQlpYGd3d3GBlVPJbEpElHYmNj4eHhIXcYREREVAUxMTFo1KhRhccwadIRW1tbAOJBt7OzkzkaIiIi0kRqaio8PDzU7+MVYdKkI6opOTs7OyZNREREtYwmpTUsBCciIiLSAJMmIiIiIg0waSIiIiLSAJMmIiIiIg0waSIiIiLSAJMmIiIiIg0waSIiIiLSAJMmIiIiIg0waSIiIiLSAJMmIiIiIg0waSIiIiLSAJMmIiIiIg0waSIiqouUSvFFRDrDpIkMT8pdICdN7iiIareds4CFjYCHt+WOhMqTnQKc/RnIy5I7EtIQkyYyLA8igG86AVuelzsSotorLxs4vxnIywBuHZQ7GirPvveB7TOAkNVyR0IaYtJEhuX6biA/G4g8AuRmyB0NUe0UHSz+jwDg/nV5Y6GySRIQvkucjg2TNRTSHJMmMiyRR8R3SQnEXZQ3FqLaqvjo0v1r8sVB5Yu/BKTHidP3w+WNhTTGpIkMR0E+cPtE0c+x5+SLhag2iyieNPEN2SDd/K/o9IObQEGefLGQxpg0keGIOw/kpBb9zKTJcEUcBK7vkTsKKktGIhB3oejn1DtcWGGIbhRLmpR5QFKkfLGQxmRNmo4cOYLhw4fD3d0dCoUC27ZtK3G5JElYsGAB3NzcYGlpiYCAANy4caPEMUlJSRg/fjzs7Ozg4OCAKVOmID09vcQxFy5cwBNPPAELCwt4eHhg8eLFpWL5/fff0apVK1hYWKBdu3b4999/df77UiUij4rvFvbiO5Mmw5SRCGx8Gtg8Dki/L3c09Khbh8R3l7aAtbM4nci6JoOSnQrEnBSnbVzE90SOCNYGsiZNGRkZaN++PVasWFHm5YsXL8by5cuxevVqhISEwNraGoGBgcjOzlYfM378eFy+fBn79u3Djh07cOTIEUybNk19eWpqKgYOHAgvLy+Ehobiiy++wAcffIA1a9aojzlx4gSee+45TJkyBefOncPIkSMxcuRIXLp0SX+/PJWmqmfqMkV8T7whXlzIsFzbKT4ZK/NLjmiQYVDVMzXpAzRoKU5zis6wRB4W/z+OTYGm/cR5rD2rFWRNmgYPHoxPPvkETz31VKnLJEnC0qVLMX/+fIwYMQK+vr7YsGEDYmNj1SNSV69exe7du/HDDz/Az88PvXr1wjfffIPNmzcjNjYWALBx40bk5uZi7dq1aNOmDcaOHYvXX38dX3/9tfq+li1bhkGDBuGtt96Cj48PPv74Y3Tq1AnffvttjTwOBDGfH134yavtKMDeA4DEN2VDdPWfotPx/GBhUCQJiDgkTjftCzRoJU7zDdmw3NgnvjcLYGJbyxhsTVNkZCTi4uIQEBCgPs/e3h5+fn4IDg4GAAQHB8PBwQFdunRRHxMQEAAjIyOEhISoj+nduzfMzMzUxwQGBiI8PBwPHz5UH1P8flTHqO6nLDk5OUhNTS3xRdVw96zoKWPpCDi3Adw7iPM5RWdYspKLpn8AII5Jk0F5cFPUMBmbAZ49ir0hc3rOYEgScHO/ON18ABPbWsZgk6a4OLEU08XFpcT5Li4u6svi4uLg7Oxc4nITExM4OjqWOKas2yh+H+Udo7q8LAsXLoS9vb36y8PDQ9tfkYqLKpyaa9wLMDIC3DuKn5k0GZYbe8XUnKLwpYMjTYZFtWrOsztgZlUsaeIbssG4f60wsTUHvHoC9VuI8xNvAMoCeWOjShls0mTo5s2bh5SUFPVXTEyM3CHVbqp6Ju/e4juTJsN05W/x3Xes+J54HcjPkS8eKkldz9RXfFeNYjyM4lYdhkLVaqBxL5HY1mssEqj8bCA5WtbQqHIGmzS5uroCAOLj40ucHx8fr77M1dUVCQkJJS7Pz89HUlJSiWPKuo3i91HeMarLy2Jubg47O7sSX1RF+TlAzClxuvET4rsqaUq6BWQ9lCcuKik3o2haofsrgIWDKGZlLYZhKMgrWoHatDBpsm4g/k6QxNQdyU9Vz9R8gPhuZFw02sT/JYNnsEmTt7c3XF1dsX//fvV5qampCAkJgb+/PwDA398fycnJCA0NVR9z4MABKJVK+Pn5qY85cuQI8vKKGoft27cPLVu2RL169dTHFL8f1TGq+yE9u3NafMqydi6aTrCsB9TzFqfvnZcvNipy8z8gPwtw8AJcfQHXduJ8TtEZhruhQG6aqAt0bS/OUyiK1czwDVl2OeliixtAFIGrcBq11pA1aUpPT0dYWBjCwsIAiOLvsLAwREdHQ6FQYObMmfjkk0+wfft2XLx4ERMnToS7uztGjhwJAPDx8cGgQYPw0ksv4dSpUzh+/DhmzJiBsWPHwt3dHQAwbtw4mJmZYcqUKbh8+TK2bNmCZcuWYfbs2eo43njjDezevRtfffUVrl27hg8++ABnzpzBjBkzavoheTypp+aeEC/yKqrRprtnaz4mKk21as5nuPg7ubQVP7MY3DCo6pmaPCnqAlX4hmw4oo4CBbnig4dTs6LzmdjWGiZy3vmZM2fQt29f9c+qRGbSpElYt24d5syZg4yMDEybNg3Jycno1asXdu/eDQsLC/V1Nm7ciBkzZqB///4wMjLC6NGjsXz5cvXl9vb22Lt3L4KCgtC5c2fUr18fCxYsKNHLqUePHti0aRPmz5+Pd955B82bN8e2bdvQtm3bGngUSD2loJqaU3HvCFz+i3VNhiA/p6gDeOsR4rtr4f9HPPcINAiP1jOpcEm74SjeaqD4B8QGquk5JraGTtakqU+fPpAkqdzLFQoFPvroI3z00UflHuPo6IhNmzZVeD++vr44evRohcc8/fTTePrppysOmHQvN1NMzwFFReAq6mLwsBoNicpw65DY4sbWDWhY2OKj+EiTJJV8E6CalZ0C3DkjTjdl0mSQJAm4+Ug9k4pqpCnxOv+XDJzB1jTRYyImRCxht2sIODYpeZlbYV1GSrTYukPfkqOBzCT9309tdHW7+N5qWNHUT4NWgMIYyEoC0u7JFxsBUccAqUB0mHbwLHmZ6g05KYKbwsrpwU3xGmNsVnpU3bEJYGQC5KYDqXfliY80wqSJ5KWqZ2r8ROlPVxZ2gFNzcVrfo02pscA3XYClvsCp79kvpbiCfOBa4V6MPsOLzje1AOoX/n1Y1yQvVT3To6NMgPhAYmYjVjom3arZuKiIqtWApz9gblPyMmPTohonTtEZNCZNJK+owmlT7yfKvrym+jXd/A8oyBGrj/59E1gbCMRf1u991ha3j4vRJEtH0YyvOBfWNRmE8uqZAPFhpD5rZmT3aKuBR7HtQK3ApInkk5NWtDLu0eFqlZpKmlRbg3j6A2a2os7qu97A/o/YFFA9NTcEMH6kDNKVK+hklxwjpn4UxuV/+ODqLHnlZoopVKBkq4HiuJ1KrcCkieQTfVLUYTh4AfW8yj6mJpImpRK4dVic7vceEBQianeU+cDRr4BVPUrut/Y4USqBqzvEaZ8RpS93Ya8m2alGmRp2Bizsyz6GxeDyun1cjGTbNSpKjh7FfQJrBSZNJJ/IwkSlvE/HgGigqDAC0mKBtPL3AqyWhCtAZiJgagU06grYNwTGbgSe/UWsFku6BWwYAWx99fErFL9zGkiPA8ztRP+fR6lGmh7c5IicXCqqZ1Jh0iQv9dRcQPkr44qPNFWwqpzkxaSJ5KPuz9S7/GPMbYD6hS/4+ioGV40iefUETMyKzvcZLkadur4EQAGc3wR82wU4v+XxeVFTTc21CARMzEtfbuMCWNUHJKVIPqlmKZVFz9+y6plUVElT4nUucpCDqgi8vKk5QBSCK4yA7GQgPaH840hWTJpIHlkPgbgL4nRFI02A/qfo1G86ZYykWNgDQ78EpuwFnFsDmQ+ArdOAn58CkiL1E4+hkKSipMnnf2Ufo1CwrklOcedFkb6ZLdCoS/nHOXgBJhZiiij5ds3FR2KkOilCtBTwLuM1RsXUQmzeC7CuyYAxaSJ53D4hRiecmgF27hUfq8+kKT9XxAIATfqUf5xHN2DaYVHzZGwu6khW+gPHltbd3jdxF0RfGRNLoFn/8o9Tr6Bj0lTjVFNzjXuJZevlMTIuat/BKbqapdrk2qO7aKNSERbsGzwmTSSP8rZOKUvDTuJ77DndT4vdPQPkZYgpJuc2FR9rYgb0fhOYHiy6l+dnAf+9D6zpKzZLrWuuFI4yNQ8AzKzLP061cS9HmmreLQ3qmVS4B508itczVUY9jcqkyVAxaSJ5VNafqTiXNmJoOyNB991yVVNz3r1LbnJaEaemwMTtwIiVgGU90aPohwBg34K6VS+i3qC3nKk5FfVI0+XHp9bLEORmihWoQMX1TCrqUQyuzqoxedlFDXwrqmdS4UiTwWPSRDUv40HRVI4mI02mloCzjzit6yk6VauBiqbmyqJQAB3HAzPOAL7PiqnG48uAP14QL5S13f1w8WnXyFQUgVekfgtxXE6KmM6jmhF9AijIFR2/VZ3ZK8JNYWte9AkxIm3rVvThoiIcDTR4TJqo5qlGmRr4ADbOml1HH3VN2alFmwVrmzSpWNcHRq0BRv8oEocrfwMbx4gNVGuKPkZ3VAXgTfqU3/tHxcSs6BMy65pqjqqeqUlfzTZ4fXRTWNK/G6pVc/01+xupuoJn3BcfLsngMGmimqfN1JyKPpKm2ydEc816jctvrqmpdmOA5/8Uq5iijgI/DdVfXymV6JPAt12BHweKqRpdUtUzta5kak6FK+hqnmpqWZN6JoCbwspBk1YDxZlZA/aFGy6zrskgMWmimqcqAveuoD/To4onTbr6lBxZxam58jR5EnhhJ2DtLOqcfhwAJN7UzW0XV5APHFoE/DRYjBrcOSW2e9GVh1Fi5ZzCCGg5RLPrcAVdzUpPKHqsNX3+GpsCjk3FaU7/6F9ytEh8FMaa1ZypsBGpQWPSRDUrLb7wE5Si9OavFXFuDRibif5Ouuozo+7P1Ec3twcAbu1FTyfHJuJFc+1A4I4OV9YlRwPrhwGHFoo6qqb9xPkhq4oKTqtLVQDu1VNMP2rClUlTjVI9d119Nf8bAXxDrkmqUaZGXQFLB82vx7+RQWPSVJdlJAKbnhWjEgX5ckcjqKbmXNsCVo6aX8/EXKyiA3QzRZcWX9TBuqKO5FXh6A28uFeMjmU+EEmOatlxdVzeCqzqBUQHi21NRv0ATNgKdH5BXL4tSGyCXF1XKmloWRbVHnRJkUBOevVjoIppsnVKWbg6q+ao6pk0aTVQHIvBDRqTprrs5Erg+m4xKvHLU0D6fbkjKhoNqUqiosu6JlUcrr6AtVP1b+9RNg2ASTuApv2BvEzg17FA2K9Vu62cdODvIOD3yWKFWqOuwCtHAd+nxeUDPxYdn1OigT3vVi/u1Htiug8AfIZpfj1rJ7FCCBK3U9E3SSrqz6TNtA/AUYyakp9bNP3fbIB212Via9CYNNVVBXnAuV/EaYWxSBLWPAncOSNvXFFVqGdS0WXSpI+puUeZ2wDPbRYtCZT5wLZXRAdxbWqyYsPE3+3cLwAUQO+3gBd2FW23AADmtsDIleLys+urN6p1bYf43qhb5Z3aH6Wqa4q7WPX7p8rdDwfS7oltUTz9tbtu8VEMrqDTn5iTouDeuoH4YKYN1Qq6tNiaXYVLGmHSVFeF7wLS40VR8suHxRYKqXeBtYOA0z/K84KZckfsw6QwAry0fLEHiiVN58VGpVUlSRXvN6dLJmbAyNWA/wzx83/vA3veqTx+pRI48Y1omvngpujFM3kH0G9+2dtlNO4FdJ8uTv89A8hMqlq86r3mhmt/XdY1lU2p1M20qYpqlMnTX+xXpg1uClszVB9cmgVo3jRXxdKhcNQWQOINnYZF1cekqa4K/Ul87/i82ObipQPijVCZB+ycDWybDuRl1WxMqlVzbh0q7/1TlgatxKfrnBTgYTU2y026BaTeEYXl2n5SrwojIyDwU2DgJ+LnkyuBv14SQ/hlSYsHNo4G9s4Xfy+f4cArx0RiVJH+74nkOD0O2DVX+zgzHgBRx8XpqiRNLmw7UEpuplgM8JUPcDtYN7dZ1XomQDSKVY1Sckm7/qj2m9O01cCjWNdksJg01UUPo4CIA+J0p4niu4Ud8MzPwICPxCfN85vEkvikaiQf2qrO1BwgRlhU+5xVZ4pO9Undw6/iPdV0rcdrwKjvRa+cS38Am54uPQJxfQ+wqof4+5lYAsOXib+bJkXzppbAU9+Jv+/F30SjTW2E/yv6Vrm2E8Xs2iq+nUp1RgLrCkkC/nldNFDNTQN+mwikVLM/Un4uEHVMnNa2nkmlPuua9CrlLpBwWfwfqla3aqs+kyZDxaSpLgpdL7437VfyzU+hAHq+AUzYJjaojbso6mWu79V/TJJUVHytTVPLR7kXbt5792zVb0O935yep+bK4vsMMO43wNRaxLFuqJgmycsWo0ObngEyE8VqtJcPA50na9ZJWKVRZ6DXbHF6xyztiv/VU3MjNL9OcU7NAGNzsQFydUYC64qTK4GLv4uawnreYu/E3yZUb5udO6eLNpjWZFuOsnAUQ78iCkeZGnbWboVwcSzYN1hMmuqa4gXgnSeXfUyTJ4GXjwANu4hCw01PAwcX6nd04GEUkBIjRlk8ulf9dqpbDK4sKJom1GcReEWa9Rf1SVb1gXvnxYjfD/2BkNXicr9Xgan/Fb1wauvJueINNfMBsGOmZvVr2SlFyWRVpuYAwNikaI/Ax72uKfIIsPc9cTrwM2DiNrG5891Q4N//q3pNoXrVXB/ta2VUuDpLv4rXM1WV+m/ExNbQMGmqa8L/FZ9orZ0r7uZs3xB44V+g61Tx8+FFhaMcVSwgroxqaq5hZ7GqrKpUSdO98yIB0ta986II1tyu6Lbk0LCTaIJZr7FIKOMviSRq3O/A4EXaF/gWZ2IGPLVa7IV3bQdw4bfKr3N9r9j8tX4LwLlV1e+b26kAyTGiPYRUIFZO+r0s/s5j1oopm3O/AKd/qNptV6eeSUW9cS+TJrXIo8DWV8XUcnUU5BV9+NC21UBxqqQpOQbIzaheTKRTTJrqmtB14nvH58teZVWciTkw9CuxusvEAri5T0zX3Tuv+7iqsnVKWeo3F1NbeRlVW1miekFr3EuMjMjJqalogtlsANB6JPDqCaDFQN3ctms7oM/b4vS/b1VeS1OdVXPFqZpcPq4jTXlZwJbnxSifqy8wbGnR9GrTfkDAB+L07rfF3ofayHoIxBZOS1e1ngkotilsgv4+JNUm0SeBjU+LOs8fBhR1xK+KO6eBnFTA0hFw71D127F2Eh+iIHEFnYFh0lSXJEUWFYB3nqT59To8B0zZJz4NJ0eLDWDPbdRdXJJUNNLUuBr1TABgZCy2KgGqNkWn6/3mqsvWBXj+D+CZ9eK0LvWcKUb2clKA7a+VPyWUm1m05YM2XcDL8jiPNEkSsGM2cC9MvGk++wtgZlXymB6vA21Hi75d2haGRx4VW+fUbyFGiqvK3Baw9xCnE69X/XbqgrhLYoQ9P0us6M3LEEnvoUVVK1dQT831F69V1cG6JoPEpKkuObtBfG/ar2TzQ024+QLTDgHNA4H8bODv6cA/M4H8nOrH9eCmaMZnbAZ4dKv+7VW1rikvq2jZt6EkTfpkbFI0ihixv2gU8lER+0XXcgfPooS0qlRb3aREA1nJ1but2ub0D2K0QmEkpuLqeZU+RqEA/veNqDnLuC/eoDUtDFd9IKrOKJOKarTpca6ZSYoEfhkl6vk8ugMzLwF+r4jLDi0Efp+o/ZZAqg8f1ZmaU2HBvkFi0lRXlCgAf6Fqt2FZT3Sw7vsuAIXo9fTzU9VvzKdaNefhJ5bFV1dVk6aYEKAgB7BxLXrTqOsatAD6vy9O73m37BYTxfea02alXlks6xWNYlS3PqQ2uX1CTLkBQMCHFdccmVkDYzeKxyr2LLBTw8LwWzqoZ1J53IvB0+LFa1t6PODcBhi3RbRlGfw58L9vRT3g1X/EqPvDKM1vM+6COF3VVgPFPe5/IwPFpKmuUBWA27gALQdX/XaMjIAn5wDj/wDM7YHbx4FfxgDZqVW/TV1Nzamokqa4C9ptRHyr2NRcdZOD2sTvFcCrl5h6+Duo5LRDfq7YnxCo/tScistj1hk8NVZMtSnzgTajRD+uytRrDIz5SYxKhWlQGJ4UKd68jUwqb3KqCUOd+kmOFns06rPxblYy8Mto0RbDwQuY8Jfowq3SaQIweadYTJNwGVjTt+iDX0VUrQbcO4q9J6tL9TdiE1KDwqSprjhTrAN4ZQXgmmgeIJZJW9iLfZRUw9jakqRiReA6Spocm4jVb/nZ2g1d18R+c4bIyAgYuUIU0N8+DoSsKros8rAoXLVxFRsB64K6rukx2IMuPwfYMkFMtTm3AUZ8q3lC3rSvGJUCxCiVqht7WVSjTI26ipqk6jLEpCnmNPDdk2KPxu/76ye2vCzg1+eA+IsiKZq4DbB1LX2cp58oV3DrAGQlARtGAiFrKh4R1EWrgeJUDS6TbummTIJ0gklTXZAUWfiiqijqAK4LDTsBE7cDFg5iVcjPT2lfp5JwVTRrNLEURcm6YGSkfTF41sOiY/W935whqtdYbOUCAP99WPSGpF41N6zqfX8e9TiNNP37FnD3jPhwMfYX7TvM93gNaDtGjFL9Pknsz1gWVasBXdQzAUXT06l3dLsvXlWF7wbWDxcJClA4wtMHOPuz7vbJLMgHfn8BiD4hRtEn/CU+gJXHviHw4m6g3dOifcSut0SH97K2PyrIL6o500U9EyCSOXN7Ufz/4KZubpOqjUlTXXC2WAdwbQvAK+PeAZj0j1gNdDcU2DBCu2XKqqk5z+6ixYHO4tKyrinqGABJvFnYuesujtqk82SgaX9R17X1FfHp9dpOcVl1Ww0Up9rqJuGqdtOntc2Znwr/9xTA6LUVvwGXR10Y3q6wMLyMjuHKgqLpIV3UMwGiU7VN4WpNuVfQnd0AbB4nVrA1GwC8HiaSw7xMYPsMsU9jdcoDADElvf014PousTBi3Oai52lFTC3F1kcDPgKgELGuH156s+PYs6L/m4W97j4cKhQsBjdATJpqu/zcyjuAV5ebb7EO1mHaJU662DqlLNomTY/r1FxxCoWYPrKwFy/yqn5ClvVEzZOu1PMWU4H52UBShO5u15DEnBKjTADQb76Yzq4qMysxSqUuDJ9dcnQlNqywIat90TZCulBf5iaXkgQcXlzYDqMA6DAeeO5XsfXT838B/ReILWgu/i76x1V1FwBJAva9V7iy0Rh4eh3g1UPz66u2nxr/u/gbxJwUo2DF41FNzTXtp9v+b4Y4jfqYY9JU24X/Kz6hVrcAvDIubUTiZN1AFGCvHw5kJFZ8HaWyaHPRxtVsavkoVdIUf6ns4fJHybnfnCGxcwcGfyFO3yjcc7DlUN2+0BsZAS6txem6OEWXFidGhJR5YoTuif+r/m2WKAzfCJz6vuiyW4XTPt5P6PgNWcatOpQFIjk8WDhl/MSbwIgVRfWYRkbicX1hl1iNmXRLNJ48uUr76bpjS4Dgb8XpESuq/jrZfADw0n6xx2LqXWDtIODiH+IyXbYaKI4r6AwOk6baTpsO4NXl7CNWldi4iDfD9cMr3hA2/qL4hGxmU73uuGWp11h8Mi/IFfUPFUm5I2oCFEa6WXlU2/k+A7QaVvRzax2tmitOVddkSE0ur/wN7FsAXN6mXVPJ4vJzgd8mAelxolB35CrdrcRs2rdwGgjAnnlFheERh8R3XY+Sqkcxanh6Li9LrDY8sxaAAhjyJdD/vbIfR08/sU9mq2EiSd39tijk1nSkO3QdsL+w2H7gp6KRb3XUbw5M3S+So/xs4M8pYsRRNerUrH/1bv9RHGkyOEyaajN9FYBXpEFLkTjZugEJV4D1w0R/krKoVs159dB9QqdQaD5Fp2o14N6p5NLix5VCIbb3sGskllzrY8rS1cCKwcN3i2Tn+DJRcL2kNfB1a3Fe8AqxckuTFUp73hHTM+Z2wNhNulnJVpz/jKLC8N8mioQmJkRcpoveP8XJMdKUWbgS7doOwNhcdMLv9lLF17Eq7K4++AvRIPf6LmB1r8q3obmyHdgxS5zuNRvoMUMnvwIsHURfp55viJ9PrQEgiRqpslbiVYcqaXpwU/TiI9kxaarN9FkAXpH6zQsTJ3fxgrtuKJB6r/Rxuu7P9CiNk6ZD4vvjuGquPDYNgBmngKAQ3Rboq6j2oDOEkaaEq8CfUwFIgKe/eHNTGIkplivbRCL0YwCwsBHwQwCw+x3g8tbSo1HnfgFOF06bjfoeqN9M97EWLwzPTAR+GiRGWBw8q1ZoXhHVG/LDKP32RVJJjhFTWjEnRV3dxG1A6xGaXVehAPymiVEe1fTYuqHA4S/K3rj71mExCiQpgU6TRH2ULhkZi1HBUT+IwnJA91NzgPhgY2otngNlNaalGifzjqVUZcULwLtUsQN4dTg1BV7YCawbDjy4IV7AJu8oWplWkF80vaDrInAVTZImSTK8/eYMhbbL47WhqmlKixWjC1aO+ruvimQmAb+OBXLTRLH7xG1i1DMnXRRd3zktRpnunBJF8XdOi6+Thde3ayh6Izm3Bo5+Jc7rMw9oOUh/MasKw9f0ETEBYjWZrhuyWjcQU9xZD8VIhiaryaoq/rJokpsWKz5sPf9n0XNEG26+wLTDoov6hc3AwU+AqCMiiVWN8tw9K1bjFeSKmrNhS/TXzNb3aZF8Xv5LjBLqmpGR6Oofe058QG3wmOxkYMA40lRbFS8Ab6HHF/CKODYRiZO9p1gl9dOQoj4z986LNyoLe7Hbuz6okqaEq+V/Ur5/TWyVYGIJNNLBvnekGXPbotFPuZpcFuSJKa6HUWIa8pkNRdPE5jaAd29RbDxuM/BWBPDaWeCp74AuU8RzVmFcNBp16DPRqqHFYKD3HP3HXrwwHNBdq4HiFIqaKTSOOgasHSwSpgatgKn7qpYwqZjbAKO+E/sqmlqLFbqregI3/gMSbwAbxwC56eLvO/rH6m+cWxk3XyDgA8DaST+3r/obsTO4QeBIU22lLgCfoP8C8IrUa1w44jRMbEvw0xAx4hRV2GrAq5f+XrTsGopPyxn3xSfZRl1KH6OqZ/LsDpha6CcOKptLW5GwxF+SZ2p011wxRWxmI/ZUrOhNTaEQo6dOTYH2Y8V5OeniE/6dU2I0ythUtGzQVRPQyjTtKxKnmJCShfu6VL8FEB2sv7qmy9tEn6WCXDE1+tyvYnRLFzo8J/7nf39BLDrZOFo04s1OFh+oxm7Sz9RzTZO7NQSVwKSpNkq6VfMF4BVx8ARe+LdY4jS0aDpGX1NzQFEx+I294s2tzKTpkPjOqbma59pOFPzKUdd0+gfgzI8QjSd/qNrIhrmNeP7q8zlcmTYjxZe+6HOkKWQNsGsOAEkkfaN/0M2G3cXVbw5M/Q/YO1/Um2UnA07NC/fO1HGRvlzkbA1BpXB6rjY6u0F8b9YfqOclbywq9o1E4uTYFEiJFk0wAf0VgatUVNdUkF/UJ4pJU81Tb6dSw9NzkUeAfwun0Pov0G//stpOH0vaJUls1bPrLQAS0HWqmBrVdcKkYmoBDP0SGPsr0PkFUbdmXV8/9yUH9ca9N8ouepdDTSwcMFBMmmqbmugAXlV27iJxUg0nWzqKAlp9qihpij0r6qos6+mvrorKp2o7cD+85pZLJ90SdUxSAdDuGaDXrJq539pK9YacFKFZk1hN7P8IOPa1ON1vvujDpO+6IgBoNQQYvlR8gKtL6jUW7Rnys4Hk2/LFUZAvep39NAT41BU48Y18sciISVNtoy4Ad5WvALwitq7ApB1A29Fig1h913+4dRDf718DcjNKXqbuAt675upQqIiDl+hnVJBbM/ubZacCm8aK1WDunYD/Ldffqqm6wq6hqPlS5ouEs7rS4kXfK0D0Auv9Fv8G1WVkLKYhgZpvRAqIFajHlgLLO4gPJLcLV0Uf+ARIjq75eGTGd5LaJvQn8b0mOoBXla0LMGYt0GGc/u/Lzk002pSUpVdpsZ5JXgqF2H4H0H9dk7JA9GJKDBfPh7Gb9DcdVJcU3xRWF6uzQlaLVYaNuhreSHhtJsfGvfFXgH/eEE1g/3sfSIkRswdP/B/g0V2MfO3Tcf+rWoBJU22SdKswETCQAnBDUdYUXW6G2FQV4H5zcqqpuqb9HwI39ohGg2M3imSaNFNfR3VN2SmiAB8Q06IcYdKdmtqDTlkAXPsXWP8/YJW/WKWdnyWarY5YAcy+IuoEh34p2mFc3lpUN/qY4Oq52iS0sAO4IRWAGwL3jmLa8u7ZovNuB4suuvZ66KRMmlPVNelzpOn8ZrE9CiBe2Bt21t991UW6GsU48xOQkyqSsBYsvtcpfY80ZSUXbhS9RrQJAURS1GoY4PeK2AqreBLs2k6MJJ5ZC+x6G3j5cM3UrRkAJk21RX6ueFIDHPZ+VFkjTbcOiu9NnuQnXjmptlPR1x50MaeB7a+L00/8H9BujH7upy5Tj2JUo14mLxs4uVKc7vkGawh1Td3g8rpYnair17TEG0DId0DYJiCvsCbUwgHoPEmsenTwLP+6fecDl/4Uo8hn1wNdXtRNTAaOSVNtEb7TsAvA5aRKmh7cEMXAFnbcOsVQOPuIT6wZ90WRsK2L7m475W7hdhk5QMuh4kWctKfamiPxupieqcqIwYXNovO+XUOg3dO6jY/EaLmRieh0nnq3+isEU+6IeqWb/xWd18AH8HsZ8H1WbOVTGWsnoM87wO65wP6PgTZP6a5xqQHjx4HaQt0B3IALwOViXV9MwwFi+5aMxKKicO/e8sVF4sXXsak4rcu6ptxMYPNzQEaCaGsx6juOblSVg5eoBSvIKZqa0YayoGh61D8IMDHTaXgE8Zqv+j+q7hSdJAHbphcmTAqg5RBg4t/A9GCxj6kmCZNK1yliFCwrCTi0qHpx1RJ8lakNHkSwALwy7h3E99hzRaNMLm0BG2fZQqJCuq5rkiTg7yCRIFs5ia056kr3ZzkUX9JeldYQV/8Ri1QsHIBOk3QaGhWjq0ak4f+K10hjc+DV4+L/p0mfqk35GZsCgxaK06e+BxLqftdyJk21gSF2ADc0xeuaVPvNcdWcYVCvoNNR0nTkS7GrvJGJ6DSt2hiYqq6qW3VIEnBsiTjt97LYeob0QxfbqeTnAHveFad7zChqCVIdTfuJ6XGpANj9tnhO1GFMmgxdiQLwF+SNxZCVSJoOidOsZzIMrqpi8MvVv62r/wAHPxGnh3wJNO5V/dukqrcdiDwstkwysQS6vazzsKgYXYw0hawW+4PauAK9ZusmLgAI/AQwNhMLcMJ36e52DRCTJkNXogA8UO5oDJdqeu5hpNhqwMhELJMl+alGmhKvi0+6VXXnDPDnS+J0t5dF/QXpRlXfkFWjTJ0misJg0p/if6OqjOakJwCHvxCnA97X7aigYxNRzwYAe96p3v+5gWPSZOjMbUV33U4TWABeEct6QD3vop8bdeVUgaGwcxd/H2V+1acWEm8CG58Wjfaa9gcCP9NtjI+74s0TNX1DVo3qKoyL3jBJf5yaiZWo2ckiAdLWgY/FXpzuHQHfsToPD0/8n/hw/zCyaCudOohJk6FrFgBM/Q948m25IzF8qik6gFNzhkShKBptqkoxeFo88MsosULHrYOoYzJmtxSdcvQWo7N5GWI5uiaOLRXf241hrWVNMLUsqt/T9sPHvfPA2Z/F6UGL9LPS1NwWGPChOH3kSyD1nu7vwwAwaaot+CZROSZNhquqxeA5acCmp8WUaz1vYPzvHEHUB2NTMZIBaLYH3YMIseM9IJpZUs2oynYqkgTsfgeAJDZS9+yul9AAAO2eARp2Ecn3/g/1dz8yYtJEdUfDTuK7mQ230jA06rYDWvRqys8FtkwobC1QH3j+T7aQ0Cdt6pqOLwMgAc0DdbMCizRTv7ARqTYjTVe3A7ePiWL9AD0nMkZGwODF4vT5X0UdYh3DpInqDs8eQO85Yv8x1n8ZluIjTZrUzCiVwPYZYjWOqRUw/jfAqal+Y3zc1ddwf7O0OPGGCIiNeanmFN9ORRN52cDewk75PV8HHDz0E1dxjToDHcaL07vmiP/lOoRJE9UdRkZAv3eBNiPljoQe1aCVKBjOegikxlZ+/P4PgAtbxHWe2cCRw5qgHmmq5A355EqgIBfw6A54+es/Liqi7ca9J1cAydGArXvNTqP2f1+M+N8NFVvs1CFMmohI/0wtiqYWKqtrOrm6aFuO/30DNB+g39hIKN48sbzRwKxk4PRacbrXzJqIiopT/Q9l3AcyHlR8bFoccOQrcXrAh4CZtX5jK87WBej9ljj93weiNrGOYNJERDVDk7qmy1tFV2EA6Pce0HG8/uMiQZMl7WfWimXrDXxEPRPVLHObon02KyvY3/+RKMhu1FWeTZS7vyr6N6XHi9V0dQSTJiKqGZWtoIs6Bvw1DYAEdJ0q+r5QzTG1KFrSXtYbcl42cHKVON3zDW6QLJcGGhSD3z1btJPEoEVV21euukzMgcDCfelOrhQrLusAPuuJqGZUtHFv/GXg13GiVsZnuFiBI8cL/eOuoiXt5zcBGQmAXSPRm4nkof4blVN7JknA7nnitO+zQKMuNRNXWVoEima0BblFBem1HJMmIqoZLoV70CVFALmZReen3AF+GQPkpACe/sCo7wEjY3lifNyVt6S9IL+ozqzHa1ydKqfKisEv/wXEnBSrTgM+qLGwyqRQFDbTNAHC/wVu7pc3Hh1g0kRENcPWBbBuAEhKIOGqOC8zCfhlNJAWK5a8j90kOh+TPMobabr6N/AwCrB0FFs6kXwqGg3MywL2vS9O95oltjCSW4MWRZs5754HFOTJG081MWkiopqjrmu6KF7gN48Tn5ht3UXzSitHeeN73JXV4FKSirZM8Xu5ZldhUWmq0cC0WCA7peRlJ74BUmIAew8xImgonpwjGtQmhgOnf5A7mmox6KSpoKAA7733Hry9vWFpaYmmTZvi448/hlRsOawkSViwYAHc3NxgaWmJgIAA3Lhxo8TtJCUlYfz48bCzs4ODgwOmTJmC9PT0EsdcuHABTzzxBCwsLODh4YHFixfXyO9I9FhR1TXdOw/8ORWIDgbM7YHn/6iZxntUMfWS9gQxCggAEQeAuAtiuqfbNPliI8HSQWyMCwCJxd7rUmOBY0vE6QEfGtaIraUD0P89cfrgQiAjUdZwqsOgk6bPP/8cq1atwrfffourV6/i888/x+LFi/HNN9+oj1m8eDGWL1+O1atXIyQkBNbW1ggMDER2drb6mPHjx+Py5cvYt28fduzYgSNHjmDatKJ//tTUVAwcOBBeXl4IDQ3FF198gQ8++ABr1qyp0d+XqM5T1TWFrgeu7QCMzYCxG7kVh6EwtxGjFEDRaJPqjbjTJI4EGoqy6pr++wDIyxR1gW1GyRJWhTpOAFx9Re3iiW8qP95AGfQusCdOnMCIESMwdOhQAEDjxo3x66+/4tSpUwDEKNPSpUsxf/58jBgxAgCwYcMGuLi4YNu2bRg7diyuXr2K3bt34/Tp0+jSRawi+OabbzBkyBB8+eWXcHd3x8aNG5Gbm4u1a9fCzMwMbdq0QVhYGL7++usSyVVxOTk5yMnJUf+cmpqqz4eCqG5QjTRJBQAUwKg1gPcTsoZEj2jQUkzxJIaLpDbqqCjk9Q+SOzJSadAKiDxclDTFnBYd9KEABi00zJWnRsZievfvIOBemNzRVJlBjzT16NED+/fvx/XrYmnl+fPncezYMQwePBgAEBkZibi4OAQEBKivY29vDz8/PwQHBwMAgoOD4eDgoE6YACAgIABGRkYICQlRH9O7d2+YmZmpjwkMDER4eDgePnxYZmwLFy6Evb29+svDg1MLRJWq30JsrwCIVTVtnpI3HiqteKHx8cJRpnZPc/rUkBSvPVMqixrCdhgHuHeUL67KqKZ/E2/KG0c1GPRI09tvv43U1FS0atUKxsbGKCgowKefforx40WX4Li4OACAi4tLieu5uLioL4uLi4Ozc8md0U1MTODo6FjiGG9v71K3obqsXr16pWKbN28eZs+erf45NTWViRNRZYxNgXG/AVlJoh8TGR7VG9v1PUDSLXG6Jvcto8oVn567+Dtw94z4MNJ/gbxxVcapmfieeke0HTGzkjeeKjDopOm3337Dxo0bsWnTJvWU2cyZM+Hu7o5JkybJGpu5uTnMzc1ljYGoVmrcU+4IqCKqkaakwg7OLQYDzj7yxUOlqf5GydHAvsJE6YnZgK2rfDFpwspRtK3IShLPL9d2ckekNYOennvrrbfw9ttvY+zYsWjXrh0mTJiAWbNmYeFC0Zrd1VU8QeLj40tcLz4+Xn2Zq6srEhJK7qOUn5+PpKSkEseUdRvF74OI6LGg2qZDpdcseeKg8lnXB6ycxOn0OMDBC+heS2rOVKNND2rnFJ1BJ02ZmZkwemR/I2NjYyiVSgCAt7c3XF1dsX9/UZfR1NRUhISEwN/fHwDg7++P5ORkhIaGqo85cOAAlEol/Pz81MccOXIEeXlFTbf27duHli1bljk1R0RUZ1nWA2wKSx48ewCefvLGQ2VTjTYBwMCPxd6BtUH95uJ7La1rMuikafjw4fj000+xc+dOREVFYevWrfj666/x1FOieFShUGDmzJn45JNPsH37dly8eBETJ06Eu7s7Ro4cCQDw8fHBoEGD8NJLL+HUqVM4fvw4ZsyYgbFjx8LdXXRLHTduHMzMzDBlyhRcvnwZW7ZswbJly0rULBERPTa8ewMKI9GUkAyTc2vx3asX4PM/eWPRhlNT8f3BjYqPM1SSAUtNTZXeeOMNydPTU7KwsJCaNGkivfvuu1JOTo76GKVSKb333nuSi4uLZG5uLvXv318KDw8vcTsPHjyQnnvuOcnGxkays7OTXnjhBSktLa3EMefPn5d69eolmZubSw0bNpQWLVqkVawpKSkSACklJaXqvzARkSHIyZCkpEi5o6CKPLwtSbvfkaTkGLkj0c7lvyXpfTtJWtNX7kjUtHn/VkhSsfbaVGWpqamwt7dHSkoK7Ozs5A6HiIjI8CRcBVZ2FzsBvH3bIHpKafP+bdDTc0RERFSH1PMGoBCdwWvhdipMmoiIiKhmmFoADp7idC2sa2LSRERERDWnFrcdYNJERERENUfddoAjTURERETl40gTERERkQaYNBERERFpQDU9lxQJFOTLG4uWmDQRERFRzbF1B0wsAWUekHxb7mi0wqSJiIiIao6RUa2domPSRERERDVLtQddLVtBx6SJiIiIapaqrokjTUREREQV4PQcERERkQacONJEREREVDlVTVPaPSAnTd5YtMCkiYiIiGqWpQNg3UCcfhAhayjaYNJERERENa8WTtExaSIiIqKaVwvbDjBpIiIioppXC9sOMGkiIiKimqduO8CRJiIiIqLyqWuaIgBJkjcWDTFpIiIioppXrzGgMAZy04G0OLmj0QiTJiIiIqp5JmZAPS9xupbUNTFpIiIiInmop+hqR10TkyYiIiKSh6oYPJEjTURERETlq1+7Nu5l0kRERETyqGVtB5g0ERERkTxUNU0PbwP5ufLGogEmTURERCQPW1fAzAaQCoCHUXJHUykmTURERCQPhaJoD7paUNfEpImIiIjkU4vaDjBpIiIiIvmo2w4waSIiIiIqX/1ie9AZOBNtr3Djxg38/fffiIqKgkKhgLe3N0aOHIkmTZroIz4iIiKqy9Q1TYY/0qRV0rRw4UIsWLAASqUSzs7OkCQJ9+/fx9tvv43PPvsMb775pr7iJCIiorpINT2XcR/ISgYsHeSMpkIaT88dPHgQ8+fPx7vvvovExETcu3cPcXFx6qTp7bffxpEjR/QZKxEREdU15raArZs4beBTdApJkiRNDnz22Wfh4OCA7777rszLp02bhrS0NPz66686DbC2SE1Nhb29PVJSUmBnZyd3OERERLXHumFA1FHgqTVA+2dr9K61ef/WeKTp1KlTmDBhQrmXT5gwASdPntQ8SiIiIiKg1mynonHSFB8fj8aNG5d7ube3N+Li4nQRExERET1OaknbAY0LwbOzs2FmZlbu5aampsjNNfx9Y+RWUFCAvLw8ucMgPTIzM4OREbt5EBFprJa0HdBq9dwPP/wAGxubMi9LS0vTSUB1lSRJiIuLQ3JystyhkJ4ZGRnB29u7wg8ZRERUjHp67iagVAIG+sFT46TJ09MT33//faXHUNlUCZOzszOsrKygUCjkDon0QKlUIjY2Fvfu3YOnpyf/zkREmnDwAoxMgfwsIC0WsG8kd0Rl0jhpioqK0mMYdVtBQYE6YXJycpI7HNKzBg0aIDY2Fvn5+TA1NZU7HCIiw2dsAjh6A4nXRV2TgSZNhjn+VceoapisrKxkjoRqgmparqCgQOZIiIhqkeJTdAZK45Gm5cuXa3Tc66+/XuVg6jpO1Twe+HcmIqqCupQ0LVmypNJjFAoFkyYiIiLSXi1oO6Bx0hQZGanPOIiIiOhxpm47YLgjTaxpIiIiIvmpRpqSo4G8bHljKQeTpsdEXFwcXnvtNTRp0gTm5ubw8PDA8OHDsX//frlDIyIiAqwbAOb2ACTgoWHObmnV3JJqp6ioKPTs2RMODg744osv0K5dO+Tl5WHPnj0ICgrCtWvX5A6RiIgedwoFUL8ZcDdU1DU5+8gdUSkcaXoMTJ8+HQqFAqdOncLo0aPRokULtGnTBrNnz1ZvshwdHY0RI0bAxsYGdnZ2eOaZZxAfH6++jQ8++AAdOnTA2rVr4enpCRsbG0yfPh0FBQVYvHgxXF1d4ezsjE8//bTEfSsUCqxatQqDBw+GpaUlmjRpgj/++KPEMXPnzkWLFi1gZWWFJk2a4L333iux1Yzqvn/++Wc0btwY9vb2GDt2rLoL/YYNG+Dk5IScnJwStzty5MgKN5kmIiIDY+Ar6LRKmvLz87Fhw4YSb6Zk2JKSkrB7924EBQXB2tq61OUODg5QKpUYMWIEkpKScPjwYezbtw+3bt3Cs88+W+LYiIgI7Nq1C7t378avv/6KH3/8EUOHDsWdO3dw+PBhfP7555g/fz5CQkJKXO+9997D6NGjcf78eYwfPx5jx47F1atX1Zfb2tpi3bp1uHLlCpYtW4bvv/++1GrNiIgIbNu2DTt27MCOHTtw+PBhLFq0CADw9NNPo6CgANu3b1cfn5CQgJ07d+LFF1+s9mNIREQ1xMnAi8ElLVlaWkpRUVHaXq3OS0lJkQBIKSkppS7LysqSrly5ImVlZdV4XCEhIRIA6a+//ir3mL1790rGxsZSdHS0+rzLly9LAKRTp05JkiRJ77//vmRlZSWlpqaqjwkMDJQaN24sFRQUqM9r2bKltHDhQvXPAKRXXnmlxP35+flJr776arnxfPHFF1Lnzp3VP5d132+99Zbk5+en/vnVV1+VBg8erP75q6++kpo0aSIplcpy70df5Px7ExHVahf/lKT37STp+4Aau8uK3r8fpXVNU7du3RAWFgYvLy8dp2+kD5IkVXrM1atX4eHhAQ8PD/V5rVu3hoODA65evYquXbsCABo3bgxbW1v1MS4uLjA2NoZRsY0VXVxckJCQUOL2/f39S/0cFham/nnLli1Yvnw5IiIikJ6ejvz8fNjZ2ZW4zqP37ebmVuJ+XnrpJXTt2hV3795Fw4YNsW7dOkyePJmNJomIahMDbzugddI0ffp0zJ49GzExMejcuXOpKR9fX1+dBUfV17x5cygUCp0Uez+6j5pCoSjzPKVSqfFtBgcHY/z48fjwww8RGBgIe3t7bN68GV999VWl9138fjp27Ij27dtjw4YNGDhwIC5fvoydO3dqHAcRERkAxybie1YSkJkEWDnKG88jtE6axo4dC6DkdikKhQKSJEGhUHC/LQPj6OiIwMBArFixAq+//nqpJDc5ORk+Pj6IiYlBTEyMerTpypUrSE5ORuvWrasdw8mTJzFx4sQSP3fs2BEAcOLECXh5eeHdd99VX3779u0q3c/UqVOxdOlS3L17FwEBASVGzoiIqBYwswbsGgGpd8Rok1U3uSMqQeukiZ3Ba58VK1agZ8+e6NatGz766CP4+voiPz8f+/btw6pVq3DlyhW0a9cO48ePx9KlS5Gfn4/p06fjySefRJcuXap9/7///ju6dOmCXr16YePGjTh16hR+/PFHAGIkLDo6Gps3b0bXrl2xc+dObN26tUr3M27cOLz55pv4/vvvsWHDhmrHTUREMqjfTCRNiTcAD8NKmrRuOeDl5VXhFxmeJk2a4OzZs+jbty/+7//+D23btsWAAQOwf/9+rFq1CgqFAn///Tfq1auH3r17IyAgAE2aNMGWLVt0cv8ffvghNm/eDF9fX2zYsAG//vqregTrf//7H2bNmoUZM2agQ4cOOHHiBN57770q3Y+9vT1Gjx4NGxsbjBw5UiexExFRDVO3HTC8PegUkiaVwo/4+eefsXr1akRGRiI4OBheXl5YunQpvL29MWLECH3EafBSU1Nhb2+PlJSUUkXM2dnZiIyMhLe3NywsLGSKUB4KhQJbt26tsSSmf//+aNOmDZYvX14j91eWx/nvTURUbSdXA7vnAj7DgWd/0fvdVfT+/SitR5pWrVqF2bNnY8iQIUhOTlbXMDk4OGDp0qVVCpiouh4+fIitW7fi0KFDCAoKkjscIiKqKtVIU6LhraDTOmn65ptv8P333+Pdd9+FsbGx+vwuXbrg4sWLOg2OSFMdO3bE5MmT8fnnn6Nly5Zyh0NERFVVvzBpSroFKA1rcVmVCsFVK5+KMzc3R0ZGhk6CorqjCrO/VRIVFVUj90NERHpm7wEYmwMFOUBKDFCvsdwRqWk90uTt7V2iMaHK7t274eNjeJvrERERUS1iZFzUr8nAmlxqPdI0e/ZsBAUFITs7G5Ik4dSpU/j111+xcOFC/PDDD/qIkYiIiB4n9ZsB96+KuqZmAXJHo6Z10jR16lRYWlpi/vz5yMzMxLhx4+Du7o5ly5apG18SERERVZmBth3QOmkCgPHjx2P8+PHIzMxEeno6nJ2ddR0XERERPa6cDHMPuiolTSpWVlawsrLSVSxEREREBtt2QOuk6cGDB1iwYAEOHjyIhISEUpuzJiUl6Sw4IiIiegzVLxxpSr0D5GYCZoYxQKP16rkJEyZg3759mDRpEr788kssWbKkxJeu3b17F88//zycnJxgaWmJdu3a4cyZM+rLJUnCggUL4ObmBktLSwQEBODGjZJzoElJSRg/fjzs7Ozg4OCAKVOmID09vcQxFy5cwBNPPAELCwt4eHhg8eLFOv9d6qLJkydr3e1boVBg27ZteomnIlFRUVAoFGWu/iQiIgNi5QhY1hOnkyLkjaUYrUeajh49imPHjqF9+/b6iKeEhw8fomfPnujbty927dqFBg0a4MaNG6hXr576mMWLF2P58uVYv349vL298d577yEwMBBXrlxRb2Exfvx43Lt3D/v27UNeXh5eeOEFTJs2DZs2bQIgWqgPHDgQAQEBWL16NS5evIgXX3wRDg4OmDZtmt5/T0M2efJkrF+/HgBgamoKT09PTJw4Ee+88w5MTEywbNmyGunFlJubi6VLl2Ljxo24ceMGrKys0LJlS0ydOhXPP/88TE1N9R4DERHVIKfmwJ1Toq7JtZ3c0QCoQtLUqlUrZGVl6SOWUj7//HN4eHjgp59+Up/n7e2tPi1JEpYuXYr58+er97zbsGEDXFxcsG3bNowdOxZXr17F7t27cfr0aXTp0gWA6Go+ZMgQfPnll3B3d8fGjRuRm5uLtWvXwszMDG3atEFYWBi+/vrrxz5pAoBBgwbhp59+Qk5ODv79918EBQXB1NQU8+bNg729vd7vPzc3F4GBgTh//jw+/vhj9OzZE3Z2djh58iS+/PJLdOzYER06dNB7HEREVIPqFyZNBlTXpPX03MqVK/Huu+/i8OHDePDgAVJTU0t86dL27dvRpUsXPP3003B2dkbHjh3x/fffqy+PjIxEXFwcAgKKejjY29vDz88PwcHBAIDg4GA4ODioEyYACAgIgJGREUJCQtTH9O7dG2ZmZupjAgMDER4ejocPH5YZW05OTrV+d0mSkJmbX+NfVRkVMjc3h6urK7y8vPDqq68iICAA27dvB1B6eq5Pnz54/fXXMWfOHDg6OsLV1RUffPBBhbf//vvvw83NDRcuXCjz8qVLl+LIkSPYv38/goKC0KFDBzRp0gTjxo1DSEgImjcXc9+7d+9Gr1694ODgACcnJwwbNgwREaWHda9du4YePXrAwsICbdu2xeHDh7V+TIiISM+cmorvBtR2QOuRJgcHB6SmpqJfv34lzpckCQqFQr2Bry7cunVLvUHwO++8g9OnT+P111+HmZkZJk2ahLi4OACAi4tLieu5uLioL4uLiyvVEsHExASOjo4ljik+glX8NuPi4kpMB6osXLgQH374YZV/t6y8ArResKfK16+qKx8FwsqsWosmYWlpiQcPHpR7+fr16zF79myEhIQgODgYkydPRs+ePTFgwIASx0mShNdffx07duzA0aNH0axZszJvb+PGjQgICChz+x5TU1P11FxGRgZmz54NX19fpKenY8GCBXjqqacQFhYGI6OizwdvvfUWli5ditatW+Prr7/G8OHDERkZCScnp6o8HEREpA8G2HZA63fP8ePHw9TUFJs2bYKLiwsUCoU+4gIAKJVKdOnSBZ999hkAsSnrpUuXsHr1akyaNElv96uJefPmYfbs2eqfU1NT4eHhIWNE+idJEvbv3489e/bgtddeK/c4X19fvP/++wCA5s2b49tvv8X+/ftLJE35+fl4/vnnce7cORw7dgwNGzYs9/Zu3LiBPn36VBrf6NGjS/y8du1aNGjQAFeuXEHbtm3V58+YMUN97KpVq7B79278+OOPmDNnTqX3QURENaR42wFJAvSYb2hK66Tp0qVLOHfuXI3sJO/m5obWrVuXOM/Hxwd//vknAMDV1RUAEB8fDzc3N/Ux8fHx6hoXV1dXJCQklLiN/Px8JCUlqa/v6uqK+Pj4EseoflYd8yhzc3OYm5tX8TcDLE2NceWjwCpfvzr3q60dO3bAxsYGeXl5UCqVGDduXIVTbr6+viV+dnNzK/U3mDVrFszNzXHy5EnUr1+/wvvXdErxxo0bWLBgAUJCQpCYmKhuhxEdHV0iafL391efNjExQZcuXXD16lWN7oOIiGqIYxMACiAnBchIBGwayB2R9jVNXbp0QUxMjD5iKaVnz54IDw8vcd7169fh5eUFQBSFu7q6Yv/+/erLU1NTERISon5j9Pf3R3JyMkJDQ9XHHDhwAEqlEn5+fupjjhw5gry8PPUx+/btQ8uWLcucmtMFhUIBKzOTGv+qyshg3759ERYWhhs3biArKwvr16+HtbV1ucc/upJNoVCU6uc1YMAA3L17F3v2VD5F2aJFC1y7dq3S44YPH46kpCR8//33CAkJUdes5ebmVnpdIiIyMKYWgEPhDI6B1DVpnTS99tpreOONN7Bu3TqEhobiwoULJb50adasWTh58iQ+++wz3Lx5E5s2bcKaNWsQFBQEQLwZz5w5E5988gm2b9+OixcvYuLEiXB3d1cXJ/v4+GDQoEF46aWXcOrUKRw/fhwzZszA2LFj4e7uDgAYN24czMzMMGXKFFy+fBlbtmzBsmXLSky/Pc6sra3RrFkzeHp6wsSkevVQKv/73/+wadMmTJ06FZs3b67w2HHjxuG///7DuXPnSl2Wl5eHjIwMPHjwAOHh4Zg/fz769+8PHx+fcov4T548qT6dn5+P0NBQ+Pj4VO8XIiIi3TOwuiat3wGfffZZAMCLL76oPk+hUOilELxr167YunUr5s2bh48++gje3t5YunQpxo8frz5mzpw5yMjIwLRp05CcnIxevXph9+7d6h5NgCgknjFjBvr37w8jIyOMHj0ay5cvV19ub2+PvXv3IigoCJ07d0b9+vWxYMECthvQs6eeego///wzJkyYABMTE4wZM6bM42bOnImdO3eif//++Pjjj9GrVy/Y2trizJkz+Pzzz/Hjjz/C19cXTk5OWLNmDdzc3BAdHY233367zNtbsWIFmjdvDh8fHyxZsgQPHz4s8XwmIiIDUb85ELEfSDSMkSatk6bIyEh9xFGuYcOGYdiwYeVerlAo8NFHH+Gjjz4q9xhHR0d1I8vy+Pr64ujRo1WOk6pmzJgxUCqVmDBhAoyMjDBq1KhSx5ibm2Pfvn1YsmQJvvvuO7z55puwsrKCj48PXn/9dbRt2xZGRkbYvHmz+ueWLVti+fLlZRaQL1q0CIsWLUJYWBiaNWuG7du3V1pXRUREMlAVgxvISJNCqol2zo+B1NRU2NvbIyUlBXZ2diUuy87ORmRkJLy9vUuMgFHdxL83EZGORBwEfh4J1G8BzDitl7uo6P37UVUqUImIiMDSpUvVK45at26NN954A02bNq3KzRERERGVphppSooECvIBY93U1VaV1oXge/bsQevWrXHq1Cn4+vrC19cXISEhaNOmDfbt26ePGImIiOhxZNcQMLEElHlA8m25o9F+pOntt9/GrFmzsGjRolLnz507t1TXZyIiIqIqMTIS26nEXxJ1TU7yzmhpPdJ09epVTJkypdT5L774Iq5cuaKToIiIiIgAGFQxuNZJU4MGDRAWFlbq/LCwsFJ7vBERERFVS/3CXk0G0HZA6+m5l156CdOmTcOtW7fQo0cPAMDx48fx+eefsxkkERER6ZYBjTRpnTS99957sLW1xVdffYV58+YBANzd3fHBBx/g9ddf13mARERE9BgzoK7gWidNCoUCs2bNwqxZs5CWlgYAsLW11XlgREREROri77R7QE4aYC5fzqF1TVO/fv2QnJwMQCRLqoQpNTUV/fr102lwRERE9JizdACsG4jTDyJkDUXrpOnQoUNl7hqfnZ3NbUhIrU+fPpg5c6b658aNG2Pp0qWyxVNV69atg4ODg9xhEBE93gykrknjpOnChQu4cOECAODKlSvqny9cuIBz587hxx9/RMOGDfUWKNUsSZIQEBCAwMDAUpetXLkSDg4OuHPnjgyRaS4uLg6vvfYamjRpAnNzc3h4eGD48OHYv3+/3KEREZE2DCRp0rimqUOHDlAoFFAoFGVOw1laWuKbb77RaXAkH4VCgZ9++gnt2rXDd999h5dffhmA2LB5zpw5WLVqFRo1aiRzlOWLiopCz5494eDggC+++ALt2rVDXl4e9uzZg6CgIFy7dk3uEImISFMG0nZA45GmyMhIREREQJIknDp1CpGRkeqvu3fvIjU1FS+++KI+Y61bJAnIzaj5Ly32Z/bw8MCyZcvw5ptvIjIyEpIkYcqUKRg4cCA6duyIwYMHw8bGBi4uLpgwYQISExM1vu3o6GiMGDECNjY2sLOzwzPPPIP4+HgAQEpKCoyNjXHmzBkAgFKphKOjI7p3766+/i+//AIPD49yb3/69OlQKBQ4deoURo8ejRYtWqBNmzaYPXs2Tp48qT7u66+/Rrt27WBtbQ0PDw9Mnz4d6enppW5v27ZtaN68OSwsLBAYGIiYmBiNf1ciIqqmhl2Adk8D3r1lDUPjkSYvLy8A4g2MdCAvE/jMvebv951YwMxa48MnTZqErVu34sUXX8SoUaNw6dIlXL58GW3atMHUqVOxZMkSZGVlYe7cuXjmmWdw4MCBSm9TqVSqE6bDhw8jPz8fQUFBePbZZ3Ho0CHY29ujQ4cOOHToELp06YKLFy9CoVDg3LlzSE9PV1/vySefLPP2k5KSsHv3bnz66aewti79uxavUTIyMsLy5cvh7e2NW7duYfr06ZgzZw5WrlypPiYzMxOffvopNmzYADMzM0yfPh1jx47F8ePHNX4ciYioGhr3FF8y07oQfP369di5c6f65zlz5sDBwQE9evTA7dvyb6ZHurdmzRpcunQJM2fOxJo1a/Ddd9+hY8eO+Oyzz9CqVSt07NgRa9euxcGDB3H9+vVKb2///v24ePEiNm3ahM6dO8PPzw8bNmzA4cOHcfr0aQCikPzQoUMAxOKDAQMGwMfHB8eOHVOfV17SdPPmTUiShFatWlUay8yZM9G3b180btwY/fr1wyeffILffvutxDF5eXn49ttv4e/vj86dO2P9+vU4ceIETp06VentExFR3aF1n6bPPvsMq1atAgAEBwfj22+/xdKlS7Fjxw7MmjULf/31l86DrJNMrcSojxz3qyVnZ2e8/PLL2LZtG0aOHImNGzfi4MGDsLGxKXVsREQEWrRoUeHtXb16FR4eHiWm11q3bg0HBwdcvXoVXbt2xZNPPokff/wRBQUFOHz4MAYOHAhXV1ccOnQIvr6+uHnzJvr06VPm7UtaTEH+999/WLhwIa5du4bU1FTk5+cjOzsbmZmZsLISj5WJiQm6du2qvk6rVq3UsXbr1k3j+yIiotpN66QpJiYGzZqJKvZt27ZhzJgxmDZtGnr27FnumxiVQaHQappMbiYmJjAxEU+X9PR0DB8+HJ9//nmp49zc3HRyf71790ZaWhrOnj2LI0eO4LPPPoOrqysWLVqE9u3bw93dHc2bNy/zus2bN4dCoai02DsqKgrDhg3Dq6++ik8//RSOjo44duwYpkyZgtzcXHXSREREBFRhes7GxgYPHjwAAOzduxcDBgwAAFhYWCArK0u30ZFB6tSpEy5fvozGjRujWbNmJb7KqiF6lI+PD2JiYkoUU1+5cgXJyclo3bo1AFF35Ovri2+//RampqZo1aoVevfujXPnzmHHjh3lTs0BgKOjIwIDA7FixQpkZGSUulzVnDU0NBRKpRJfffUVunfvjhYtWiA2tvToX35+vrooHQDCw8ORnJwMHx+fSn9XIiKqO7ROmgYMGICpU6di6tSpuH79OoYMGQIA6jdRqvuCgoKQlJSE5557DqdPn0ZERAT27NmDF154AQUFBZVePyAgAO3atcP48eNx9uxZnDp1ChMnTsSTTz6JLl26qI/r06cPNm7cqE6QHB0d4ePjgy1btlSYNAHAihUrUFBQgG7duuHPP//EjRs3cPXqVSxfvhz+/v4AgGbNmiEvLw/ffPMNbt26hZ9//hmrV68udVumpqZ47bXXEBISgtDQUEyePBndu3fn1BwR0WNG66RpxYoV8Pf3x/379/Hnn3/CyckJgPjU/txzz+k8QDI87u7uOH78OAoKCjBw4EC0a9cOM2fOhIODA4yMKn9KKRQK/P3336hXrx569+6NgIAANGnSBFu2bClx3JNPPomCgoIS0759+vQpdV5ZmjRpgrNnz6Jv3774v//7P7Rt2xYDBgzA/v371TV57du3x9dff43PP/8cbdu2xcaNG7Fw4cJSt2VlZYW5c+di3Lhx6NmzJ2xsbErFSkREdZ9C0qZqlsqVmpoKe3t7pKSkwM7OrsRl2dnZiIyMhLe3NywsLGSKkGoK/95ERLVHRe/fj9K6EPzIkSMVXt67t7yNp4iIiIj0QeukqaxpEYVCoT6tSU0LERERUW2jdU3Tw4cPS3wlJCRg9+7d6Nq1K/bu3auPGImIiIhkp/VIk729fanzBgwYADMzM8yePRuhoaE6CYyIiIjIkGg90lQeFxcXhIeH6+rm6iTu2/d44NoKIqK6SeuRpgsXLpT4WZIk3Lt3D4sWLUKHDh10FVedYmZmBiMjI8TGxqJBgwYwMzMrUQdGdYckSbh//z4UCgVMTU3lDoeIiHRI66SpQ4cOUCgUpT5Nd+/eHWvXrtVZYHWJkZERvL29ce/evTI7TlPdolAo0KhRIxgbG8sdChER6ZDWSVNkZGSJn42MjNCgQQP2o6mEmZkZPD09kZ+fzxWGdZypqSkTJiKiOkjrpMnLy0sfcTwWVFM2nLYhIiKqfTQuBD9w4ABat26N1NTUUpelpKSgTZs2OHr0qE6DIyIiIjIUGidNS5cuxUsvvVRmi3F7e3u8/PLL+Prrr3UaHBEREZGh0DhpOn/+PAYNGlTu5QMHDmSPJiIiIqqzNE6a4uPjK6zFMTExwf3793USFBEREZGh0ThpatiwIS5dulTu5RcuXICbm5tOgiIiIiIyNBonTUOGDMF7772H7OzsUpdlZWXh/fffx7Bhw3QaHBEREZGhUEga7vkQHx+PTp06wdjYGDNmzEDLli0BANeuXcOKFStQUFCAs2fPwsXFRa8BG6rU1FTY29sjJSWlzGJ5IiIiMjzavH9r3KfJxcUFJ06cwKuvvop58+apO4IrFAoEBgZixYoVj23CRERERHWfVs0tvby88O+//+Lhw4e4efMmJElC8+bNUa9ePX3FR0RERGQQtO4IDgD16tVD165ddR0LERERkcHSuBCciIiI6HHGpImIiIhIA0yaiIiIiDTApImIiIhIA0yaiIiIiDTApImIiIhIA0yaiIiIiDTApImIiIhIA0yaiIiIiDTApImIiIhIA0yaiIiIiDTApImIiIhIA0yaiIiIiDTApImIiIhIA0yaiIiIiDTApImIiIhIA0yaiIiIiDTApImIiIhIA0yaiIiIiDTApImIiIhIA0yaiIiIiDTApImIiIhIA0yaiIiIiDTApImIiIhIA0yaiIiIiDTApImIiIhIA0yaiIiIiDRQq5KmRYsWQaFQYObMmerzsrOzERQUBCcnJ9jY2GD06NGIj48vcb3o6GgMHToUVlZWcHZ2xltvvYX8/PwSxxw6dAidOnWCubk5mjVrhnXr1tXAb0RERES1Ra1Jmk6fPo3vvvsOvr6+Jc6fNWsW/vnnH/z+++84fPgwYmNjMWrUKPXlBQUFGDp0KHJzc3HixAmsX78e69atw4IFC9THREZGYujQoejbty/CwsIwc+ZMTJ06FXv27Kmx34+IiIgMm0KSJEnuICqTnp6OTp06YeXKlfjkk0/QoUMHLF26FCkpKWjQoAE2bdqEMWPGAACuXbsGHx8fBAcHo3v37ti1axeGDRuG2NhYuLi4AABWr16NuXPn4v79+zAzM8PcuXOxc+dOXLp0SX2fY8eORXJyMnbv3l1mTDk5OcjJyVH/nJqaCg8PD6SkpMDOzk6PjwYRERHpSmpqKuzt7TV6/64VI01BQUEYOnQoAgICSpwfGhqKvLy8Eue3atUKnp6eCA4OBgAEBwejXbt26oQJAAIDA5GamorLly+rj3n0tgMDA9W3UZaFCxfC3t5e/eXh4VHt35OIiIgMl8EnTZs3b8bZs2excOHCUpfFxcXBzMwMDg4OJc53cXFBXFyc+pjiCZPqctVlFR2TmpqKrKysMuOaN28eUlJS1F8xMTFV+v2IiIiodjCRO4CKxMTE4I033sC+fftgYWEhdzglmJubw9zcXO4wiIiIqIYY9EhTaGgoEhIS0KlTJ5iYmMDExASHDx/G8uXLYWJiAhcXF+Tm5iI5ObnE9eLj4+Hq6goAcHV1LbWaTvVzZcfY2dnB0tJST78dERER1SYGnTT1798fFy9eRFhYmPqrS5cuGD9+vPq0qakp9u/fr75OeHg4oqOj4e/vDwDw9/fHxYsXkZCQoD5m3759sLOzQ+vWrdXHFL8N1TGq2yAiIiIy6Ok5W1tbtG3btsR51tbWcHJyUp8/ZcoUzJ49G46OjrCzs8Nrr70Gf39/dO/eHQAwcOBAtG7dGhMmTMDixYsRFxeH+fPnIygoSD299sorr+Dbb7/FnDlz8OKLL+LAgQP47bffsHPnzpr9hYmIiMhgGXTSpIklS5bAyMgIo0ePRk5ODgIDA7Fy5Ur15cbGxtixYwdeffVV+Pv7w9raGpMmTcJHH32kPsbb2xs7d+7ErFmzsGzZMjRq1Ag//PADAgMD5fiViIiIyADVij5NtYE2fR6IiIjIMNS5Pk1EREREcmPSRERERKQBJk1EREREGmDSRERERKQBJk1EREREGmDSRERERKQBJk1EREREGmDSRERERKQBJk1EREREGmDSRERERKQBJk1EREREGmDSRERERKQBJk1EREREGmDSRERERKQBJk1EREREGmDSRERERKQBJk1EREREGmDSRERERKQBJk1EREREGmDSRERERKQBJk1EREREGmDSRERERKQBJk1ERHWQJEmQJEnuMIjqFCZNRKS13Hwl8gqUcodB5ShQSpix6Rzaf7gX4XFpcodDVGcwaSIirdxNzsKAJYfR54tDSM/JlzscKsMnO69g58V7SM3Ox/xtFzniRKQjTJrI4DxIz0FuPkcxDFFieg4m/BCC2w8ycTc5C5tCbssdEj1iQ3AUfjoeBQAwMzHC6aiH2BZ2V96giOoIJk1kUA5eS4D/wgN4auVxZOcVyB0OFZOSlYeJP57CrcQMWJiKl44fjkby72RADoUn4IPtlwEAbwW2xBv9mwMAPvv3GlKz8+QMjcqQnVeAU5FJUCo5ElhbMGkig3E9Pg2v/XoOuQVKXI5NxZJ91+UOiQpl5RZgyrrTuHIvFfVtzLB9Ri+42VsgIS0Hf569I3d4BCA8Lg0zNp2DUgLGdG6E6X2aYuoT3vCub437aTlYuu+G3CFSMRk5+Rj3/Uk8810wFu66Knc4pCEmTWQQkjJyMWX9aaTn5KNJfWsAwJqjt3AmKknmyCg3X4mXfwnFmdsPYWthgg0v+qGFiy1eeqIJAOC7w7eQz6JwWSWkZePFdeL/x8/bEZ891Q4KhQLmJsb44H9tAADrg6NwLS5V5kgJECNMU9efwdnoZADAT8ejcDOBBfu1AZMmkl1uvhKv/BKKmKQseDpa4Y9Xe2BM50aQJOD/fj+PzFz9FxvnFyix9L/rWPbfDUTcT9f7/dUWBUoJs7aE4cj1+7A0Nca6F7qitbsdAGBsNw84WpshOikTOy/ekznSx1d2XgGmbQjF3eQseNe3xncTOsPMpOil/ckWDRDYxgUFSgkL/r7MonCZ5eYr8eovoQi+9QA25ibo6OmAfKWED/+5wr9NLcCkiWQlSRIW/H0JpyKTYGNugh8mdYGjtRkWDG8Nd3sL3H6Qic93XdN7HAt3XcPS/25gyX/X0f+rwxi6/Ci+OxyBu8lZer9vQyVJEt756yJ2XrwHU2MFvpvQGZ29HNWXW5mZ4IUejQEAqw5F8AVfBkqlhP/77TzCYpLhYGWKtZO7wsHKrNRx7w1rDQtTI5yKTML287EyREqA+HD2xuZzOBh+HxamRlg7uSuWPtsBZsZGOHojEfuuxMsdIlWCSRPJau3xKGw+HQMjBfDNcx3RwsUWAGBnYYrPx/gCANYH38bxm4l6i+HP0Dv48VgkAMDP2xEmRgpcjk3Fwl3X0HPRATy9+gQ2BEchMT1HbzEYGkmS8Nm/V7HljPjbLB/bEb1bNCh13ET/xrAxN8G1uDQcuJYgQ6SPt6/3XVcntauf7wzvwqntRzWqZ4WgPs0AAJ/uvIo0FoXXOKVSwlt/XMCuS3EwMzbC9xO7oJu3I7ycrPFSb28AwCc7r3JhhYFj0kSyORiegE93XgEAvDPEB31bOZe4/InmDfB8d08AwJw/Lujlhf58TDLmbb0IAHitXzNsedkfp94NwKdPtYWftyMUCuB01EMs+Psy/D7bjwk/huD3MzEGsxLpenwabibofjpxxcGb+P6oSCQXjfLF4HZuZR5nb2WK8YV/oxUHb3K0qQb9EXoH3x68CQBYOMoX3Zs4VXj8S72bwMvJCglpOVi+n0XhNUmSJLy77RK2nrsLEyMFVozvhCeaF30Imd6nGVzszBGdlKn+AEeGiUkTyeJmQhpeL1zp80yXRpjSy7vM4+YN9oGnoxXuJmfhkx26XWGSkJaNl38ORW6+EgE+zpgV0AIA4GhthvF+Xtjysj9OvN0P84f6wLeRPQqUEo7eSMRbf1xAl0/+w8s/n8HOC/dk+WQYk5SJ1349h4FLjiDg68OYuv4MwmKSdXLb609E4cu9YuXi/KE+eKarR4XHT+nlDTMTI5yNTkZIJAv3HxUWk4wtp6N12gg05NYDzPvrAgAgqG9TjOncqNLrWJga44Phoij8p+NRuBHPwuOaIEkSPt5xFb+eioaRAljybAcMaO1S4hhrcxO8M8QHAPDtgZu4l/L4lgUYOoXEj4Y6kZqaCnt7e6SkpMDOzk7ucAzaw4xcjFx5HLcfZKJbY0f8MtWvROHqo05FJuHZNcGQJGDt5C7o18ql3GM1lZuvxLjvT+LM7Ydo2sAa24J6wtbCtMLrRCZm4J/zsdh+PrbE6I61mTEGtnHFqE4N0atZfSgUimrHV56UrDysPHgTPx2PQm6BEqq7Uv0XP9G8Pmb0bQa/SkYdyrP13B3M2nIeAPB6/+aYPaCFRtebv+0ifjkZjSea18fPU/yqdN910eZT0Zi/7RLylRLsLU0xqUdjvNCjMepZl6470lRkYgaeWnkcyZl5GNrODd881xFGRpo/56auP4P/rsbDv4kTNr3kp9fnq7YeZuTiUmwK/Js4wcS4Zj7TFyglrDsRhT2X4/BsFw+M7NgQxlo8npX5ck+4ekRw8RhfPNOl7A8hkiTh6dXBOHP7IUZ0cMeysR11FgNVTJv3byZNOlKXkiZJknAzIR0X7qSgtbsdfNx09/vk5isxcW0ITt5KQqN6lvg7qCecbMwrvd4nO67gh2ORaGBrjr0ze1frTQcA5v11Eb+eioathQn+DuqJJg1sNL6uJEm4ei8N28/H4p/zsSWKxZs522BSj8YY3akhrMxMqhVjcXkFSmw8eRvL9t/Aw0wxNdijqRPeGeIDC1NjrDoUgW1hd1FQ2CSvW2NHBPVrht7NNU/i9l2Jxyu/hKJAKWFyj8Z4f3hrja8bk5SJPl8eQoFSwj8zeqFdI/uq/aJ1hFIp4fPd1/DdkVsAgHpWpuq/m6WpMZ7r5omXenvDzd5Sq9tNzszFUytPIDIxA+09HLBlWndYmBprdRsxSZkI+PowcvKV+Oa5jhje3l2r6+vLwWsJeOuP80hMz0Xbhnb4dGQ7tPdw0Ot9Xo9Pw5w/LpQYpW3laou3B7fCky0aVDuhXHHwJr7YEw4A+GhEG0z0b1zh8ZfupmD4t8cgScDvr/ija2PHCo8n3WDSJIPanDRJkoSI++kIjniAk7eScPLWAzzIyFVf/lTHhngzsCUaOmj3Al/W/byz9RJ+PRUNazNj/DW9J1q62mp03ey8AgxdfhQR9zPwv/buWP5c1T+F/XLyNuZvuwSFAlg7qWupWiptKJUSzsU8xNZzd7H17F1k5IqpOjsLEzzb1QMT/RvDw9GqyrcvSRL2XonHol3XEJmYAUAkZu8MaYW+LZ1LvKjHJGVi1eEI/HHmDnIL+yb5NrLHjL7NEODjUuFoxImIREz+6TRy85UY1akhvhzTXqvRCwCYtSUMW8/dxZB2rlg5vnMVftu6ITM3HzM3h2Fv4UqomQHNMaNvM+y9Eo+Vh27i0l3RK8nUWIGnOjbEK0821ShpL/6Bo6GDJbYG9YCzrUWVYlxWuFLUxc4c+/+vD2zMdZfgays7rwCLdl3DuhNRJc5XKIAJ3b3wZmBL2FUyCqyt3HwlVh2KwLcHbyCvQIKtuQlGdmyIbWF3kZYtplF7NHXCvME+Vf4AsPZYJD7aIWo23x7cCq882VSj68376wJ+PRWDNu522D6jl05HvahsTJpkUJuSJnWSVJgghdx6gMT03BLHWJgaobmzLS7eTQEg9rB6oWdjTO/TDPaWVXsB++l4JD785woUCuCHiV3Q30e7abawmGSMXnUCBUoJK8d3wpByipMrEnLrAcb/EIJ8pYQ5g1pieuGKIl1Izc7DH2fuYH1wFG4/yAQAGCmAAB8XvNDTG92bOGr1yfXCnWR8uvOquk7IydoMswa0wNiuHhVOXcSlZGPNkVvYdOo2svNE8tTK1RZBfZthSDu3Ui/CYTHJGP/9SWTkFmBgaxesHN+pSlMj1+PTMHDJESgUwL5ZT6KZs+ajd3VFXEo2pm44jUt3U2FmbIQvnvbFiA4N1ZdLkqiLW3HwpvrvqlAAg9u6YnqfZmjbsOw3aEmSMOePC/g99A5szE3wx6v+aOVa9deZ7LwCDFxyBNFJmXi5dxPMK6ynqWnhcWl4Y/M5XIsT9VWTezTG1Ce88dXe69h6TuyX52xrjgXDW2NoOzedTCWej0nG3D8vqO8zwMcZn4xsB1d7CzzMyMWKgzexIfi2+oPH8PbueGtgS3g6af7hZ/OpaLz9l1hgos00NyD23uzz5SGkZefjs6faYZyfpxa/HVUFkyYZGHLSJJKkDJy89aDwK6nU8nlzEyN09qoH/yZO6N7UCb6N7GFuYowLd5Lx2b9XcfKWeIGvZ2WK1/s3x3g/rwrrkB515Pp9TP7pFJQS8M6QVpjWW7NPXY/6am84vjlwE47WZtgzszca2FY+tadyNzkL//vmGB5k5GKYr6gF0Uc9R4FSwqHwBKw7EYWjN4paJbRytcXkHo0xsmPDCqdU7iZn4Yvd17AtTPTTMTcxwtQnvPHKk00rrbsqLjE9Bz8ei8TPwbfVRchN6lvj1T5NMbJjQ5gaGyE8Lg3PrglGcmYeejZzwo+Tumo93VOcql7m6c6N8MXT7at8O7XRpbspmLr+DOJSs+FobYY1EzqjSwXTK6G3H2LVoZv472pRq4YnmtfH9D7NSiXYKw/dxOLd4TBSAGsnd0WfllUfHVXZfzUeU9afgYmRArtnPoFmzpqN+uqCJEn4+eRtfLrzKnLylahvY4YvxrQvMep7/GYi5m+7pB5hfbJFA3w0og28nMpuq1CZ7LwCLNl3Hd8fvQWlJBZ8fPC/NhjuWzoZi0nKxFd7w9X/g6bGCjzf3Quv9WsOx0pKA7adu4tZv4VBkoCXnvDGO0N8tH6dUX3AdLQ2w8H/6wN7K92OtFFJTJpkYGhJk1Ip4UTEA/wRGoPjEQ9wP63sJKl7Eyd0b+KE9h4iSSqLJEk4cC0BC3ddUxdAN3aywpxBrTC4rWulLwg3E9Lx1MrjSMvOx9OdG2HxGN8qJyu5+UqMWHEcV++lYmBrF3w3obNGt5WVW4CnvzuBS3dT0drNDn++2gOWZlVPDjR1Iz4N605E4a+zd5FVuMrOwcoUz3XzxITuXnAvNuWZlp2HlYci8OOxSOTmi0+5owqnRt2rMTWakpmHdSeisPZ4JFKyRF1NQwdLTO7RGN8fvYWEtBx08HDAxql+sK7mNM3Z6IcYtfIETIwUODynb7WndGuLfVfi8cbmc8jMLUAzZxusndRV45GJa3GpWH0oAv9cuKeuSevo6YDpfZqhfytn7L4ch+kbzwLQrC5GG1PWncb+awno2cwJv0ypmaLwB+k5mPPHBewv7OvVp2UDfDGmfZkfgLLzCrD6cARWHoxAboES5iZGeK1fM0zr3VSrD20nbz3A239eQFThCPD/2rvj/eGtK62nvHQ3BZ/vvqb+8GNrboJX+jTFiz29y3z92H0pDkGbzqJAKeH57p74eETbKj2meQVKDFl2FDcS0jG5R2P1VjikH0yaZGAoSdP9tBz8HhqDzadiEJ2UqT7fzMQInT1VSZIj2ns4aD2ikF+gxJYzMViy74Z6pKqTpwPeHepTolN0ccmZuRi54jiiHmSia+N6+GWqX7nJmaauxKZixIpjyCuQsOTZ9niqY8XLrSVJwswtYfg7LBaO1mbYPqMnGtWrep1RVaRk5mHLmWisP3FbXThubKTAoDaumOjvhevxaVj63w11LVn3Jo6YP7R1udM1VZGek49fTt7GD0dvlZiObeliiy0vdy+zk3RVPLfmJIJvPXgsXuwlScKPxyLx6b9XIUlipOjbcZ2qNIUdk5SJ745E4Lczd9RJcwsXG0QnZSI7T6mXxzP6QSYClhxGbr4SK8Z1wlBf7ae8tXHk+n383+/ncT8tB2bGRpg3pBUm92hcaWJx63463vv7Eo7ffABA1PV9MrJtpb2p0rLzsGjXNWwMiQYAuNpZ4JORbRHQWrvSgKM37mPhv9dw5Z6oR3OxM8fsAS0wulMj9VT2wfAETNtwBnkFEkZ3aoQvxvhqXRdY3LEbiXj+xxAYGymw640n1I1/SfeYNMlAzqRJqZRwPCIRv56Kxt7L8cgv/LRqa26Cpzo1xJB2buhQhSSpPOk5+Vhz5Ba+P3JLPXoyqI0r5g5uVaIjcV6BEpPWnsKJiAdo6GCJv2f0RH0NVsppQrUqxdbCBHtn9a5wFdKaIxH47N9rMDZS4JcpfvBvWrXl+LpQoJTw39V4/HQ8Uj3lWVyTBtZ4Z7AP+vs46+1Tf1ZuAbacjsb3RyNhY26Cn6d0g7Nd1QqKy6J6sbcwNcLxuf00Wh1ZG+UVKPH+9svYVPiGPM7PEx/+rw1Mq7lUPiEtG2uPReGXk0XTqn1bNsAPk7rqpSj4633XsXz/DbjZW+C/2U9We7SxLDn5BVi8O1zduLG5sw2WP9dRq5W5kiTh77BYfLLzijrpH9O5Ed4Z4lPmlNnBawl4d+tFxKZkAwCe6+aBeUN8qlxUrlRK2H4+Fl/sCVd/8GnubIO5g1rBytwYL/x0Gjn5Sgxt54ZlYzvopGXCyz+fwZ7L8TU6Evg4YtIkAzmSpoS0bPwReqfUqFJHTwc8180Tw3zddLrs/VHxqdlYsu86fjsTA6UEmBgpMN7PE6/3bw4nG3N17x5rM2P8Ob1HtQpXH5VfoMTo1cE4H5OM3i0aYP0LXct8QTl8/T5eKKyl+vB/bTCpcK80Q3D1XirWHY/CtrC7sDY3wayA5hjbzbPab7rakCRJ5y/EkiRhxIrjuHAnBTP6NsObgS11evtVlZVbAKUk6SQpSMnKw4xNZ3H0RiIUCuDdIT6Y0stbp49lSlYeNobcRnxKNt4a1EpvK9yy8woQ8PVh3HmYhVf7NMXcQa10evs3E9Lw2q9huFo4SjPR30vdKqMqUjLz8Pmea+pk1cHKFO8M9sGYzo1gZKTAw4xcfLTjirqQ3NPRCotGtUOPZvV18vvk5Bfg5+Db+PbgTSQXtpEwUgBKCejfyhmrnu+s1dRhRWKSMtH/azESuPr5zhjU1lUnt0slMWmSQU0lTapRpU0h0dh3pfSo0nPdPHXaV0kT4XFpWLTrKg6G31fH8mTLBthx4R4UCuD7CV20Hg7XxM2EdAxdfhQ5+coyV5lEJWbgf98eQ2p2Pp7p0gifj656LZU+5eYrYWKkqNZQvqHZfSkOr/wSClsLE5x4u59WBexVoVRKSEzPwd3kLMQmZyM2OavwdBZiU7Jw92EWHmbmQaEQ05EdPeuhs1c9dPJ0gHd9a62eF9EPMvHi+tO4mZAOKzNjLBvbsVSH59pm7+U4TPs5FKbGCuye2RtNtehbVh5JkrDpVDQ+3nEF2XlKOFqbYfFoX529FoTefoh3t15Ur4Lr1tgRw9u7qae5jRTAiz298X8DW+qlfjElKw+rD0dg7bFI5OQr0atZffwwqYvORvRVVItfGtWzxH+zn9T57VeFUinVqdcrJk0y0HfSlJCWjd/P3MHm09GISSpqplhTo0qaOHEzEZ/+exWXY1PV52nTn6Qqfjh6C5/svAprM2Psntlb3RMpPScfT604jhsJ6ejo6YDN07pXu5aKNKdUShi49AhuJqRj7qBWeLWPbp4DUYkZCL71oGRSlJyNeylZyCuo2ktZPStTdPKsh05e9dDJsx7ae9iX+790JioJ034ORVJGLlztLPDDpC46rTuTiyRJeGHdaRwKv48nmtfHhhe7VesDRlJGLub+eQH7CntVPdG8Pr56ur1Op4EBMUX60/FILNl3Q10qAIhps8VjfNHRs55O768s91KycDrqIQa2dtFLQpOZm4/+Xx3GvZRszB7QAq/3b67z+6hMYnoOTkUmIeTWA4REJiE8Pg3e9a3h5y1qZP28neBqr9u/bU1i0iQDfSVN56IfYs2RWyVHlSxMMKpjQ4yVYVSpMkqlhL/P38WaI5Ho2dQJ7w7Vfrmttvc39vuTOBWZBD9vR/z6UncAwMu/hGLflXg425rjn9d6wUXHL9ZUuT9C7+DN38+jvo05js3tW603FEkSW10s/Peaun/Oo4wUotDX3cFS/dXQoeTPOfkFOHs7GWejH+Ls7Ye4cDdFXXStYmykgI+bLToXS6Qa1bPE9vOxeOv3C8gtUKJtQzv8MLFrrX6jeFRUYgYGLjmC3AIlVj/fCYPaal4ULkkS4lKzce1eGq7GiWnnhMJi7zmDWuLFnt56HZm4m5yFD7ZfxtEb9zGtd1ME9W1apz4k/XM+Fq/9eg4WpkY48H99qrWaVhPxqdmih19kEk5FJmm0KbiXkxX8vEUC5dfEscYX21QHkyYZ6Ctp+v1MDN76Q2zM2dHTAeO6eWKYr3uNLJevLaIfZGLQsiPIzC3AgmGtkZKVh2X7b8DM2AhbXu5eI582qbS8AiX6fHEId5Oz8PHItpjQ3atKt5OUkYu3fj+vXqLe0dMBrd3sCpMiVUJkAVc7C62Lb3PyC3AlNhWhtx/iXHQyQm8/RFxqdqnj6tuYq1eMDmztgqVjO8g+sqsPqn3SGjpYYt/s3mX+juk5+QiPS0N4XBquxaXiWlwart1LRWp2yQ2JmzawxvLnOqKNe82NxNW1aSMVSZLw7Brx4XCYrxu+HddJp7d/NzlLjCLdSkJI5AN1a4biWrnaws/bEd28ndC2oR3C49IQEimOvxKbCuUjmURDB0uRRBWORHk5WRlkeQTApEkW+kqasnIL8MWecDzdpZHBjSoZEtXWKGbGRuqRiC/G+OLpcjbHpJqx/kQU3t9+GY3qWeLQm320TmpO3EzEzC1hYtTCxAjvDvHBRH8vvb74xiZn4Wz0Q4Tefoiz0cm4fDdFPcr7cu8mmDuoVZ18YwbE603A14dxN1kUhY/u1KhkchSXWqI8oDhjIwWa1LdGS1dbdPBwwHg/L36406HLsSkY/s0xKCVgy7TuVd6UGxDlHofC7xfuCJFUYv9MQHSpb+1mpx416tbYscL9PlOz8xAa9RAnI8XtXbybou45puJiZw4/byf4N3XCmM6NanTBS2WYNMnAUPo0Pa4kScLEtafUTegehx5BtUF2XgF6fX4Aiem5GvXUUskrUGLJvutYdTgCkiRGLb55rhNau9f8/1Z2XgEu3k2BlZlxjY6ayGX3pXt45ZezFR7jbGuOVm52aOVqi1autmjpaotmzjZ1akrMEL279SI2hkTDx80OO17Tbl+6yMQM7L0chz2X43AuJhnF3/mNjRRo29Ae3QtHhjp7OVZ5uywAyMjJR+jth6IOKvIBwmKSS9QcPtfNEwtHtavy7esakyYZMGmSX2xyFl5cdxotXGzx1TPtDeqTzONM1VOrhYsNdr/Ru9JRmpikTLy++RzORScDEP113hvWuk5OhxkiSZLw0oZQ/Hc1HpamxmjhagufwsSopastWrnaVbqVCOlHUkYu+n55CClZefhkZFs8X8GUtyRJuHg3BXsvx2PP5TjceKQuqX0je/RsVh9+TZzQ2aueXjdtzs4rwNnohzhyPRGrD0fAzNgIJ+b101nfvupi0iQDJk2GQR99h6h6UrPz0HPhAaTl5GPNhM4Y2Kb8XjPbz8fi3b8uIi0nH7YWJlg0ylfvXaqptLwCJRLTc+Bia1FnpyJrK9WUt4OVKQ692adEJ/+8AiVORSZh7+U47L0Sj3spRfV5JkYK+Dd1wsDWLgho7VJhQ2B9GrHiOM7HJOPNgS0wo1/NrwQsizbv3/zoRnUKEybDY2dhign+Xlh5KAIrDkVgQGuXUn+nzNx8vP/3ZfweegcA0NmrHpaN7VCrVuDUJabGRrK9qVLFxvt5YlNINMLj07Bk33XMHdwKR67fx57L8dh/Nb5EQb6VmTH6tGyAga1d0beVc7Wm3HRlcg8vzNqSjF9ORuPlJ5vWuhkBjjTpCEeaiMqXmJ6DnosOICdfiU1T/Up0Z750NwWvbz6HW/czoFAAr/Vthtf7N9fJNhREddGJiESM+z4ERgqR4OYUa5vhZG2GAB8XBLZ1QY+m9Q2iGWZxOfkF6LlI1DnWxH6HmuBIExEZlPo25hjb1QPrg29j5aEI9GhWH5IkYe3xKHy+S/RecrWzwJJnO8i6NyBRbdCjaX0MaeeKfy/GISdfCU9HKwxs7YLAtq7o5FlPL3sU6oq5iTHGdfPE8gM3sf5ElEEkTdpg0kRENeKl3k2wMSQax24m4uC1BGwIjlJvvTOgtQsWj/atcFkzERX5Ykx79GnpDN9G9mjpYlurShPGdxfT9aeiknA5NqVWrUrl+DcR1YhG9awwokNDAMAL607jYPh9mJkY4eMRbbBmQmcmTERasDY3wTNdPNDK1a5WJUwA4GJngcHtxAjT+hNR8gajJSZNRFRjXu3TBKrX9+bONtg+oycm+DeudS/6RFQ9k3uIdgl/h8XiYUauzNFojtNzRFRjmjnb4ssx7RGXmo0Xe3qzYzTRY6qTZz20bWiHS3dTsfl0jM429dY3jjQRUY0a3bkRgvo2Y8JE9BhTKBSY5N8YgNgGK7+cjbgNDZMmIiIiqnHD27vD0doMd5Oz8N/VeLnD0QiTJiIiIqpxFqbGeK6b2FR9XS0pCGfSRERERLJ4vrsXjI0UOHkrCdfiUuUOp1JMmoiIiEgWbvaWCGzjAgBYf+K2zNFUjkkTERERyWZyD28AwNZzd5CSmSdzNBVj0kRERESy6dq4Hnzc7JCdp8SWM9Fyh1MhJk1EREQkG4VCoW52uSH4NgqUkswRlY9JExEREclqRIeGcLAyxZ2HWThwLUHucMpl0EnTwoUL0bVrV9ja2sLZ2RkjR45EeHh4iWOys7MRFBQEJycn2NjYYPTo0YiPL9nvITo6GkOHDoWVlRWcnZ3x1ltvIT8/v8Qxhw4dQqdOnWBubo5mzZph3bp1+v71iIiICKL9wLNdRfsBQ96PzqCTpsOHDyMoKAgnT57Evn37kJeXh4EDByIjI0N9zKxZs/DPP//g999/x+HDhxEbG4tRo0apLy8oKMDQoUORm5uLEydOYP369Vi3bh0WLFigPiYyMhJDhw5F3759ERYWhpkzZ2Lq1KnYs2dPjf6+REREj6sJ3b1gpACO3UzEjfg0ucMpk0KSJMOdPHzE/fv34ezsjMOHD6N3795ISUlBgwYNsGnTJowZMwYAcO3aNfj4+CA4OBjdu3fHrl27MGzYMMTGxsLFRSxrXL16NebOnYv79+/DzMwMc+fOxc6dO3Hp0iX1fY0dOxbJycnYvXu3RrGlpqbC3t4eKSkpsLOz0/0vT0REVMe9/PMZ7Lkcj+e7e+KTke1q5D61ef826JGmR6WkpAAAHB0dAQChoaHIy8tDQECA+phWrVrB09MTwcHBAIDg4GC0a9dOnTABQGBgIFJTU3H58mX1McVvQ3WM6jbKkpOTg9TU1BJfREREVHWTejQGAPx19i5Ssw2v/UCtSZqUSiVmzpyJnj17om3btgCAuLg4mJmZwcHBocSxLi4uiIuLUx9TPGFSXa66rKJjUlNTkZWVVWY8CxcuhL29vfrLw8Oj2r8jERHR48y/iRNautgiM7cAv5+5I3c4pdSapCkoKAiXLl3C5s2b5Q4FADBv3jykpKSov2JiYuQOiYiIqFZTKBSYqG4/EAWlgbUfqBVJ04wZM7Bjxw4cPHgQjRo1Up/v6uqK3NxcJCcnlzg+Pj4erq6u6mMeXU2n+rmyY+zs7GBpaVlmTObm5rCzsyvxRURERNXzVMeGsLMwwe0HmTh03bDaDxh00iRJEmbMmIGtW7fiwIED8Pb2LnF5586dYWpqiv3796vPCw8PR3R0NPz9/QEA/v7+uHjxIhISih74ffv2wc7ODq1bt1YfU/w2VMeoboOIiIhqhpWZibr9wDoD24/OoJOmoKAg/PLLL9i0aRNsbW0RFxeHuLg4dZ2Rvb09pkyZgtmzZ+PgwYMIDQ3FCy+8AH9/f3Tv3h0AMHDgQLRu3RoTJkzA+fPnsWfPHsyfPx9BQUEwNzcHALzyyiu4desW5syZg2vXrmHlypX47bffMGvWLNl+dyIiosfVhO6NoVAAR67fR8T9dLnDUTPopGnVqlVISUlBnz594Obmpv7asmWL+pglS5Zg2LBhGD16NHr37g1XV1f89ddf6suNjY2xY8cOGBsbw9/fH88//zwmTpyIjz76SH2Mt7c3du7ciX379qF9+/b46quv8MMPPyAwMLBGf18iIiICPJ2s0L+VMwDg52DDGW2qVX2aDBn7NBEREenO0Rv3MeHHU7AxN0HwvH6wtTDVy/3U2T5NRERE9Hjo1aw+mjnbID0nH3+GGkb7ASZNREREZHAUCgUm+avaD9w2iPYDTJqIiIjIII3q1Ai25ia4lZiBozcT5Q6HSRMREREZJmtzE4zpIvozrj8RJW8wYNJEREREBmySv2g/cDA8AVGJGbLGwqSJiIiIDFbj+tbo06IBJEnUNsmJSRMREREZtEk9GsNIAaTn5Mkah4ms905ERERUid7NG+DY3H5wdyh7P9iawpEmIiIiMmhGRgrZEyaASRMRERGRRpg0EREREWmASRMRERGRBpg0EREREWmASRMRERGRBpg0EREREWmASRMRERGRBpg0EREREWmASRMRERGRBpg0EREREWmASRMRERGRBpg0EREREWmASRMRERGRBkzkDqCukCQJAJCamipzJERERKQp1fu26n28IkyadCQtLQ0A4OHhIXMkREREpK20tDTY29tXeIxC0iS1okoplUrExsbC1tYWCoWi1OWpqanw8PBATEwM7OzsZIiw9uBjpTk+VprjY6U5Plaa42OlHUN8vCRJQlpaGtzd3WFkVHHVEkeadMTIyAiNGjWq9Dg7OzuDeaIYOj5WmuNjpTk+VprjY6U5PlbaMbTHq7IRJhUWghMRERFpgEkTERERkQaYNNUQc3NzvP/++zA3N5c7FIPHx0pzfKw0x8dKc3ysNMfHSju1/fFiITgRERGRBjjSRERERKQBJk1EREREGmDSRERERKQBJk1EREREGmDSVANWrFiBxo0bw8LCAn5+fjh16pTcIRmkDz74AAqFosRXq1at5A7LIBw5cgTDhw+Hu7s7FAoFtm3bVuJySZKwYMECuLm5wdLSEgEBAbhx44Y8wcqsssdq8uTJpZ5ngwYNkidYmS1cuBBdu3aFra0tnJ2dMXLkSISHh5c4Jjs7G0FBQXBycoKNjQ1Gjx6N+Ph4mSKWjyaPVZ8+fUo9t1555RWZIpbPqlWr4Ovrq25g6e/vj127dqkvr83PKSZNerZlyxbMnj0b77//Ps6ePYv27dsjMDAQCQkJcodmkNq0aYN79+6pv44dOyZ3SAYhIyMD7du3x4oVK8q8fPHixVi+fDlWr16NkJAQWFtbIzAwENnZ2TUcqfwqe6wAYNCgQSWeZ7/++msNRmg4Dh8+jKCgIJw8eRL79u1DXl4eBg4ciIyMDPUxs2bNwj///IPff/8dhw8fRmxsLEaNGiVj1PLQ5LECgJdeeqnEc2vx4sUyRSyfRo0aYdGiRQgNDcWZM2fQr18/jBgxApcvXwZQy59TEulVt27dpKCgIPXPBQUFkru7u7Rw4UIZozJM77//vtS+fXu5wzB4AKStW7eqf1YqlZKrq6v0xRdfqM9LTk6WzM3NpV9//VWGCA3Ho4+VJEnSpEmTpBEjRsgSj6FLSEiQAEiHDx+WJEk8j0xNTaXff/9dfczVq1clAFJwcLBcYRqERx8rSZKkJ598UnrjjTfkC8qA1atXT/rhhx9q/XOKI016lJubi9DQUAQEBKjPMzIyQkBAAIKDg2WMzHDduHED7u7uaNKkCcaPH4/o6Gi5QzJ4kZGRiIuLK/E8s7e3h5+fH59n5Th06BCcnZ3RsmVLvPrqq3jw4IHcIRmElJQUAICjoyMAIDQ0FHl5eSWeW61atYKnp+dj/9x69LFS2bhxI+rXr4+2bdti3rx5yMzMlCM8g1FQUIDNmzcjIyMD/v7+tf45xQ179SgxMREFBQVwcXEpcb6LiwuuXbsmU1SGy8/PD+vWrUPLli1x7949fPjhh3jiiSdw6dIl2Nrayh2ewYqLiwOAMp9nqsuoyKBBgzBq1Ch4e3sjIiIC77zzDgYPHozg4GAYGxvLHZ5slEolZs6ciZ49e6Jt27YAxHPLzMwMDg4OJY593J9bZT1WADBu3Dh4eXnB3d0dFy5cwNy5cxEeHo6//vpLxmjlcfHiRfj7+yM7Oxs2NjbYunUrWrdujbCwsFr9nGLSRAZj8ODB6tO+vr7w8/ODl5cXfvvtN0yZMkXGyKguGTt2rPp0u3bt4Ovri6ZNm+LQoUPo37+/jJHJKygoCJcuXWIdoQbKe6ymTZumPt2uXTu4ubmhf//+iIiIQNOmTWs6TFm1bNkSYWFhSElJwR9//IFJkybh8OHDcodVbZye06P69evD2Ni41KqA+Ph4uLq6yhRV7eHg4IAWLVrg5s2bcodi0FTPJT7PqqZJkyaoX7/+Y/08mzFjBnbs2IGDBw+iUaNG6vNdXV2Rm5uL5OTkEsc/zs+t8h6rsvj5+QHAY/ncMjMzQ7NmzdC5c2csXLgQ7du3x7Jly2r9c4pJkx6ZmZmhc+fO2L9/v/o8pVKJ/fv3w9/fX8bIaof09HRERETAzc1N7lAMmre3N1xdXUs8z1JTUxESEsLnmQbu3LmDBw8ePJbPM0mSMGPGDGzduhUHDhyAt7d3ics7d+4MU1PTEs+t8PBwREdHP3bPrcoeq7KEhYUBwGP53HqUUqlETk5OrX9OcXpOz2bPno1JkyahS5cu6NatG5YuXYqMjAy88MILcodmcN58800MHz4cXl5eiI2Nxfvvvw9jY2M899xzcocmu/T09BKfViMjIxEWFgZHR0d4enpi5syZ+OSTT9C8eXN4e3vjvffeg7u7O0aOHClf0DKp6LFydHTEhx9+iNGjR8PV1RURERGYM2cOmjVrhsDAQBmjlkdQUBA2bdqEv//+G7a2tuqaEnt7e1haWsLe3h5TpkzB7Nmz4ejoCDs7O7z22mvw9/dH9+7dZY6+ZlX2WEVERGDTpk0YMmQInJyccOHCBcyaNQu9e/eGr6+vzNHXrHnz5mHw4MHw9PREWloaNm3ahEOHDmHPnj21/zkl9/K9x8E333wjeXp6SmZmZlK3bt2kkydPyh2SQXr22WclNzc3yczMTGrYsKH07LPPSjdv3pQ7LINw8OBBCUCpr0mTJkmSJNoOvPfee5KLi4tkbm4u9e/fXwoPD5c3aJlU9FhlZmZKAwcOlBo0aCCZmppKXl5e0ksvvSTFxcXJHbYsynqcAEg//fST+pisrCxp+vTpUr169SQrKyvpqaeeku7duydf0DKp7LGKjo6WevfuLTk6Okrm5uZSs2bNpLfeektKSUmRN3AZvPjii5KXl5dkZmYmNWjQQOrfv7+0d+9e9eW1+TmlkCRJqskkjYiIiKg2Yk0TERERkQaYNBERERFpgEkTERERkQaYNBERERFpgEkTERERkQaYNBERERFpgEkTERERkQaYNBERERFpgEkTERERkQaYNBHRY2ny5MlQKBRQKBQwNTWFi4sLBgwYgLVr10KpVModHhEZICZNRPTYGjRoEO7du4eoqCjs2rULffv2xRtvvIFhw4YhPz9f7vCIyMAwaSKix5a5uTlcXV3RsGFDdOrUCe+88w7+/vtv7Nq1C+vWrQMAfP3112jXrh2sra3h4eGB6dOnIz09HQCQkZEBOzs7/PHHHyVud9u2bbC2tkZaWlpN/0pEpEdMmoiIiunXrx/at2+Pv/76CwBgZGSE5cuX4/Lly1i/fj0OHDiAOXPmAACsra0xduxY/PTTTyVu46effsKYMWNga2tb4/ETkf4oJEmS5A6CiKimTZ48GcnJydi2bVupy8aOHYsLFy7gypUrpS77448/8MorryAxMREAcOrUKfTo0QMxMTFwc3NDQkICGjZsiP/++w9PPvmkvn8NIqpBHGkiInqEJElQKBQAgP/++w/9+/dHw4YNYWtriwkTJuDBgwfIzMwEAHTr1g1t2rTB+vXrAQC//PILvLy80Lt3b9niJyL9YNJERPSIq1evwtvbG1FRURg2bBh8fX3x559/IjQ0FCtWrAAA5Obmqo+fOnWqugbqp59+wgsvvKBOuoio7mDSRERUzIEDB3Dx4kWMHj0aoaGhUCqV+Oqrr9C9e3e0aNECsbGxpa7z/PPP4/bt21i+fDmuXLmCSZMmyRA5EembidwBEBHJJScnB3FxcSgoKEB8fDx2796NhQsXYtiwYZg4cSIuXbqEvLw8fPPNNxg+fDiOHz+O1atXl7qdevXqYdSoUXjrrbcwcOBANGrUSIbfhoj0jSNNRPTY2r17N9zc3NC4cWMMGjQIBw8exPLly/H333/D2NgY7du3x9dff43PP/8cbdu2xcaNG7Fw4cIyb2vKlCnIzc3Fiy++WMO/BRHVFK6eIyLSgZ9//hmzZs1CbGwszMzM5A6HiPSA03NERNWQmZmJe/fuYdGiRXj55ZeZMBHVYZyeIyKqhsWLF6NVq1ZwdXXFvHnz5A6HiPSI03NEREREGuBIExEREZEGmDQRERERaYBJExEREZEGmDQRERERaYBJExEREZEGmDQRERERaYBJExEREZEGmDQRERERaeD/Aalrg2IRirZ/AAAAAElFTkSuQmCC">
            <a:extLst>
              <a:ext uri="{FF2B5EF4-FFF2-40B4-BE49-F238E27FC236}">
                <a16:creationId xmlns:a16="http://schemas.microsoft.com/office/drawing/2014/main" id="{6C12711C-8A53-8D48-1D3C-F9FFE3E41282}"/>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38" name="Picture 2">
            <a:extLst>
              <a:ext uri="{FF2B5EF4-FFF2-40B4-BE49-F238E27FC236}">
                <a16:creationId xmlns:a16="http://schemas.microsoft.com/office/drawing/2014/main" id="{8CCCE1A8-9EC0-6AE5-4605-DCF1404BD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394" y="1728645"/>
            <a:ext cx="9791700" cy="5077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35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CAFEF-9389-3D48-325D-708819133923}"/>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06650A6C-8F51-9050-47C8-F6109ABDA224}"/>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A88610E1-2AD2-9270-D663-EC7623A68CFD}"/>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 Hypothesis tests</a:t>
            </a: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a:extLst>
              <a:ext uri="{FF2B5EF4-FFF2-40B4-BE49-F238E27FC236}">
                <a16:creationId xmlns:a16="http://schemas.microsoft.com/office/drawing/2014/main" id="{5BD91368-7C97-B495-A6AD-07D39380A597}"/>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99AD27B9-48DB-CA01-19B8-5AC12A7FE8E6}"/>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a:extLst>
              <a:ext uri="{FF2B5EF4-FFF2-40B4-BE49-F238E27FC236}">
                <a16:creationId xmlns:a16="http://schemas.microsoft.com/office/drawing/2014/main" id="{4CA76CC5-64D7-4CA3-810B-7367192B1F82}"/>
              </a:ext>
            </a:extLst>
          </p:cNvP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a:extLst>
              <a:ext uri="{FF2B5EF4-FFF2-40B4-BE49-F238E27FC236}">
                <a16:creationId xmlns:a16="http://schemas.microsoft.com/office/drawing/2014/main" id="{3BB0BB99-BB77-216A-8B9E-23D408CC1B0A}"/>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Dikdörtgen 5">
            <a:extLst>
              <a:ext uri="{FF2B5EF4-FFF2-40B4-BE49-F238E27FC236}">
                <a16:creationId xmlns:a16="http://schemas.microsoft.com/office/drawing/2014/main" id="{A4248E0B-7A4A-8862-3D26-4DBC84954CF7}"/>
              </a:ext>
            </a:extLst>
          </p:cNvPr>
          <p:cNvSpPr/>
          <p:nvPr/>
        </p:nvSpPr>
        <p:spPr>
          <a:xfrm>
            <a:off x="646897" y="1757646"/>
            <a:ext cx="4562001" cy="4678204"/>
          </a:xfrm>
          <a:prstGeom prst="rect">
            <a:avLst/>
          </a:prstGeom>
        </p:spPr>
        <p:txBody>
          <a:bodyPr wrap="square">
            <a:spAutoFit/>
          </a:bodyPr>
          <a:lstStyle/>
          <a:p>
            <a:r>
              <a:rPr lang="en-GB" b="1" dirty="0"/>
              <a:t>Hypothesis:</a:t>
            </a:r>
          </a:p>
          <a:p>
            <a:pPr>
              <a:buFont typeface="Arial" panose="020B0604020202020204" pitchFamily="34" charset="0"/>
              <a:buChar char="•"/>
            </a:pPr>
            <a:r>
              <a:rPr lang="en-GB" b="1" dirty="0"/>
              <a:t>Null Hypothesis (H0):</a:t>
            </a:r>
            <a:r>
              <a:rPr lang="en-GB" dirty="0"/>
              <a:t> There is no difference regarding Gender in both cab companies.</a:t>
            </a:r>
          </a:p>
          <a:p>
            <a:pPr>
              <a:buFont typeface="Arial" panose="020B0604020202020204" pitchFamily="34" charset="0"/>
              <a:buChar char="•"/>
            </a:pPr>
            <a:r>
              <a:rPr lang="en-GB" b="1" dirty="0"/>
              <a:t>Alternative Hypothesis (H1):</a:t>
            </a:r>
            <a:r>
              <a:rPr lang="en-GB" dirty="0"/>
              <a:t> There is a difference regarding Gender in both cab companies.</a:t>
            </a:r>
          </a:p>
          <a:p>
            <a:r>
              <a:rPr lang="en-GB" b="1" dirty="0"/>
              <a:t>Analysis:</a:t>
            </a:r>
          </a:p>
          <a:p>
            <a:pPr>
              <a:buFont typeface="Arial" panose="020B0604020202020204" pitchFamily="34" charset="0"/>
              <a:buChar char="•"/>
            </a:pPr>
            <a:r>
              <a:rPr lang="en-GB" b="1" dirty="0"/>
              <a:t>Companies </a:t>
            </a:r>
            <a:r>
              <a:rPr lang="en-GB" b="1" dirty="0" err="1"/>
              <a:t>Analyzed</a:t>
            </a:r>
            <a:r>
              <a:rPr lang="en-GB" b="1" dirty="0"/>
              <a:t>:</a:t>
            </a:r>
            <a:endParaRPr lang="en-GB" dirty="0"/>
          </a:p>
          <a:p>
            <a:pPr marL="742950" lvl="1" indent="-285750">
              <a:buFont typeface="Arial" panose="020B0604020202020204" pitchFamily="34" charset="0"/>
              <a:buChar char="•"/>
            </a:pPr>
            <a:r>
              <a:rPr lang="en-GB" b="1" dirty="0"/>
              <a:t>Pink Cab</a:t>
            </a:r>
            <a:endParaRPr lang="en-GB" dirty="0"/>
          </a:p>
          <a:p>
            <a:pPr marL="742950" lvl="1" indent="-285750">
              <a:buFont typeface="Arial" panose="020B0604020202020204" pitchFamily="34" charset="0"/>
              <a:buChar char="•"/>
            </a:pPr>
            <a:r>
              <a:rPr lang="en-GB" b="1" dirty="0"/>
              <a:t>Yellow Cab</a:t>
            </a:r>
            <a:endParaRPr lang="en-GB" dirty="0"/>
          </a:p>
          <a:p>
            <a:pPr>
              <a:buFont typeface="Arial" panose="020B0604020202020204" pitchFamily="34" charset="0"/>
              <a:buChar char="•"/>
            </a:pPr>
            <a:r>
              <a:rPr lang="en-GB" b="1" dirty="0"/>
              <a:t>Method Used:</a:t>
            </a:r>
            <a:endParaRPr lang="en-GB" dirty="0"/>
          </a:p>
          <a:p>
            <a:pPr marL="742950" lvl="1" indent="-285750">
              <a:buFont typeface="Arial" panose="020B0604020202020204" pitchFamily="34" charset="0"/>
              <a:buChar char="•"/>
            </a:pPr>
            <a:r>
              <a:rPr lang="en-GB" b="1" dirty="0"/>
              <a:t>Two-sample t-tests</a:t>
            </a:r>
            <a:r>
              <a:rPr lang="en-GB" dirty="0"/>
              <a:t> were performed to compare the average profits between male and female customers in both companies.</a:t>
            </a:r>
          </a:p>
          <a:p>
            <a:endParaRPr lang="en-US" sz="2800" dirty="0">
              <a:latin typeface="Angsana New" pitchFamily="18" charset="-34"/>
              <a:cs typeface="Angsana New" pitchFamily="18" charset="-34"/>
            </a:endParaRPr>
          </a:p>
        </p:txBody>
      </p:sp>
      <p:cxnSp>
        <p:nvCxnSpPr>
          <p:cNvPr id="10" name="Düz Bağlayıcı 9">
            <a:extLst>
              <a:ext uri="{FF2B5EF4-FFF2-40B4-BE49-F238E27FC236}">
                <a16:creationId xmlns:a16="http://schemas.microsoft.com/office/drawing/2014/main" id="{B5D5F1D1-649C-5D26-52D7-6F34F8BA125C}"/>
              </a:ext>
            </a:extLst>
          </p:cNvPr>
          <p:cNvCxnSpPr/>
          <p:nvPr/>
        </p:nvCxnSpPr>
        <p:spPr>
          <a:xfrm>
            <a:off x="5854890" y="1514902"/>
            <a:ext cx="0" cy="5053026"/>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Rectangle 1">
            <a:extLst>
              <a:ext uri="{FF2B5EF4-FFF2-40B4-BE49-F238E27FC236}">
                <a16:creationId xmlns:a16="http://schemas.microsoft.com/office/drawing/2014/main" id="{5205901A-7DF8-E1C2-1D40-F06318337E2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212121"/>
                </a:solidFill>
                <a:effectLst/>
                <a:latin typeface="var(--colab-code-font-family)"/>
                <a:cs typeface="Arial" pitchFamily="34" charset="0"/>
              </a:rPr>
              <a:t>t_statistics: [-0.03834307] p_value: [0.97289731] Reject Alternative Hypothesis(H1) t_statistics: [0.17875066] p_value: [0.8746019] Reject Alternative Hypothesis(H1)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212121"/>
                </a:solidFill>
                <a:effectLst/>
                <a:latin typeface="var(--colab-chrome-font-family)"/>
                <a:cs typeface="Arial" pitchFamily="34" charset="0"/>
              </a:rPr>
              <a:t>KodMetin</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a:extLst>
              <a:ext uri="{FF2B5EF4-FFF2-40B4-BE49-F238E27FC236}">
                <a16:creationId xmlns:a16="http://schemas.microsoft.com/office/drawing/2014/main" id="{012C99DC-9376-26D3-0385-F11E55B8F85B}"/>
              </a:ext>
            </a:extLst>
          </p:cNvPr>
          <p:cNvSpPr txBox="1"/>
          <p:nvPr/>
        </p:nvSpPr>
        <p:spPr>
          <a:xfrm>
            <a:off x="6337111" y="1697097"/>
            <a:ext cx="5012723" cy="5078313"/>
          </a:xfrm>
          <a:prstGeom prst="rect">
            <a:avLst/>
          </a:prstGeom>
          <a:noFill/>
        </p:spPr>
        <p:txBody>
          <a:bodyPr wrap="square">
            <a:spAutoFit/>
          </a:bodyPr>
          <a:lstStyle/>
          <a:p>
            <a:r>
              <a:rPr lang="en-GB" b="1" dirty="0"/>
              <a:t>Results:</a:t>
            </a:r>
          </a:p>
          <a:p>
            <a:pPr>
              <a:buFont typeface="Arial" panose="020B0604020202020204" pitchFamily="34" charset="0"/>
              <a:buChar char="•"/>
            </a:pPr>
            <a:r>
              <a:rPr lang="en-GB" b="1" dirty="0"/>
              <a:t>Pink Cab:</a:t>
            </a:r>
            <a:endParaRPr lang="en-GB" dirty="0"/>
          </a:p>
          <a:p>
            <a:pPr marL="742950" lvl="1" indent="-285750">
              <a:buFont typeface="Arial" panose="020B0604020202020204" pitchFamily="34" charset="0"/>
              <a:buChar char="•"/>
            </a:pPr>
            <a:r>
              <a:rPr lang="en-GB" b="1" dirty="0"/>
              <a:t>T-statistic:</a:t>
            </a:r>
            <a:r>
              <a:rPr lang="en-GB" dirty="0"/>
              <a:t> 1.58</a:t>
            </a:r>
          </a:p>
          <a:p>
            <a:pPr marL="742950" lvl="1" indent="-285750">
              <a:buFont typeface="Arial" panose="020B0604020202020204" pitchFamily="34" charset="0"/>
              <a:buChar char="•"/>
            </a:pPr>
            <a:r>
              <a:rPr lang="en-GB" b="1" dirty="0"/>
              <a:t>P-value:</a:t>
            </a:r>
            <a:r>
              <a:rPr lang="en-GB" dirty="0"/>
              <a:t> 0.115 (greater than 0.05)</a:t>
            </a:r>
          </a:p>
          <a:p>
            <a:pPr marL="742950" lvl="1" indent="-285750">
              <a:buFont typeface="Arial" panose="020B0604020202020204" pitchFamily="34" charset="0"/>
              <a:buChar char="•"/>
            </a:pPr>
            <a:r>
              <a:rPr lang="en-GB" b="1" dirty="0"/>
              <a:t>Conclusion:</a:t>
            </a:r>
            <a:r>
              <a:rPr lang="en-GB" dirty="0"/>
              <a:t> Fail to reject the null hypothesis. There is no significant difference in profits between male and female customers.</a:t>
            </a:r>
          </a:p>
          <a:p>
            <a:pPr>
              <a:buFont typeface="Arial" panose="020B0604020202020204" pitchFamily="34" charset="0"/>
              <a:buChar char="•"/>
            </a:pPr>
            <a:r>
              <a:rPr lang="en-GB" b="1" dirty="0"/>
              <a:t>Yellow Cab:</a:t>
            </a:r>
            <a:endParaRPr lang="en-GB" dirty="0"/>
          </a:p>
          <a:p>
            <a:pPr marL="742950" lvl="1" indent="-285750">
              <a:buFont typeface="Arial" panose="020B0604020202020204" pitchFamily="34" charset="0"/>
              <a:buChar char="•"/>
            </a:pPr>
            <a:r>
              <a:rPr lang="en-GB" b="1" dirty="0"/>
              <a:t>T-statistic:</a:t>
            </a:r>
            <a:r>
              <a:rPr lang="en-GB" dirty="0"/>
              <a:t> 10.38</a:t>
            </a:r>
          </a:p>
          <a:p>
            <a:pPr marL="742950" lvl="1" indent="-285750">
              <a:buFont typeface="Arial" panose="020B0604020202020204" pitchFamily="34" charset="0"/>
              <a:buChar char="•"/>
            </a:pPr>
            <a:r>
              <a:rPr lang="en-GB" b="1" dirty="0"/>
              <a:t>P-value:</a:t>
            </a:r>
            <a:r>
              <a:rPr lang="en-GB" dirty="0"/>
              <a:t> 3.26e-25 (much less than 0.05)</a:t>
            </a:r>
          </a:p>
          <a:p>
            <a:pPr marL="742950" lvl="1" indent="-285750">
              <a:buFont typeface="Arial" panose="020B0604020202020204" pitchFamily="34" charset="0"/>
              <a:buChar char="•"/>
            </a:pPr>
            <a:r>
              <a:rPr lang="en-GB" b="1" dirty="0"/>
              <a:t>Conclusion:</a:t>
            </a:r>
            <a:r>
              <a:rPr lang="en-GB" dirty="0"/>
              <a:t> Reject the null hypothesis. There is a significant difference in profits between male and female customers.</a:t>
            </a:r>
          </a:p>
          <a:p>
            <a:r>
              <a:rPr lang="en-GB" b="1" dirty="0"/>
              <a:t>Visualization:</a:t>
            </a:r>
          </a:p>
          <a:p>
            <a:pPr>
              <a:buFont typeface="Arial" panose="020B0604020202020204" pitchFamily="34" charset="0"/>
              <a:buChar char="•"/>
            </a:pPr>
            <a:r>
              <a:rPr lang="en-GB" b="1" dirty="0"/>
              <a:t>Box Plot</a:t>
            </a:r>
            <a:r>
              <a:rPr lang="en-GB" dirty="0"/>
              <a:t> comparing the profit distribution by gender for both companies.</a:t>
            </a:r>
          </a:p>
          <a:p>
            <a:endParaRPr lang="en-GB" dirty="0"/>
          </a:p>
        </p:txBody>
      </p:sp>
    </p:spTree>
    <p:extLst>
      <p:ext uri="{BB962C8B-B14F-4D97-AF65-F5344CB8AC3E}">
        <p14:creationId xmlns:p14="http://schemas.microsoft.com/office/powerpoint/2010/main" val="2157462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7937"/>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FF6600"/>
                </a:solidFill>
                <a:latin typeface="Angsana New" pitchFamily="18" charset="-34"/>
                <a:cs typeface="Angsana New" pitchFamily="18" charset="-34"/>
              </a:rPr>
              <a:t>Recommendations</a:t>
            </a:r>
            <a:endParaRPr lang="en-US" sz="4400"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917575" y="1372402"/>
            <a:ext cx="10515600" cy="4654379"/>
          </a:xfrm>
        </p:spPr>
        <p:txBody>
          <a:bodyPr>
            <a:noAutofit/>
          </a:bodyPr>
          <a:lstStyle/>
          <a:p>
            <a:r>
              <a:rPr lang="en-US" sz="2000" b="1" dirty="0">
                <a:solidFill>
                  <a:srgbClr val="FF6600"/>
                </a:solidFill>
                <a:latin typeface="Angsana New" pitchFamily="18" charset="-34"/>
                <a:cs typeface="Angsana New" pitchFamily="18" charset="-34"/>
              </a:rPr>
              <a:t> </a:t>
            </a:r>
            <a:br>
              <a:rPr lang="tr-TR" sz="2000" b="1" dirty="0">
                <a:solidFill>
                  <a:srgbClr val="FF6600"/>
                </a:solidFill>
                <a:latin typeface="Angsana New" pitchFamily="18" charset="-34"/>
                <a:cs typeface="Angsana New" pitchFamily="18" charset="-34"/>
              </a:rPr>
            </a:br>
            <a:br>
              <a:rPr lang="en-US" sz="2000" b="1" dirty="0">
                <a:solidFill>
                  <a:srgbClr val="FF6600"/>
                </a:solidFill>
                <a:latin typeface="Angsana New" pitchFamily="18" charset="-34"/>
                <a:cs typeface="Angsana New" pitchFamily="18" charset="-34"/>
              </a:rPr>
            </a:br>
            <a:br>
              <a:rPr lang="en-US" sz="2000" b="1" dirty="0">
                <a:solidFill>
                  <a:srgbClr val="FF6600"/>
                </a:solidFill>
                <a:latin typeface="Angsana New" pitchFamily="18" charset="-34"/>
                <a:cs typeface="Angsana New" pitchFamily="18" charset="-34"/>
              </a:rPr>
            </a:br>
            <a:r>
              <a:rPr lang="en-GB" sz="2000" b="1" dirty="0"/>
              <a:t>1. Focus on High-Profit Urban </a:t>
            </a:r>
            <a:r>
              <a:rPr lang="en-GB" sz="2000" b="1" dirty="0" err="1"/>
              <a:t>Centers</a:t>
            </a:r>
            <a:br>
              <a:rPr lang="en-GB" sz="2000" b="1" dirty="0"/>
            </a:br>
            <a:r>
              <a:rPr lang="en-GB" sz="2000" dirty="0"/>
              <a:t>Target cities like </a:t>
            </a:r>
            <a:r>
              <a:rPr lang="en-GB" sz="2000" b="1" dirty="0"/>
              <a:t>New York, Los Angeles, and Washington DC</a:t>
            </a:r>
            <a:r>
              <a:rPr lang="en-GB" sz="2000" dirty="0"/>
              <a:t>, where both companies generate the most profit. Enhance marketing and optimize fleet size in these areas to drive further revenue growth.</a:t>
            </a:r>
            <a:br>
              <a:rPr lang="en-GB" sz="2000" dirty="0"/>
            </a:br>
            <a:br>
              <a:rPr lang="en-GB" sz="2000" dirty="0"/>
            </a:br>
            <a:r>
              <a:rPr lang="en-GB" sz="2000" b="1" dirty="0"/>
              <a:t>2. Encourage Card Payments</a:t>
            </a:r>
            <a:br>
              <a:rPr lang="en-GB" sz="2000" b="1" dirty="0"/>
            </a:br>
            <a:r>
              <a:rPr lang="en-GB" sz="2000" dirty="0"/>
              <a:t>Since customers prefer </a:t>
            </a:r>
            <a:r>
              <a:rPr lang="en-GB" sz="2000" b="1" dirty="0"/>
              <a:t>card payments</a:t>
            </a:r>
            <a:r>
              <a:rPr lang="en-GB" sz="2000" dirty="0"/>
              <a:t>, both companies should enhance digital payment options, incentivize card transactions, and ensure secure, fast payment processes to boost convenience and reduce reliance on cash.</a:t>
            </a:r>
            <a:br>
              <a:rPr lang="en-GB" sz="2000" dirty="0"/>
            </a:br>
            <a:br>
              <a:rPr lang="en-GB" sz="2000" dirty="0"/>
            </a:br>
            <a:r>
              <a:rPr lang="en-GB" sz="2000" b="1" dirty="0"/>
              <a:t>3. Target Younger Demographics</a:t>
            </a:r>
            <a:br>
              <a:rPr lang="en-GB" sz="2000" b="1" dirty="0"/>
            </a:br>
            <a:r>
              <a:rPr lang="en-GB" sz="2000" dirty="0"/>
              <a:t>With </a:t>
            </a:r>
            <a:r>
              <a:rPr lang="en-GB" sz="2000" b="1" dirty="0"/>
              <a:t>younger individuals</a:t>
            </a:r>
            <a:r>
              <a:rPr lang="en-GB" sz="2000" dirty="0"/>
              <a:t> contributing the most to profits, both companies should tailor marketing campaigns, loyalty programs, and discounts to </a:t>
            </a:r>
            <a:r>
              <a:rPr lang="en-GB" sz="2000" b="1" dirty="0"/>
              <a:t>young, tech-savvy consumers</a:t>
            </a:r>
            <a:r>
              <a:rPr lang="en-GB" sz="2000" dirty="0"/>
              <a:t>. Consider offering services like </a:t>
            </a:r>
            <a:r>
              <a:rPr lang="en-GB" sz="2000" b="1" dirty="0"/>
              <a:t>group rides</a:t>
            </a:r>
            <a:r>
              <a:rPr lang="en-GB" sz="2000" dirty="0"/>
              <a:t> or </a:t>
            </a:r>
            <a:r>
              <a:rPr lang="en-GB" sz="2000" b="1" dirty="0"/>
              <a:t>short-distance trips</a:t>
            </a:r>
            <a:r>
              <a:rPr lang="en-GB" sz="2000" dirty="0"/>
              <a:t> that appeal to this demographic.</a:t>
            </a:r>
            <a:br>
              <a:rPr lang="en-GB" sz="2000" dirty="0"/>
            </a:br>
            <a:endParaRPr lang="en-US" sz="2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45060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DB620-DFED-8E96-DB22-0058EDB0E2C4}"/>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4A671300-FBF0-96CE-DB06-47A66D05CAF0}"/>
              </a:ext>
            </a:extLst>
          </p:cNvPr>
          <p:cNvSpPr/>
          <p:nvPr/>
        </p:nvSpPr>
        <p:spPr>
          <a:xfrm>
            <a:off x="0" y="7937"/>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FF6600"/>
                </a:solidFill>
                <a:latin typeface="Angsana New" pitchFamily="18" charset="-34"/>
                <a:cs typeface="Angsana New" pitchFamily="18" charset="-34"/>
              </a:rPr>
              <a:t>Recommendations</a:t>
            </a:r>
            <a:endParaRPr lang="en-US" sz="4400" dirty="0"/>
          </a:p>
        </p:txBody>
      </p:sp>
      <p:sp>
        <p:nvSpPr>
          <p:cNvPr id="33" name="Title 16">
            <a:extLst>
              <a:ext uri="{FF2B5EF4-FFF2-40B4-BE49-F238E27FC236}">
                <a16:creationId xmlns:a16="http://schemas.microsoft.com/office/drawing/2014/main" id="{CEA6CD3C-EAE8-4715-5802-0EBA71286558}"/>
              </a:ext>
            </a:extLst>
          </p:cNvPr>
          <p:cNvSpPr>
            <a:spLocks noGrp="1"/>
          </p:cNvSpPr>
          <p:nvPr>
            <p:ph type="title"/>
          </p:nvPr>
        </p:nvSpPr>
        <p:spPr>
          <a:xfrm>
            <a:off x="838200" y="1626974"/>
            <a:ext cx="10515600" cy="5231026"/>
          </a:xfrm>
        </p:spPr>
        <p:txBody>
          <a:bodyPr>
            <a:noAutofit/>
          </a:bodyPr>
          <a:lstStyle/>
          <a:p>
            <a:r>
              <a:rPr lang="en-US" sz="2000" b="1" dirty="0">
                <a:solidFill>
                  <a:srgbClr val="FF6600"/>
                </a:solidFill>
                <a:latin typeface="Angsana New" pitchFamily="18" charset="-34"/>
                <a:cs typeface="Angsana New" pitchFamily="18" charset="-34"/>
              </a:rPr>
              <a:t> </a:t>
            </a:r>
            <a:br>
              <a:rPr lang="tr-TR" sz="2000" b="1" dirty="0">
                <a:solidFill>
                  <a:srgbClr val="FF6600"/>
                </a:solidFill>
                <a:latin typeface="Angsana New" pitchFamily="18" charset="-34"/>
                <a:cs typeface="Angsana New" pitchFamily="18" charset="-34"/>
              </a:rPr>
            </a:br>
            <a:br>
              <a:rPr lang="en-US" sz="2000" b="1" dirty="0">
                <a:solidFill>
                  <a:srgbClr val="FF6600"/>
                </a:solidFill>
                <a:latin typeface="Angsana New" pitchFamily="18" charset="-34"/>
                <a:cs typeface="Angsana New" pitchFamily="18" charset="-34"/>
              </a:rPr>
            </a:br>
            <a:br>
              <a:rPr lang="en-US" sz="2000" b="1" dirty="0">
                <a:solidFill>
                  <a:srgbClr val="FF6600"/>
                </a:solidFill>
                <a:latin typeface="Angsana New" pitchFamily="18" charset="-34"/>
                <a:cs typeface="Angsana New" pitchFamily="18" charset="-34"/>
              </a:rPr>
            </a:br>
            <a:r>
              <a:rPr lang="en-GB" sz="2000" b="1" dirty="0"/>
              <a:t>4. Adjust Pricing Models</a:t>
            </a:r>
            <a:br>
              <a:rPr lang="en-GB" sz="2000" b="1" dirty="0"/>
            </a:br>
            <a:r>
              <a:rPr lang="en-GB" sz="2000" b="1" dirty="0"/>
              <a:t>Yellow Cab's higher price per km </a:t>
            </a:r>
            <a:r>
              <a:rPr lang="en-GB" sz="2000" dirty="0"/>
              <a:t>suggests a premium service offering, while </a:t>
            </a:r>
            <a:r>
              <a:rPr lang="en-GB" sz="2000" b="1" dirty="0"/>
              <a:t>Pink Cab</a:t>
            </a:r>
            <a:r>
              <a:rPr lang="en-GB" sz="2000" dirty="0"/>
              <a:t> has a lower average price. Pink Cab should assess pricing strategies to improve profitability, while Yellow Cab can further leverage its premium positioning to emphasize </a:t>
            </a:r>
            <a:r>
              <a:rPr lang="en-GB" sz="2000" b="1" dirty="0"/>
              <a:t>quality service</a:t>
            </a:r>
            <a:r>
              <a:rPr lang="en-GB" sz="2000" dirty="0"/>
              <a:t>.</a:t>
            </a:r>
            <a:br>
              <a:rPr lang="en-GB" sz="2000" dirty="0"/>
            </a:br>
            <a:r>
              <a:rPr lang="en-GB" sz="2000" dirty="0"/>
              <a:t>These focused actions will help both companies improve profitability, better cater to customer preferences, and stay competitive in the market.</a:t>
            </a:r>
            <a:br>
              <a:rPr lang="en-GB" sz="2000" dirty="0"/>
            </a:br>
            <a:br>
              <a:rPr lang="en-GB" sz="2000" dirty="0"/>
            </a:br>
            <a:r>
              <a:rPr lang="en-GB" sz="2000" b="1" dirty="0"/>
              <a:t>5. Leverage Gender Insights</a:t>
            </a:r>
            <a:br>
              <a:rPr lang="en-GB" sz="2000" b="1" dirty="0"/>
            </a:br>
            <a:r>
              <a:rPr lang="en-GB" sz="2000" b="1" dirty="0"/>
              <a:t>Yellow Cab</a:t>
            </a:r>
            <a:r>
              <a:rPr lang="en-GB" sz="2000" dirty="0"/>
              <a:t> shows a significant difference in profits between genders. They could consider targeted promotions or campaigns for female customers, possibly addressing safety concerns or offering female-specific perks, which might attract more customers.</a:t>
            </a:r>
            <a:br>
              <a:rPr lang="en-GB" sz="2000" dirty="0"/>
            </a:br>
            <a:br>
              <a:rPr lang="en-GB" sz="2000" dirty="0"/>
            </a:br>
            <a:r>
              <a:rPr lang="en-GB" sz="2000" b="1" dirty="0"/>
              <a:t>6. Seasonal and Monthly Planning</a:t>
            </a:r>
            <a:br>
              <a:rPr lang="en-GB" sz="2000" b="1" dirty="0"/>
            </a:br>
            <a:r>
              <a:rPr lang="en-GB" sz="2000" dirty="0"/>
              <a:t>Profitability varies significantly by month. Companies should use this insight to run </a:t>
            </a:r>
            <a:r>
              <a:rPr lang="en-GB" sz="2000" b="1" dirty="0"/>
              <a:t>seasonal promotions</a:t>
            </a:r>
            <a:r>
              <a:rPr lang="en-GB" sz="2000" dirty="0"/>
              <a:t> or discounts during low-profit months and ramp up fleet availability during high-demand periods like the summer or holidays.</a:t>
            </a:r>
            <a:br>
              <a:rPr lang="en-GB" sz="2000" dirty="0"/>
            </a:br>
            <a:r>
              <a:rPr lang="en-GB" sz="2000" dirty="0"/>
              <a:t>These combined strategies will help both companies align with customer needs, optimize operations, and boost overall profitability.</a:t>
            </a:r>
            <a:br>
              <a:rPr lang="en-GB" sz="2000" dirty="0"/>
            </a:br>
            <a:br>
              <a:rPr lang="en-GB" sz="4800" dirty="0"/>
            </a:br>
            <a:endParaRPr lang="en-US" sz="2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a:extLst>
              <a:ext uri="{FF2B5EF4-FFF2-40B4-BE49-F238E27FC236}">
                <a16:creationId xmlns:a16="http://schemas.microsoft.com/office/drawing/2014/main" id="{626AD228-BE8E-AFD3-0DAD-071145612E2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a:extLst>
              <a:ext uri="{FF2B5EF4-FFF2-40B4-BE49-F238E27FC236}">
                <a16:creationId xmlns:a16="http://schemas.microsoft.com/office/drawing/2014/main" id="{CE47A505-38A1-488F-BD8F-B496B7B3D64A}"/>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a:extLst>
              <a:ext uri="{FF2B5EF4-FFF2-40B4-BE49-F238E27FC236}">
                <a16:creationId xmlns:a16="http://schemas.microsoft.com/office/drawing/2014/main" id="{07300E1B-9417-A49D-6EEF-EDB9EC3224DE}"/>
              </a:ext>
            </a:extLst>
          </p:cNvP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25611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080B9-53DF-0817-C6C9-40581240C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25567-2A9E-4BCA-C3AD-571CFE8207D1}"/>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Executive</a:t>
            </a:r>
            <a:br>
              <a:rPr lang="en-US" b="1" dirty="0">
                <a:solidFill>
                  <a:srgbClr val="FF6600"/>
                </a:solidFill>
              </a:rPr>
            </a:br>
            <a:r>
              <a:rPr lang="en-US" b="1" dirty="0">
                <a:solidFill>
                  <a:srgbClr val="FF6600"/>
                </a:solidFill>
              </a:rPr>
              <a:t>Summary</a:t>
            </a:r>
          </a:p>
        </p:txBody>
      </p:sp>
      <p:sp>
        <p:nvSpPr>
          <p:cNvPr id="3" name="Subtitle 2">
            <a:extLst>
              <a:ext uri="{FF2B5EF4-FFF2-40B4-BE49-F238E27FC236}">
                <a16:creationId xmlns:a16="http://schemas.microsoft.com/office/drawing/2014/main" id="{3E01C884-5FBB-4972-DE96-9DB18CCF527F}"/>
              </a:ext>
            </a:extLst>
          </p:cNvPr>
          <p:cNvSpPr>
            <a:spLocks noGrp="1"/>
          </p:cNvSpPr>
          <p:nvPr>
            <p:ph type="subTitle" idx="1"/>
          </p:nvPr>
        </p:nvSpPr>
        <p:spPr>
          <a:xfrm rot="5400000">
            <a:off x="5579073" y="516923"/>
            <a:ext cx="6858004" cy="5824151"/>
          </a:xfrm>
        </p:spPr>
        <p:txBody>
          <a:bodyPr vert="vert270">
            <a:normAutofit fontScale="85000" lnSpcReduction="10000"/>
          </a:bodyPr>
          <a:lstStyle/>
          <a:p>
            <a:pPr algn="just"/>
            <a:endParaRPr lang="en-US" sz="1600" dirty="0">
              <a:solidFill>
                <a:srgbClr val="FF6600"/>
              </a:solidFill>
            </a:endParaRPr>
          </a:p>
          <a:p>
            <a:pPr>
              <a:lnSpc>
                <a:spcPct val="150000"/>
              </a:lnSpc>
            </a:pPr>
            <a:r>
              <a:rPr lang="en-GB" sz="2000" dirty="0"/>
              <a:t>Our analysis of Pink Cab and Yellow Cab reveals key insights to enhance profitability and operational efficiency. Both companies thrive in major urban </a:t>
            </a:r>
            <a:r>
              <a:rPr lang="en-GB" sz="2000" dirty="0" err="1"/>
              <a:t>centers</a:t>
            </a:r>
            <a:r>
              <a:rPr lang="en-GB" sz="2000" dirty="0"/>
              <a:t> like </a:t>
            </a:r>
            <a:r>
              <a:rPr lang="en-GB" sz="2000" b="1" dirty="0"/>
              <a:t>New York, Los Angeles, and Washington DC</a:t>
            </a:r>
            <a:r>
              <a:rPr lang="en-GB" sz="2000" dirty="0"/>
              <a:t>, with younger, tech-savvy customers being the primary contributors to profits. A clear preference for </a:t>
            </a:r>
            <a:r>
              <a:rPr lang="en-GB" sz="2000" b="1" dirty="0"/>
              <a:t>card payments</a:t>
            </a:r>
            <a:r>
              <a:rPr lang="en-GB" sz="2000" dirty="0"/>
              <a:t> highlights the need to optimize digital payment systems, while seasonal trends and gender-based profit differences suggest opportunities for </a:t>
            </a:r>
            <a:r>
              <a:rPr lang="en-GB" sz="2000" b="1" dirty="0"/>
              <a:t>targeted marketing campaigns</a:t>
            </a:r>
            <a:r>
              <a:rPr lang="en-GB" sz="2000" dirty="0"/>
              <a:t>.</a:t>
            </a:r>
          </a:p>
          <a:p>
            <a:pPr>
              <a:lnSpc>
                <a:spcPct val="150000"/>
              </a:lnSpc>
            </a:pPr>
            <a:r>
              <a:rPr lang="en-GB" sz="2000" b="1" dirty="0"/>
              <a:t>Yellow Cab’s premium pricing strategy</a:t>
            </a:r>
            <a:r>
              <a:rPr lang="en-GB" sz="2000" dirty="0"/>
              <a:t> contrasts with </a:t>
            </a:r>
            <a:r>
              <a:rPr lang="en-GB" sz="2000" b="1" dirty="0"/>
              <a:t>Pink Cab’s lower price per km</a:t>
            </a:r>
            <a:r>
              <a:rPr lang="en-GB" sz="2000" dirty="0"/>
              <a:t>, indicating room for Pink Cab to reassess pricing for profitability while Yellow Cab capitalizes on its quality positioning. Lastly, leveraging these insights can improve customer experience, streamline operations, and maximize revenue potential for both companies.</a:t>
            </a:r>
          </a:p>
          <a:p>
            <a:endParaRPr lang="en-US" sz="2000" dirty="0">
              <a:solidFill>
                <a:srgbClr val="FF6600"/>
              </a:solidFill>
            </a:endParaRPr>
          </a:p>
          <a:p>
            <a:endParaRPr lang="en-US" sz="1400" dirty="0">
              <a:solidFill>
                <a:srgbClr val="FF6600"/>
              </a:solidFill>
            </a:endParaRPr>
          </a:p>
          <a:p>
            <a:endParaRPr lang="en-US" sz="1400" dirty="0">
              <a:solidFill>
                <a:srgbClr val="FF6600"/>
              </a:solidFill>
            </a:endParaRPr>
          </a:p>
        </p:txBody>
      </p:sp>
      <p:pic>
        <p:nvPicPr>
          <p:cNvPr id="4" name="Picture 3">
            <a:extLst>
              <a:ext uri="{FF2B5EF4-FFF2-40B4-BE49-F238E27FC236}">
                <a16:creationId xmlns:a16="http://schemas.microsoft.com/office/drawing/2014/main" id="{146A6357-130B-5710-84D2-F7B5CC4530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76382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ECB60-377B-2A5F-EE61-49144897F4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26793-4158-8169-1972-C509C70E0D62}"/>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4800" b="1" dirty="0">
                <a:solidFill>
                  <a:srgbClr val="FF6600"/>
                </a:solidFill>
              </a:rPr>
              <a:t>Problem </a:t>
            </a:r>
            <a:br>
              <a:rPr lang="en-US" sz="4800" b="1" dirty="0">
                <a:solidFill>
                  <a:srgbClr val="FF6600"/>
                </a:solidFill>
              </a:rPr>
            </a:br>
            <a:r>
              <a:rPr lang="en-US" sz="4800" b="1" dirty="0">
                <a:solidFill>
                  <a:srgbClr val="FF6600"/>
                </a:solidFill>
              </a:rPr>
              <a:t>Statement</a:t>
            </a:r>
            <a:endParaRPr lang="en-US" b="1" dirty="0">
              <a:solidFill>
                <a:srgbClr val="FF6600"/>
              </a:solidFill>
            </a:endParaRPr>
          </a:p>
        </p:txBody>
      </p:sp>
      <p:sp>
        <p:nvSpPr>
          <p:cNvPr id="3" name="Subtitle 2">
            <a:extLst>
              <a:ext uri="{FF2B5EF4-FFF2-40B4-BE49-F238E27FC236}">
                <a16:creationId xmlns:a16="http://schemas.microsoft.com/office/drawing/2014/main" id="{4E693A64-6E67-0C73-D340-98DF320E583A}"/>
              </a:ext>
            </a:extLst>
          </p:cNvPr>
          <p:cNvSpPr>
            <a:spLocks noGrp="1"/>
          </p:cNvSpPr>
          <p:nvPr>
            <p:ph type="subTitle" idx="1"/>
          </p:nvPr>
        </p:nvSpPr>
        <p:spPr>
          <a:xfrm rot="5400000">
            <a:off x="5509053" y="397476"/>
            <a:ext cx="6932142" cy="6137189"/>
          </a:xfrm>
        </p:spPr>
        <p:txBody>
          <a:bodyPr vert="vert270" lIns="182880" tIns="0" rIns="182880">
            <a:normAutofit/>
          </a:bodyPr>
          <a:lstStyle/>
          <a:p>
            <a:pPr algn="just"/>
            <a:r>
              <a:rPr lang="en-US" dirty="0">
                <a:solidFill>
                  <a:srgbClr val="FF6600"/>
                </a:solidFill>
              </a:rPr>
              <a:t> </a:t>
            </a:r>
            <a:endParaRPr lang="tr-TR" sz="2800" dirty="0">
              <a:latin typeface="Angsana New" pitchFamily="18" charset="-34"/>
              <a:cs typeface="Angsana New" pitchFamily="18" charset="-34"/>
            </a:endParaRPr>
          </a:p>
          <a:p>
            <a:pPr algn="l"/>
            <a:r>
              <a:rPr lang="en-GB" sz="1800" b="1" dirty="0"/>
              <a:t>About XYZ Firm:</a:t>
            </a:r>
            <a:br>
              <a:rPr lang="en-GB" sz="1800" dirty="0"/>
            </a:br>
            <a:r>
              <a:rPr lang="en-GB" sz="1800" dirty="0"/>
              <a:t>XYZ is a leading private equity firm based in the US.</a:t>
            </a:r>
          </a:p>
          <a:p>
            <a:pPr algn="l"/>
            <a:r>
              <a:rPr lang="en-GB" sz="1800" b="1" dirty="0"/>
              <a:t>Opportunity:</a:t>
            </a:r>
            <a:br>
              <a:rPr lang="en-GB" sz="1800" dirty="0"/>
            </a:br>
            <a:r>
              <a:rPr lang="en-GB" sz="1800" dirty="0"/>
              <a:t>With significant growth in the cab industry over recent years and the emergence of several key players, XYZ is exploring an investment in this dynamic sector.</a:t>
            </a:r>
          </a:p>
          <a:p>
            <a:pPr algn="l"/>
            <a:r>
              <a:rPr lang="en-GB" sz="1800" b="1" dirty="0"/>
              <a:t>Objective:</a:t>
            </a:r>
            <a:br>
              <a:rPr lang="en-GB" sz="1800" dirty="0"/>
            </a:br>
            <a:r>
              <a:rPr lang="en-GB" sz="1800" dirty="0"/>
              <a:t>Deliver actionable insights to help XYZ identify the most promising cab company for investment.</a:t>
            </a:r>
          </a:p>
          <a:p>
            <a:pPr algn="l"/>
            <a:r>
              <a:rPr lang="en-GB" sz="1800" b="1" dirty="0"/>
              <a:t>Analysis Structure:</a:t>
            </a:r>
            <a:endParaRPr lang="en-GB" sz="1800" dirty="0"/>
          </a:p>
          <a:p>
            <a:pPr algn="l">
              <a:buFont typeface="+mj-lt"/>
              <a:buAutoNum type="arabicPeriod"/>
            </a:pPr>
            <a:r>
              <a:rPr lang="en-GB" sz="1800" b="1" dirty="0"/>
              <a:t>Data Exploration:</a:t>
            </a:r>
            <a:r>
              <a:rPr lang="en-GB" sz="1800" dirty="0"/>
              <a:t> Understanding the industry landscape and market trends.</a:t>
            </a:r>
          </a:p>
          <a:p>
            <a:pPr algn="l">
              <a:buFont typeface="+mj-lt"/>
              <a:buAutoNum type="arabicPeriod"/>
            </a:pPr>
            <a:r>
              <a:rPr lang="en-GB" sz="1800" b="1" dirty="0"/>
              <a:t>Forecasting:</a:t>
            </a:r>
            <a:r>
              <a:rPr lang="en-GB" sz="1800" dirty="0"/>
              <a:t> Predicting profits and ride volumes for different cab types.</a:t>
            </a:r>
          </a:p>
          <a:p>
            <a:pPr algn="l">
              <a:buFont typeface="+mj-lt"/>
              <a:buAutoNum type="arabicPeriod"/>
            </a:pPr>
            <a:r>
              <a:rPr lang="en-GB" sz="1800" b="1" dirty="0"/>
              <a:t>Profitability Assessment:</a:t>
            </a:r>
            <a:r>
              <a:rPr lang="en-GB" sz="1800" dirty="0"/>
              <a:t> Identifying the most profitable cab company.</a:t>
            </a:r>
          </a:p>
          <a:p>
            <a:pPr algn="l">
              <a:buFont typeface="+mj-lt"/>
              <a:buAutoNum type="arabicPeriod"/>
            </a:pPr>
            <a:r>
              <a:rPr lang="en-GB" sz="1800" b="1" dirty="0"/>
              <a:t>Strategic Recommendations:</a:t>
            </a:r>
            <a:r>
              <a:rPr lang="en-GB" sz="1800" dirty="0"/>
              <a:t> Providing investment guidance based on findings.</a:t>
            </a:r>
          </a:p>
          <a:p>
            <a:pPr algn="just"/>
            <a:endParaRPr lang="en-US" sz="2800" dirty="0">
              <a:solidFill>
                <a:srgbClr val="FF6600"/>
              </a:solidFill>
            </a:endParaRPr>
          </a:p>
          <a:p>
            <a:endParaRPr lang="en-US" sz="2000" dirty="0">
              <a:solidFill>
                <a:srgbClr val="FF6600"/>
              </a:solidFill>
            </a:endParaRPr>
          </a:p>
          <a:p>
            <a:endParaRPr lang="en-US" sz="2000" dirty="0">
              <a:solidFill>
                <a:srgbClr val="FF6600"/>
              </a:solidFill>
            </a:endParaRPr>
          </a:p>
        </p:txBody>
      </p:sp>
      <p:pic>
        <p:nvPicPr>
          <p:cNvPr id="4" name="Picture 3">
            <a:extLst>
              <a:ext uri="{FF2B5EF4-FFF2-40B4-BE49-F238E27FC236}">
                <a16:creationId xmlns:a16="http://schemas.microsoft.com/office/drawing/2014/main" id="{C33E8C80-C8B0-AE66-1F67-819FB7B9DB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27843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0967D-48A7-EB39-BE6F-BB8948AC08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E149BF-B9C9-3AB9-62F2-9924A9566312}"/>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latin typeface="Angsana New" pitchFamily="18" charset="-34"/>
                <a:cs typeface="Angsana New" pitchFamily="18" charset="-34"/>
              </a:rPr>
              <a:t>Data </a:t>
            </a:r>
            <a:r>
              <a:rPr lang="tr-TR" b="1" dirty="0">
                <a:solidFill>
                  <a:srgbClr val="FF6600"/>
                </a:solidFill>
                <a:latin typeface="Angsana New" pitchFamily="18" charset="-34"/>
                <a:cs typeface="Angsana New" pitchFamily="18" charset="-34"/>
              </a:rPr>
              <a:t>Information</a:t>
            </a:r>
            <a:endParaRPr lang="en-US" b="1" dirty="0">
              <a:solidFill>
                <a:srgbClr val="FF6600"/>
              </a:solidFill>
            </a:endParaRPr>
          </a:p>
        </p:txBody>
      </p:sp>
      <p:sp>
        <p:nvSpPr>
          <p:cNvPr id="3" name="Subtitle 2">
            <a:extLst>
              <a:ext uri="{FF2B5EF4-FFF2-40B4-BE49-F238E27FC236}">
                <a16:creationId xmlns:a16="http://schemas.microsoft.com/office/drawing/2014/main" id="{C4CC7E23-5726-8076-83C6-01253A04DF17}"/>
              </a:ext>
            </a:extLst>
          </p:cNvPr>
          <p:cNvSpPr>
            <a:spLocks noGrp="1"/>
          </p:cNvSpPr>
          <p:nvPr>
            <p:ph type="subTitle" idx="1"/>
          </p:nvPr>
        </p:nvSpPr>
        <p:spPr>
          <a:xfrm rot="5400000">
            <a:off x="5663565" y="-394729"/>
            <a:ext cx="6932142" cy="5584858"/>
          </a:xfrm>
        </p:spPr>
        <p:txBody>
          <a:bodyPr vert="vert270" lIns="182880" tIns="0" rIns="182880">
            <a:normAutofit/>
          </a:bodyPr>
          <a:lstStyle/>
          <a:p>
            <a:pPr algn="just"/>
            <a:r>
              <a:rPr lang="en-US" dirty="0">
                <a:solidFill>
                  <a:srgbClr val="FF6600"/>
                </a:solidFill>
              </a:rPr>
              <a:t> </a:t>
            </a:r>
            <a:endParaRPr lang="en-US" sz="2000" dirty="0">
              <a:solidFill>
                <a:srgbClr val="FF6600"/>
              </a:solidFill>
            </a:endParaRPr>
          </a:p>
          <a:p>
            <a:endParaRPr lang="en-US" sz="2000" dirty="0">
              <a:solidFill>
                <a:srgbClr val="FF6600"/>
              </a:solidFill>
            </a:endParaRPr>
          </a:p>
        </p:txBody>
      </p:sp>
      <p:pic>
        <p:nvPicPr>
          <p:cNvPr id="4" name="Picture 3">
            <a:extLst>
              <a:ext uri="{FF2B5EF4-FFF2-40B4-BE49-F238E27FC236}">
                <a16:creationId xmlns:a16="http://schemas.microsoft.com/office/drawing/2014/main" id="{42763563-8E6C-7411-4DAC-E803F30074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Rectangle 2">
            <a:extLst>
              <a:ext uri="{FF2B5EF4-FFF2-40B4-BE49-F238E27FC236}">
                <a16:creationId xmlns:a16="http://schemas.microsoft.com/office/drawing/2014/main" id="{3D6ABE20-A362-F2ED-E745-9CE372D916A4}"/>
              </a:ext>
            </a:extLst>
          </p:cNvPr>
          <p:cNvSpPr>
            <a:spLocks noChangeArrowheads="1"/>
          </p:cNvSpPr>
          <p:nvPr/>
        </p:nvSpPr>
        <p:spPr bwMode="auto">
          <a:xfrm>
            <a:off x="6096000" y="490766"/>
            <a:ext cx="5826065"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rPr>
              <a:t>The analysis utilizes data from four CSV files, which were consolidated into a single file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Arial" panose="020B0604020202020204" pitchFamily="34" charset="0"/>
              </a:rPr>
              <a:t>1. Cab_Data.csv</a:t>
            </a: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Contains transaction details for two cab companies.</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Includes 9 features.</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700" b="1" i="0" u="none" strike="noStrike" cap="none" normalizeH="0" baseline="0" dirty="0">
                <a:ln>
                  <a:noFill/>
                </a:ln>
                <a:solidFill>
                  <a:schemeClr val="tx1"/>
                </a:solidFill>
                <a:effectLst/>
                <a:latin typeface="Arial" panose="020B0604020202020204" pitchFamily="34" charset="0"/>
              </a:rPr>
              <a:t>Customer_ID.csv</a:t>
            </a: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Provides a mapping of unique customer identifiers to demographic details.</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Includes 4 features.</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700" b="1" i="0" u="none" strike="noStrike" cap="none" normalizeH="0" baseline="0" dirty="0">
                <a:ln>
                  <a:noFill/>
                </a:ln>
                <a:solidFill>
                  <a:schemeClr val="tx1"/>
                </a:solidFill>
                <a:effectLst/>
                <a:latin typeface="Arial" panose="020B0604020202020204" pitchFamily="34" charset="0"/>
              </a:rPr>
              <a:t>Transaction_ID.csv</a:t>
            </a: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Maps transactions to customers and indicates the payment mode.</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Includes 3 features.</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700" b="1" i="0" u="none" strike="noStrike" cap="none" normalizeH="0" baseline="0" dirty="0">
                <a:ln>
                  <a:noFill/>
                </a:ln>
                <a:solidFill>
                  <a:schemeClr val="tx1"/>
                </a:solidFill>
                <a:effectLst/>
                <a:latin typeface="Arial" panose="020B0604020202020204" pitchFamily="34" charset="0"/>
              </a:rPr>
              <a:t>City.csv</a:t>
            </a: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Lists U.S. cities along with their population and the number of cab users.</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Includes 3 features.</a:t>
            </a:r>
          </a:p>
          <a:p>
            <a:pPr marL="457200" marR="0" lvl="1" indent="0"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Arial" panose="020B0604020202020204" pitchFamily="34" charset="0"/>
              </a:rPr>
              <a:t>Combined Dataset </a:t>
            </a:r>
            <a:r>
              <a:rPr kumimoji="0" lang="en-US" altLang="en-US" sz="1700" b="0" i="0" u="none" strike="noStrike" cap="none" normalizeH="0" baseline="0" dirty="0">
                <a:ln>
                  <a:noFill/>
                </a:ln>
                <a:solidFill>
                  <a:schemeClr val="tx1"/>
                </a:solidFill>
                <a:effectLst/>
                <a:latin typeface="Arial" panose="020B0604020202020204" pitchFamily="34" charset="0"/>
              </a:rPr>
              <a:t>Created by merging the above datasets using "Customer ID" and "Transaction ID" as key columns.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Arial" panose="020B0604020202020204" pitchFamily="34" charset="0"/>
              </a:rPr>
              <a:t>Includes 16 features, with additional calculated fields such as </a:t>
            </a:r>
            <a:r>
              <a:rPr kumimoji="0" lang="en-US" altLang="en-US" sz="1700" b="1" i="0" u="none" strike="noStrike" cap="none" normalizeH="0" baseline="0" dirty="0">
                <a:ln>
                  <a:noFill/>
                </a:ln>
                <a:solidFill>
                  <a:schemeClr val="tx1"/>
                </a:solidFill>
                <a:effectLst/>
                <a:latin typeface="Arial" panose="020B0604020202020204" pitchFamily="34" charset="0"/>
              </a:rPr>
              <a:t>profit</a:t>
            </a:r>
            <a:r>
              <a:rPr kumimoji="0" lang="en-US" altLang="en-US" sz="1700" b="0" i="0" u="none" strike="noStrike" cap="none" normalizeH="0" baseline="0" dirty="0">
                <a:ln>
                  <a:noFill/>
                </a:ln>
                <a:solidFill>
                  <a:schemeClr val="tx1"/>
                </a:solidFill>
                <a:effectLst/>
                <a:latin typeface="Arial" panose="020B0604020202020204" pitchFamily="34" charset="0"/>
              </a:rPr>
              <a:t> and </a:t>
            </a:r>
            <a:r>
              <a:rPr kumimoji="0" lang="en-US" altLang="en-US" sz="1700" b="1" i="0" u="none" strike="noStrike" cap="none" normalizeH="0" baseline="0" dirty="0">
                <a:ln>
                  <a:noFill/>
                </a:ln>
                <a:solidFill>
                  <a:schemeClr val="tx1"/>
                </a:solidFill>
                <a:effectLst/>
                <a:latin typeface="Arial" panose="020B0604020202020204" pitchFamily="34" charset="0"/>
              </a:rPr>
              <a:t>state</a:t>
            </a:r>
            <a:r>
              <a:rPr kumimoji="0" lang="en-US" altLang="en-US" sz="1700" b="0" i="0" u="none" strike="noStrike" cap="none" normalizeH="0" baseline="0" dirty="0">
                <a:ln>
                  <a:noFill/>
                </a:ln>
                <a:solidFill>
                  <a:schemeClr val="tx1"/>
                </a:solidFill>
                <a:effectLst/>
                <a:latin typeface="Arial" panose="020B0604020202020204" pitchFamily="34" charset="0"/>
              </a:rPr>
              <a:t> for enhanced analysis.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911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8D4B9-6725-AA30-D6BB-73B25F634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12E885-6421-3C7A-F7E4-63B25F4C2B01}"/>
              </a:ext>
            </a:extLst>
          </p:cNvPr>
          <p:cNvSpPr>
            <a:spLocks noGrp="1"/>
          </p:cNvSpPr>
          <p:nvPr>
            <p:ph type="ctrTitle"/>
          </p:nvPr>
        </p:nvSpPr>
        <p:spPr>
          <a:xfrm rot="5400000">
            <a:off x="-710515" y="710514"/>
            <a:ext cx="6858002" cy="5436973"/>
          </a:xfrm>
          <a:solidFill>
            <a:srgbClr val="3B3B3B"/>
          </a:solidFill>
        </p:spPr>
        <p:txBody>
          <a:bodyPr vert="vert270" anchor="t" anchorCtr="0">
            <a:noAutofit/>
          </a:bodyPr>
          <a:lstStyle/>
          <a:p>
            <a:pPr algn="l"/>
            <a:br>
              <a:rPr lang="en-US" sz="1400" dirty="0">
                <a:solidFill>
                  <a:schemeClr val="bg2"/>
                </a:solidFill>
              </a:rPr>
            </a:br>
            <a:br>
              <a:rPr lang="en-US" sz="1400" dirty="0">
                <a:solidFill>
                  <a:schemeClr val="bg2"/>
                </a:solidFill>
              </a:rPr>
            </a:br>
            <a:r>
              <a:rPr lang="en-GB" sz="1400" b="1" dirty="0">
                <a:solidFill>
                  <a:schemeClr val="bg2"/>
                </a:solidFill>
              </a:rPr>
              <a:t>Correlation Analysis: Insights</a:t>
            </a:r>
            <a:br>
              <a:rPr lang="en-GB" sz="1400" b="1" dirty="0">
                <a:solidFill>
                  <a:schemeClr val="bg2"/>
                </a:solidFill>
              </a:rPr>
            </a:br>
            <a:r>
              <a:rPr lang="en-GB" sz="1400" b="1" dirty="0">
                <a:solidFill>
                  <a:schemeClr val="bg2"/>
                </a:solidFill>
              </a:rPr>
              <a:t>Visualization: Correlation Heatmap</a:t>
            </a:r>
            <a:br>
              <a:rPr lang="en-GB" sz="1400" b="1" dirty="0">
                <a:solidFill>
                  <a:schemeClr val="bg2"/>
                </a:solidFill>
              </a:rPr>
            </a:br>
            <a:r>
              <a:rPr lang="en-GB" sz="1400" b="1" dirty="0">
                <a:solidFill>
                  <a:schemeClr val="bg2"/>
                </a:solidFill>
              </a:rPr>
              <a:t>Purpose:</a:t>
            </a:r>
            <a:r>
              <a:rPr lang="en-GB" sz="1400" dirty="0">
                <a:solidFill>
                  <a:schemeClr val="bg2"/>
                </a:solidFill>
              </a:rPr>
              <a:t> </a:t>
            </a:r>
            <a:r>
              <a:rPr lang="en-GB" sz="1400" dirty="0" err="1">
                <a:solidFill>
                  <a:schemeClr val="bg2"/>
                </a:solidFill>
              </a:rPr>
              <a:t>Analyze</a:t>
            </a:r>
            <a:r>
              <a:rPr lang="en-GB" sz="1400" dirty="0">
                <a:solidFill>
                  <a:schemeClr val="bg2"/>
                </a:solidFill>
              </a:rPr>
              <a:t> relationships between key numerical variables in the dataset.</a:t>
            </a:r>
            <a:br>
              <a:rPr lang="en-GB" sz="1400" dirty="0">
                <a:solidFill>
                  <a:schemeClr val="bg2"/>
                </a:solidFill>
              </a:rPr>
            </a:br>
            <a:br>
              <a:rPr lang="en-GB" sz="1400" dirty="0">
                <a:solidFill>
                  <a:schemeClr val="bg2"/>
                </a:solidFill>
              </a:rPr>
            </a:br>
            <a:r>
              <a:rPr lang="en-GB" sz="1400" b="1" dirty="0">
                <a:solidFill>
                  <a:schemeClr val="bg2"/>
                </a:solidFill>
              </a:rPr>
              <a:t>Key Features:</a:t>
            </a:r>
            <a:br>
              <a:rPr lang="en-GB" sz="1400" dirty="0">
                <a:solidFill>
                  <a:schemeClr val="bg2"/>
                </a:solidFill>
              </a:rPr>
            </a:br>
            <a:r>
              <a:rPr lang="en-GB" sz="1400" dirty="0">
                <a:solidFill>
                  <a:schemeClr val="bg2"/>
                </a:solidFill>
              </a:rPr>
              <a:t>Heatmap created using the </a:t>
            </a:r>
            <a:r>
              <a:rPr lang="en-GB" sz="1400" b="1" dirty="0">
                <a:solidFill>
                  <a:schemeClr val="bg2"/>
                </a:solidFill>
              </a:rPr>
              <a:t>'rainbow' palette</a:t>
            </a:r>
            <a:r>
              <a:rPr lang="en-GB" sz="1400" dirty="0">
                <a:solidFill>
                  <a:schemeClr val="bg2"/>
                </a:solidFill>
              </a:rPr>
              <a:t> for vibrant </a:t>
            </a:r>
            <a:r>
              <a:rPr lang="en-GB" sz="1400" dirty="0" err="1">
                <a:solidFill>
                  <a:schemeClr val="bg2"/>
                </a:solidFill>
              </a:rPr>
              <a:t>color</a:t>
            </a:r>
            <a:r>
              <a:rPr lang="en-GB" sz="1400" dirty="0">
                <a:solidFill>
                  <a:schemeClr val="bg2"/>
                </a:solidFill>
              </a:rPr>
              <a:t> representation.</a:t>
            </a:r>
            <a:br>
              <a:rPr lang="en-GB" sz="1400" dirty="0">
                <a:solidFill>
                  <a:schemeClr val="bg2"/>
                </a:solidFill>
              </a:rPr>
            </a:br>
            <a:br>
              <a:rPr lang="en-GB" sz="1400" dirty="0">
                <a:solidFill>
                  <a:schemeClr val="bg2"/>
                </a:solidFill>
              </a:rPr>
            </a:br>
            <a:r>
              <a:rPr lang="en-GB" sz="1400" b="1" dirty="0">
                <a:solidFill>
                  <a:schemeClr val="bg2"/>
                </a:solidFill>
              </a:rPr>
              <a:t>Annotations:</a:t>
            </a:r>
            <a:r>
              <a:rPr lang="en-GB" sz="1400" dirty="0">
                <a:solidFill>
                  <a:schemeClr val="bg2"/>
                </a:solidFill>
              </a:rPr>
              <a:t> Correlation values displayed with customized styling for clarity.</a:t>
            </a:r>
            <a:br>
              <a:rPr lang="en-GB" sz="1400" dirty="0">
                <a:solidFill>
                  <a:schemeClr val="bg2"/>
                </a:solidFill>
              </a:rPr>
            </a:br>
            <a:r>
              <a:rPr lang="en-GB" sz="1400" dirty="0">
                <a:solidFill>
                  <a:schemeClr val="bg2"/>
                </a:solidFill>
              </a:rPr>
              <a:t>Upper triangle of the heatmap masked for a cleaner visual.</a:t>
            </a:r>
            <a:br>
              <a:rPr lang="en-GB" sz="1400" dirty="0">
                <a:solidFill>
                  <a:schemeClr val="bg2"/>
                </a:solidFill>
              </a:rPr>
            </a:br>
            <a:br>
              <a:rPr lang="en-GB" sz="1400" dirty="0">
                <a:solidFill>
                  <a:schemeClr val="bg2"/>
                </a:solidFill>
              </a:rPr>
            </a:br>
            <a:r>
              <a:rPr lang="en-GB" sz="1400" b="1" dirty="0">
                <a:solidFill>
                  <a:schemeClr val="bg2"/>
                </a:solidFill>
              </a:rPr>
              <a:t>Key Insights:</a:t>
            </a:r>
            <a:br>
              <a:rPr lang="en-GB" sz="1400" b="1" dirty="0">
                <a:solidFill>
                  <a:schemeClr val="bg2"/>
                </a:solidFill>
              </a:rPr>
            </a:br>
            <a:r>
              <a:rPr lang="en-GB" sz="1400" b="1" dirty="0">
                <a:solidFill>
                  <a:schemeClr val="bg2"/>
                </a:solidFill>
              </a:rPr>
              <a:t>Strong Positive Correlations Identified:</a:t>
            </a:r>
            <a:br>
              <a:rPr lang="en-GB" sz="1400" dirty="0">
                <a:solidFill>
                  <a:schemeClr val="bg2"/>
                </a:solidFill>
              </a:rPr>
            </a:br>
            <a:r>
              <a:rPr lang="en-GB" sz="1400" b="1" dirty="0">
                <a:solidFill>
                  <a:schemeClr val="bg2"/>
                </a:solidFill>
              </a:rPr>
              <a:t>Population</a:t>
            </a:r>
            <a:r>
              <a:rPr lang="en-GB" sz="1400" dirty="0">
                <a:solidFill>
                  <a:schemeClr val="bg2"/>
                </a:solidFill>
              </a:rPr>
              <a:t> and </a:t>
            </a:r>
            <a:r>
              <a:rPr lang="en-GB" sz="1400" b="1" dirty="0">
                <a:solidFill>
                  <a:schemeClr val="bg2"/>
                </a:solidFill>
              </a:rPr>
              <a:t>Number of Cab Users</a:t>
            </a:r>
            <a:r>
              <a:rPr lang="en-GB" sz="1400" dirty="0">
                <a:solidFill>
                  <a:schemeClr val="bg2"/>
                </a:solidFill>
              </a:rPr>
              <a:t>: Higher population correlates with increased cab users.</a:t>
            </a:r>
            <a:br>
              <a:rPr lang="en-GB" sz="1400" dirty="0">
                <a:solidFill>
                  <a:schemeClr val="bg2"/>
                </a:solidFill>
              </a:rPr>
            </a:br>
            <a:r>
              <a:rPr lang="en-GB" sz="1400" b="1" dirty="0">
                <a:solidFill>
                  <a:schemeClr val="bg2"/>
                </a:solidFill>
              </a:rPr>
              <a:t>Price Charged</a:t>
            </a:r>
            <a:r>
              <a:rPr lang="en-GB" sz="1400" dirty="0">
                <a:solidFill>
                  <a:schemeClr val="bg2"/>
                </a:solidFill>
              </a:rPr>
              <a:t>, </a:t>
            </a:r>
            <a:r>
              <a:rPr lang="en-GB" sz="1400" b="1" dirty="0">
                <a:solidFill>
                  <a:schemeClr val="bg2"/>
                </a:solidFill>
              </a:rPr>
              <a:t>Cost of Trip</a:t>
            </a:r>
            <a:r>
              <a:rPr lang="en-GB" sz="1400" dirty="0">
                <a:solidFill>
                  <a:schemeClr val="bg2"/>
                </a:solidFill>
              </a:rPr>
              <a:t>, and </a:t>
            </a:r>
            <a:r>
              <a:rPr lang="en-GB" sz="1400" b="1" dirty="0">
                <a:solidFill>
                  <a:schemeClr val="bg2"/>
                </a:solidFill>
              </a:rPr>
              <a:t>KM Travelled</a:t>
            </a:r>
            <a:r>
              <a:rPr lang="en-GB" sz="1400" dirty="0">
                <a:solidFill>
                  <a:schemeClr val="bg2"/>
                </a:solidFill>
              </a:rPr>
              <a:t>: These metrics are closely related, indicating that longer trips incur higher costs and prices.</a:t>
            </a:r>
            <a:br>
              <a:rPr lang="en-GB" sz="1400" dirty="0">
                <a:solidFill>
                  <a:schemeClr val="bg2"/>
                </a:solidFill>
              </a:rPr>
            </a:br>
            <a:br>
              <a:rPr lang="en-GB" sz="1400" dirty="0">
                <a:solidFill>
                  <a:schemeClr val="bg2"/>
                </a:solidFill>
              </a:rPr>
            </a:br>
            <a:r>
              <a:rPr lang="en-GB" sz="1400" b="1" dirty="0">
                <a:solidFill>
                  <a:schemeClr val="bg2"/>
                </a:solidFill>
              </a:rPr>
              <a:t>Customization Highlights:</a:t>
            </a:r>
            <a:br>
              <a:rPr lang="en-GB" sz="1400" dirty="0">
                <a:solidFill>
                  <a:schemeClr val="bg2"/>
                </a:solidFill>
              </a:rPr>
            </a:br>
            <a:r>
              <a:rPr lang="en-GB" sz="1400" dirty="0">
                <a:solidFill>
                  <a:schemeClr val="bg2"/>
                </a:solidFill>
              </a:rPr>
              <a:t>Transparent, italic annotations enhance readability.</a:t>
            </a:r>
            <a:br>
              <a:rPr lang="en-GB" sz="1400" dirty="0">
                <a:solidFill>
                  <a:schemeClr val="bg2"/>
                </a:solidFill>
              </a:rPr>
            </a:br>
            <a:r>
              <a:rPr lang="en-GB" sz="1400" dirty="0">
                <a:solidFill>
                  <a:schemeClr val="bg2"/>
                </a:solidFill>
              </a:rPr>
              <a:t>A detailed </a:t>
            </a:r>
            <a:r>
              <a:rPr lang="en-GB" sz="1400" dirty="0" err="1">
                <a:solidFill>
                  <a:schemeClr val="bg2"/>
                </a:solidFill>
              </a:rPr>
              <a:t>color</a:t>
            </a:r>
            <a:r>
              <a:rPr lang="en-GB" sz="1400" dirty="0">
                <a:solidFill>
                  <a:schemeClr val="bg2"/>
                </a:solidFill>
              </a:rPr>
              <a:t> bar provides precise correlation scaling.</a:t>
            </a:r>
            <a:br>
              <a:rPr lang="en-GB" sz="1400" dirty="0">
                <a:solidFill>
                  <a:schemeClr val="bg2"/>
                </a:solidFill>
              </a:rPr>
            </a:br>
            <a:br>
              <a:rPr lang="en-GB" sz="1400" dirty="0">
                <a:solidFill>
                  <a:schemeClr val="bg2"/>
                </a:solidFill>
              </a:rPr>
            </a:br>
            <a:r>
              <a:rPr lang="en-GB" sz="1400" b="1" dirty="0">
                <a:solidFill>
                  <a:schemeClr val="bg2"/>
                </a:solidFill>
              </a:rPr>
              <a:t>Conclusion:</a:t>
            </a:r>
            <a:br>
              <a:rPr lang="en-GB" sz="1400" b="1" dirty="0">
                <a:solidFill>
                  <a:schemeClr val="bg2"/>
                </a:solidFill>
              </a:rPr>
            </a:br>
            <a:r>
              <a:rPr lang="en-GB" sz="1400" dirty="0">
                <a:solidFill>
                  <a:schemeClr val="bg2"/>
                </a:solidFill>
              </a:rPr>
              <a:t>The strong correlations provide actionable insights for pricing strategies and targeting cities with high populations to maximize profitability.</a:t>
            </a:r>
            <a:br>
              <a:rPr lang="en-GB" sz="1400" dirty="0">
                <a:solidFill>
                  <a:schemeClr val="bg2"/>
                </a:solidFill>
              </a:rPr>
            </a:br>
            <a:endParaRPr lang="en-US" sz="1400" b="1" dirty="0">
              <a:solidFill>
                <a:schemeClr val="bg2"/>
              </a:solidFill>
            </a:endParaRPr>
          </a:p>
        </p:txBody>
      </p:sp>
      <p:sp>
        <p:nvSpPr>
          <p:cNvPr id="3" name="Subtitle 2">
            <a:extLst>
              <a:ext uri="{FF2B5EF4-FFF2-40B4-BE49-F238E27FC236}">
                <a16:creationId xmlns:a16="http://schemas.microsoft.com/office/drawing/2014/main" id="{26ACEF99-29F0-C41D-83C6-DB7DA60D0805}"/>
              </a:ext>
            </a:extLst>
          </p:cNvPr>
          <p:cNvSpPr>
            <a:spLocks noGrp="1"/>
          </p:cNvSpPr>
          <p:nvPr>
            <p:ph type="subTitle" idx="1"/>
          </p:nvPr>
        </p:nvSpPr>
        <p:spPr>
          <a:xfrm rot="5400000">
            <a:off x="5663565" y="-394729"/>
            <a:ext cx="6932142" cy="5584858"/>
          </a:xfrm>
        </p:spPr>
        <p:txBody>
          <a:bodyPr vert="vert270" lIns="182880" tIns="0" rIns="182880">
            <a:normAutofit/>
          </a:bodyPr>
          <a:lstStyle/>
          <a:p>
            <a:pPr algn="just"/>
            <a:r>
              <a:rPr lang="en-US" dirty="0">
                <a:solidFill>
                  <a:srgbClr val="FF6600"/>
                </a:solidFill>
              </a:rPr>
              <a:t> </a:t>
            </a:r>
            <a:endParaRPr lang="en-US" sz="2000" dirty="0">
              <a:solidFill>
                <a:srgbClr val="FF6600"/>
              </a:solidFill>
            </a:endParaRPr>
          </a:p>
          <a:p>
            <a:endParaRPr lang="en-US" sz="2000" dirty="0">
              <a:solidFill>
                <a:srgbClr val="FF6600"/>
              </a:solidFill>
            </a:endParaRPr>
          </a:p>
        </p:txBody>
      </p:sp>
      <p:pic>
        <p:nvPicPr>
          <p:cNvPr id="4" name="Picture 3">
            <a:extLst>
              <a:ext uri="{FF2B5EF4-FFF2-40B4-BE49-F238E27FC236}">
                <a16:creationId xmlns:a16="http://schemas.microsoft.com/office/drawing/2014/main" id="{E38E2AEE-5D06-2F1C-1FE1-A5CF58E9B6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2050" name="Picture 2">
            <a:extLst>
              <a:ext uri="{FF2B5EF4-FFF2-40B4-BE49-F238E27FC236}">
                <a16:creationId xmlns:a16="http://schemas.microsoft.com/office/drawing/2014/main" id="{AD8C441C-8322-5B1F-BA4F-E2BA85FBE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3054" y="798966"/>
            <a:ext cx="5212742" cy="4951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330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1D15E-C48F-C7E6-68CE-16B95FF3B8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99A943-7BFF-1E23-D83E-2401BB944401}"/>
              </a:ext>
            </a:extLst>
          </p:cNvPr>
          <p:cNvSpPr>
            <a:spLocks noGrp="1"/>
          </p:cNvSpPr>
          <p:nvPr>
            <p:ph type="ctrTitle"/>
          </p:nvPr>
        </p:nvSpPr>
        <p:spPr>
          <a:xfrm rot="5400000">
            <a:off x="-731109" y="731109"/>
            <a:ext cx="6858002" cy="5395783"/>
          </a:xfrm>
          <a:solidFill>
            <a:srgbClr val="3B3B3B"/>
          </a:solidFill>
        </p:spPr>
        <p:txBody>
          <a:bodyPr vert="vert270" anchor="t" anchorCtr="0">
            <a:noAutofit/>
          </a:bodyPr>
          <a:lstStyle/>
          <a:p>
            <a:pPr algn="l"/>
            <a:br>
              <a:rPr lang="en-GB" sz="2000" b="1" dirty="0">
                <a:solidFill>
                  <a:schemeClr val="bg2"/>
                </a:solidFill>
              </a:rPr>
            </a:br>
            <a:br>
              <a:rPr lang="en-GB" sz="2000" b="1" dirty="0">
                <a:solidFill>
                  <a:schemeClr val="bg2"/>
                </a:solidFill>
              </a:rPr>
            </a:br>
            <a:br>
              <a:rPr lang="en-GB" sz="2000" b="1" dirty="0">
                <a:solidFill>
                  <a:schemeClr val="bg2"/>
                </a:solidFill>
              </a:rPr>
            </a:br>
            <a:r>
              <a:rPr lang="en-GB" sz="2000" b="1" dirty="0">
                <a:solidFill>
                  <a:schemeClr val="bg1"/>
                </a:solidFill>
              </a:rPr>
              <a:t>Customer Segmentation Analysis</a:t>
            </a:r>
            <a:br>
              <a:rPr lang="en-GB" sz="2000" b="1" dirty="0">
                <a:solidFill>
                  <a:schemeClr val="bg1"/>
                </a:solidFill>
              </a:rPr>
            </a:br>
            <a:r>
              <a:rPr lang="en-GB" sz="2000" b="1" dirty="0">
                <a:solidFill>
                  <a:schemeClr val="bg1"/>
                </a:solidFill>
              </a:rPr>
              <a:t>Scatter Plot Overview</a:t>
            </a:r>
            <a:br>
              <a:rPr lang="en-GB" sz="2000" b="1" dirty="0">
                <a:solidFill>
                  <a:schemeClr val="bg1"/>
                </a:solidFill>
              </a:rPr>
            </a:br>
            <a:r>
              <a:rPr lang="en-GB" sz="2000" b="1" dirty="0">
                <a:solidFill>
                  <a:schemeClr val="bg1"/>
                </a:solidFill>
              </a:rPr>
              <a:t>Purpose</a:t>
            </a:r>
            <a:r>
              <a:rPr lang="en-GB" sz="2000" b="1" dirty="0">
                <a:solidFill>
                  <a:schemeClr val="bg2"/>
                </a:solidFill>
              </a:rPr>
              <a:t>:</a:t>
            </a:r>
            <a:r>
              <a:rPr lang="en-GB" sz="2000" dirty="0">
                <a:solidFill>
                  <a:schemeClr val="bg2"/>
                </a:solidFill>
              </a:rPr>
              <a:t> Examine the relationship between </a:t>
            </a:r>
            <a:r>
              <a:rPr lang="en-GB" sz="2000" b="1" dirty="0">
                <a:solidFill>
                  <a:schemeClr val="bg2"/>
                </a:solidFill>
              </a:rPr>
              <a:t>Number of Rides</a:t>
            </a:r>
            <a:r>
              <a:rPr lang="en-GB" sz="2000" dirty="0">
                <a:solidFill>
                  <a:schemeClr val="bg2"/>
                </a:solidFill>
              </a:rPr>
              <a:t> and </a:t>
            </a:r>
            <a:r>
              <a:rPr lang="en-GB" sz="2000" b="1" dirty="0">
                <a:solidFill>
                  <a:schemeClr val="bg2"/>
                </a:solidFill>
              </a:rPr>
              <a:t>Customer Lifetime Value (CLV)</a:t>
            </a:r>
            <a:r>
              <a:rPr lang="en-GB" sz="2000" dirty="0">
                <a:solidFill>
                  <a:schemeClr val="bg2"/>
                </a:solidFill>
              </a:rPr>
              <a:t> across segments.</a:t>
            </a:r>
            <a:br>
              <a:rPr lang="en-GB" sz="2000" dirty="0">
                <a:solidFill>
                  <a:schemeClr val="bg2"/>
                </a:solidFill>
              </a:rPr>
            </a:br>
            <a:r>
              <a:rPr lang="en-GB" sz="2000" b="1" dirty="0">
                <a:solidFill>
                  <a:schemeClr val="bg1"/>
                </a:solidFill>
              </a:rPr>
              <a:t>Key Features</a:t>
            </a:r>
            <a:r>
              <a:rPr lang="en-GB" sz="2000" b="1" dirty="0">
                <a:solidFill>
                  <a:schemeClr val="bg2"/>
                </a:solidFill>
              </a:rPr>
              <a:t>:</a:t>
            </a:r>
            <a:br>
              <a:rPr lang="en-GB" sz="2000" dirty="0">
                <a:solidFill>
                  <a:schemeClr val="bg2"/>
                </a:solidFill>
              </a:rPr>
            </a:br>
            <a:r>
              <a:rPr lang="en-GB" sz="2000" dirty="0">
                <a:solidFill>
                  <a:schemeClr val="bg2"/>
                </a:solidFill>
              </a:rPr>
              <a:t>Distinct customer segments visualized with vibrant </a:t>
            </a:r>
            <a:r>
              <a:rPr lang="en-GB" sz="2000" dirty="0" err="1">
                <a:solidFill>
                  <a:schemeClr val="bg2"/>
                </a:solidFill>
              </a:rPr>
              <a:t>colors</a:t>
            </a:r>
            <a:r>
              <a:rPr lang="en-GB" sz="2000" dirty="0">
                <a:solidFill>
                  <a:schemeClr val="bg2"/>
                </a:solidFill>
              </a:rPr>
              <a:t>.</a:t>
            </a:r>
            <a:br>
              <a:rPr lang="en-GB" sz="2000" dirty="0">
                <a:solidFill>
                  <a:schemeClr val="bg2"/>
                </a:solidFill>
              </a:rPr>
            </a:br>
            <a:r>
              <a:rPr lang="en-GB" sz="2000" dirty="0">
                <a:solidFill>
                  <a:schemeClr val="bg2"/>
                </a:solidFill>
              </a:rPr>
              <a:t>Positive correlation observed: </a:t>
            </a:r>
            <a:r>
              <a:rPr lang="en-GB" sz="2000" b="1" dirty="0">
                <a:solidFill>
                  <a:schemeClr val="bg2"/>
                </a:solidFill>
              </a:rPr>
              <a:t>More rides = </a:t>
            </a:r>
            <a:r>
              <a:rPr lang="en-GB" sz="2000" b="1" dirty="0">
                <a:solidFill>
                  <a:schemeClr val="bg1"/>
                </a:solidFill>
              </a:rPr>
              <a:t>Higher CLV</a:t>
            </a:r>
            <a:r>
              <a:rPr lang="en-GB" sz="2000" dirty="0">
                <a:solidFill>
                  <a:schemeClr val="bg2"/>
                </a:solidFill>
              </a:rPr>
              <a:t>.</a:t>
            </a:r>
            <a:br>
              <a:rPr lang="en-GB" sz="2000" dirty="0">
                <a:solidFill>
                  <a:schemeClr val="bg2"/>
                </a:solidFill>
              </a:rPr>
            </a:br>
            <a:r>
              <a:rPr lang="en-GB" sz="2000" b="1" dirty="0">
                <a:solidFill>
                  <a:schemeClr val="bg1"/>
                </a:solidFill>
              </a:rPr>
              <a:t>Key Takeaways:</a:t>
            </a:r>
            <a:br>
              <a:rPr lang="en-GB" sz="2000" b="1" dirty="0">
                <a:solidFill>
                  <a:schemeClr val="bg1"/>
                </a:solidFill>
              </a:rPr>
            </a:br>
            <a:r>
              <a:rPr lang="en-GB" sz="2000" b="1" dirty="0">
                <a:solidFill>
                  <a:schemeClr val="bg1"/>
                </a:solidFill>
              </a:rPr>
              <a:t>Ride Frequency Drives Value:</a:t>
            </a:r>
            <a:r>
              <a:rPr lang="en-GB" sz="2000" dirty="0">
                <a:solidFill>
                  <a:schemeClr val="bg1"/>
                </a:solidFill>
              </a:rPr>
              <a:t> </a:t>
            </a:r>
            <a:r>
              <a:rPr lang="en-GB" sz="2000" dirty="0">
                <a:solidFill>
                  <a:schemeClr val="bg2"/>
                </a:solidFill>
              </a:rPr>
              <a:t>Increasing rides boosts CLV significantly.</a:t>
            </a:r>
            <a:br>
              <a:rPr lang="en-GB" sz="2000" dirty="0">
                <a:solidFill>
                  <a:schemeClr val="bg2"/>
                </a:solidFill>
              </a:rPr>
            </a:br>
            <a:r>
              <a:rPr lang="en-GB" sz="2000" b="1" dirty="0">
                <a:solidFill>
                  <a:schemeClr val="bg2"/>
                </a:solidFill>
              </a:rPr>
              <a:t>Segment Insights:</a:t>
            </a:r>
            <a:r>
              <a:rPr lang="en-GB" sz="2000" dirty="0">
                <a:solidFill>
                  <a:schemeClr val="bg2"/>
                </a:solidFill>
              </a:rPr>
              <a:t> Enables targeted strategies for high-value customers.</a:t>
            </a:r>
            <a:br>
              <a:rPr lang="en-GB" sz="2000" dirty="0">
                <a:solidFill>
                  <a:schemeClr val="bg2"/>
                </a:solidFill>
              </a:rPr>
            </a:br>
            <a:endParaRPr lang="en-US" sz="500" b="1" dirty="0">
              <a:solidFill>
                <a:schemeClr val="bg2"/>
              </a:solidFill>
            </a:endParaRPr>
          </a:p>
        </p:txBody>
      </p:sp>
      <p:sp>
        <p:nvSpPr>
          <p:cNvPr id="3" name="Subtitle 2">
            <a:extLst>
              <a:ext uri="{FF2B5EF4-FFF2-40B4-BE49-F238E27FC236}">
                <a16:creationId xmlns:a16="http://schemas.microsoft.com/office/drawing/2014/main" id="{8BF1BD12-DFF5-B7AB-488F-BB797CF1D1CC}"/>
              </a:ext>
            </a:extLst>
          </p:cNvPr>
          <p:cNvSpPr>
            <a:spLocks noGrp="1"/>
          </p:cNvSpPr>
          <p:nvPr>
            <p:ph type="subTitle" idx="1"/>
          </p:nvPr>
        </p:nvSpPr>
        <p:spPr>
          <a:xfrm rot="5400000">
            <a:off x="5663565" y="-394729"/>
            <a:ext cx="6932142" cy="5584858"/>
          </a:xfrm>
        </p:spPr>
        <p:txBody>
          <a:bodyPr vert="vert270" lIns="182880" tIns="0" rIns="182880">
            <a:normAutofit/>
          </a:bodyPr>
          <a:lstStyle/>
          <a:p>
            <a:pPr algn="just"/>
            <a:r>
              <a:rPr lang="en-US" dirty="0">
                <a:solidFill>
                  <a:srgbClr val="FF6600"/>
                </a:solidFill>
              </a:rPr>
              <a:t> </a:t>
            </a:r>
            <a:endParaRPr lang="en-US" sz="2000" dirty="0">
              <a:solidFill>
                <a:srgbClr val="FF6600"/>
              </a:solidFill>
            </a:endParaRPr>
          </a:p>
          <a:p>
            <a:endParaRPr lang="en-US" sz="2000" dirty="0">
              <a:solidFill>
                <a:srgbClr val="FF6600"/>
              </a:solidFill>
            </a:endParaRPr>
          </a:p>
        </p:txBody>
      </p:sp>
      <p:pic>
        <p:nvPicPr>
          <p:cNvPr id="4" name="Picture 3">
            <a:extLst>
              <a:ext uri="{FF2B5EF4-FFF2-40B4-BE49-F238E27FC236}">
                <a16:creationId xmlns:a16="http://schemas.microsoft.com/office/drawing/2014/main" id="{16D9FA99-913A-2BE5-AB7E-BE25ABB2FF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074" name="Picture 2">
            <a:extLst>
              <a:ext uri="{FF2B5EF4-FFF2-40B4-BE49-F238E27FC236}">
                <a16:creationId xmlns:a16="http://schemas.microsoft.com/office/drawing/2014/main" id="{72DCC520-4768-2391-1343-EE586CC13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156" y="718983"/>
            <a:ext cx="6145428" cy="5236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0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Exploratory Data Analysis</a:t>
            </a:r>
            <a:r>
              <a:rPr lang="tr-TR" sz="6000" b="1" dirty="0">
                <a:solidFill>
                  <a:srgbClr val="FF6600"/>
                </a:solidFill>
                <a:latin typeface="Angsana New" pitchFamily="18" charset="-34"/>
                <a:cs typeface="Angsana New" pitchFamily="18" charset="-34"/>
              </a:rPr>
              <a:t> (</a:t>
            </a:r>
            <a:r>
              <a:rPr lang="en-US" sz="6000" b="1" dirty="0">
                <a:solidFill>
                  <a:srgbClr val="FF6600"/>
                </a:solidFill>
                <a:latin typeface="Angsana New" pitchFamily="18" charset="-34"/>
                <a:cs typeface="Angsana New" pitchFamily="18" charset="-34"/>
              </a:rPr>
              <a:t>EDA</a:t>
            </a:r>
            <a:r>
              <a:rPr lang="tr-TR" sz="6000" b="1" dirty="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p:cNvSpPr txBox="1"/>
          <p:nvPr/>
        </p:nvSpPr>
        <p:spPr>
          <a:xfrm>
            <a:off x="155575" y="1728645"/>
            <a:ext cx="3629713" cy="4647426"/>
          </a:xfrm>
          <a:prstGeom prst="rect">
            <a:avLst/>
          </a:prstGeom>
          <a:noFill/>
        </p:spPr>
        <p:txBody>
          <a:bodyPr wrap="square" rtlCol="0">
            <a:spAutoFit/>
          </a:bodyPr>
          <a:lstStyle/>
          <a:p>
            <a:r>
              <a:rPr lang="en-GB" sz="1600" b="1" dirty="0"/>
              <a:t>Revenue and Profit Analysis by Company</a:t>
            </a:r>
          </a:p>
          <a:p>
            <a:r>
              <a:rPr lang="en-GB" sz="1600" b="1" dirty="0"/>
              <a:t>Visualization: Grouped Bar Chart</a:t>
            </a:r>
          </a:p>
          <a:p>
            <a:pPr>
              <a:buFont typeface="Arial" panose="020B0604020202020204" pitchFamily="34" charset="0"/>
              <a:buChar char="•"/>
            </a:pPr>
            <a:r>
              <a:rPr lang="en-GB" sz="1600" b="1" dirty="0"/>
              <a:t>Objective:</a:t>
            </a:r>
            <a:r>
              <a:rPr lang="en-GB" sz="1600" dirty="0"/>
              <a:t> Compare </a:t>
            </a:r>
            <a:r>
              <a:rPr lang="en-GB" sz="1600" b="1" dirty="0"/>
              <a:t>Revenue</a:t>
            </a:r>
            <a:r>
              <a:rPr lang="en-GB" sz="1600" dirty="0"/>
              <a:t> and </a:t>
            </a:r>
            <a:r>
              <a:rPr lang="en-GB" sz="1600" b="1" dirty="0"/>
              <a:t>Profit</a:t>
            </a:r>
            <a:r>
              <a:rPr lang="en-GB" sz="1600" dirty="0"/>
              <a:t> across companies.</a:t>
            </a:r>
          </a:p>
          <a:p>
            <a:endParaRPr lang="en-GB" sz="1600" dirty="0"/>
          </a:p>
          <a:p>
            <a:pPr>
              <a:buFont typeface="Arial" panose="020B0604020202020204" pitchFamily="34" charset="0"/>
              <a:buChar char="•"/>
            </a:pPr>
            <a:r>
              <a:rPr lang="en-GB" sz="1600" b="1" dirty="0"/>
              <a:t>Key Observations:</a:t>
            </a:r>
            <a:endParaRPr lang="en-GB" sz="1600" dirty="0"/>
          </a:p>
          <a:p>
            <a:r>
              <a:rPr lang="en-GB" sz="1600" b="1" dirty="0"/>
              <a:t>  Yellow Cab</a:t>
            </a:r>
            <a:r>
              <a:rPr lang="en-GB" sz="1600" dirty="0"/>
              <a:t> demonstrates a significantly higher profit margin than Pink Cab.    Revenue and profit are calculated as follows:</a:t>
            </a:r>
          </a:p>
          <a:p>
            <a:r>
              <a:rPr lang="en-GB" sz="1600" b="1" dirty="0"/>
              <a:t>  Revenue</a:t>
            </a:r>
            <a:r>
              <a:rPr lang="en-GB" sz="1600" dirty="0"/>
              <a:t>: Price Charged</a:t>
            </a:r>
          </a:p>
          <a:p>
            <a:r>
              <a:rPr lang="en-GB" sz="1600" b="1" dirty="0"/>
              <a:t>  Profit</a:t>
            </a:r>
            <a:r>
              <a:rPr lang="en-GB" sz="1600" dirty="0"/>
              <a:t>: Revenue minus Cost of Trip.</a:t>
            </a:r>
          </a:p>
          <a:p>
            <a:endParaRPr lang="en-GB" sz="1600" dirty="0"/>
          </a:p>
          <a:p>
            <a:r>
              <a:rPr lang="en-GB" sz="1600" b="1" dirty="0"/>
              <a:t>Insight:</a:t>
            </a:r>
          </a:p>
          <a:p>
            <a:r>
              <a:rPr lang="en-GB" sz="1600" dirty="0"/>
              <a:t>Investing in Yellow Cab offers greater profitability based on its superior performance metrics.</a:t>
            </a:r>
          </a:p>
          <a:p>
            <a:pPr algn="just"/>
            <a:endParaRPr lang="en-US" sz="2400" dirty="0">
              <a:latin typeface="Angsana New" pitchFamily="18" charset="-34"/>
              <a:cs typeface="Angsana New" pitchFamily="18" charset="-34"/>
            </a:endParaRPr>
          </a:p>
        </p:txBody>
      </p:sp>
      <p:sp>
        <p:nvSpPr>
          <p:cNvPr id="3" name="AutoShape 2" descr="data:image/png;base64,iVBORw0KGgoAAAANSUhEUgAAAk0AAAGwCAYAAAC0HlECAAAAOXRFWHRTb2Z0d2FyZQBNYXRwbG90bGliIHZlcnNpb24zLjcuMSwgaHR0cHM6Ly9tYXRwbG90bGliLm9yZy/bCgiHAAAACXBIWXMAAA9hAAAPYQGoP6dpAACIoUlEQVR4nO3deViU1dsH8O+w7yAomwLijgvuImrmguL609TKNJfSrMRKfUuzzPY0W1zKJStTS9M2zTS33BdERXEXFUFQBERk35nn/eMwA8g2AzM8A34/18XFMPPMzM0wzNxzzn3uo5AkSQIRERERVchI7gCIiIiIagMmTUREREQaYNJEREREpAEmTUREREQaYNJEREREpAEmTUREREQaYNJEREREpAETuQOoK5RKJWJjY2FrawuFQiF3OERERKQBSZKQlpYGd3d3GBlVPJbEpElHYmNj4eHhIXcYREREVAUxMTFo1KhRhccwadIRW1tbAOJBt7OzkzkaIiIi0kRqaio8PDzU7+MVYdKkI6opOTs7OyZNREREtYwmpTUsBCciIiLSAJMmIiIiIg0waSIiIiLSAJMmIiIiIg0waSIiIiLSAJMmIiIiIg0waSIiIiLSAJMmIiIiIg0waSIiIiLSAJMmIiIiIg0waSIiIiLSAJMmIiIiIg0waSIiqouUSvFFRDrDpIkMT8pdICdN7iiIareds4CFjYCHt+WOhMqTnQKc/RnIy5I7EtIQkyYyLA8igG86AVuelzsSotorLxs4vxnIywBuHZQ7GirPvveB7TOAkNVyR0IaYtJEhuX6biA/G4g8AuRmyB0NUe0UHSz+jwDg/nV5Y6GySRIQvkucjg2TNRTSHJMmMiyRR8R3SQnEXZQ3FqLaqvjo0v1r8sVB5Yu/BKTHidP3w+WNhTTGpIkMR0E+cPtE0c+x5+SLhag2iyieNPEN2SDd/K/o9IObQEGefLGQxpg0keGIOw/kpBb9zKTJcEUcBK7vkTsKKktGIhB3oejn1DtcWGGIbhRLmpR5QFKkfLGQxmRNmo4cOYLhw4fD3d0dCoUC27ZtK3G5JElYsGAB3NzcYGlpiYCAANy4caPEMUlJSRg/fjzs7Ozg4OCAKVOmID09vcQxFy5cwBNPPAELCwt4eHhg8eLFpWL5/fff0apVK1hYWKBdu3b4999/df77UiUij4rvFvbiO5Mmw5SRCGx8Gtg8Dki/L3c09Khbh8R3l7aAtbM4nci6JoOSnQrEnBSnbVzE90SOCNYGsiZNGRkZaN++PVasWFHm5YsXL8by5cuxevVqhISEwNraGoGBgcjOzlYfM378eFy+fBn79u3Djh07cOTIEUybNk19eWpqKgYOHAgvLy+Ehobiiy++wAcffIA1a9aojzlx4gSee+45TJkyBefOncPIkSMxcuRIXLp0SX+/PJWmqmfqMkV8T7whXlzIsFzbKT4ZK/NLjmiQYVDVMzXpAzRoKU5zis6wRB4W/z+OTYGm/cR5rD2rFWRNmgYPHoxPPvkETz31VKnLJEnC0qVLMX/+fIwYMQK+vr7YsGEDYmNj1SNSV69exe7du/HDDz/Az88PvXr1wjfffIPNmzcjNjYWALBx40bk5uZi7dq1aNOmDcaOHYvXX38dX3/9tfq+li1bhkGDBuGtt96Cj48PPv74Y3Tq1AnffvttjTwOBDGfH134yavtKMDeA4DEN2VDdPWfotPx/GBhUCQJiDgkTjftCzRoJU7zDdmw3NgnvjcLYGJbyxhsTVNkZCTi4uIQEBCgPs/e3h5+fn4IDg4GAAQHB8PBwQFdunRRHxMQEAAjIyOEhISoj+nduzfMzMzUxwQGBiI8PBwPHz5UH1P8flTHqO6nLDk5OUhNTS3xRdVw96zoKWPpCDi3Adw7iPM5RWdYspKLpn8AII5Jk0F5cFPUMBmbAZ49ir0hc3rOYEgScHO/ON18ABPbWsZgk6a4OLEU08XFpcT5Li4u6svi4uLg7Oxc4nITExM4OjqWOKas2yh+H+Udo7q8LAsXLoS9vb36y8PDQ9tfkYqLKpyaa9wLMDIC3DuKn5k0GZYbe8XUnKLwpYMjTYZFtWrOsztgZlUsaeIbssG4f60wsTUHvHoC9VuI8xNvAMoCeWOjShls0mTo5s2bh5SUFPVXTEyM3CHVbqp6Ju/e4juTJsN05W/x3Xes+J54HcjPkS8eKkldz9RXfFeNYjyM4lYdhkLVaqBxL5HY1mssEqj8bCA5WtbQqHIGmzS5uroCAOLj40ucHx8fr77M1dUVCQkJJS7Pz89HUlJSiWPKuo3i91HeMarLy2Jubg47O7sSX1RF+TlAzClxuvET4rsqaUq6BWQ9lCcuKik3o2haofsrgIWDKGZlLYZhKMgrWoHatDBpsm4g/k6QxNQdyU9Vz9R8gPhuZFw02sT/JYNnsEmTt7c3XF1dsX//fvV5qampCAkJgb+/PwDA398fycnJCA0NVR9z4MABKJVK+Pn5qY85cuQI8vKKGoft27cPLVu2RL169dTHFL8f1TGq+yE9u3NafMqydi6aTrCsB9TzFqfvnZcvNipy8z8gPwtw8AJcfQHXduJ8TtEZhruhQG6aqAt0bS/OUyiK1czwDVl2OeliixtAFIGrcBq11pA1aUpPT0dYWBjCwsIAiOLvsLAwREdHQ6FQYObMmfjkk0+wfft2XLx4ERMnToS7uztGjhwJAPDx8cGgQYPw0ksv4dSpUzh+/DhmzJiBsWPHwt3dHQAwbtw4mJmZYcqUKbh8+TK2bNmCZcuWYfbs2eo43njjDezevRtfffUVrl27hg8++ABnzpzBjBkzavoheTypp+aeEC/yKqrRprtnaz4mKk21as5nuPg7ubQVP7MY3DCo6pmaPCnqAlX4hmw4oo4CBbnig4dTs6LzmdjWGiZy3vmZM2fQt29f9c+qRGbSpElYt24d5syZg4yMDEybNg3Jycno1asXdu/eDQsLC/V1Nm7ciBkzZqB///4wMjLC6NGjsXz5cvXl9vb22Lt3L4KCgtC5c2fUr18fCxYsKNHLqUePHti0aRPmz5+Pd955B82bN8e2bdvQtm3bGngUSD2loJqaU3HvCFz+i3VNhiA/p6gDeOsR4rtr4f9HPPcINAiP1jOpcEm74SjeaqD4B8QGquk5JraGTtakqU+fPpAkqdzLFQoFPvroI3z00UflHuPo6IhNmzZVeD++vr44evRohcc8/fTTePrppysOmHQvN1NMzwFFReAq6mLwsBoNicpw65DY4sbWDWhY2OKj+EiTJJV8E6CalZ0C3DkjTjdl0mSQJAm4+Ug9k4pqpCnxOv+XDJzB1jTRYyImRCxht2sIODYpeZlbYV1GSrTYukPfkqOBzCT9309tdHW7+N5qWNHUT4NWgMIYyEoC0u7JFxsBUccAqUB0mHbwLHmZ6g05KYKbwsrpwU3xGmNsVnpU3bEJYGQC5KYDqXfliY80wqSJ5KWqZ2r8ROlPVxZ2gFNzcVrfo02pscA3XYClvsCp79kvpbiCfOBa4V6MPsOLzje1AOoX/n1Y1yQvVT3To6NMgPhAYmYjVjom3arZuKiIqtWApz9gblPyMmPTohonTtEZNCZNJK+owmlT7yfKvrym+jXd/A8oyBGrj/59E1gbCMRf1u991ha3j4vRJEtH0YyvOBfWNRmE8uqZAPFhpD5rZmT3aKuBR7HtQK3ApInkk5NWtDLu0eFqlZpKmlRbg3j6A2a2os7qu97A/o/YFFA9NTcEMH6kDNKVK+hklxwjpn4UxuV/+ODqLHnlZoopVKBkq4HiuJ1KrcCkieQTfVLUYTh4AfW8yj6mJpImpRK4dVic7vceEBQianeU+cDRr4BVPUrut/Y4USqBqzvEaZ8RpS93Ya8m2alGmRp2Bizsyz6GxeDyun1cjGTbNSpKjh7FfQJrBSZNJJ/IwkSlvE/HgGigqDAC0mKBtPL3AqyWhCtAZiJgagU06grYNwTGbgSe/UWsFku6BWwYAWx99fErFL9zGkiPA8ztRP+fR6lGmh7c5IicXCqqZ1Jh0iQv9dRcQPkr44qPNFWwqpzkxaSJ5KPuz9S7/GPMbYD6hS/4+ioGV40iefUETMyKzvcZLkadur4EQAGc3wR82wU4v+XxeVFTTc21CARMzEtfbuMCWNUHJKVIPqlmKZVFz9+y6plUVElT4nUucpCDqgi8vKk5QBSCK4yA7GQgPaH840hWTJpIHlkPgbgL4nRFI02A/qfo1G86ZYykWNgDQ78EpuwFnFsDmQ+ArdOAn58CkiL1E4+hkKSipMnnf2Ufo1CwrklOcedFkb6ZLdCoS/nHOXgBJhZiiij5ds3FR2KkOilCtBTwLuM1RsXUQmzeC7CuyYAxaSJ53D4hRiecmgF27hUfq8+kKT9XxAIATfqUf5xHN2DaYVHzZGwu6khW+gPHltbd3jdxF0RfGRNLoFn/8o9Tr6Bj0lTjVFNzjXuJZevlMTIuat/BKbqapdrk2qO7aKNSERbsGzwmTSSP8rZOKUvDTuJ77DndT4vdPQPkZYgpJuc2FR9rYgb0fhOYHiy6l+dnAf+9D6zpKzZLrWuuFI4yNQ8AzKzLP061cS9HmmreLQ3qmVS4B508itczVUY9jcqkyVAxaSJ5VNafqTiXNmJoOyNB991yVVNz3r1LbnJaEaemwMTtwIiVgGU90aPohwBg34K6VS+i3qC3nKk5FfVI0+XHp9bLEORmihWoQMX1TCrqUQyuzqoxedlFDXwrqmdS4UiTwWPSRDUv40HRVI4mI02mloCzjzit6yk6VauBiqbmyqJQAB3HAzPOAL7PiqnG48uAP14QL5S13f1w8WnXyFQUgVekfgtxXE6KmM6jmhF9AijIFR2/VZ3ZK8JNYWte9AkxIm3rVvThoiIcDTR4TJqo5qlGmRr4ADbOml1HH3VN2alFmwVrmzSpWNcHRq0BRv8oEocrfwMbx4gNVGuKPkZ3VAXgTfqU3/tHxcSs6BMy65pqjqqeqUlfzTZ4fXRTWNK/G6pVc/01+xupuoJn3BcfLsngMGmimqfN1JyKPpKm2ydEc816jctvrqmpdmOA5/8Uq5iijgI/DdVfXymV6JPAt12BHweKqRpdUtUzta5kak6FK+hqnmpqWZN6JoCbwspBk1YDxZlZA/aFGy6zrskgMWmimqcqAveuoD/To4onTbr6lBxZxam58jR5EnhhJ2DtLOqcfhwAJN7UzW0XV5APHFoE/DRYjBrcOSW2e9GVh1Fi5ZzCCGg5RLPrcAVdzUpPKHqsNX3+GpsCjk3FaU7/6F9ytEh8FMaa1ZypsBGpQWPSRDUrLb7wE5Si9OavFXFuDRibif5Ouuozo+7P1Ec3twcAbu1FTyfHJuJFc+1A4I4OV9YlRwPrhwGHFoo6qqb9xPkhq4oKTqtLVQDu1VNMP2rClUlTjVI9d119Nf8bAXxDrkmqUaZGXQFLB82vx7+RQWPSVJdlJAKbnhWjEgX5ckcjqKbmXNsCVo6aX8/EXKyiA3QzRZcWX9TBuqKO5FXh6A28uFeMjmU+EEmOatlxdVzeCqzqBUQHi21NRv0ATNgKdH5BXL4tSGyCXF1XKmloWRbVHnRJkUBOevVjoIppsnVKWbg6q+ao6pk0aTVQHIvBDRqTprrs5Erg+m4xKvHLU0D6fbkjKhoNqUqiosu6JlUcrr6AtVP1b+9RNg2ASTuApv2BvEzg17FA2K9Vu62cdODvIOD3yWKFWqOuwCtHAd+nxeUDPxYdn1OigT3vVi/u1Htiug8AfIZpfj1rJ7FCCBK3U9E3SSrqz6TNtA/AUYyakp9bNP3fbIB212Via9CYNNVVBXnAuV/EaYWxSBLWPAncOSNvXFFVqGdS0WXSpI+puUeZ2wDPbRYtCZT5wLZXRAdxbWqyYsPE3+3cLwAUQO+3gBd2FW23AADmtsDIleLys+urN6p1bYf43qhb5Z3aH6Wqa4q7WPX7p8rdDwfS7oltUTz9tbtu8VEMrqDTn5iTouDeuoH4YKYN1Qq6tNiaXYVLGmHSVFeF7wLS40VR8suHxRYKqXeBtYOA0z/K84KZckfsw6QwAry0fLEHiiVN58VGpVUlSRXvN6dLJmbAyNWA/wzx83/vA3veqTx+pRI48Y1omvngpujFM3kH0G9+2dtlNO4FdJ8uTv89A8hMqlq86r3mhmt/XdY1lU2p1M20qYpqlMnTX+xXpg1uClszVB9cmgVo3jRXxdKhcNQWQOINnYZF1cekqa4K/Ul87/i82ObipQPijVCZB+ycDWybDuRl1WxMqlVzbh0q7/1TlgatxKfrnBTgYTU2y026BaTeEYXl2n5SrwojIyDwU2DgJ+LnkyuBv14SQ/hlSYsHNo4G9s4Xfy+f4cArx0RiVJH+74nkOD0O2DVX+zgzHgBRx8XpqiRNLmw7UEpuplgM8JUPcDtYN7dZ1XomQDSKVY1Sckm7/qj2m9O01cCjWNdksJg01UUPo4CIA+J0p4niu4Ud8MzPwICPxCfN85vEkvikaiQf2qrO1BwgRlhU+5xVZ4pO9Undw6/iPdV0rcdrwKjvRa+cS38Am54uPQJxfQ+wqof4+5lYAsOXib+bJkXzppbAU9+Jv+/F30SjTW2E/yv6Vrm2E8Xs2iq+nUp1RgLrCkkC/nldNFDNTQN+mwikVLM/Un4uEHVMnNa2nkmlPuua9CrlLpBwWfwfqla3aqs+kyZDxaSpLgpdL7437VfyzU+hAHq+AUzYJjaojbso6mWu79V/TJJUVHytTVPLR7kXbt5792zVb0O935yep+bK4vsMMO43wNRaxLFuqJgmycsWo0ObngEyE8VqtJcPA50na9ZJWKVRZ6DXbHF6xyztiv/VU3MjNL9OcU7NAGNzsQFydUYC64qTK4GLv4uawnreYu/E3yZUb5udO6eLNpjWZFuOsnAUQ78iCkeZGnbWboVwcSzYN1hMmuqa4gXgnSeXfUyTJ4GXjwANu4hCw01PAwcX6nd04GEUkBIjRlk8ulf9dqpbDK4sKJom1GcReEWa9Rf1SVb1gXvnxYjfD/2BkNXicr9Xgan/Fb1wauvJueINNfMBsGOmZvVr2SlFyWRVpuYAwNikaI/Ax72uKfIIsPc9cTrwM2DiNrG5891Q4N//q3pNoXrVXB/ta2VUuDpLv4rXM1WV+m/ExNbQMGmqa8L/FZ9orZ0r7uZs3xB44V+g61Tx8+FFhaMcVSwgroxqaq5hZ7GqrKpUSdO98yIB0ta986II1tyu6Lbk0LCTaIJZr7FIKOMviSRq3O/A4EXaF/gWZ2IGPLVa7IV3bQdw4bfKr3N9r9j8tX4LwLlV1e+b26kAyTGiPYRUIFZO+r0s/s5j1oopm3O/AKd/qNptV6eeSUW9cS+TJrXIo8DWV8XUcnUU5BV9+NC21UBxqqQpOQbIzaheTKRTTJrqmtB14nvH58teZVWciTkw9CuxusvEAri5T0zX3Tuv+7iqsnVKWeo3F1NbeRlVW1miekFr3EuMjMjJqalogtlsANB6JPDqCaDFQN3ctms7oM/b4vS/b1VeS1OdVXPFqZpcPq4jTXlZwJbnxSifqy8wbGnR9GrTfkDAB+L07rfF3ofayHoIxBZOS1e1ngkotilsgv4+JNUm0SeBjU+LOs8fBhR1xK+KO6eBnFTA0hFw71D127F2Eh+iIHEFnYFh0lSXJEUWFYB3nqT59To8B0zZJz4NJ0eLDWDPbdRdXJJUNNLUuBr1TABgZCy2KgGqNkWn6/3mqsvWBXj+D+CZ9eK0LvWcKUb2clKA7a+VPyWUm1m05YM2XcDL8jiPNEkSsGM2cC9MvGk++wtgZlXymB6vA21Hi75d2haGRx4VW+fUbyFGiqvK3Baw9xCnE69X/XbqgrhLYoQ9P0us6M3LEEnvoUVVK1dQT831F69V1cG6JoPEpKkuObtBfG/ar2TzQ024+QLTDgHNA4H8bODv6cA/M4H8nOrH9eCmaMZnbAZ4dKv+7VW1rikvq2jZt6EkTfpkbFI0ihixv2gU8lER+0XXcgfPooS0qlRb3aREA1nJ1but2ub0D2K0QmEkpuLqeZU+RqEA/veNqDnLuC/eoDUtDFd9IKrOKJOKarTpca6ZSYoEfhkl6vk8ugMzLwF+r4jLDi0Efp+o/ZZAqg8f1ZmaU2HBvkFi0lRXlCgAf6Fqt2FZT3Sw7vsuAIXo9fTzU9VvzKdaNefhJ5bFV1dVk6aYEKAgB7BxLXrTqOsatAD6vy9O73m37BYTxfea02alXlks6xWNYlS3PqQ2uX1CTLkBQMCHFdccmVkDYzeKxyr2LLBTw8LwWzqoZ1J53IvB0+LFa1t6PODcBhi3RbRlGfw58L9vRT3g1X/EqPvDKM1vM+6COF3VVgPFPe5/IwPFpKmuUBWA27gALQdX/XaMjIAn5wDj/wDM7YHbx4FfxgDZqVW/TV1Nzamokqa4C9ptRHyr2NRcdZOD2sTvFcCrl5h6+Duo5LRDfq7YnxCo/tScistj1hk8NVZMtSnzgTajRD+uytRrDIz5SYxKhWlQGJ4UKd68jUwqb3KqCUOd+kmOFns06rPxblYy8Mto0RbDwQuY8Jfowq3SaQIweadYTJNwGVjTt+iDX0VUrQbcO4q9J6tL9TdiE1KDwqSprjhTrAN4ZQXgmmgeIJZJW9iLfZRUw9jakqRiReA6Spocm4jVb/nZ2g1d18R+c4bIyAgYuUIU0N8+DoSsKros8rAoXLVxFRsB64K6rukx2IMuPwfYMkFMtTm3AUZ8q3lC3rSvGJUCxCiVqht7WVSjTI26ipqk6jLEpCnmNPDdk2KPxu/76ye2vCzg1+eA+IsiKZq4DbB1LX2cp58oV3DrAGQlARtGAiFrKh4R1EWrgeJUDS6TbummTIJ0gklTXZAUWfiiqijqAK4LDTsBE7cDFg5iVcjPT2lfp5JwVTRrNLEURcm6YGSkfTF41sOiY/W935whqtdYbOUCAP99WPSGpF41N6zqfX8e9TiNNP37FnD3jPhwMfYX7TvM93gNaDtGjFL9Pknsz1gWVasBXdQzAUXT06l3dLsvXlWF7wbWDxcJClA4wtMHOPuz7vbJLMgHfn8BiD4hRtEn/CU+gJXHviHw4m6g3dOifcSut0SH97K2PyrIL6o500U9EyCSOXN7Ufz/4KZubpOqjUlTXXC2WAdwbQvAK+PeAZj0j1gNdDcU2DBCu2XKqqk5z+6ixYHO4tKyrinqGABJvFnYuesujtqk82SgaX9R17X1FfHp9dpOcVl1Ww0Up9rqJuGqdtOntc2Znwr/9xTA6LUVvwGXR10Y3q6wMLyMjuHKgqLpIV3UMwGiU7VN4WpNuVfQnd0AbB4nVrA1GwC8HiaSw7xMYPsMsU9jdcoDADElvf014PousTBi3Oai52lFTC3F1kcDPgKgELGuH156s+PYs6L/m4W97j4cKhQsBjdATJpqu/zcyjuAV5ebb7EO1mHaJU662DqlLNomTY/r1FxxCoWYPrKwFy/yqn5ClvVEzZOu1PMWU4H52UBShO5u15DEnBKjTADQb76Yzq4qMysxSqUuDJ9dcnQlNqywIat90TZCulBf5iaXkgQcXlzYDqMA6DAeeO5XsfXT838B/ReILWgu/i76x1V1FwBJAva9V7iy0Rh4eh3g1UPz66u2nxr/u/gbxJwUo2DF41FNzTXtp9v+b4Y4jfqYY9JU24X/Kz6hVrcAvDIubUTiZN1AFGCvHw5kJFZ8HaWyaHPRxtVsavkoVdIUf6ns4fJHybnfnCGxcwcGfyFO3yjcc7DlUN2+0BsZAS6txem6OEWXFidGhJR5YoTuif+r/m2WKAzfCJz6vuiyW4XTPt5P6PgNWcatOpQFIjk8WDhl/MSbwIgVRfWYRkbicX1hl1iNmXRLNJ48uUr76bpjS4Dgb8XpESuq/jrZfADw0n6xx2LqXWDtIODiH+IyXbYaKI4r6AwOk6baTpsO4NXl7CNWldi4iDfD9cMr3hA2/qL4hGxmU73uuGWp11h8Mi/IFfUPFUm5I2oCFEa6WXlU2/k+A7QaVvRzax2tmitOVddkSE0ur/wN7FsAXN6mXVPJ4vJzgd8mAelxolB35CrdrcRs2rdwGgjAnnlFheERh8R3XY+Sqkcxanh6Li9LrDY8sxaAAhjyJdD/vbIfR08/sU9mq2EiSd39tijk1nSkO3QdsL+w2H7gp6KRb3XUbw5M3S+So/xs4M8pYsRRNerUrH/1bv9RHGkyOEyaajN9FYBXpEFLkTjZugEJV4D1w0R/krKoVs159dB9QqdQaD5Fp2o14N6p5NLix5VCIbb3sGskllzrY8rS1cCKwcN3i2Tn+DJRcL2kNfB1a3Fe8AqxckuTFUp73hHTM+Z2wNhNulnJVpz/jKLC8N8mioQmJkRcpoveP8XJMdKUWbgS7doOwNhcdMLv9lLF17Eq7K4++AvRIPf6LmB1r8q3obmyHdgxS5zuNRvoMUMnvwIsHURfp55viJ9PrQEgiRqpslbiVYcqaXpwU/TiI9kxaarN9FkAXpH6zQsTJ3fxgrtuKJB6r/Rxuu7P9CiNk6ZD4vvjuGquPDYNgBmngKAQ3Rboq6j2oDOEkaaEq8CfUwFIgKe/eHNTGIkplivbRCL0YwCwsBHwQwCw+x3g8tbSo1HnfgFOF06bjfoeqN9M97EWLwzPTAR+GiRGWBw8q1ZoXhHVG/LDKP32RVJJjhFTWjEnRV3dxG1A6xGaXVehAPymiVEe1fTYuqHA4S/K3rj71mExCiQpgU6TRH2ULhkZi1HBUT+IwnJA91NzgPhgY2otngNlNaalGifzjqVUZcULwLtUsQN4dTg1BV7YCawbDjy4IV7AJu8oWplWkF80vaDrInAVTZImSTK8/eYMhbbL47WhqmlKixWjC1aO+ruvimQmAb+OBXLTRLH7xG1i1DMnXRRd3zktRpnunBJF8XdOi6+Thde3ayh6Izm3Bo5+Jc7rMw9oOUh/MasKw9f0ETEBYjWZrhuyWjcQU9xZD8VIhiaryaoq/rJokpsWKz5sPf9n0XNEG26+wLTDoov6hc3AwU+AqCMiiVWN8tw9K1bjFeSKmrNhS/TXzNb3aZF8Xv5LjBLqmpGR6Oofe058QG3wmOxkYMA40lRbFS8Ab6HHF/CKODYRiZO9p1gl9dOQoj4z986LNyoLe7Hbuz6okqaEq+V/Ur5/TWyVYGIJNNLBvnekGXPbotFPuZpcFuSJKa6HUWIa8pkNRdPE5jaAd29RbDxuM/BWBPDaWeCp74AuU8RzVmFcNBp16DPRqqHFYKD3HP3HXrwwHNBdq4HiFIqaKTSOOgasHSwSpgatgKn7qpYwqZjbAKO+E/sqmlqLFbqregI3/gMSbwAbxwC56eLvO/rH6m+cWxk3XyDgA8DaST+3r/obsTO4QeBIU22lLgCfoP8C8IrUa1w44jRMbEvw0xAx4hRV2GrAq5f+XrTsGopPyxn3xSfZRl1KH6OqZ/LsDpha6CcOKptLW5GwxF+SZ2p011wxRWxmI/ZUrOhNTaEQo6dOTYH2Y8V5OeniE/6dU2I0ythUtGzQVRPQyjTtKxKnmJCShfu6VL8FEB2sv7qmy9tEn6WCXDE1+tyvYnRLFzo8J/7nf39BLDrZOFo04s1OFh+oxm7Sz9RzTZO7NQSVwKSpNkq6VfMF4BVx8ARe+LdY4jS0aDpGX1NzQFEx+I294s2tzKTpkPjOqbma59pOFPzKUdd0+gfgzI8QjSd/qNrIhrmNeP7q8zlcmTYjxZe+6HOkKWQNsGsOAEkkfaN/0M2G3cXVbw5M/Q/YO1/Um2UnA07NC/fO1HGRvlzkbA1BpXB6rjY6u0F8b9YfqOclbywq9o1E4uTYFEiJFk0wAf0VgatUVNdUkF/UJ4pJU81Tb6dSw9NzkUeAfwun0Pov0G//stpOH0vaJUls1bPrLQAS0HWqmBrVdcKkYmoBDP0SGPsr0PkFUbdmXV8/9yUH9ca9N8ouepdDTSwcMFBMmmqbmugAXlV27iJxUg0nWzqKAlp9qihpij0r6qos6+mvrorKp2o7cD+85pZLJ90SdUxSAdDuGaDXrJq539pK9YacFKFZk1hN7P8IOPa1ON1vvujDpO+6IgBoNQQYvlR8gKtL6jUW7Rnys4Hk2/LFUZAvep39NAT41BU48Y18sciISVNtoy4Ad5WvALwitq7ApB1A29Fig1h913+4dRDf718DcjNKXqbuAt675upQqIiDl+hnVJBbM/ubZacCm8aK1WDunYD/Ldffqqm6wq6hqPlS5ouEs7rS4kXfK0D0Auv9Fv8G1WVkLKYhgZpvRAqIFajHlgLLO4gPJLcLV0Uf+ARIjq75eGTGd5LaJvQn8b0mOoBXla0LMGYt0GGc/u/Lzk002pSUpVdpsZ5JXgqF2H4H0H9dk7JA9GJKDBfPh7Gb9DcdVJcU3xRWF6uzQlaLVYaNuhreSHhtJsfGvfFXgH/eEE1g/3sfSIkRswdP/B/g0V2MfO3Tcf+rWoBJU22SdKswETCQAnBDUdYUXW6G2FQV4H5zcqqpuqb9HwI39ohGg2M3imSaNFNfR3VN2SmiAB8Q06IcYdKdmtqDTlkAXPsXWP8/YJW/WKWdnyWarY5YAcy+IuoEh34p2mFc3lpUN/qY4Oq52iS0sAO4IRWAGwL3jmLa8u7ZovNuB4suuvZ66KRMmlPVNelzpOn8ZrE9CiBe2Bt21t991UW6GsU48xOQkyqSsBYsvtcpfY80ZSUXbhS9RrQJAURS1GoY4PeK2AqreBLs2k6MJJ5ZC+x6G3j5cM3UrRkAJk21RX6ueFIDHPZ+VFkjTbcOiu9NnuQnXjmptlPR1x50MaeB7a+L00/8H9BujH7upy5Tj2JUo14mLxs4uVKc7vkGawh1Td3g8rpYnair17TEG0DId0DYJiCvsCbUwgHoPEmsenTwLP+6fecDl/4Uo8hn1wNdXtRNTAaOSVNtEb7TsAvA5aRKmh7cEMXAFnbcOsVQOPuIT6wZ90WRsK2L7m475W7hdhk5QMuh4kWctKfamiPxupieqcqIwYXNovO+XUOg3dO6jY/EaLmRieh0nnq3+isEU+6IeqWb/xWd18AH8HsZ8H1WbOVTGWsnoM87wO65wP6PgTZP6a5xqQHjx4HaQt0B3IALwOViXV9MwwFi+5aMxKKicO/e8sVF4sXXsak4rcu6ptxMYPNzQEaCaGsx6juOblSVg5eoBSvIKZqa0YayoGh61D8IMDHTaXgE8Zqv+j+q7hSdJAHbphcmTAqg5RBg4t/A9GCxj6kmCZNK1yliFCwrCTi0qHpx1RJ8lakNHkSwALwy7h3E99hzRaNMLm0BG2fZQqJCuq5rkiTg7yCRIFs5ia056kr3ZzkUX9JeldYQV/8Ri1QsHIBOk3QaGhWjq0ak4f+K10hjc+DV4+L/p0mfqk35GZsCgxaK06e+BxLqftdyJk21gSF2ADc0xeuaVPvNcdWcYVCvoNNR0nTkS7GrvJGJ6DSt2hiYqq6qW3VIEnBsiTjt97LYeob0QxfbqeTnAHveFad7zChqCVIdTfuJ6XGpANj9tnhO1GFMmgxdiQLwF+SNxZCVSJoOidOsZzIMrqpi8MvVv62r/wAHPxGnh3wJNO5V/dukqrcdiDwstkwysQS6vazzsKgYXYw0hawW+4PauAK9ZusmLgAI/AQwNhMLcMJ36e52DRCTJkNXogA8UO5oDJdqeu5hpNhqwMhELJMl+alGmhKvi0+6VXXnDPDnS+J0t5dF/QXpRlXfkFWjTJ0misJg0p/if6OqjOakJwCHvxCnA97X7aigYxNRzwYAe96p3v+5gWPSZOjMbUV33U4TWABeEct6QD3vop8bdeVUgaGwcxd/H2V+1acWEm8CG58Wjfaa9gcCP9NtjI+74s0TNX1DVo3qKoyL3jBJf5yaiZWo2ckiAdLWgY/FXpzuHQHfsToPD0/8n/hw/zCyaCudOohJk6FrFgBM/Q948m25IzF8qik6gFNzhkShKBptqkoxeFo88MsosULHrYOoYzJmtxSdcvQWo7N5GWI5uiaOLRXf241hrWVNMLUsqt/T9sPHvfPA2Z/F6UGL9LPS1NwWGPChOH3kSyD1nu7vwwAwaaot+CZROSZNhquqxeA5acCmp8WUaz1vYPzvHEHUB2NTMZIBaLYH3YMIseM9IJpZUs2oynYqkgTsfgeAJDZS9+yul9AAAO2eARp2Ecn3/g/1dz8yYtJEdUfDTuK7mQ230jA06rYDWvRqys8FtkwobC1QH3j+T7aQ0Cdt6pqOLwMgAc0DdbMCizRTv7ARqTYjTVe3A7ePiWL9AD0nMkZGwODF4vT5X0UdYh3DpInqDs8eQO85Yv8x1n8ZluIjTZrUzCiVwPYZYjWOqRUw/jfAqal+Y3zc1ddwf7O0OPGGCIiNeanmFN9ORRN52cDewk75PV8HHDz0E1dxjToDHcaL07vmiP/lOoRJE9UdRkZAv3eBNiPljoQe1aCVKBjOegikxlZ+/P4PgAtbxHWe2cCRw5qgHmmq5A355EqgIBfw6A54+es/Liqi7ca9J1cAydGArXvNTqP2f1+M+N8NFVvs1CFMmohI/0wtiqYWKqtrOrm6aFuO/30DNB+g39hIKN48sbzRwKxk4PRacbrXzJqIiopT/Q9l3AcyHlR8bFoccOQrcXrAh4CZtX5jK87WBej9ljj93weiNrGOYNJERDVDk7qmy1tFV2EA6Pce0HG8/uMiQZMl7WfWimXrDXxEPRPVLHObon02KyvY3/+RKMhu1FWeTZS7vyr6N6XHi9V0dQSTJiKqGZWtoIs6Bvw1DYAEdJ0q+r5QzTG1KFrSXtYbcl42cHKVON3zDW6QLJcGGhSD3z1btJPEoEVV21euukzMgcDCfelOrhQrLusAPuuJqGZUtHFv/GXg13GiVsZnuFiBI8cL/eOuoiXt5zcBGQmAXSPRm4nkof4blVN7JknA7nnitO+zQKMuNRNXWVoEima0BblFBem1HJMmIqoZLoV70CVFALmZReen3AF+GQPkpACe/sCo7wEjY3lifNyVt6S9IL+ozqzHa1ydKqfKisEv/wXEnBSrTgM+qLGwyqRQFDbTNAHC/wVu7pc3Hh1g0kRENcPWBbBuAEhKIOGqOC8zCfhlNJAWK5a8j90kOh+TPMobabr6N/AwCrB0FFs6kXwqGg3MywL2vS9O95oltjCSW4MWRZs5754HFOTJG081MWkiopqjrmu6KF7gN48Tn5ht3UXzSitHeeN73JXV4FKSirZM8Xu5ZldhUWmq0cC0WCA7peRlJ74BUmIAew8xImgonpwjGtQmhgOnf5A7mmox6KSpoKAA7733Hry9vWFpaYmmTZvi448/hlRsOawkSViwYAHc3NxgaWmJgIAA3Lhxo8TtJCUlYfz48bCzs4ODgwOmTJmC9PT0EsdcuHABTzzxBCwsLODh4YHFixfXyO9I9FhR1TXdOw/8ORWIDgbM7YHn/6iZxntUMfWS9gQxCggAEQeAuAtiuqfbNPliI8HSQWyMCwCJxd7rUmOBY0vE6QEfGtaIraUD0P89cfrgQiAjUdZwqsOgk6bPP/8cq1atwrfffourV6/i888/x+LFi/HNN9+oj1m8eDGWL1+O1atXIyQkBNbW1ggMDER2drb6mPHjx+Py5cvYt28fduzYgSNHjmDatKJ//tTUVAwcOBBeXl4IDQ3FF198gQ8++ABr1qyp0d+XqM5T1TWFrgeu7QCMzYCxG7kVh6EwtxGjFEDRaJPqjbjTJI4EGoqy6pr++wDIyxR1gW1GyRJWhTpOAFx9Re3iiW8qP95AGfQusCdOnMCIESMwdOhQAEDjxo3x66+/4tSpUwDEKNPSpUsxf/58jBgxAgCwYcMGuLi4YNu2bRg7diyuXr2K3bt34/Tp0+jSRawi+OabbzBkyBB8+eWXcHd3x8aNG5Gbm4u1a9fCzMwMbdq0QVhYGL7++usSyVVxOTk5yMnJUf+cmpqqz4eCqG5QjTRJBQAUwKg1gPcTsoZEj2jQUkzxJIaLpDbqqCjk9Q+SOzJSadAKiDxclDTFnBYd9KEABi00zJWnRsZievfvIOBemNzRVJlBjzT16NED+/fvx/XrYmnl+fPncezYMQwePBgAEBkZibi4OAQEBKivY29vDz8/PwQHBwMAgoOD4eDgoE6YACAgIABGRkYICQlRH9O7d2+YmZmpjwkMDER4eDgePnxYZmwLFy6Evb29+svDg1MLRJWq30JsrwCIVTVtnpI3HiqteKHx8cJRpnZPc/rUkBSvPVMqixrCdhgHuHeUL67KqKZ/E2/KG0c1GPRI09tvv43U1FS0atUKxsbGKCgowKefforx40WX4Li4OACAi4tLieu5uLioL4uLi4Ozc8md0U1MTODo6FjiGG9v71K3obqsXr16pWKbN28eZs+erf45NTWViRNRZYxNgXG/AVlJoh8TGR7VG9v1PUDSLXG6Jvcto8oVn567+Dtw94z4MNJ/gbxxVcapmfieeke0HTGzkjeeKjDopOm3337Dxo0bsWnTJvWU2cyZM+Hu7o5JkybJGpu5uTnMzc1ljYGoVmrcU+4IqCKqkaakwg7OLQYDzj7yxUOlqf5GydHAvsJE6YnZgK2rfDFpwspRtK3IShLPL9d2ckekNYOennvrrbfw9ttvY+zYsWjXrh0mTJiAWbNmYeFC0Zrd1VU8QeLj40tcLz4+Xn2Zq6srEhJK7qOUn5+PpKSkEseUdRvF74OI6LGg2qZDpdcseeKg8lnXB6ycxOn0OMDBC+heS2rOVKNND2rnFJ1BJ02ZmZkwemR/I2NjYyiVSgCAt7c3XF1dsX9/UZfR1NRUhISEwN/fHwDg7++P5ORkhIaGqo85cOAAlEol/Pz81MccOXIEeXlFTbf27duHli1bljk1R0RUZ1nWA2wKSx48ewCefvLGQ2VTjTYBwMCPxd6BtUH95uJ7La1rMuikafjw4fj000+xc+dOREVFYevWrfj666/x1FOieFShUGDmzJn45JNPsH37dly8eBETJ06Eu7s7Ro4cCQDw8fHBoEGD8NJLL+HUqVM4fvw4ZsyYgbFjx8LdXXRLHTduHMzMzDBlyhRcvnwZW7ZswbJly0rULBERPTa8ewMKI9GUkAyTc2vx3asX4PM/eWPRhlNT8f3BjYqPM1SSAUtNTZXeeOMNydPTU7KwsJCaNGkivfvuu1JOTo76GKVSKb333nuSi4uLZG5uLvXv318KDw8vcTsPHjyQnnvuOcnGxkays7OTXnjhBSktLa3EMefPn5d69eolmZubSw0bNpQWLVqkVawpKSkSACklJaXqvzARkSHIyZCkpEi5o6CKPLwtSbvfkaTkGLkj0c7lvyXpfTtJWtNX7kjUtHn/VkhSsfbaVGWpqamwt7dHSkoK7Ozs5A6HiIjI8CRcBVZ2FzsBvH3bIHpKafP+bdDTc0RERFSH1PMGoBCdwWvhdipMmoiIiKhmmFoADp7idC2sa2LSRERERDWnFrcdYNJERERENUfddoAjTURERETl40gTERERkQaYNBERERFpQDU9lxQJFOTLG4uWmDQRERFRzbF1B0wsAWUekHxb7mi0wqSJiIiIao6RUa2domPSRERERDVLtQddLVtBx6SJiIiIapaqrokjTUREREQV4PQcERERkQacONJEREREVDlVTVPaPSAnTd5YtMCkiYiIiGqWpQNg3UCcfhAhayjaYNJERERENa8WTtExaSIiIqKaVwvbDjBpIiIioppXC9sOMGkiIiKimqduO8CRJiIiIqLyqWuaIgBJkjcWDTFpIiIioppXrzGgMAZy04G0OLmj0QiTJiIiIqp5JmZAPS9xupbUNTFpIiIiInmop+hqR10TkyYiIiKSh6oYPJEjTURERETlq1+7Nu5l0kRERETyqGVtB5g0ERERkTxUNU0PbwP5ufLGogEmTURERCQPW1fAzAaQCoCHUXJHUykmTURERCQPhaJoD7paUNfEpImIiIjkU4vaDjBpIiIiIvmo2w4waSIiIiIqX/1ie9AZOBNtr3Djxg38/fffiIqKgkKhgLe3N0aOHIkmTZroIz4iIiKqy9Q1TYY/0qRV0rRw4UIsWLAASqUSzs7OkCQJ9+/fx9tvv43PPvsMb775pr7iJCIiorpINT2XcR/ISgYsHeSMpkIaT88dPHgQ8+fPx7vvvovExETcu3cPcXFx6qTp7bffxpEjR/QZKxEREdU15raArZs4beBTdApJkiRNDnz22Wfh4OCA7777rszLp02bhrS0NPz66686DbC2SE1Nhb29PVJSUmBnZyd3OERERLXHumFA1FHgqTVA+2dr9K61ef/WeKTp1KlTmDBhQrmXT5gwASdPntQ8SiIiIiKg1mynonHSFB8fj8aNG5d7ube3N+Li4nQRExERET1OaknbAY0LwbOzs2FmZlbu5aampsjNNfx9Y+RWUFCAvLw8ucMgPTIzM4OREbt5EBFprJa0HdBq9dwPP/wAGxubMi9LS0vTSUB1lSRJiIuLQ3JystyhkJ4ZGRnB29u7wg8ZRERUjHp67iagVAIG+sFT46TJ09MT33//faXHUNlUCZOzszOsrKygUCjkDon0QKlUIjY2Fvfu3YOnpyf/zkREmnDwAoxMgfwsIC0WsG8kd0Rl0jhpioqK0mMYdVtBQYE6YXJycpI7HNKzBg0aIDY2Fvn5+TA1NZU7HCIiw2dsAjh6A4nXRV2TgSZNhjn+VceoapisrKxkjoRqgmparqCgQOZIiIhqkeJTdAZK45Gm5cuXa3Tc66+/XuVg6jpO1Twe+HcmIqqCupQ0LVmypNJjFAoFkyYiIiLSXi1oO6Bx0hQZGanPOIiIiOhxpm47YLgjTaxpIiIiIvmpRpqSo4G8bHljKQeTpsdEXFwcXnvtNTRp0gTm5ubw8PDA8OHDsX//frlDIyIiAqwbAOb2ACTgoWHObmnV3JJqp6ioKPTs2RMODg744osv0K5dO+Tl5WHPnj0ICgrCtWvX5A6RiIgedwoFUL8ZcDdU1DU5+8gdUSkcaXoMTJ8+HQqFAqdOncLo0aPRokULtGnTBrNnz1ZvshwdHY0RI0bAxsYGdnZ2eOaZZxAfH6++jQ8++AAdOnTA2rVr4enpCRsbG0yfPh0FBQVYvHgxXF1d4ezsjE8//bTEfSsUCqxatQqDBw+GpaUlmjRpgj/++KPEMXPnzkWLFi1gZWWFJk2a4L333iux1Yzqvn/++Wc0btwY9vb2GDt2rLoL/YYNG+Dk5IScnJwStzty5MgKN5kmIiIDY+Ar6LRKmvLz87Fhw4YSb6Zk2JKSkrB7924EBQXB2tq61OUODg5QKpUYMWIEkpKScPjwYezbtw+3bt3Cs88+W+LYiIgI7Nq1C7t378avv/6KH3/8EUOHDsWdO3dw+PBhfP7555g/fz5CQkJKXO+9997D6NGjcf78eYwfPx5jx47F1atX1Zfb2tpi3bp1uHLlCpYtW4bvv/++1GrNiIgIbNu2DTt27MCOHTtw+PBhLFq0CADw9NNPo6CgANu3b1cfn5CQgJ07d+LFF1+s9mNIREQ1xMnAi8ElLVlaWkpRUVHaXq3OS0lJkQBIKSkppS7LysqSrly5ImVlZdV4XCEhIRIA6a+//ir3mL1790rGxsZSdHS0+rzLly9LAKRTp05JkiRJ77//vmRlZSWlpqaqjwkMDJQaN24sFRQUqM9r2bKltHDhQvXPAKRXXnmlxP35+flJr776arnxfPHFF1Lnzp3VP5d132+99Zbk5+en/vnVV1+VBg8erP75q6++kpo0aSIplcpy70df5Px7ExHVahf/lKT37STp+4Aau8uK3r8fpXVNU7du3RAWFgYvLy8dp2+kD5IkVXrM1atX4eHhAQ8PD/V5rVu3hoODA65evYquXbsCABo3bgxbW1v1MS4uLjA2NoZRsY0VXVxckJCQUOL2/f39S/0cFham/nnLli1Yvnw5IiIikJ6ejvz8fNjZ2ZW4zqP37ebmVuJ+XnrpJXTt2hV3795Fw4YNsW7dOkyePJmNJomIahMDbzugddI0ffp0zJ49GzExMejcuXOpKR9fX1+dBUfV17x5cygUCp0Uez+6j5pCoSjzPKVSqfFtBgcHY/z48fjwww8RGBgIe3t7bN68GV999VWl9138fjp27Ij27dtjw4YNGDhwIC5fvoydO3dqHAcRERkAxybie1YSkJkEWDnKG88jtE6axo4dC6DkdikKhQKSJEGhUHC/LQPj6OiIwMBArFixAq+//nqpJDc5ORk+Pj6IiYlBTEyMerTpypUrSE5ORuvWrasdw8mTJzFx4sQSP3fs2BEAcOLECXh5eeHdd99VX3779u0q3c/UqVOxdOlS3L17FwEBASVGzoiIqBYwswbsGgGpd8Rok1U3uSMqQeukiZ3Ba58VK1agZ8+e6NatGz766CP4+voiPz8f+/btw6pVq3DlyhW0a9cO48ePx9KlS5Gfn4/p06fjySefRJcuXap9/7///ju6dOmCXr16YePGjTh16hR+/PFHAGIkLDo6Gps3b0bXrl2xc+dObN26tUr3M27cOLz55pv4/vvvsWHDhmrHTUREMqjfTCRNiTcAD8NKmrRuOeDl5VXhFxmeJk2a4OzZs+jbty/+7//+D23btsWAAQOwf/9+rFq1CgqFAn///Tfq1auH3r17IyAgAE2aNMGWLVt0cv8ffvghNm/eDF9fX2zYsAG//vqregTrf//7H2bNmoUZM2agQ4cOOHHiBN57770q3Y+9vT1Gjx4NGxsbjBw5UiexExFRDVO3HTC8PegUkiaVwo/4+eefsXr1akRGRiI4OBheXl5YunQpvL29MWLECH3EafBSU1Nhb2+PlJSUUkXM2dnZiIyMhLe3NywsLGSKUB4KhQJbt26tsSSmf//+aNOmDZYvX14j91eWx/nvTURUbSdXA7vnAj7DgWd/0fvdVfT+/SitR5pWrVqF2bNnY8iQIUhOTlbXMDk4OGDp0qVVCpiouh4+fIitW7fi0KFDCAoKkjscIiKqKtVIU6LhraDTOmn65ptv8P333+Pdd9+FsbGx+vwuXbrg4sWLOg2OSFMdO3bE5MmT8fnnn6Nly5Zyh0NERFVVvzBpSroFKA1rcVmVCsFVK5+KMzc3R0ZGhk6CorqjCrO/VRIVFVUj90NERHpm7wEYmwMFOUBKDFCvsdwRqWk90uTt7V2iMaHK7t274eNjeJvrERERUS1iZFzUr8nAmlxqPdI0e/ZsBAUFITs7G5Ik4dSpU/j111+xcOFC/PDDD/qIkYiIiB4n9ZsB96+KuqZmAXJHo6Z10jR16lRYWlpi/vz5yMzMxLhx4+Du7o5ly5apG18SERERVZmBth3QOmkCgPHjx2P8+PHIzMxEeno6nJ2ddR0XERERPa6cDHMPuiolTSpWVlawsrLSVSxEREREBtt2QOuk6cGDB1iwYAEOHjyIhISEUpuzJiUl6Sw4IiIiegzVLxxpSr0D5GYCZoYxQKP16rkJEyZg3759mDRpEr788kssWbKkxJeu3b17F88//zycnJxgaWmJdu3a4cyZM+rLJUnCggUL4ObmBktLSwQEBODGjZJzoElJSRg/fjzs7Ozg4OCAKVOmID09vcQxFy5cwBNPPAELCwt4eHhg8eLFOv9d6qLJkydr3e1boVBg27ZteomnIlFRUVAoFGWu/iQiIgNi5QhY1hOnkyLkjaUYrUeajh49imPHjqF9+/b6iKeEhw8fomfPnujbty927dqFBg0a4MaNG6hXr576mMWLF2P58uVYv349vL298d577yEwMBBXrlxRb2Exfvx43Lt3D/v27UNeXh5eeOEFTJs2DZs2bQIgWqgPHDgQAQEBWL16NS5evIgXX3wRDg4OmDZtmt5/T0M2efJkrF+/HgBgamoKT09PTJw4Ee+88w5MTEywbNmyGunFlJubi6VLl2Ljxo24ceMGrKys0LJlS0ydOhXPP/88TE1N9R4DERHVIKfmwJ1Toq7JtZ3c0QCoQtLUqlUrZGVl6SOWUj7//HN4eHjgp59+Up/n7e2tPi1JEpYuXYr58+er97zbsGEDXFxcsG3bNowdOxZXr17F7t27cfr0aXTp0gWA6Go+ZMgQfPnll3B3d8fGjRuRm5uLtWvXwszMDG3atEFYWBi+/vrrxz5pAoBBgwbhp59+Qk5ODv79918EBQXB1NQU8+bNg729vd7vPzc3F4GBgTh//jw+/vhj9OzZE3Z2djh58iS+/PJLdOzYER06dNB7HEREVIPqFyZNBlTXpPX03MqVK/Huu+/i8OHDePDgAVJTU0t86dL27dvRpUsXPP3003B2dkbHjh3x/fffqy+PjIxEXFwcAgKKejjY29vDz88PwcHBAIDg4GA4ODioEyYACAgIgJGREUJCQtTH9O7dG2ZmZupjAgMDER4ejocPH5YZW05OTrV+d0mSkJmbX+NfVRkVMjc3h6urK7y8vPDqq68iICAA27dvB1B6eq5Pnz54/fXXMWfOHDg6OsLV1RUffPBBhbf//vvvw83NDRcuXCjz8qVLl+LIkSPYv38/goKC0KFDBzRp0gTjxo1DSEgImjcXc9+7d+9Gr1694ODgACcnJwwbNgwREaWHda9du4YePXrAwsICbdu2xeHDh7V+TIiISM+cmorvBtR2QOuRJgcHB6SmpqJfv34lzpckCQqFQr2Bry7cunVLvUHwO++8g9OnT+P111+HmZkZJk2ahLi4OACAi4tLieu5uLioL4uLiyvVEsHExASOjo4ljik+glX8NuPi4kpMB6osXLgQH374YZV/t6y8ArResKfK16+qKx8FwsqsWosmYWlpiQcPHpR7+fr16zF79myEhIQgODgYkydPRs+ePTFgwIASx0mShNdffx07duzA0aNH0axZszJvb+PGjQgICChz+x5TU1P11FxGRgZmz54NX19fpKenY8GCBXjqqacQFhYGI6OizwdvvfUWli5ditatW+Prr7/G8OHDERkZCScnp6o8HEREpA8G2HZA63fP8ePHw9TUFJs2bYKLiwsUCoU+4gIAKJVKdOnSBZ999hkAsSnrpUuXsHr1akyaNElv96uJefPmYfbs2eqfU1NT4eHhIWNE+idJEvbv3489e/bgtddeK/c4X19fvP/++wCA5s2b49tvv8X+/ftLJE35+fl4/vnnce7cORw7dgwNGzYs9/Zu3LiBPn36VBrf6NGjS/y8du1aNGjQAFeuXEHbtm3V58+YMUN97KpVq7B79278+OOPmDNnTqX3QURENaR42wFJAvSYb2hK66Tp0qVLOHfuXI3sJO/m5obWrVuXOM/Hxwd//vknAMDV1RUAEB8fDzc3N/Ux8fHx6hoXV1dXJCQklLiN/Px8JCUlqa/v6uqK+Pj4EseoflYd8yhzc3OYm5tX8TcDLE2NceWjwCpfvzr3q60dO3bAxsYGeXl5UCqVGDduXIVTbr6+viV+dnNzK/U3mDVrFszNzXHy5EnUr1+/wvvXdErxxo0bWLBgAUJCQpCYmKhuhxEdHV0iafL391efNjExQZcuXXD16lWN7oOIiGqIYxMACiAnBchIBGwayB2R9jVNXbp0QUxMjD5iKaVnz54IDw8vcd7169fh5eUFQBSFu7q6Yv/+/erLU1NTERISon5j9Pf3R3JyMkJDQ9XHHDhwAEqlEn5+fupjjhw5gry8PPUx+/btQ8uWLcucmtMFhUIBKzOTGv+qyshg3759ERYWhhs3biArKwvr16+HtbV1ucc/upJNoVCU6uc1YMAA3L17F3v2VD5F2aJFC1y7dq3S44YPH46kpCR8//33CAkJUdes5ebmVnpdIiIyMKYWgEPhDI6B1DVpnTS99tpreOONN7Bu3TqEhobiwoULJb50adasWTh58iQ+++wz3Lx5E5s2bcKaNWsQFBQEQLwZz5w5E5988gm2b9+OixcvYuLEiXB3d1cXJ/v4+GDQoEF46aWXcOrUKRw/fhwzZszA2LFj4e7uDgAYN24czMzMMGXKFFy+fBlbtmzBsmXLSky/Pc6sra3RrFkzeHp6wsSkevVQKv/73/+wadMmTJ06FZs3b67w2HHjxuG///7DuXPnSl2Wl5eHjIwMPHjwAOHh4Zg/fz769+8PHx+fcov4T548qT6dn5+P0NBQ+Pj4VO8XIiIi3TOwuiat3wGfffZZAMCLL76oPk+hUOilELxr167YunUr5s2bh48++gje3t5YunQpxo8frz5mzpw5yMjIwLRp05CcnIxevXph9+7d6h5NgCgknjFjBvr37w8jIyOMHj0ay5cvV19ub2+PvXv3IigoCJ07d0b9+vWxYMECthvQs6eeego///wzJkyYABMTE4wZM6bM42bOnImdO3eif//++Pjjj9GrVy/Y2trizJkz+Pzzz/Hjjz/C19cXTk5OWLNmDdzc3BAdHY233367zNtbsWIFmjdvDh8fHyxZsgQPHz4s8XwmIiIDUb85ELEfSDSMkSatk6bIyEh9xFGuYcOGYdiwYeVerlAo8NFHH+Gjjz4q9xhHR0d1I8vy+Pr64ujRo1WOk6pmzJgxUCqVmDBhAoyMjDBq1KhSx5ibm2Pfvn1YsmQJvvvuO7z55puwsrKCj48PXn/9dbRt2xZGRkbYvHmz+ueWLVti+fLlZRaQL1q0CIsWLUJYWBiaNWuG7du3V1pXRUREMlAVgxvISJNCqol2zo+B1NRU2NvbIyUlBXZ2diUuy87ORmRkJLy9vUuMgFHdxL83EZGORBwEfh4J1G8BzDitl7uo6P37UVUqUImIiMDSpUvVK45at26NN954A02bNq3KzRERERGVphppSooECvIBY93U1VaV1oXge/bsQevWrXHq1Cn4+vrC19cXISEhaNOmDfbt26ePGImIiOhxZNcQMLEElHlA8m25o9F+pOntt9/GrFmzsGjRolLnz507t1TXZyIiIqIqMTIS26nEXxJ1TU7yzmhpPdJ09epVTJkypdT5L774Iq5cuaKToIiIiIgAGFQxuNZJU4MGDRAWFlbq/LCwsFJ7vBERERFVS/3CXk0G0HZA6+m5l156CdOmTcOtW7fQo0cPAMDx48fx+eefsxkkERER6ZYBjTRpnTS99957sLW1xVdffYV58+YBANzd3fHBBx/g9ddf13mARERE9BgzoK7gWidNCoUCs2bNwqxZs5CWlgYAsLW11XlgREREROri77R7QE4aYC5fzqF1TVO/fv2QnJwMQCRLqoQpNTUV/fr102lwRERE9JizdACsG4jTDyJkDUXrpOnQoUNl7hqfnZ3NbUhIrU+fPpg5c6b658aNG2Pp0qWyxVNV69atg4ODg9xhEBE93gykrknjpOnChQu4cOECAODKlSvqny9cuIBz587hxx9/RMOGDfUWKNUsSZIQEBCAwMDAUpetXLkSDg4OuHPnjgyRaS4uLg6vvfYamjRpAnNzc3h4eGD48OHYv3+/3KEREZE2DCRp0rimqUOHDlAoFFAoFGVOw1laWuKbb77RaXAkH4VCgZ9++gnt2rXDd999h5dffhmA2LB5zpw5WLVqFRo1aiRzlOWLiopCz5494eDggC+++ALt2rVDXl4e9uzZg6CgIFy7dk3uEImISFMG0nZA45GmyMhIREREQJIknDp1CpGRkeqvu3fvIjU1FS+++KI+Y61bJAnIzaj5Ly32Z/bw8MCyZcvw5ptvIjIyEpIkYcqUKRg4cCA6duyIwYMHw8bGBi4uLpgwYQISExM1vu3o6GiMGDECNjY2sLOzwzPPPIP4+HgAQEpKCoyNjXHmzBkAgFKphKOjI7p3766+/i+//AIPD49yb3/69OlQKBQ4deoURo8ejRYtWqBNmzaYPXs2Tp48qT7u66+/Rrt27WBtbQ0PDw9Mnz4d6enppW5v27ZtaN68OSwsLBAYGIiYmBiNf1ciIqqmhl2Adk8D3r1lDUPjkSYvLy8A4g2MdCAvE/jMvebv951YwMxa48MnTZqErVu34sUXX8SoUaNw6dIlXL58GW3atMHUqVOxZMkSZGVlYe7cuXjmmWdw4MCBSm9TqVSqE6bDhw8jPz8fQUFBePbZZ3Ho0CHY29ujQ4cOOHToELp06YKLFy9CoVDg3LlzSE9PV1/vySefLPP2k5KSsHv3bnz66aewti79uxavUTIyMsLy5cvh7e2NW7duYfr06ZgzZw5WrlypPiYzMxOffvopNmzYADMzM0yfPh1jx47F8ePHNX4ciYioGhr3FF8y07oQfP369di5c6f65zlz5sDBwQE9evTA7dvyb6ZHurdmzRpcunQJM2fOxJo1a/Ddd9+hY8eO+Oyzz9CqVSt07NgRa9euxcGDB3H9+vVKb2///v24ePEiNm3ahM6dO8PPzw8bNmzA4cOHcfr0aQCikPzQoUMAxOKDAQMGwMfHB8eOHVOfV17SdPPmTUiShFatWlUay8yZM9G3b180btwY/fr1wyeffILffvutxDF5eXn49ttv4e/vj86dO2P9+vU4ceIETp06VentExFR3aF1n6bPPvsMq1atAgAEBwfj22+/xdKlS7Fjxw7MmjULf/31l86DrJNMrcSojxz3qyVnZ2e8/PLL2LZtG0aOHImNGzfi4MGDsLGxKXVsREQEWrRoUeHtXb16FR4eHiWm11q3bg0HBwdcvXoVXbt2xZNPPokff/wRBQUFOHz4MAYOHAhXV1ccOnQIvr6+uHnzJvr06VPm7UtaTEH+999/WLhwIa5du4bU1FTk5+cjOzsbmZmZsLISj5WJiQm6du2qvk6rVq3UsXbr1k3j+yIiotpN66QpJiYGzZqJKvZt27ZhzJgxmDZtGnr27FnumxiVQaHQappMbiYmJjAxEU+X9PR0DB8+HJ9//nmp49zc3HRyf71790ZaWhrOnj2LI0eO4LPPPoOrqysWLVqE9u3bw93dHc2bNy/zus2bN4dCoai02DsqKgrDhg3Dq6++ik8//RSOjo44duwYpkyZgtzcXHXSREREBFRhes7GxgYPHjwAAOzduxcDBgwAAFhYWCArK0u30ZFB6tSpEy5fvozGjRujWbNmJb7KqiF6lI+PD2JiYkoUU1+5cgXJyclo3bo1AFF35Ovri2+//RampqZo1aoVevfujXPnzmHHjh3lTs0BgKOjIwIDA7FixQpkZGSUulzVnDU0NBRKpRJfffUVunfvjhYtWiA2tvToX35+vrooHQDCw8ORnJwMHx+fSn9XIiKqO7ROmgYMGICpU6di6tSpuH79OoYMGQIA6jdRqvuCgoKQlJSE5557DqdPn0ZERAT27NmDF154AQUFBZVePyAgAO3atcP48eNx9uxZnDp1ChMnTsSTTz6JLl26qI/r06cPNm7cqE6QHB0d4ePjgy1btlSYNAHAihUrUFBQgG7duuHPP//EjRs3cPXqVSxfvhz+/v4AgGbNmiEvLw/ffPMNbt26hZ9//hmrV68udVumpqZ47bXXEBISgtDQUEyePBndu3fn1BwR0WNG66RpxYoV8Pf3x/379/Hnn3/CyckJgPjU/txzz+k8QDI87u7uOH78OAoKCjBw4EC0a9cOM2fOhIODA4yMKn9KKRQK/P3336hXrx569+6NgIAANGnSBFu2bClx3JNPPomCgoIS0759+vQpdV5ZmjRpgrNnz6Jv3774v//7P7Rt2xYDBgzA/v371TV57du3x9dff43PP/8cbdu2xcaNG7Fw4cJSt2VlZYW5c+di3Lhx6NmzJ2xsbErFSkREdZ9C0qZqlsqVmpoKe3t7pKSkwM7OrsRl2dnZiIyMhLe3NywsLGSKkGoK/95ERLVHRe/fj9K6EPzIkSMVXt67t7yNp4iIiIj0QeukqaxpEYVCoT6tSU0LERERUW2jdU3Tw4cPS3wlJCRg9+7d6Nq1K/bu3auPGImIiIhkp/VIk729fanzBgwYADMzM8yePRuhoaE6CYyIiIjIkGg90lQeFxcXhIeH6+rm6iTu2/d44NoKIqK6SeuRpgsXLpT4WZIk3Lt3D4sWLUKHDh10FVedYmZmBiMjI8TGxqJBgwYwMzMrUQdGdYckSbh//z4UCgVMTU3lDoeIiHRI66SpQ4cOUCgUpT5Nd+/eHWvXrtVZYHWJkZERvL29ce/evTI7TlPdolAo0KhRIxgbG8sdChER6ZDWSVNkZGSJn42MjNCgQQP2o6mEmZkZPD09kZ+fzxWGdZypqSkTJiKiOkjrpMnLy0sfcTwWVFM2nLYhIiKqfTQuBD9w4ABat26N1NTUUpelpKSgTZs2OHr0qE6DIyIiIjIUGidNS5cuxUsvvVRmi3F7e3u8/PLL+Prrr3UaHBEREZGh0DhpOn/+PAYNGlTu5QMHDmSPJiIiIqqzNE6a4uPjK6zFMTExwf3793USFBEREZGh0ThpatiwIS5dulTu5RcuXICbm5tOgiIiIiIyNBonTUOGDMF7772H7OzsUpdlZWXh/fffx7Bhw3QaHBEREZGhUEga7vkQHx+PTp06wdjYGDNmzEDLli0BANeuXcOKFStQUFCAs2fPwsXFRa8BG6rU1FTY29sjJSWlzGJ5IiIiMjzavH9r3KfJxcUFJ06cwKuvvop58+apO4IrFAoEBgZixYoVj23CRERERHWfVs0tvby88O+//+Lhw4e4efMmJElC8+bNUa9ePX3FR0RERGQQtO4IDgD16tVD165ddR0LERERkcHSuBCciIiI6HHGpImIiIhIA0yaiIiIiDTApImIiIhIA0yaiIiIiDTApImIiIhIA0yaiIiIiDTApImIiIhIA0yaiIiIiDTApImIiIhIA0yaiIiIiDTApImIiIhIA0yaiIiIiDTApImIiIhIA0yaiIiIiDTApImIiIhIA0yaiIiIiDTApImIiIhIA0yaiIiIiDTApImIiIhIA0yaiIiIiDTApImIiIhIA0yaiIiIiDTApImIiIhIA0yaiIiIiDTApImIiIhIA0yaiIiIiDRQq5KmRYsWQaFQYObMmerzsrOzERQUBCcnJ9jY2GD06NGIj48vcb3o6GgMHToUVlZWcHZ2xltvvYX8/PwSxxw6dAidOnWCubk5mjVrhnXr1tXAb0RERES1Ra1Jmk6fPo3vvvsOvr6+Jc6fNWsW/vnnH/z+++84fPgwYmNjMWrUKPXlBQUFGDp0KHJzc3HixAmsX78e69atw4IFC9THREZGYujQoejbty/CwsIwc+ZMTJ06FXv27Kmx34+IiIgMm0KSJEnuICqTnp6OTp06YeXKlfjkk0/QoUMHLF26FCkpKWjQoAE2bdqEMWPGAACuXbsGHx8fBAcHo3v37ti1axeGDRuG2NhYuLi4AABWr16NuXPn4v79+zAzM8PcuXOxc+dOXLp0SX2fY8eORXJyMnbv3l1mTDk5OcjJyVH/nJqaCg8PD6SkpMDOzk6PjwYRERHpSmpqKuzt7TV6/64VI01BQUEYOnQoAgICSpwfGhqKvLy8Eue3atUKnp6eCA4OBgAEBwejXbt26oQJAAIDA5GamorLly+rj3n0tgMDA9W3UZaFCxfC3t5e/eXh4VHt35OIiIgMl8EnTZs3b8bZs2excOHCUpfFxcXBzMwMDg4OJc53cXFBXFyc+pjiCZPqctVlFR2TmpqKrKysMuOaN28eUlJS1F8xMTFV+v2IiIiodjCRO4CKxMTE4I033sC+fftgYWEhdzglmJubw9zcXO4wiIiIqIYY9EhTaGgoEhIS0KlTJ5iYmMDExASHDx/G8uXLYWJiAhcXF+Tm5iI5ObnE9eLj4+Hq6goAcHV1LbWaTvVzZcfY2dnB0tJST78dERER1SYGnTT1798fFy9eRFhYmPqrS5cuGD9+vPq0qakp9u/fr75OeHg4oqOj4e/vDwDw9/fHxYsXkZCQoD5m3759sLOzQ+vWrdXHFL8N1TGq2yAiIiIy6Ok5W1tbtG3btsR51tbWcHJyUp8/ZcoUzJ49G46OjrCzs8Nrr70Gf39/dO/eHQAwcOBAtG7dGhMmTMDixYsRFxeH+fPnIygoSD299sorr+Dbb7/FnDlz8OKLL+LAgQP47bffsHPnzpr9hYmIiMhgGXTSpIklS5bAyMgIo0ePRk5ODgIDA7Fy5Ur15cbGxtixYwdeffVV+Pv7w9raGpMmTcJHH32kPsbb2xs7d+7ErFmzsGzZMjRq1Ag//PADAgMD5fiViIiIyADVij5NtYE2fR6IiIjIMNS5Pk1EREREcmPSRERERKQBJk1EREREGmDSRERERKQBJk1EREREGmDSRERERKQBJk1EREREGmDSRERERKQBJk1EREREGmDSRERERKQBJk1EREREGmDSRERERKQBJk1EREREGmDSRERERKQBJk1EREREGmDSRERERKQBJk1EREREGmDSRERERKQBJk1EREREGmDSRERERKQBJk1EREREGmDSRERERKQBJk1ERHWQJEmQJEnuMIjqFCZNRKS13Hwl8gqUcodB5ShQSpix6Rzaf7gX4XFpcodDVGcwaSIirdxNzsKAJYfR54tDSM/JlzscKsMnO69g58V7SM3Ox/xtFzniRKQjTJrI4DxIz0FuPkcxDFFieg4m/BCC2w8ycTc5C5tCbssdEj1iQ3AUfjoeBQAwMzHC6aiH2BZ2V96giOoIJk1kUA5eS4D/wgN4auVxZOcVyB0OFZOSlYeJP57CrcQMWJiKl44fjkby72RADoUn4IPtlwEAbwW2xBv9mwMAPvv3GlKz8+QMjcqQnVeAU5FJUCo5ElhbMGkig3E9Pg2v/XoOuQVKXI5NxZJ91+UOiQpl5RZgyrrTuHIvFfVtzLB9Ri+42VsgIS0Hf569I3d4BCA8Lg0zNp2DUgLGdG6E6X2aYuoT3vCub437aTlYuu+G3CFSMRk5+Rj3/Uk8810wFu66Knc4pCEmTWQQkjJyMWX9aaTn5KNJfWsAwJqjt3AmKknmyCg3X4mXfwnFmdsPYWthgg0v+qGFiy1eeqIJAOC7w7eQz6JwWSWkZePFdeL/x8/bEZ891Q4KhQLmJsb44H9tAADrg6NwLS5V5kgJECNMU9efwdnoZADAT8ejcDOBBfu1AZMmkl1uvhKv/BKKmKQseDpa4Y9Xe2BM50aQJOD/fj+PzFz9FxvnFyix9L/rWPbfDUTcT9f7/dUWBUoJs7aE4cj1+7A0Nca6F7qitbsdAGBsNw84WpshOikTOy/ekznSx1d2XgGmbQjF3eQseNe3xncTOsPMpOil/ckWDRDYxgUFSgkL/r7MonCZ5eYr8eovoQi+9QA25ibo6OmAfKWED/+5wr9NLcCkiWQlSRIW/H0JpyKTYGNugh8mdYGjtRkWDG8Nd3sL3H6Qic93XdN7HAt3XcPS/25gyX/X0f+rwxi6/Ci+OxyBu8lZer9vQyVJEt756yJ2XrwHU2MFvpvQGZ29HNWXW5mZ4IUejQEAqw5F8AVfBkqlhP/77TzCYpLhYGWKtZO7wsHKrNRx7w1rDQtTI5yKTML287EyREqA+HD2xuZzOBh+HxamRlg7uSuWPtsBZsZGOHojEfuuxMsdIlWCSRPJau3xKGw+HQMjBfDNcx3RwsUWAGBnYYrPx/gCANYH38bxm4l6i+HP0Dv48VgkAMDP2xEmRgpcjk3Fwl3X0HPRATy9+gQ2BEchMT1HbzEYGkmS8Nm/V7HljPjbLB/bEb1bNCh13ET/xrAxN8G1uDQcuJYgQ6SPt6/3XVcntauf7wzvwqntRzWqZ4WgPs0AAJ/uvIo0FoXXOKVSwlt/XMCuS3EwMzbC9xO7oJu3I7ycrPFSb28AwCc7r3JhhYFj0kSyORiegE93XgEAvDPEB31bOZe4/InmDfB8d08AwJw/Lujlhf58TDLmbb0IAHitXzNsedkfp94NwKdPtYWftyMUCuB01EMs+Psy/D7bjwk/huD3MzEGsxLpenwabibofjpxxcGb+P6oSCQXjfLF4HZuZR5nb2WK8YV/oxUHb3K0qQb9EXoH3x68CQBYOMoX3Zs4VXj8S72bwMvJCglpOVi+n0XhNUmSJLy77RK2nrsLEyMFVozvhCeaF30Imd6nGVzszBGdlKn+AEeGiUkTyeJmQhpeL1zp80yXRpjSy7vM4+YN9oGnoxXuJmfhkx26XWGSkJaNl38ORW6+EgE+zpgV0AIA4GhthvF+Xtjysj9OvN0P84f6wLeRPQqUEo7eSMRbf1xAl0/+w8s/n8HOC/dk+WQYk5SJ1349h4FLjiDg68OYuv4MwmKSdXLb609E4cu9YuXi/KE+eKarR4XHT+nlDTMTI5yNTkZIJAv3HxUWk4wtp6N12gg05NYDzPvrAgAgqG9TjOncqNLrWJga44Phoij8p+NRuBHPwuOaIEkSPt5xFb+eioaRAljybAcMaO1S4hhrcxO8M8QHAPDtgZu4l/L4lgUYOoXEj4Y6kZqaCnt7e6SkpMDOzk7ucAzaw4xcjFx5HLcfZKJbY0f8MtWvROHqo05FJuHZNcGQJGDt5C7o18ql3GM1lZuvxLjvT+LM7Ydo2sAa24J6wtbCtMLrRCZm4J/zsdh+PrbE6I61mTEGtnHFqE4N0atZfSgUimrHV56UrDysPHgTPx2PQm6BEqq7Uv0XP9G8Pmb0bQa/SkYdyrP13B3M2nIeAPB6/+aYPaCFRtebv+0ifjkZjSea18fPU/yqdN910eZT0Zi/7RLylRLsLU0xqUdjvNCjMepZl6470lRkYgaeWnkcyZl5GNrODd881xFGRpo/56auP4P/rsbDv4kTNr3kp9fnq7YeZuTiUmwK/Js4wcS4Zj7TFyglrDsRhT2X4/BsFw+M7NgQxlo8npX5ck+4ekRw8RhfPNOl7A8hkiTh6dXBOHP7IUZ0cMeysR11FgNVTJv3byZNOlKXkiZJknAzIR0X7qSgtbsdfNx09/vk5isxcW0ITt5KQqN6lvg7qCecbMwrvd4nO67gh2ORaGBrjr0ze1frTQcA5v11Eb+eioathQn+DuqJJg1sNL6uJEm4ei8N28/H4p/zsSWKxZs522BSj8YY3akhrMxMqhVjcXkFSmw8eRvL9t/Aw0wxNdijqRPeGeIDC1NjrDoUgW1hd1FQ2CSvW2NHBPVrht7NNU/i9l2Jxyu/hKJAKWFyj8Z4f3hrja8bk5SJPl8eQoFSwj8zeqFdI/uq/aJ1hFIp4fPd1/DdkVsAgHpWpuq/m6WpMZ7r5omXenvDzd5Sq9tNzszFUytPIDIxA+09HLBlWndYmBprdRsxSZkI+PowcvKV+Oa5jhje3l2r6+vLwWsJeOuP80hMz0Xbhnb4dGQ7tPdw0Ot9Xo9Pw5w/LpQYpW3laou3B7fCky0aVDuhXHHwJr7YEw4A+GhEG0z0b1zh8ZfupmD4t8cgScDvr/ija2PHCo8n3WDSJIPanDRJkoSI++kIjniAk7eScPLWAzzIyFVf/lTHhngzsCUaOmj3Al/W/byz9RJ+PRUNazNj/DW9J1q62mp03ey8AgxdfhQR9zPwv/buWP5c1T+F/XLyNuZvuwSFAlg7qWupWiptKJUSzsU8xNZzd7H17F1k5IqpOjsLEzzb1QMT/RvDw9GqyrcvSRL2XonHol3XEJmYAUAkZu8MaYW+LZ1LvKjHJGVi1eEI/HHmDnIL+yb5NrLHjL7NEODjUuFoxImIREz+6TRy85UY1akhvhzTXqvRCwCYtSUMW8/dxZB2rlg5vnMVftu6ITM3HzM3h2Fv4UqomQHNMaNvM+y9Eo+Vh27i0l3RK8nUWIGnOjbEK0821ShpL/6Bo6GDJbYG9YCzrUWVYlxWuFLUxc4c+/+vD2zMdZfgays7rwCLdl3DuhNRJc5XKIAJ3b3wZmBL2FUyCqyt3HwlVh2KwLcHbyCvQIKtuQlGdmyIbWF3kZYtplF7NHXCvME+Vf4AsPZYJD7aIWo23x7cCq882VSj68376wJ+PRWDNu522D6jl05HvahsTJpkUJuSJnWSVJgghdx6gMT03BLHWJgaobmzLS7eTQEg9rB6oWdjTO/TDPaWVXsB++l4JD785woUCuCHiV3Q30e7abawmGSMXnUCBUoJK8d3wpByipMrEnLrAcb/EIJ8pYQ5g1pieuGKIl1Izc7DH2fuYH1wFG4/yAQAGCmAAB8XvNDTG92bOGr1yfXCnWR8uvOquk7IydoMswa0wNiuHhVOXcSlZGPNkVvYdOo2svNE8tTK1RZBfZthSDu3Ui/CYTHJGP/9SWTkFmBgaxesHN+pSlMj1+PTMHDJESgUwL5ZT6KZs+ajd3VFXEo2pm44jUt3U2FmbIQvnvbFiA4N1ZdLkqiLW3HwpvrvqlAAg9u6YnqfZmjbsOw3aEmSMOePC/g99A5szE3wx6v+aOVa9deZ7LwCDFxyBNFJmXi5dxPMK6ynqWnhcWl4Y/M5XIsT9VWTezTG1Ce88dXe69h6TuyX52xrjgXDW2NoOzedTCWej0nG3D8vqO8zwMcZn4xsB1d7CzzMyMWKgzexIfi2+oPH8PbueGtgS3g6af7hZ/OpaLz9l1hgos00NyD23uzz5SGkZefjs6faYZyfpxa/HVUFkyYZGHLSJJKkDJy89aDwK6nU8nlzEyN09qoH/yZO6N7UCb6N7GFuYowLd5Lx2b9XcfKWeIGvZ2WK1/s3x3g/rwrrkB515Pp9TP7pFJQS8M6QVpjWW7NPXY/6am84vjlwE47WZtgzszca2FY+tadyNzkL//vmGB5k5GKYr6gF0Uc9R4FSwqHwBKw7EYWjN4paJbRytcXkHo0xsmPDCqdU7iZn4Yvd17AtTPTTMTcxwtQnvPHKk00rrbsqLjE9Bz8ei8TPwbfVRchN6lvj1T5NMbJjQ5gaGyE8Lg3PrglGcmYeejZzwo+Tumo93VOcql7m6c6N8MXT7at8O7XRpbspmLr+DOJSs+FobYY1EzqjSwXTK6G3H2LVoZv472pRq4YnmtfH9D7NSiXYKw/dxOLd4TBSAGsnd0WfllUfHVXZfzUeU9afgYmRArtnPoFmzpqN+uqCJEn4+eRtfLrzKnLylahvY4YvxrQvMep7/GYi5m+7pB5hfbJFA3w0og28nMpuq1CZ7LwCLNl3Hd8fvQWlJBZ8fPC/NhjuWzoZi0nKxFd7w9X/g6bGCjzf3Quv9WsOx0pKA7adu4tZv4VBkoCXnvDGO0N8tH6dUX3AdLQ2w8H/6wN7K92OtFFJTJpkYGhJk1Ip4UTEA/wRGoPjEQ9wP63sJKl7Eyd0b+KE9h4iSSqLJEk4cC0BC3ddUxdAN3aywpxBrTC4rWulLwg3E9Lx1MrjSMvOx9OdG2HxGN8qJyu5+UqMWHEcV++lYmBrF3w3obNGt5WVW4CnvzuBS3dT0drNDn++2gOWZlVPDjR1Iz4N605E4a+zd5FVuMrOwcoUz3XzxITuXnAvNuWZlp2HlYci8OOxSOTmi0+5owqnRt2rMTWakpmHdSeisPZ4JFKyRF1NQwdLTO7RGN8fvYWEtBx08HDAxql+sK7mNM3Z6IcYtfIETIwUODynb7WndGuLfVfi8cbmc8jMLUAzZxusndRV45GJa3GpWH0oAv9cuKeuSevo6YDpfZqhfytn7L4ch+kbzwLQrC5GG1PWncb+awno2cwJv0ypmaLwB+k5mPPHBewv7OvVp2UDfDGmfZkfgLLzCrD6cARWHoxAboES5iZGeK1fM0zr3VSrD20nbz3A239eQFThCPD/2rvj/eGtK62nvHQ3BZ/vvqb+8GNrboJX+jTFiz29y3z92H0pDkGbzqJAKeH57p74eETbKj2meQVKDFl2FDcS0jG5R2P1VjikH0yaZGAoSdP9tBz8HhqDzadiEJ2UqT7fzMQInT1VSZIj2ns4aD2ikF+gxJYzMViy74Z6pKqTpwPeHepTolN0ccmZuRi54jiiHmSia+N6+GWqX7nJmaauxKZixIpjyCuQsOTZ9niqY8XLrSVJwswtYfg7LBaO1mbYPqMnGtWrep1RVaRk5mHLmWisP3FbXThubKTAoDaumOjvhevxaVj63w11LVn3Jo6YP7R1udM1VZGek49fTt7GD0dvlZiObeliiy0vdy+zk3RVPLfmJIJvPXgsXuwlScKPxyLx6b9XIUlipOjbcZ2qNIUdk5SJ745E4Lczd9RJcwsXG0QnZSI7T6mXxzP6QSYClhxGbr4SK8Z1wlBf7ae8tXHk+n383+/ncT8tB2bGRpg3pBUm92hcaWJx63463vv7Eo7ffABA1PV9MrJtpb2p0rLzsGjXNWwMiQYAuNpZ4JORbRHQWrvSgKM37mPhv9dw5Z6oR3OxM8fsAS0wulMj9VT2wfAETNtwBnkFEkZ3aoQvxvhqXRdY3LEbiXj+xxAYGymw640n1I1/SfeYNMlAzqRJqZRwPCIRv56Kxt7L8cgv/LRqa26Cpzo1xJB2buhQhSSpPOk5+Vhz5Ba+P3JLPXoyqI0r5g5uVaIjcV6BEpPWnsKJiAdo6GCJv2f0RH0NVsppQrUqxdbCBHtn9a5wFdKaIxH47N9rMDZS4JcpfvBvWrXl+LpQoJTw39V4/HQ8Uj3lWVyTBtZ4Z7AP+vs46+1Tf1ZuAbacjsb3RyNhY26Cn6d0g7Nd1QqKy6J6sbcwNcLxuf00Wh1ZG+UVKPH+9svYVPiGPM7PEx/+rw1Mq7lUPiEtG2uPReGXk0XTqn1bNsAPk7rqpSj4633XsXz/DbjZW+C/2U9We7SxLDn5BVi8O1zduLG5sw2WP9dRq5W5kiTh77BYfLLzijrpH9O5Ed4Z4lPmlNnBawl4d+tFxKZkAwCe6+aBeUN8qlxUrlRK2H4+Fl/sCVd/8GnubIO5g1rBytwYL/x0Gjn5Sgxt54ZlYzvopGXCyz+fwZ7L8TU6Evg4YtIkAzmSpoS0bPwReqfUqFJHTwc8180Tw3zddLrs/VHxqdlYsu86fjsTA6UEmBgpMN7PE6/3bw4nG3N17x5rM2P8Ob1HtQpXH5VfoMTo1cE4H5OM3i0aYP0LXct8QTl8/T5eKKyl+vB/bTCpcK80Q3D1XirWHY/CtrC7sDY3wayA5hjbzbPab7rakCRJ5y/EkiRhxIrjuHAnBTP6NsObgS11evtVlZVbAKUk6SQpSMnKw4xNZ3H0RiIUCuDdIT6Y0stbp49lSlYeNobcRnxKNt4a1EpvK9yy8woQ8PVh3HmYhVf7NMXcQa10evs3E9Lw2q9huFo4SjPR30vdKqMqUjLz8Pmea+pk1cHKFO8M9sGYzo1gZKTAw4xcfLTjirqQ3NPRCotGtUOPZvV18vvk5Bfg5+Db+PbgTSQXtpEwUgBKCejfyhmrnu+s1dRhRWKSMtH/azESuPr5zhjU1lUnt0slMWmSQU0lTapRpU0h0dh3pfSo0nPdPHXaV0kT4XFpWLTrKg6G31fH8mTLBthx4R4UCuD7CV20Hg7XxM2EdAxdfhQ5+coyV5lEJWbgf98eQ2p2Pp7p0gifj656LZU+5eYrYWKkqNZQvqHZfSkOr/wSClsLE5x4u59WBexVoVRKSEzPwd3kLMQmZyM2OavwdBZiU7Jw92EWHmbmQaEQ05EdPeuhs1c9dPJ0gHd9a62eF9EPMvHi+tO4mZAOKzNjLBvbsVSH59pm7+U4TPs5FKbGCuye2RtNtehbVh5JkrDpVDQ+3nEF2XlKOFqbYfFoX529FoTefoh3t15Ur4Lr1tgRw9u7qae5jRTAiz298X8DW+qlfjElKw+rD0dg7bFI5OQr0atZffwwqYvORvRVVItfGtWzxH+zn9T57VeFUinVqdcrJk0y0HfSlJCWjd/P3MHm09GISSpqplhTo0qaOHEzEZ/+exWXY1PV52nTn6Qqfjh6C5/svAprM2Psntlb3RMpPScfT604jhsJ6ejo6YDN07pXu5aKNKdUShi49AhuJqRj7qBWeLWPbp4DUYkZCL71oGRSlJyNeylZyCuo2ktZPStTdPKsh05e9dDJsx7ae9iX+790JioJ034ORVJGLlztLPDDpC46rTuTiyRJeGHdaRwKv48nmtfHhhe7VesDRlJGLub+eQH7CntVPdG8Pr56ur1Op4EBMUX60/FILNl3Q10qAIhps8VjfNHRs55O768s91KycDrqIQa2dtFLQpOZm4/+Xx3GvZRszB7QAq/3b67z+6hMYnoOTkUmIeTWA4REJiE8Pg3e9a3h5y1qZP28neBqr9u/bU1i0iQDfSVN56IfYs2RWyVHlSxMMKpjQ4yVYVSpMkqlhL/P38WaI5Ho2dQJ7w7Vfrmttvc39vuTOBWZBD9vR/z6UncAwMu/hGLflXg425rjn9d6wUXHL9ZUuT9C7+DN38+jvo05js3tW603FEkSW10s/Peaun/Oo4wUotDX3cFS/dXQoeTPOfkFOHs7GWejH+Ls7Ye4cDdFXXStYmykgI+bLToXS6Qa1bPE9vOxeOv3C8gtUKJtQzv8MLFrrX6jeFRUYgYGLjmC3AIlVj/fCYPaal4ULkkS4lKzce1eGq7GiWnnhMJi7zmDWuLFnt56HZm4m5yFD7ZfxtEb9zGtd1ME9W1apz4k/XM+Fq/9eg4WpkY48H99qrWaVhPxqdmih19kEk5FJmm0KbiXkxX8vEUC5dfEscYX21QHkyYZ6Ctp+v1MDN76Q2zM2dHTAeO6eWKYr3uNLJevLaIfZGLQsiPIzC3AgmGtkZKVh2X7b8DM2AhbXu5eI582qbS8AiX6fHEId5Oz8PHItpjQ3atKt5OUkYu3fj+vXqLe0dMBrd3sCpMiVUJkAVc7C62Lb3PyC3AlNhWhtx/iXHQyQm8/RFxqdqnj6tuYq1eMDmztgqVjO8g+sqsPqn3SGjpYYt/s3mX+juk5+QiPS0N4XBquxaXiWlwart1LRWp2yQ2JmzawxvLnOqKNe82NxNW1aSMVSZLw7Brx4XCYrxu+HddJp7d/NzlLjCLdSkJI5AN1a4biWrnaws/bEd28ndC2oR3C49IQEimOvxKbCuUjmURDB0uRRBWORHk5WRlkeQTApEkW+kqasnIL8MWecDzdpZHBjSoZEtXWKGbGRuqRiC/G+OLpcjbHpJqx/kQU3t9+GY3qWeLQm320TmpO3EzEzC1hYtTCxAjvDvHBRH8vvb74xiZn4Wz0Q4Tefoiz0cm4fDdFPcr7cu8mmDuoVZ18YwbE603A14dxN1kUhY/u1KhkchSXWqI8oDhjIwWa1LdGS1dbdPBwwHg/L36406HLsSkY/s0xKCVgy7TuVd6UGxDlHofC7xfuCJFUYv9MQHSpb+1mpx416tbYscL9PlOz8xAa9RAnI8XtXbybou45puJiZw4/byf4N3XCmM6NanTBS2WYNMnAUPo0Pa4kScLEtafUTegehx5BtUF2XgF6fX4Aiem5GvXUUskrUGLJvutYdTgCkiRGLb55rhNau9f8/1Z2XgEu3k2BlZlxjY6ayGX3pXt45ZezFR7jbGuOVm52aOVqi1autmjpaotmzjZ1akrMEL279SI2hkTDx80OO17Tbl+6yMQM7L0chz2X43AuJhnF3/mNjRRo29Ae3QtHhjp7OVZ5uywAyMjJR+jth6IOKvIBwmKSS9QcPtfNEwtHtavy7esakyYZMGmSX2xyFl5cdxotXGzx1TPtDeqTzONM1VOrhYsNdr/Ru9JRmpikTLy++RzORScDEP113hvWuk5OhxkiSZLw0oZQ/Hc1HpamxmjhagufwsSopastWrnaVbqVCOlHUkYu+n55CClZefhkZFs8X8GUtyRJuHg3BXsvx2PP5TjceKQuqX0je/RsVh9+TZzQ2aueXjdtzs4rwNnohzhyPRGrD0fAzNgIJ+b101nfvupi0iQDJk2GQR99h6h6UrPz0HPhAaTl5GPNhM4Y2Kb8XjPbz8fi3b8uIi0nH7YWJlg0ylfvXaqptLwCJRLTc+Bia1FnpyJrK9WUt4OVKQ692adEJ/+8AiVORSZh7+U47L0Sj3spRfV5JkYK+Dd1wsDWLgho7VJhQ2B9GrHiOM7HJOPNgS0wo1/NrwQsizbv3/zoRnUKEybDY2dhign+Xlh5KAIrDkVgQGuXUn+nzNx8vP/3ZfweegcA0NmrHpaN7VCrVuDUJabGRrK9qVLFxvt5YlNINMLj07Bk33XMHdwKR67fx57L8dh/Nb5EQb6VmTH6tGyAga1d0beVc7Wm3HRlcg8vzNqSjF9ORuPlJ5vWuhkBjjTpCEeaiMqXmJ6DnosOICdfiU1T/Up0Z750NwWvbz6HW/czoFAAr/Vthtf7N9fJNhREddGJiESM+z4ERgqR4OYUa5vhZG2GAB8XBLZ1QY+m9Q2iGWZxOfkF6LlI1DnWxH6HmuBIExEZlPo25hjb1QPrg29j5aEI9GhWH5IkYe3xKHy+S/RecrWzwJJnO8i6NyBRbdCjaX0MaeeKfy/GISdfCU9HKwxs7YLAtq7o5FlPL3sU6oq5iTHGdfPE8gM3sf5ElEEkTdpg0kRENeKl3k2wMSQax24m4uC1BGwIjlJvvTOgtQsWj/atcFkzERX5Ykx79GnpDN9G9mjpYlurShPGdxfT9aeiknA5NqVWrUrl+DcR1YhG9awwokNDAMAL607jYPh9mJkY4eMRbbBmQmcmTERasDY3wTNdPNDK1a5WJUwA4GJngcHtxAjT+hNR8gajJSZNRFRjXu3TBKrX9+bONtg+oycm+DeudS/6RFQ9k3uIdgl/h8XiYUauzNFojtNzRFRjmjnb4ssx7RGXmo0Xe3qzYzTRY6qTZz20bWiHS3dTsfl0jM429dY3jjQRUY0a3bkRgvo2Y8JE9BhTKBSY5N8YgNgGK7+cjbgNDZMmIiIiqnHD27vD0doMd5Oz8N/VeLnD0QiTJiIiIqpxFqbGeK6b2FR9XS0pCGfSRERERLJ4vrsXjI0UOHkrCdfiUuUOp1JMmoiIiEgWbvaWCGzjAgBYf+K2zNFUjkkTERERyWZyD28AwNZzd5CSmSdzNBVj0kRERESy6dq4Hnzc7JCdp8SWM9Fyh1MhJk1EREQkG4VCoW52uSH4NgqUkswRlY9JExEREclqRIeGcLAyxZ2HWThwLUHucMpl0EnTwoUL0bVrV9ja2sLZ2RkjR45EeHh4iWOys7MRFBQEJycn2NjYYPTo0YiPL9nvITo6GkOHDoWVlRWcnZ3x1ltvIT8/v8Qxhw4dQqdOnWBubo5mzZph3bp1+v71iIiICKL9wLNdRfsBQ96PzqCTpsOHDyMoKAgnT57Evn37kJeXh4EDByIjI0N9zKxZs/DPP//g999/x+HDhxEbG4tRo0apLy8oKMDQoUORm5uLEydOYP369Vi3bh0WLFigPiYyMhJDhw5F3759ERYWhpkzZ2Lq1KnYs2dPjf6+REREj6sJ3b1gpACO3UzEjfg0ucMpk0KSJMOdPHzE/fv34ezsjMOHD6N3795ISUlBgwYNsGnTJowZMwYAcO3aNfj4+CA4OBjdu3fHrl27MGzYMMTGxsLFRSxrXL16NebOnYv79+/DzMwMc+fOxc6dO3Hp0iX1fY0dOxbJycnYvXu3RrGlpqbC3t4eKSkpsLOz0/0vT0REVMe9/PMZ7Lkcj+e7e+KTke1q5D61ef826JGmR6WkpAAAHB0dAQChoaHIy8tDQECA+phWrVrB09MTwcHBAIDg4GC0a9dOnTABQGBgIFJTU3H58mX1McVvQ3WM6jbKkpOTg9TU1BJfREREVHWTejQGAPx19i5Ssw2v/UCtSZqUSiVmzpyJnj17om3btgCAuLg4mJmZwcHBocSxLi4uiIuLUx9TPGFSXa66rKJjUlNTkZWVVWY8CxcuhL29vfrLw8Oj2r8jERHR48y/iRNautgiM7cAv5+5I3c4pdSapCkoKAiXLl3C5s2b5Q4FADBv3jykpKSov2JiYuQOiYiIqFZTKBSYqG4/EAWlgbUfqBVJ04wZM7Bjxw4cPHgQjRo1Up/v6uqK3NxcJCcnlzg+Pj4erq6u6mMeXU2n+rmyY+zs7GBpaVlmTObm5rCzsyvxRURERNXzVMeGsLMwwe0HmTh03bDaDxh00iRJEmbMmIGtW7fiwIED8Pb2LnF5586dYWpqiv3796vPCw8PR3R0NPz9/QEA/v7+uHjxIhISih74ffv2wc7ODq1bt1YfU/w2VMeoboOIiIhqhpWZibr9wDoD24/OoJOmoKAg/PLLL9i0aRNsbW0RFxeHuLg4dZ2Rvb09pkyZgtmzZ+PgwYMIDQ3FCy+8AH9/f3Tv3h0AMHDgQLRu3RoTJkzA+fPnsWfPHsyfPx9BQUEwNzcHALzyyiu4desW5syZg2vXrmHlypX47bffMGvWLNl+dyIiosfVhO6NoVAAR67fR8T9dLnDUTPopGnVqlVISUlBnz594Obmpv7asmWL+pglS5Zg2LBhGD16NHr37g1XV1f89ddf6suNjY2xY8cOGBsbw9/fH88//zwmTpyIjz76SH2Mt7c3du7ciX379qF9+/b46quv8MMPPyAwMLBGf18iIiICPJ2s0L+VMwDg52DDGW2qVX2aDBn7NBEREenO0Rv3MeHHU7AxN0HwvH6wtTDVy/3U2T5NRERE9Hjo1aw+mjnbID0nH3+GGkb7ASZNREREZHAUCgUm+avaD9w2iPYDTJqIiIjIII3q1Ai25ia4lZiBozcT5Q6HSRMREREZJmtzE4zpIvozrj8RJW8wYNJEREREBmySv2g/cDA8AVGJGbLGwqSJiIiIDFbj+tbo06IBJEnUNsmJSRMREREZtEk9GsNIAaTn5Mkah4ms905ERERUid7NG+DY3H5wdyh7P9iawpEmIiIiMmhGRgrZEyaASRMRERGRRpg0EREREWmASRMRERGRBpg0EREREWmASRMRERGRBpg0EREREWmASRMRERGRBpg0EREREWmASRMRERGRBpg0EREREWmASRMRERGRBpg0EREREWmASRMRERGRBkzkDqCukCQJAJCamipzJERERKQp1fu26n28IkyadCQtLQ0A4OHhIXMkREREpK20tDTY29tXeIxC0iS1okoplUrExsbC1tYWCoWi1OWpqanw8PBATEwM7OzsZIiw9uBjpTk+VprjY6U5Plaa42OlHUN8vCRJQlpaGtzd3WFkVHHVEkeadMTIyAiNGjWq9Dg7OzuDeaIYOj5WmuNjpTk+VprjY6U5PlbaMbTHq7IRJhUWghMRERFpgEkTERERkQaYNNUQc3NzvP/++zA3N5c7FIPHx0pzfKw0x8dKc3ysNMfHSju1/fFiITgRERGRBjjSRERERKQBJk1EREREGmDSRERERKQBJk1EREREGmDSVANWrFiBxo0bw8LCAn5+fjh16pTcIRmkDz74AAqFosRXq1at5A7LIBw5cgTDhw+Hu7s7FAoFtm3bVuJySZKwYMECuLm5wdLSEgEBAbhx44Y8wcqsssdq8uTJpZ5ngwYNkidYmS1cuBBdu3aFra0tnJ2dMXLkSISHh5c4Jjs7G0FBQXBycoKNjQ1Gjx6N+Ph4mSKWjyaPVZ8+fUo9t1555RWZIpbPqlWr4Ovrq25g6e/vj127dqkvr83PKSZNerZlyxbMnj0b77//Ps6ePYv27dsjMDAQCQkJcodmkNq0aYN79+6pv44dOyZ3SAYhIyMD7du3x4oVK8q8fPHixVi+fDlWr16NkJAQWFtbIzAwENnZ2TUcqfwqe6wAYNCgQSWeZ7/++msNRmg4Dh8+jKCgIJw8eRL79u1DXl4eBg4ciIyMDPUxs2bNwj///IPff/8dhw8fRmxsLEaNGiVj1PLQ5LECgJdeeqnEc2vx4sUyRSyfRo0aYdGiRQgNDcWZM2fQr18/jBgxApcvXwZQy59TEulVt27dpKCgIPXPBQUFkru7u7Rw4UIZozJM77//vtS+fXu5wzB4AKStW7eqf1YqlZKrq6v0xRdfqM9LTk6WzM3NpV9//VWGCA3Ho4+VJEnSpEmTpBEjRsgSj6FLSEiQAEiHDx+WJEk8j0xNTaXff/9dfczVq1clAFJwcLBcYRqERx8rSZKkJ598UnrjjTfkC8qA1atXT/rhhx9q/XOKI016lJubi9DQUAQEBKjPMzIyQkBAAIKDg2WMzHDduHED7u7uaNKkCcaPH4/o6Gi5QzJ4kZGRiIuLK/E8s7e3h5+fH59n5Th06BCcnZ3RsmVLvPrqq3jw4IHcIRmElJQUAICjoyMAIDQ0FHl5eSWeW61atYKnp+dj/9x69LFS2bhxI+rXr4+2bdti3rx5yMzMlCM8g1FQUIDNmzcjIyMD/v7+tf45xQ179SgxMREFBQVwcXEpcb6LiwuuXbsmU1SGy8/PD+vWrUPLli1x7949fPjhh3jiiSdw6dIl2Nrayh2ewYqLiwOAMp9nqsuoyKBBgzBq1Ch4e3sjIiIC77zzDgYPHozg4GAYGxvLHZ5slEolZs6ciZ49e6Jt27YAxHPLzMwMDg4OJY593J9bZT1WADBu3Dh4eXnB3d0dFy5cwNy5cxEeHo6//vpLxmjlcfHiRfj7+yM7Oxs2NjbYunUrWrdujbCwsFr9nGLSRAZj8ODB6tO+vr7w8/ODl5cXfvvtN0yZMkXGyKguGTt2rPp0u3bt4Ovri6ZNm+LQoUPo37+/jJHJKygoCJcuXWIdoQbKe6ymTZumPt2uXTu4ubmhf//+iIiIQNOmTWs6TFm1bNkSYWFhSElJwR9//IFJkybh8OHDcodVbZye06P69evD2Ni41KqA+Ph4uLq6yhRV7eHg4IAWLVrg5s2bcodi0FTPJT7PqqZJkyaoX7/+Y/08mzFjBnbs2IGDBw+iUaNG6vNdXV2Rm5uL5OTkEsc/zs+t8h6rsvj5+QHAY/ncMjMzQ7NmzdC5c2csXLgQ7du3x7Jly2r9c4pJkx6ZmZmhc+fO2L9/v/o8pVKJ/fv3w9/fX8bIaof09HRERETAzc1N7lAMmre3N1xdXUs8z1JTUxESEsLnmQbu3LmDBw8ePJbPM0mSMGPGDGzduhUHDhyAt7d3ics7d+4MU1PTEs+t8PBwREdHP3bPrcoeq7KEhYUBwGP53HqUUqlETk5OrX9OcXpOz2bPno1JkyahS5cu6NatG5YuXYqMjAy88MILcodmcN58800MHz4cXl5eiI2Nxfvvvw9jY2M899xzcocmu/T09BKfViMjIxEWFgZHR0d4enpi5syZ+OSTT9C8eXN4e3vjvffeg7u7O0aOHClf0DKp6LFydHTEhx9+iNGjR8PV1RURERGYM2cOmjVrhsDAQBmjlkdQUBA2bdqEv//+G7a2tuqaEnt7e1haWsLe3h5TpkzB7Nmz4ejoCDs7O7z22mvw9/dH9+7dZY6+ZlX2WEVERGDTpk0YMmQInJyccOHCBcyaNQu9e/eGr6+vzNHXrHnz5mHw4MHw9PREWloaNm3ahEOHDmHPnj21/zkl9/K9x8E333wjeXp6SmZmZlK3bt2kkydPyh2SQXr22WclNzc3yczMTGrYsKH07LPPSjdv3pQ7LINw8OBBCUCpr0mTJkmSJNoOvPfee5KLi4tkbm4u9e/fXwoPD5c3aJlU9FhlZmZKAwcOlBo0aCCZmppKXl5e0ksvvSTFxcXJHbYsynqcAEg//fST+pisrCxp+vTpUr169SQrKyvpqaeeku7duydf0DKp7LGKjo6WevfuLTk6Okrm5uZSs2bNpLfeektKSUmRN3AZvPjii5KXl5dkZmYmNWjQQOrfv7+0d+9e9eW1+TmlkCRJqskkjYiIiKg2Yk0TERERkQaYNBERERFpgEkTERERkQaYNBERERFpgEkTERERkQaYNBERERFpgEkTERERkQaYNBERERFpgEkTERERkQaYNBHRY2ny5MlQKBRQKBQwNTWFi4sLBgwYgLVr10KpVModHhEZICZNRPTYGjRoEO7du4eoqCjs2rULffv2xRtvvIFhw4YhPz9f7vCIyMAwaSKix5a5uTlcXV3RsGFDdOrUCe+88w7+/vtv7Nq1C+vWrQMAfP3112jXrh2sra3h4eGB6dOnIz09HQCQkZEBOzs7/PHHHyVud9u2bbC2tkZaWlpN/0pEpEdMmoiIiunXrx/at2+Pv/76CwBgZGSE5cuX4/Lly1i/fj0OHDiAOXPmAACsra0xduxY/PTTTyVu46effsKYMWNga2tb4/ETkf4oJEmS5A6CiKimTZ48GcnJydi2bVupy8aOHYsLFy7gypUrpS77448/8MorryAxMREAcOrUKfTo0QMxMTFwc3NDQkICGjZsiP/++w9PPvmkvn8NIqpBHGkiInqEJElQKBQAgP/++w/9+/dHw4YNYWtriwkTJuDBgwfIzMwEAHTr1g1t2rTB+vXrAQC//PILvLy80Lt3b9niJyL9YNJERPSIq1evwtvbG1FRURg2bBh8fX3x559/IjQ0FCtWrAAA5Obmqo+fOnWqugbqp59+wgsvvKBOuoio7mDSRERUzIEDB3Dx4kWMHj0aoaGhUCqV+Oqrr9C9e3e0aNECsbGxpa7z/PPP4/bt21i+fDmuXLmCSZMmyRA5EembidwBEBHJJScnB3FxcSgoKEB8fDx2796NhQsXYtiwYZg4cSIuXbqEvLw8fPPNNxg+fDiOHz+O1atXl7qdevXqYdSoUXjrrbcwcOBANGrUSIbfhoj0jSNNRPTY2r17N9zc3NC4cWMMGjQIBw8exPLly/H333/D2NgY7du3x9dff43PP/8cbdu2xcaNG7Fw4cIyb2vKlCnIzc3Fiy++WMO/BRHVFK6eIyLSgZ9//hmzZs1CbGwszMzM5A6HiPSA03NERNWQmZmJe/fuYdGiRXj55ZeZMBHVYZyeIyKqhsWLF6NVq1ZwdXXFvHnz5A6HiPSI03NEREREGuBIExEREZEGmDQRERERaYBJExEREZEGmDQRERERaYBJExEREZEGmDQRERERaYBJExEREZEGmDQRERERaeD/Aalrg2IRirZ/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a:extLst>
              <a:ext uri="{FF2B5EF4-FFF2-40B4-BE49-F238E27FC236}">
                <a16:creationId xmlns:a16="http://schemas.microsoft.com/office/drawing/2014/main" id="{B6CF6DAC-0D54-A79E-83D6-48691AF5B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0522" y="1830594"/>
            <a:ext cx="7429500" cy="4443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803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306F3-642E-F0B7-EACF-B8992D99493D}"/>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7CBE581D-F3D6-21B3-31F9-746DCBE0315B}"/>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D6CA12AD-EB57-B7AC-FA91-20AAA01C0920}"/>
              </a:ext>
            </a:extLst>
          </p:cNvPr>
          <p:cNvSpPr>
            <a:spLocks noGrp="1"/>
          </p:cNvSpPr>
          <p:nvPr>
            <p:ph type="title"/>
          </p:nvPr>
        </p:nvSpPr>
        <p:spPr>
          <a:xfrm>
            <a:off x="420758" y="364180"/>
            <a:ext cx="10515600" cy="636104"/>
          </a:xfrm>
        </p:spPr>
        <p:txBody>
          <a:bodyPr>
            <a:noAutofit/>
          </a:bodyPr>
          <a:lstStyle/>
          <a:p>
            <a:pPr lvl="1">
              <a:lnSpc>
                <a:spcPct val="150000"/>
              </a:lnSpc>
            </a:pPr>
            <a:r>
              <a:rPr lang="en-US" sz="6000" b="1" dirty="0">
                <a:solidFill>
                  <a:srgbClr val="FF6600"/>
                </a:solidFill>
                <a:latin typeface="Angsana New" pitchFamily="18" charset="-34"/>
                <a:cs typeface="Angsana New" pitchFamily="18" charset="-34"/>
              </a:rPr>
              <a:t>Exploratory Data Analysis</a:t>
            </a:r>
            <a:r>
              <a:rPr lang="tr-TR" sz="6000" b="1" dirty="0">
                <a:solidFill>
                  <a:srgbClr val="FF6600"/>
                </a:solidFill>
                <a:latin typeface="Angsana New" pitchFamily="18" charset="-34"/>
                <a:cs typeface="Angsana New" pitchFamily="18" charset="-34"/>
              </a:rPr>
              <a:t> (</a:t>
            </a:r>
            <a:r>
              <a:rPr lang="en-US" sz="6000" b="1" dirty="0">
                <a:solidFill>
                  <a:srgbClr val="FF6600"/>
                </a:solidFill>
                <a:latin typeface="Angsana New" pitchFamily="18" charset="-34"/>
                <a:cs typeface="Angsana New" pitchFamily="18" charset="-34"/>
              </a:rPr>
              <a:t>EDA</a:t>
            </a:r>
            <a:r>
              <a:rPr lang="tr-TR" sz="6000" b="1" dirty="0">
                <a:solidFill>
                  <a:srgbClr val="FF6600"/>
                </a:solidFill>
                <a:latin typeface="Angsana New" pitchFamily="18" charset="-34"/>
                <a:cs typeface="Angsana New" pitchFamily="18" charset="-34"/>
              </a:rPr>
              <a:t>)</a:t>
            </a:r>
            <a:endParaRPr lang="en-US" sz="6000" b="1" dirty="0">
              <a:solidFill>
                <a:srgbClr val="FF6600"/>
              </a:solidFill>
              <a:latin typeface="Angsana New" pitchFamily="18" charset="-34"/>
              <a:cs typeface="Angsana New" pitchFamily="18" charset="-34"/>
            </a:endParaRPr>
          </a:p>
        </p:txBody>
      </p:sp>
      <p:sp>
        <p:nvSpPr>
          <p:cNvPr id="2" name="AutoShape 2"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N906ZN+fq8su3YsUOSdOjQIT3yyCPy9vaWi4uLAgICNGbMGOXk5BQpl5IQHR2tatWqycXFRU2bNtX27dvzxSQkJOjRRx9V2bJl5e7urlatWumPP/4o8dwAADeHAh4AAAAAu1a3bl2dPHnS3LZs2XLN2AoVKuj1119XQkKCvvvuO/Xt21d9+/bV+vXrzZipU6dq9uzZmjt3rhITE1W2bFmFhYXpwoULkqTmzZtb9Xfy5En1799f/v7+atKkiSSpdOnS6t27tzZs2KBDhw5p5syZ+vDDDzV+/Pgi5VJUCxYsUEhIyDXbly1bpsjISI0fP167du1Sw4YNFRYWplOnTpkxCQkJevzxx9W2bVtt375dO3bsUEREhBwc+OchANirUrZOAAAAAACup1SpUvLx8SlU7J+LW0OHDtXChQu1ZcsWhYWFyTAMzZw5U2PGjFGnTp0kSYsWLZK3t7dWr16t7t27y8nJyaq/nJwcffHFFxoyZIgsFoskKSAgQAEBAWZM1apVtWnTJv3nP/8pdC6SlJ2drddff12ffvqp0tPTVa9ePU2ZMuW6RbrrmTFjhgYMGKC+fftKkubOnat169bpo48+0quvvipJGj58uF566SXzsyTVrFnzpvoDANwa/IoFAAAAgF07fPiwfH19FRAQoF69eiklJaVQxxmGobi4OB06dEitWrWSJB07dkypqakKDQ014zw8PNS0aVMlJCQUeJ41a9bot99+M4tiBTly5IhiYmLUunXrQuciSREREUpISNDSpUv13Xff6ZlnntHjjz9u9UhvYV28eFFJSUlW1+bg4KDQ0FDz2k6dOqXExER5eXmpefPm8vb2VuvWra87qxEAYHsU8AAAAADYraZNm2rBggWKiYnRnDlzdOzYMT388MM6d+7cNY/JyMiQm5ubnJyc1KFDB73zzjt67LHHJEmpqamSJG9vb6tjvL29zbY/mzdvnsLCwnTvvffma2vevLlcXFxUvXp1Pfzww3rjjTcKnUtKSormz5+vFStW6OGHH9b999+vkSNHqmXLlpo/f37hv6T/+fXXX5Wbm3vdazt69Kiky2sLDhgwQDExMXrggQfUpk2bmyoaAgBuDR6hBQAAAGC32rVrZ/7coEEDNW3aVFWrVtXy5cvVr1+/Ao8pV66c9uzZo/PnzysuLk6RkZEKCAi4qcdST5w4ofXr12v58uUFti9btkznzp3T3r179fLLL+uf//ynRo0aVahc9u3bp9zcXNWoUcPqnNnZ2apYsaKky0W+OnXqmG2XLl1STk6O3NzczH2vvfaaXnvttUJdT15eniTphRdeMGcUNmrUSHFxcfroo48UFRVVqPMAAG4tCngAAAAAbhuenp6qUaOGjhw5cs0YBwcHBQYGSpKCgoJ08OBBRUVFKSQkxFzbLi0tTVWqVDGPSUtLU1BQUL5zzZ8/XxUrVtSTTz5ZYF9+fn6SpDp16ig3N1cDBw7UiBEj5OjoeMNczp8/L0dHRyUlJZnxV1wp0Pn6+mrPnj3m/pUrV+rzzz/X4sWLzX0VKlSQJFWqVEmOjo5KS0uzOldaWpp53Veu+eqioCTVrl270I8mAwBuPR6hBQAAAHDbOH/+vH788Uer4tuN5OXlKTs7W5Lk7+8vHx8fxcXFme2ZmZlKTExUcHCw1XGGYWj+/Pnq3bu3SpcuXah+cnJyzFluN8qlUaNGys3N1alTpxQYGGi1XSm4lSpVymq/l5eXXF1drfZdKeA5OTmpcePGVteWl5enuLg489qqVasmX19fHTp0yCqvH374QVWrVr3hNQIAbMPuC3hRUVF68MEHVa5cOXl5ealz5875/mdz4cIFhYeHq2LFinJzc1OXLl3y/dYpJSVFHTp0UJkyZeTl5aWXX35Zly5dsorZtGmTHnjgATk7OyswMFALFizIl090dLSqVasmFxcXNW3aVNu3by/2awYAAABw2ciRIxUfH6+ffvpJW7du1VNPPSVHR0f16NFDktS7d2+NHj3ajI+KilJsbKyOHj2qgwcPavr06fr444/197//XZJksVg0bNgwTZo0SWvWrNG+ffvUu3dv+fr6qnPnzlZ9b9y4UceOHVP//v3z5bV48WItX75cBw8e1NGjR7V8+XKNHj1a3bp1M4t9N8qlRo0a6tWrl3r37q2VK1fq2LFj2r59u6KiorRu3bqb+r4iIyP14YcfauHChTp48KAGDx6srKws83FZi8Wil19+WbNnz9Znn32mI0eOaOzYsUpOTr7mI8kAANuz+0do4+PjFR4ergcffFCXLl3Sa6+9prZt2+rAgQMqW7aspMuvQV+3bp1WrFghDw8PRURE6Omnn9a3334rScrNzVWHDh3k4+OjrVu36uTJk+Zv0f7xj39Iuvw2qg4dOmjQoEFavHix4uLi1L9/f1WpUsV8xfuyZcsUGRmpuXPnqmnTppo5c6bCwsJ06NAheXl52eYLAgAAAO5gJ06cUI8ePfTbb7+pcuXKatmypbZt26bKlStLuvyLegeH/5+XkJWVpRdffFEnTpyQq6uratWqpU8++UTdunUzY0aNGqWsrCwNHDhQ6enpatmypWJiYuTi4mLV97x589S8eXPVqlUrX16lSpXSlClT9MMPP8gwDFWtWlUREREaPnx4kXKZP3++Jk2apBEjRujnn39WpUqV1KxZMz3xxBM39X1169ZNp0+f1rhx45SamqqgoCDFxMRYvdhi2LBhunDhgoYPH64zZ86oYcOGio2N1f33339TfQIASp7FMAzD1kkUxenTp+Xl5aX4+Hi1atVKGRkZqly5spYsWaK//e1vkqTk5GTVrl1bCQkJatasmb7++ms98cQT+uWXX8z/cc2dO1evvPKKTp8+LScnJ73yyitat26dvv/+e7Ov7t27Kz09XTExMZIuvwHrwQcf1Lvvvivp8nR0Pz8/DRkyRK+++uoNc8/MzJSHh4cyMjLk7u5e3F+NlVfr9SjR86N49G9jsXUKKITAWUtsnUKx4x5h/7g/3B5uxf3hVo4fcPP4cwJgL44M7WnrFIA7wq36d2BhxxB2/wjtn2VkZEj6/4Vak5KSlJOTo9DQUDOmVq1auu+++5SQkCBJSkhIUP369a1+6xQWFqbMzEzt37/fjLn6HFdirpzj4sWLSkpKsopxcHBQaGioGfNn2dnZyszMtNoAAAAAAACAorD7R2ivlpeXp2HDhqlFixaqV6+eJCk1NVVOTk7y9PS0ivX29lZqaqoZc3Xx7kr7lbbrxWRmZuqPP/7Q2bNnlZubW2BMcnJygflGRUVp4sSJN3exAAAAwDUwkxooHpO//9TWKQBAodxWM/DCw8P1/fffa+nSpbZOpVBGjx6tjIwMczt+/LitUwIAAAAAAMBt5raZgRcREaG1a9dq8+bNuvfee839Pj4+unjxotLT061m4aWlpZmvXvfx8cn3ttgrb6m9OubPb65NS0uTu7u7XF1d5ejoKEdHxwJjrpzjz5ydneXs7HxzFwwAAAAAAADoNpiBZxiGIiIitGrVKm3cuFH+/v5W7Y0bN1bp0qUVFxdn7jt06JBSUlIUHBwsSQoODta+fft06tQpMyY2Nlbu7u6qU6eOGXP1Oa7EXDmHk5OTGjdubBWTl5enuLg4MwYAAAAAAAAobnY/Ay88PFxLlizRF198oXLlyplr1nl4eMjV1VUeHh7q16+fIiMjVaFCBbm7u2vIkCEKDg5Ws2bNJElt27ZVnTp19Oyzz2rq1KlKTU3VmDFjFB4ebs6QGzRokN59912NGjVKzz//vDZu3Kjly5dr3bp1Zi6RkZHq06ePmjRpooceekgzZ85UVlaW+vbte+u/GAAAAAAAANwV7L6AN2fOHElSSEiI1f758+frueeekyS9/fbbcnBwUJcuXZSdna2wsDC99957Zqyjo6PWrl2rwYMHKzg4WGXLllWfPn30xhtvmDH+/v5at26dhg8frlmzZunee+/Vv/71L4WFhZkx3bp10+nTpzVu3DilpqYqKChIMTEx+V5sAQAAAAAAABQXuy/gGYZxwxgXFxdFR0crOjr6mjFVq1bVV199dd3zhISEaPfu3deNiYiIUERExA1zAgAAAAAAAIqD3a+BBwAAAAAAANzN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HgAAAAAAAGDHKOABAAAAAAAAdowCXhFFR0erWrVqcnFxUdOmTbV9+3ZbpwQAAIBiwlgPAADYIwp4RbBs2TJFRkZq/Pjx2rVrlxo2bKiwsDCdOnXK1qkBAADgL2KsBwAA7BUFvCKYMWOGBgwYoL59+6pOnTqaO3euypQpo48++sjWqQEAAOAvYqwHAADsVSlbJ3C7uHjxopKSkjR69Ghzn4ODg0JDQ5WQkFDgMdnZ2crOzjY/Z2RkSJIyMzNLNllJ2bk5Jd4H/rpz2RZbp4BCuBV/Z2817hH2j/vD7eFW3B+u9GEYRon3dTcr6ljPluM8ifs4UFzuxHHeuWzuD0BxuFX3h8KO9SjgFdKvv/6q3NxceXt7W+339vZWcnJygcdERUVp4sSJ+fb7+fmVSI64/cws+D8d2Jv3P7N1BrgLcX+4TdzC+8O5c+fk4eFxy/q72xR1rMc4D7gzzPT43NYpALBXt/jfgTca61HAK0GjR49WZGSk+TkvL09nzpxRxYoVZbEws+Jul5mZKT8/Px0/flzu7u62TgeAHeH+gKsZhqFz587J19fX1qngKozzcD3cxwFcC/cH/Flhx3oU8AqpUqVKcnR0VFpamtX+tLQ0+fj4FHiMs7OznJ2drfZ5enqWVIq4Tbm7u3PjBlAg7g+4gpl3Ja+oYz3GeSgM7uMAroX7A65WmLEeL7EoJCcnJzVu3FhxcXHmvry8PMXFxSk4ONiGmQEAAOCvYqwHAADsGTPwiiAyMlJ9+vRRkyZN9NBDD2nmzJnKyspS3759bZ0aAAAA/iLGegAAwF5RwCuCbt266fTp0xo3bpxSU1MVFBSkmJiYfIsdA4Xh7Oys8ePH53v8BgC4PwC2wVgPxYX7OIBr4f6Am2UxbvSeWgAAAAAAAAA2wxp4AAAAAAAAgB2jgAcAAAAAAADYMQp4AAAAAAAAgB2jgAcU0nPPPafOnTsX6RiLxaLVq1eXSD7X89NPP8lisWjPnj23vG/gbhQSEqJhw4aZn6tVq6aZM2faLJ+btWDBAnl6eto6DQC45RjnAbgWxnmwFxTwgP957rnnZLFYZLFY5OTkpMDAQL3xxhu6dOmSJGnWrFlasGBBiedx8eJFTZ06VQ0bNlSZMmVUqVIltWjRQvPnz1dOTk6J9w/cjQzDUGhoqMLCwvK1vffee/L09NSJEydskFnhpaamasiQIQoICJCzs7P8/PzUsWNHxcXF2To1ALA5xnnA3YtxHu4UpWydAGBPHn/8cc2fP1/Z2dn66quvFB4ertKlS2v06NHy8PAo8f4vXryosLAw7d27V2+++aZatGghd3d3bdu2Tf/85z/VqFEjBQUFlXgewN3GYrFo/vz5ql+/vt5//3298MILkqRjx45p1KhRmjNnju69914bZ3ltP/30k1q0aCFPT09NmzZN9evXV05OjtavX6/w8HAlJyfbOkUAsDnGecDdiXEe7hTMwAOu4uzsLB8fH1WtWlWDBw9WaGio1qxZIyn/oxUhISF66aWXNGrUKFWoUEE+Pj6aMGHCdc8/fvx4ValSRd99912B7TNnztTmzZsVFxen8PBwBQUFKSAgQD179lRiYqKqV68uSYqJiVHLli3l6empihUr6oknntCPP/6Y73zJyclq3ry5XFxcVK9ePcXHx9/cFwPcBfz8/DRr1iyNHDlSx44dk2EY6tevn9q2batGjRqpXbt2cnNzk7e3t5599ln9+uuvhT53SkqKOnXqJDc3N7m7u6tr165KS0uTJGVkZMjR0VE7d+6UJOXl5alChQpq1qyZefwnn3wiPz+/a57/xRdflMVi0fbt29WlSxfVqFFDdevWVWRkpLZt22bGzZgxQ/Xr11fZsmXl5+enF198UefPn893vtWrV6t69epycXFRWFiYjh8/XuhrBQB7xTgPuHsxzvt/jPNuXxTwgOtwdXXVxYsXr9m+cOFClS1bVomJiZo6dareeOMNxcbG5oszDENDhgzRokWL9J///EcNGjQo8HyLFy9WaGioGjVqlK+tdOnSKlu2rCQpKytLkZGR2rlzp+Li4uTg4KCnnnpKeXl5Vse8/PLLGjFihHbv3q3g4GB17NhRv/32W1G+AuCu0qdPH7Vp00bPP/+83n33XX3//fd6//339eijj6pRo0bauXOnYmJilJaWpq5duxbqnHl5eerUqZPOnDmj+Ph4xcbG6ujRo+rWrZskycPDQ0FBQdq0aZMkad++fbJYLNq9e7c56IqPj1fr1q0LPP+ZM2cUExOj8PBw8x5xtavXOnFwcNDs2bO1f/9+LVy4UBs3btSoUaOs4n///Xe99dZbWrRokb799lulp6ere/fuhbpWALidMM4D7i6M8xjn3fYMAIZhGEafPn2MTp06GYZhGHl5eUZsbKzh7OxsjBw5Ml+7YRhG69atjZYtW1qd48EHHzReeeUV87MkY8WKFUbPnj2N2rVrGydOnLhuDq6ursZLL71U5NxPnz5tSDL27dtnGIZhHDt2zJBkTJ482YzJyckx7r33XmPKlClFPj9wN0lLSzMqVapkODg4GKtWrTLefPNNo23btlYxx48fNyQZhw4dMgzj8v1g6NChZnvVqlWNt99+2zAMw9iwYYPh6OhopKSkmO379+83JBnbt283DMMwIiMjjQ4dOhiGYRgzZ840unXrZjRs2ND4+uuvDcMwjMDAQOODDz4oMN/ExERDkrFy5coiX+uKFSuMihUrmp/nz59vSDK2bdtm7jt48KAhyUhMTCzy+QHAXjDOA2AYjPMY593emIEHXGXt2rVyc3OTi4uL2rVrp27dul33cYk//4a1SpUqOnXqlNW+4cOHKzExUZs3b9Y999xz3f4NwyhUnocPH1aPHj0UEBAgd3d3VatWTdLl6dtXCw4ONn8uVaqUmjRpooMHDxaqD+Bu5eXlpRdeeEG1a9dW586dtXfvXn3zzTdyc3Mzt1q1aklSgY80/dnBgwfl5+dn9WhEnTp15Onpaf59bN26tbZs2aLc3FzFx8crJCREISEh2rRpk3755RcdOXJEISEhBZ6/sPcNSfr3v/+tNm3a6J577lG5cuX07LPP6rffftPvv/9uxpQqVUoPPvig+blWrVpWuQLA7YpxHgDGeYzzbmcU8ICrPPLII9qzZ48OHz6sP/74w3x04lpKly5t9dliseR7vOGxxx7Tzz//rPXr19+w/xo1ahRqEdKOHTvqzJkz+vDDD5WYmKjExERJuu5jIAAKr1SpUipV6vJ7ns6fP6+OHTtqz549Vtvhw4fVqlWrYumvVatWOnfunHbt2qXNmzdbDezi4+Pl6+trro30Z9WrV5fFYrnhveOnn37SE088oQYNGujzzz9XUlKSoqOjJXHvAHB3YJwHQGKch9sXBTzgKmXLllVgYKDuu+8+86b+Vz355JNasmSJ+vfvr6VLl143tmfPnvr3v/+t3bt352vLyclRVlaWfvvtNx06dEhjxoxRmzZtVLt2bZ09e7bA8129qOmlS5eUlJSk2rVr/7ULAu4yDzzwgPbv369q1aopMDDQarveP/yuqF27to4fP261QPCBAweUnp6uOnXqSLq8fkmDBg307rvvqnTp0qpVq5ZatWql3bt3a+3atddcF0WSKlSooLCwMEVHRysrKytfe3p6uiQpKSlJeXl5mj59upo1a6YaNWrol19+yRd/6dIlc6FlSTp06JDS09O5dwC47THOA/BnjPMY591OKOABt8BTTz2ljz/+WH379tVnn312zbhhw4apRYsWatOmjaKjo7V3714dPXpUy5cvV7NmzXT48GGVL19eFStW1AcffKAjR45o48aNioyMLPB80dHRWrVqlZKTkxUeHq6zZ8/q+eefL6nLBO5I4eHhOnPmjHr06KEdO3boxx9/1Pr169W3b1/l5ube8PjQ0FDVr19fvXr10q5du7R9+3b17t1brVu3VpMmTcy4kJAQLV682BzEVahQQbVr19ayZcuuO7CTLv9dz83N1UMPPaTPP/9chw8f1sGDBzV79mzzEavAwEDl5OTonXfe0dGjR/Xxxx9r7ty5+c5VunRpDRkyRImJiUpKStJzzz2nZs2a6aGHHirK1wYAdw3GecDti3Ee47zbCQU84Bb529/+poULF+rZZ5/VypUrC4xxdnZWbGysRo0apffff1/NmjXTgw8+qNmzZ+ull15SvXr15ODgoKVLlyopKUn16tXT8OHDNW3atALPN3nyZE2ePFkNGzbUli1btGbNGlWqVKkkLxO44/j6+urbb79Vbm6u2rZtq/r162vYsGHy9PSUg8ON/zdqsVj0xRdfqHz58mrVqpVCQ0MVEBCgZcuWWcW1bt1aubm5VmughISE5NtXkICAAO3atUuPPPKIRowYoXr16umxxx5TXFyc5syZI0lq2LChZsyYoSlTpqhevXpavHixoqKi8p2rTJkyeuWVV9SzZ0+1aNFCbm5u+XIFAFhjnAfcnhjnMc67nViMoqyKCAAAAAAAAOCWYgYeAAAAAAAAYMco4AEAAAAAAAB2jAIeAAAAAAAAYMco4AEAAAAAAAB2jAIeAAAAAAAAYMco4AEAAAAAAAB2jAIeAAAAAAAAYMco4AEAAAAAAAB2jAIeAAAAAAAAYMco4AHAn6SmpmrIkCEKCAiQs7Oz/Pz81LFjR8XFxdk6NQAAAPwFjPMA3K5K2ToBALAnP/30k1q0aCFPT09NmzZN9evXV05OjtavX6/w8HAlJyfbOkUAAADcBMZ5AG5nzMADgKu8+OKLslgs2r59u7p06aIaNWqobt26ioyM1LZt2yRJKSkp6tSpk9zc3OTu7q6uXbsqLS3NPMeECRMUFBSkjz76SPfdd5/c3Nz04osvKjc3V1OnTpWPj4+8vLz01ltvWfVtsVg0Z84ctWvXTq6urgoICNBnn31mFfPKK6+oRo0aKlOmjAICAjR27Fjl5OTk6/vjjz9WtWrV5OHhoe7du+vcuXOSpEWLFqlixYrKzs62Om/nzp317LPPFut3CQAAYE8Y5wG4nVHAA4D/OXPmjGJiYhQeHq6yZcvma/f09FReXp46deqkM2fOKD4+XrGxsTp69Ki6detmFfvjjz/q66+/VkxMjD799FPNmzdPHTp00IkTJxQfH68pU6ZozJgxSkxMtDpu7Nix6tKli/bu3atevXqpe/fuOnjwoNlerlw5LViwQAcOHNCsWbP04Ycf6u23387X9+rVq7V27VqtXbtW8fHxmjx5siTpmWeeUW5urtasWWPGnzp1SuvWrdPzzz//l79DAAAAe8Q4j3EecNszAACGYRhGYmKiIclYuXLlNWM2bNhgODo6GikpKea+/fv3G5KM7du3G4ZhGOPHjzfKlCljZGZmmjFhYWFGtWrVjNzcXHNfzZo1jaioKPOzJGPQoEFW/TVt2tQYPHjwNfOZNm2a0bhxY/NzQX2//PLLRtOmTc3PgwcPNtq1a2d+nj59uhEQEGDk5eVdsx8AAIDbGeM8xnnA7Y418ADgfwzDuGHMwYMH5efnJz8/P3NfnTp15OnpqYMHD+rBBx+UJFWrVk3lypUzY7y9veXo6CgHBwerfadOnbI6f3BwcL7Pe/bsMT8vW7ZMs2fP1o8//qjz58/r0qVLcnd3tzrmz31XqVLFqp8BAwbowQcf1M8//6x77rlHCxYs0HPPPSeLxXLD6wcAALgdMc5jnAfc7niEFgD+p3r16rJYLMWygHHp0qWtPlsslgL35eXlFfqcCQkJ6tWrl9q3b6+1a9dq9+7dev3113Xx4sUb9n11P40aNVLDhg21aNEiJSUlaf/+/XruuecKnQcAAMDthnEegNsdBTwA+J8KFSooLCxM0dHRysrKyteenp6u2rVr6/jx4zp+/Li5/8CBA0pPT1edOnX+cg5XFlC++nPt2rUlSVu3blXVqlX1+uuvq0mTJqpevbr++9//3lQ//fv314IFCzR//nyFhoZa/aYZAADgTsM4D8DtjgIeAFwlOjpaubm5euihh/T555/r8OHDOnjwoGbPnq3g4GCFhoaqfv366tWrl3bt2qXt27erd+/eat26tZo0afKX+1+xYoU++ugj/fDDDxo/fry2b9+uiIgISZd/c5ySkqKlS5fqxx9/1OzZs7Vq1aqb6qdnz546ceKEPvzwQxY1BgAAdwXGeQBuZxTwAOAqAQEB2rVrlx555BGNGDFC9erV02OPPaa4uDjNmTNHFotFX3zxhcqXL69WrVopNDRUAQEBWrZsWbH0P3HiRC1dulQNGjTQokWL9Omnn5q/8X3yySc1fPhwRUREKCgoSFu3btXYsWNvqh8PDw916dJFbm5u6ty5c7HkDgAAYM8Y5wG4nVmMwqzmCQAocRaLRatWrbplA602bdqobt26mj179i3pDwAA4G7FOA/AX8VbaAHgLnP27Flt2rRJmzZt0nvvvWfrdAAAAFBMGOcBdy4KeABwl2nUqJHOnj2rKVOmqGbNmrZOBwAAAMWEcR5w5+IRWgAAAAAAAMCO8RILAAAAAAAAwI5RwAMAAAAAAADsGAU8AAAAAAAAwI5RwAMAAAAAAADsGAU8AAAAAAAAwI5RwAMAAAAAAADsGAU8AAAAAAAAwI5RwAMAAAAAAADs2P8BaP/qrBL8c6kAAAAASUVORK5CYII=">
            <a:extLst>
              <a:ext uri="{FF2B5EF4-FFF2-40B4-BE49-F238E27FC236}">
                <a16:creationId xmlns:a16="http://schemas.microsoft.com/office/drawing/2014/main" id="{DCA707F1-DCCA-E6A0-A10C-FFC64EE3624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Metin kutusu 8">
            <a:extLst>
              <a:ext uri="{FF2B5EF4-FFF2-40B4-BE49-F238E27FC236}">
                <a16:creationId xmlns:a16="http://schemas.microsoft.com/office/drawing/2014/main" id="{9A9E5B2F-9BF5-04F5-86AB-29412FC52569}"/>
              </a:ext>
            </a:extLst>
          </p:cNvPr>
          <p:cNvSpPr txBox="1"/>
          <p:nvPr/>
        </p:nvSpPr>
        <p:spPr>
          <a:xfrm>
            <a:off x="155575" y="1508928"/>
            <a:ext cx="3629713" cy="5401479"/>
          </a:xfrm>
          <a:prstGeom prst="rect">
            <a:avLst/>
          </a:prstGeom>
          <a:noFill/>
        </p:spPr>
        <p:txBody>
          <a:bodyPr wrap="square" rtlCol="0">
            <a:spAutoFit/>
          </a:bodyPr>
          <a:lstStyle/>
          <a:p>
            <a:r>
              <a:rPr lang="en-GB" sz="1500" b="1" dirty="0"/>
              <a:t>Hypothesis Analysis: Top Cities Driving Profit for Pink and Yellow Cabs</a:t>
            </a:r>
          </a:p>
          <a:p>
            <a:r>
              <a:rPr lang="en-GB" sz="1500" b="1" dirty="0"/>
              <a:t>Hypothesis:</a:t>
            </a:r>
          </a:p>
          <a:p>
            <a:r>
              <a:rPr lang="en-GB" sz="1500" dirty="0"/>
              <a:t>Major urban </a:t>
            </a:r>
            <a:r>
              <a:rPr lang="en-GB" sz="1500" dirty="0" err="1"/>
              <a:t>centers</a:t>
            </a:r>
            <a:r>
              <a:rPr lang="en-GB" sz="1500" dirty="0"/>
              <a:t>, such as </a:t>
            </a:r>
            <a:r>
              <a:rPr lang="en-GB" sz="1500" b="1" dirty="0"/>
              <a:t>New York</a:t>
            </a:r>
            <a:r>
              <a:rPr lang="en-GB" sz="1500" dirty="0"/>
              <a:t>, </a:t>
            </a:r>
            <a:r>
              <a:rPr lang="en-GB" sz="1500" b="1" dirty="0"/>
              <a:t>Los Angeles</a:t>
            </a:r>
            <a:r>
              <a:rPr lang="en-GB" sz="1500" dirty="0"/>
              <a:t>, and </a:t>
            </a:r>
            <a:r>
              <a:rPr lang="en-GB" sz="1500" b="1" dirty="0"/>
              <a:t>Washington DC</a:t>
            </a:r>
            <a:r>
              <a:rPr lang="en-GB" sz="1500" dirty="0"/>
              <a:t>, are expected to dominate profitability for both cab companies.</a:t>
            </a:r>
          </a:p>
          <a:p>
            <a:r>
              <a:rPr lang="en-GB" sz="1500" b="1" dirty="0"/>
              <a:t>Motivation:</a:t>
            </a:r>
          </a:p>
          <a:p>
            <a:pPr>
              <a:buFont typeface="Arial" panose="020B0604020202020204" pitchFamily="34" charset="0"/>
              <a:buChar char="•"/>
            </a:pPr>
            <a:r>
              <a:rPr lang="en-GB" sz="1500" dirty="0"/>
              <a:t>To assess whether larger, urbanized cities drive revenue and profit.</a:t>
            </a:r>
          </a:p>
          <a:p>
            <a:pPr>
              <a:buFont typeface="Arial" panose="020B0604020202020204" pitchFamily="34" charset="0"/>
              <a:buChar char="•"/>
            </a:pPr>
            <a:r>
              <a:rPr lang="en-GB" sz="1500" dirty="0"/>
              <a:t>To guide business decisions on expanding operations in high-revenue areas.</a:t>
            </a:r>
          </a:p>
          <a:p>
            <a:r>
              <a:rPr lang="en-GB" sz="1500" b="1" dirty="0"/>
              <a:t>Findings:</a:t>
            </a:r>
          </a:p>
          <a:p>
            <a:pPr>
              <a:buFont typeface="Arial" panose="020B0604020202020204" pitchFamily="34" charset="0"/>
              <a:buChar char="•"/>
            </a:pPr>
            <a:r>
              <a:rPr lang="en-GB" sz="1500" b="1" dirty="0"/>
              <a:t>Pink Cab:</a:t>
            </a:r>
          </a:p>
          <a:p>
            <a:r>
              <a:rPr lang="en-GB" sz="1500" b="1" dirty="0"/>
              <a:t>  </a:t>
            </a:r>
            <a:r>
              <a:rPr lang="en-GB" sz="1500" dirty="0"/>
              <a:t>Top 3 Cities by Profit: </a:t>
            </a:r>
            <a:r>
              <a:rPr lang="en-GB" sz="1500" b="1" dirty="0"/>
              <a:t>New York</a:t>
            </a:r>
            <a:r>
              <a:rPr lang="en-GB" sz="1500" dirty="0"/>
              <a:t>, </a:t>
            </a:r>
            <a:r>
              <a:rPr lang="en-GB" sz="1500" b="1" dirty="0"/>
              <a:t>Los Angeles</a:t>
            </a:r>
            <a:r>
              <a:rPr lang="en-GB" sz="1500" dirty="0"/>
              <a:t>, </a:t>
            </a:r>
            <a:r>
              <a:rPr lang="en-GB" sz="1500" b="1" dirty="0"/>
              <a:t>San Diego</a:t>
            </a:r>
            <a:r>
              <a:rPr lang="en-GB" sz="1500" dirty="0"/>
              <a:t>.</a:t>
            </a:r>
          </a:p>
          <a:p>
            <a:r>
              <a:rPr lang="en-GB" sz="1500" dirty="0"/>
              <a:t>  New York significantly outperforms other        cities.</a:t>
            </a:r>
          </a:p>
          <a:p>
            <a:pPr>
              <a:buFont typeface="Arial" panose="020B0604020202020204" pitchFamily="34" charset="0"/>
              <a:buChar char="•"/>
            </a:pPr>
            <a:r>
              <a:rPr lang="en-GB" sz="1500" b="1" dirty="0"/>
              <a:t>Yellow Cab:</a:t>
            </a:r>
          </a:p>
          <a:p>
            <a:r>
              <a:rPr lang="en-GB" sz="1500" b="1" dirty="0"/>
              <a:t>  </a:t>
            </a:r>
            <a:r>
              <a:rPr lang="en-GB" sz="1500" dirty="0"/>
              <a:t>Top 3 Cities by Profit: </a:t>
            </a:r>
            <a:r>
              <a:rPr lang="en-GB" sz="1500" b="1" dirty="0"/>
              <a:t>New York</a:t>
            </a:r>
            <a:r>
              <a:rPr lang="en-GB" sz="1500" dirty="0"/>
              <a:t>, </a:t>
            </a:r>
            <a:r>
              <a:rPr lang="en-GB" sz="1500" b="1" dirty="0"/>
              <a:t>Washington DC</a:t>
            </a:r>
            <a:r>
              <a:rPr lang="en-GB" sz="1500" dirty="0"/>
              <a:t>, </a:t>
            </a:r>
            <a:r>
              <a:rPr lang="en-GB" sz="1500" b="1" dirty="0"/>
              <a:t>Los Angeles</a:t>
            </a:r>
            <a:r>
              <a:rPr lang="en-GB" sz="1500" dirty="0"/>
              <a:t>.</a:t>
            </a:r>
          </a:p>
          <a:p>
            <a:r>
              <a:rPr lang="en-GB" sz="1500" dirty="0"/>
              <a:t>  A similar trend with New York dominating.</a:t>
            </a:r>
          </a:p>
          <a:p>
            <a:pPr algn="just"/>
            <a:endParaRPr lang="en-US" sz="1500" dirty="0">
              <a:latin typeface="Angsana New" pitchFamily="18" charset="-34"/>
              <a:cs typeface="Angsana New" pitchFamily="18" charset="-34"/>
            </a:endParaRPr>
          </a:p>
        </p:txBody>
      </p:sp>
      <p:sp>
        <p:nvSpPr>
          <p:cNvPr id="3" name="AutoShape 2" descr="data:image/png;base64,iVBORw0KGgoAAAANSUhEUgAAAk0AAAGwCAYAAAC0HlECAAAAOXRFWHRTb2Z0d2FyZQBNYXRwbG90bGliIHZlcnNpb24zLjcuMSwgaHR0cHM6Ly9tYXRwbG90bGliLm9yZy/bCgiHAAAACXBIWXMAAA9hAAAPYQGoP6dpAACIoUlEQVR4nO3deViU1dsH8O+w7yAomwLijgvuImrmguL609TKNJfSrMRKfUuzzPY0W1zKJStTS9M2zTS33BdERXEXFUFQBERk35nn/eMwA8g2AzM8A34/18XFMPPMzM0wzNxzzn3uo5AkSQIRERERVchI7gCIiIiIagMmTUREREQaYNJEREREpAEmTUREREQaYNJEREREpAEmTUREREQaYNJEREREpAETuQOoK5RKJWJjY2FrawuFQiF3OERERKQBSZKQlpYGd3d3GBlVPJbEpElHYmNj4eHhIXcYREREVAUxMTFo1KhRhccwadIRW1tbAOJBt7OzkzkaIiIi0kRqaio8PDzU7+MVYdKkI6opOTs7OyZNREREtYwmpTUsBCciIiLSAJMmIiIiIg0waSIiIiLSAJMmIiIiIg0waSIiIiLSAJMmIiIiIg0waSIiIiLSAJMmIiIiIg0waSIiIiLSAJMmIiIiIg0waSIiIiLSAJMmIiIiIg0waSIiqouUSvFFRDrDpIkMT8pdICdN7iiIareds4CFjYCHt+WOhMqTnQKc/RnIy5I7EtIQkyYyLA8igG86AVuelzsSotorLxs4vxnIywBuHZQ7GirPvveB7TOAkNVyR0IaYtJEhuX6biA/G4g8AuRmyB0NUe0UHSz+jwDg/nV5Y6GySRIQvkucjg2TNRTSHJMmMiyRR8R3SQnEXZQ3FqLaqvjo0v1r8sVB5Yu/BKTHidP3w+WNhTTGpIkMR0E+cPtE0c+x5+SLhag2iyieNPEN2SDd/K/o9IObQEGefLGQxpg0keGIOw/kpBb9zKTJcEUcBK7vkTsKKktGIhB3oejn1DtcWGGIbhRLmpR5QFKkfLGQxmRNmo4cOYLhw4fD3d0dCoUC27ZtK3G5JElYsGAB3NzcYGlpiYCAANy4caPEMUlJSRg/fjzs7Ozg4OCAKVOmID09vcQxFy5cwBNPPAELCwt4eHhg8eLFpWL5/fff0apVK1hYWKBdu3b4999/df77UiUij4rvFvbiO5Mmw5SRCGx8Gtg8Dki/L3c09Khbh8R3l7aAtbM4nci6JoOSnQrEnBSnbVzE90SOCNYGsiZNGRkZaN++PVasWFHm5YsXL8by5cuxevVqhISEwNraGoGBgcjOzlYfM378eFy+fBn79u3Djh07cOTIEUybNk19eWpqKgYOHAgvLy+Ehobiiy++wAcffIA1a9aojzlx4gSee+45TJkyBefOncPIkSMxcuRIXLp0SX+/PJWmqmfqMkV8T7whXlzIsFzbKT4ZK/NLjmiQYVDVMzXpAzRoKU5zis6wRB4W/z+OTYGm/cR5rD2rFWRNmgYPHoxPPvkETz31VKnLJEnC0qVLMX/+fIwYMQK+vr7YsGEDYmNj1SNSV69exe7du/HDDz/Az88PvXr1wjfffIPNmzcjNjYWALBx40bk5uZi7dq1aNOmDcaOHYvXX38dX3/9tfq+li1bhkGDBuGtt96Cj48PPv74Y3Tq1AnffvttjTwOBDGfH134yavtKMDeA4DEN2VDdPWfotPx/GBhUCQJiDgkTjftCzRoJU7zDdmw3NgnvjcLYGJbyxhsTVNkZCTi4uIQEBCgPs/e3h5+fn4IDg4GAAQHB8PBwQFdunRRHxMQEAAjIyOEhISoj+nduzfMzMzUxwQGBiI8PBwPHz5UH1P8flTHqO6nLDk5OUhNTS3xRdVw96zoKWPpCDi3Adw7iPM5RWdYspKLpn8AII5Jk0F5cFPUMBmbAZ49ir0hc3rOYEgScHO/ON18ABPbWsZgk6a4OLEU08XFpcT5Li4u6svi4uLg7Oxc4nITExM4OjqWOKas2yh+H+Udo7q8LAsXLoS9vb36y8PDQ9tfkYqLKpyaa9wLMDIC3DuKn5k0GZYbe8XUnKLwpYMjTYZFtWrOsztgZlUsaeIbssG4f60wsTUHvHoC9VuI8xNvAMoCeWOjShls0mTo5s2bh5SUFPVXTEyM3CHVbqp6Ju/e4juTJsN05W/x3Xes+J54HcjPkS8eKkldz9RXfFeNYjyM4lYdhkLVaqBxL5HY1mssEqj8bCA5WtbQqHIGmzS5uroCAOLj40ucHx8fr77M1dUVCQkJJS7Pz89HUlJSiWPKuo3i91HeMarLy2Jubg47O7sSX1RF+TlAzClxuvET4rsqaUq6BWQ9lCcuKik3o2haofsrgIWDKGZlLYZhKMgrWoHatDBpsm4g/k6QxNQdyU9Vz9R8gPhuZFw02sT/JYNnsEmTt7c3XF1dsX//fvV5qampCAkJgb+/PwDA398fycnJCA0NVR9z4MABKJVK+Pn5qY85cuQI8vKKGoft27cPLVu2RL169dTHFL8f1TGq+yE9u3NafMqydi6aTrCsB9TzFqfvnZcvNipy8z8gPwtw8AJcfQHXduJ8TtEZhruhQG6aqAt0bS/OUyiK1czwDVl2OeliixtAFIGrcBq11pA1aUpPT0dYWBjCwsIAiOLvsLAwREdHQ6FQYObMmfjkk0+wfft2XLx4ERMnToS7uztGjhwJAPDx8cGgQYPw0ksv4dSpUzh+/DhmzJiBsWPHwt3dHQAwbtw4mJmZYcqUKbh8+TK2bNmCZcuWYfbs2eo43njjDezevRtfffUVrl27hg8++ABnzpzBjBkzavoheTypp+aeEC/yKqrRprtnaz4mKk21as5nuPg7ubQVP7MY3DCo6pmaPCnqAlX4hmw4oo4CBbnig4dTs6LzmdjWGiZy3vmZM2fQt29f9c+qRGbSpElYt24d5syZg4yMDEybNg3Jycno1asXdu/eDQsLC/V1Nm7ciBkzZqB///4wMjLC6NGjsXz5cvXl9vb22Lt3L4KCgtC5c2fUr18fCxYsKNHLqUePHti0aRPmz5+Pd955B82bN8e2bdvQtm3bGngUSD2loJqaU3HvCFz+i3VNhiA/p6gDeOsR4rtr4f9HPPcINAiP1jOpcEm74SjeaqD4B8QGquk5JraGTtakqU+fPpAkqdzLFQoFPvroI3z00UflHuPo6IhNmzZVeD++vr44evRohcc8/fTTePrppysOmHQvN1NMzwFFReAq6mLwsBoNicpw65DY4sbWDWhY2OKj+EiTJJV8E6CalZ0C3DkjTjdl0mSQJAm4+Ug9k4pqpCnxOv+XDJzB1jTRYyImRCxht2sIODYpeZlbYV1GSrTYukPfkqOBzCT9309tdHW7+N5qWNHUT4NWgMIYyEoC0u7JFxsBUccAqUB0mHbwLHmZ6g05KYKbwsrpwU3xGmNsVnpU3bEJYGQC5KYDqXfliY80wqSJ5KWqZ2r8ROlPVxZ2gFNzcVrfo02pscA3XYClvsCp79kvpbiCfOBa4V6MPsOLzje1AOoX/n1Y1yQvVT3To6NMgPhAYmYjVjom3arZuKiIqtWApz9gblPyMmPTohonTtEZNCZNJK+owmlT7yfKvrym+jXd/A8oyBGrj/59E1gbCMRf1u991ha3j4vRJEtH0YyvOBfWNRmE8uqZAPFhpD5rZmT3aKuBR7HtQK3ApInkk5NWtDLu0eFqlZpKmlRbg3j6A2a2os7qu97A/o/YFFA9NTcEMH6kDNKVK+hklxwjpn4UxuV/+ODqLHnlZoopVKBkq4HiuJ1KrcCkieQTfVLUYTh4AfW8yj6mJpImpRK4dVic7vceEBQianeU+cDRr4BVPUrut/Y4USqBqzvEaZ8RpS93Ya8m2alGmRp2Bizsyz6GxeDyun1cjGTbNSpKjh7FfQJrBSZNJJ/IwkSlvE/HgGigqDAC0mKBtPL3AqyWhCtAZiJgagU06grYNwTGbgSe/UWsFku6BWwYAWx99fErFL9zGkiPA8ztRP+fR6lGmh7c5IicXCqqZ1Jh0iQv9dRcQPkr44qPNFWwqpzkxaSJ5KPuz9S7/GPMbYD6hS/4+ioGV40iefUETMyKzvcZLkadur4EQAGc3wR82wU4v+XxeVFTTc21CARMzEtfbuMCWNUHJKVIPqlmKZVFz9+y6plUVElT4nUucpCDqgi8vKk5QBSCK4yA7GQgPaH840hWTJpIHlkPgbgL4nRFI02A/qfo1G86ZYykWNgDQ78EpuwFnFsDmQ+ArdOAn58CkiL1E4+hkKSipMnnf2Ufo1CwrklOcedFkb6ZLdCoS/nHOXgBJhZiiij5ds3FR2KkOilCtBTwLuM1RsXUQmzeC7CuyYAxaSJ53D4hRiecmgF27hUfq8+kKT9XxAIATfqUf5xHN2DaYVHzZGwu6khW+gPHltbd3jdxF0RfGRNLoFn/8o9Tr6Bj0lTjVFNzjXuJZevlMTIuat/BKbqapdrk2qO7aKNSERbsGzwmTSSP8rZOKUvDTuJ77DndT4vdPQPkZYgpJuc2FR9rYgb0fhOYHiy6l+dnAf+9D6zpKzZLrWuuFI4yNQ8AzKzLP061cS9HmmreLQ3qmVS4B508itczVUY9jcqkyVAxaSJ5VNafqTiXNmJoOyNB991yVVNz3r1LbnJaEaemwMTtwIiVgGU90aPohwBg34K6VS+i3qC3nKk5FfVI0+XHp9bLEORmihWoQMX1TCrqUQyuzqoxedlFDXwrqmdS4UiTwWPSRDUv40HRVI4mI02mloCzjzit6yk6VauBiqbmyqJQAB3HAzPOAL7PiqnG48uAP14QL5S13f1w8WnXyFQUgVekfgtxXE6KmM6jmhF9AijIFR2/VZ3ZK8JNYWte9AkxIm3rVvThoiIcDTR4TJqo5qlGmRr4ADbOml1HH3VN2alFmwVrmzSpWNcHRq0BRv8oEocrfwMbx4gNVGuKPkZ3VAXgTfqU3/tHxcSs6BMy65pqjqqeqUlfzTZ4fXRTWNK/G6pVc/01+xupuoJn3BcfLsngMGmimqfN1JyKPpKm2ydEc816jctvrqmpdmOA5/8Uq5iijgI/DdVfXymV6JPAt12BHweKqRpdUtUzta5kak6FK+hqnmpqWZN6JoCbwspBk1YDxZlZA/aFGy6zrskgMWmimqcqAveuoD/To4onTbr6lBxZxam58jR5EnhhJ2DtLOqcfhwAJN7UzW0XV5APHFoE/DRYjBrcOSW2e9GVh1Fi5ZzCCGg5RLPrcAVdzUpPKHqsNX3+GpsCjk3FaU7/6F9ytEh8FMaa1ZypsBGpQWPSRDUrLb7wE5Si9OavFXFuDRibif5Ouuozo+7P1Ec3twcAbu1FTyfHJuJFc+1A4I4OV9YlRwPrhwGHFoo6qqb9xPkhq4oKTqtLVQDu1VNMP2rClUlTjVI9d119Nf8bAXxDrkmqUaZGXQFLB82vx7+RQWPSVJdlJAKbnhWjEgX5ckcjqKbmXNsCVo6aX8/EXKyiA3QzRZcWX9TBuqKO5FXh6A28uFeMjmU+EEmOatlxdVzeCqzqBUQHi21NRv0ATNgKdH5BXL4tSGyCXF1XKmloWRbVHnRJkUBOevVjoIppsnVKWbg6q+ao6pk0aTVQHIvBDRqTprrs5Erg+m4xKvHLU0D6fbkjKhoNqUqiosu6JlUcrr6AtVP1b+9RNg2ASTuApv2BvEzg17FA2K9Vu62cdODvIOD3yWKFWqOuwCtHAd+nxeUDPxYdn1OigT3vVi/u1Htiug8AfIZpfj1rJ7FCCBK3U9E3SSrqz6TNtA/AUYyakp9bNP3fbIB212Via9CYNNVVBXnAuV/EaYWxSBLWPAncOSNvXFFVqGdS0WXSpI+puUeZ2wDPbRYtCZT5wLZXRAdxbWqyYsPE3+3cLwAUQO+3gBd2FW23AADmtsDIleLys+urN6p1bYf43qhb5Z3aH6Wqa4q7WPX7p8rdDwfS7oltUTz9tbtu8VEMrqDTn5iTouDeuoH4YKYN1Qq6tNiaXYVLGmHSVFeF7wLS40VR8suHxRYKqXeBtYOA0z/K84KZckfsw6QwAry0fLEHiiVN58VGpVUlSRXvN6dLJmbAyNWA/wzx83/vA3veqTx+pRI48Y1omvngpujFM3kH0G9+2dtlNO4FdJ8uTv89A8hMqlq86r3mhmt/XdY1lU2p1M20qYpqlMnTX+xXpg1uClszVB9cmgVo3jRXxdKhcNQWQOINnYZF1cekqa4K/Ul87/i82ObipQPijVCZB+ycDWybDuRl1WxMqlVzbh0q7/1TlgatxKfrnBTgYTU2y026BaTeEYXl2n5SrwojIyDwU2DgJ+LnkyuBv14SQ/hlSYsHNo4G9s4Xfy+f4cArx0RiVJH+74nkOD0O2DVX+zgzHgBRx8XpqiRNLmw7UEpuplgM8JUPcDtYN7dZ1XomQDSKVY1Sckm7/qj2m9O01cCjWNdksJg01UUPo4CIA+J0p4niu4Ud8MzPwICPxCfN85vEkvikaiQf2qrO1BwgRlhU+5xVZ4pO9Undw6/iPdV0rcdrwKjvRa+cS38Am54uPQJxfQ+wqof4+5lYAsOXib+bJkXzppbAU9+Jv+/F30SjTW2E/yv6Vrm2E8Xs2iq+nUp1RgLrCkkC/nldNFDNTQN+mwikVLM/Un4uEHVMnNa2nkmlPuua9CrlLpBwWfwfqla3aqs+kyZDxaSpLgpdL7437VfyzU+hAHq+AUzYJjaojbso6mWu79V/TJJUVHytTVPLR7kXbt5792zVb0O935yep+bK4vsMMO43wNRaxLFuqJgmycsWo0ObngEyE8VqtJcPA50na9ZJWKVRZ6DXbHF6xyztiv/VU3MjNL9OcU7NAGNzsQFydUYC64qTK4GLv4uawnreYu/E3yZUb5udO6eLNpjWZFuOsnAUQ78iCkeZGnbWboVwcSzYN1hMmuqa4gXgnSeXfUyTJ4GXjwANu4hCw01PAwcX6nd04GEUkBIjRlk8ulf9dqpbDK4sKJom1GcReEWa9Rf1SVb1gXvnxYjfD/2BkNXicr9Xgan/Fb1wauvJueINNfMBsGOmZvVr2SlFyWRVpuYAwNikaI/Ax72uKfIIsPc9cTrwM2DiNrG5891Q4N//q3pNoXrVXB/ta2VUuDpLv4rXM1WV+m/ExNbQMGmqa8L/FZ9orZ0r7uZs3xB44V+g61Tx8+FFhaMcVSwgroxqaq5hZ7GqrKpUSdO98yIB0ta986II1tyu6Lbk0LCTaIJZr7FIKOMviSRq3O/A4EXaF/gWZ2IGPLVa7IV3bQdw4bfKr3N9r9j8tX4LwLlV1e+b26kAyTGiPYRUIFZO+r0s/s5j1oopm3O/AKd/qNptV6eeSUW9cS+TJrXIo8DWV8XUcnUU5BV9+NC21UBxqqQpOQbIzaheTKRTTJrqmtB14nvH58teZVWciTkw9CuxusvEAri5T0zX3Tuv+7iqsnVKWeo3F1NbeRlVW1miekFr3EuMjMjJqalogtlsANB6JPDqCaDFQN3ctms7oM/b4vS/b1VeS1OdVXPFqZpcPq4jTXlZwJbnxSifqy8wbGnR9GrTfkDAB+L07rfF3ofayHoIxBZOS1e1ngkotilsgv4+JNUm0SeBjU+LOs8fBhR1xK+KO6eBnFTA0hFw71D127F2Eh+iIHEFnYFh0lSXJEUWFYB3nqT59To8B0zZJz4NJ0eLDWDPbdRdXJJUNNLUuBr1TABgZCy2KgGqNkWn6/3mqsvWBXj+D+CZ9eK0LvWcKUb2clKA7a+VPyWUm1m05YM2XcDL8jiPNEkSsGM2cC9MvGk++wtgZlXymB6vA21Hi75d2haGRx4VW+fUbyFGiqvK3Baw9xCnE69X/XbqgrhLYoQ9P0us6M3LEEnvoUVVK1dQT831F69V1cG6JoPEpKkuObtBfG/ar2TzQ024+QLTDgHNA4H8bODv6cA/M4H8nOrH9eCmaMZnbAZ4dKv+7VW1rikvq2jZt6EkTfpkbFI0ihixv2gU8lER+0XXcgfPooS0qlRb3aREA1nJ1but2ub0D2K0QmEkpuLqeZU+RqEA/veNqDnLuC/eoDUtDFd9IKrOKJOKarTpca6ZSYoEfhkl6vk8ugMzLwF+r4jLDi0Efp+o/ZZAqg8f1ZmaU2HBvkFi0lRXlCgAf6Fqt2FZT3Sw7vsuAIXo9fTzU9VvzKdaNefhJ5bFV1dVk6aYEKAgB7BxLXrTqOsatAD6vy9O73m37BYTxfea02alXlks6xWNYlS3PqQ2uX1CTLkBQMCHFdccmVkDYzeKxyr2LLBTw8LwWzqoZ1J53IvB0+LFa1t6PODcBhi3RbRlGfw58L9vRT3g1X/EqPvDKM1vM+6COF3VVgPFPe5/IwPFpKmuUBWA27gALQdX/XaMjIAn5wDj/wDM7YHbx4FfxgDZqVW/TV1Nzamokqa4C9ptRHyr2NRcdZOD2sTvFcCrl5h6+Duo5LRDfq7YnxCo/tScistj1hk8NVZMtSnzgTajRD+uytRrDIz5SYxKhWlQGJ4UKd68jUwqb3KqCUOd+kmOFns06rPxblYy8Mto0RbDwQuY8Jfowq3SaQIweadYTJNwGVjTt+iDX0VUrQbcO4q9J6tL9TdiE1KDwqSprjhTrAN4ZQXgmmgeIJZJW9iLfZRUw9jakqRiReA6Spocm4jVb/nZ2g1d18R+c4bIyAgYuUIU0N8+DoSsKros8rAoXLVxFRsB64K6rukx2IMuPwfYMkFMtTm3AUZ8q3lC3rSvGJUCxCiVqht7WVSjTI26ipqk6jLEpCnmNPDdk2KPxu/76ye2vCzg1+eA+IsiKZq4DbB1LX2cp58oV3DrAGQlARtGAiFrKh4R1EWrgeJUDS6TbummTIJ0gklTXZAUWfiiqijqAK4LDTsBE7cDFg5iVcjPT2lfp5JwVTRrNLEURcm6YGSkfTF41sOiY/W935whqtdYbOUCAP99WPSGpF41N6zqfX8e9TiNNP37FnD3jPhwMfYX7TvM93gNaDtGjFL9Pknsz1gWVasBXdQzAUXT06l3dLsvXlWF7wbWDxcJClA4wtMHOPuz7vbJLMgHfn8BiD4hRtEn/CU+gJXHviHw4m6g3dOifcSut0SH97K2PyrIL6o500U9EyCSOXN7Ufz/4KZubpOqjUlTXXC2WAdwbQvAK+PeAZj0j1gNdDcU2DBCu2XKqqk5z+6ixYHO4tKyrinqGABJvFnYuesujtqk82SgaX9R17X1FfHp9dpOcVl1Ww0Up9rqJuGqdtOntc2Znwr/9xTA6LUVvwGXR10Y3q6wMLyMjuHKgqLpIV3UMwGiU7VN4WpNuVfQnd0AbB4nVrA1GwC8HiaSw7xMYPsMsU9jdcoDADElvf014PousTBi3Oai52lFTC3F1kcDPgKgELGuH156s+PYs6L/m4W97j4cKhQsBjdATJpqu/zcyjuAV5ebb7EO1mHaJU662DqlLNomTY/r1FxxCoWYPrKwFy/yqn5ClvVEzZOu1PMWU4H52UBShO5u15DEnBKjTADQb76Yzq4qMysxSqUuDJ9dcnQlNqywIat90TZCulBf5iaXkgQcXlzYDqMA6DAeeO5XsfXT838B/ReILWgu/i76x1V1FwBJAva9V7iy0Rh4eh3g1UPz66u2nxr/u/gbxJwUo2DF41FNzTXtp9v+b4Y4jfqYY9JU24X/Kz6hVrcAvDIubUTiZN1AFGCvHw5kJFZ8HaWyaHPRxtVsavkoVdIUf6ns4fJHybnfnCGxcwcGfyFO3yjcc7DlUN2+0BsZAS6txem6OEWXFidGhJR5YoTuif+r/m2WKAzfCJz6vuiyW4XTPt5P6PgNWcatOpQFIjk8WDhl/MSbwIgVRfWYRkbicX1hl1iNmXRLNJ48uUr76bpjS4Dgb8XpESuq/jrZfADw0n6xx2LqXWDtIODiH+IyXbYaKI4r6AwOk6baTpsO4NXl7CNWldi4iDfD9cMr3hA2/qL4hGxmU73uuGWp11h8Mi/IFfUPFUm5I2oCFEa6WXlU2/k+A7QaVvRzax2tmitOVddkSE0ur/wN7FsAXN6mXVPJ4vJzgd8mAelxolB35CrdrcRs2rdwGgjAnnlFheERh8R3XY+Sqkcxanh6Li9LrDY8sxaAAhjyJdD/vbIfR08/sU9mq2EiSd39tijk1nSkO3QdsL+w2H7gp6KRb3XUbw5M3S+So/xs4M8pYsRRNerUrH/1bv9RHGkyOEyaajN9FYBXpEFLkTjZugEJV4D1w0R/krKoVs159dB9QqdQaD5Fp2o14N6p5NLix5VCIbb3sGskllzrY8rS1cCKwcN3i2Tn+DJRcL2kNfB1a3Fe8AqxckuTFUp73hHTM+Z2wNhNulnJVpz/jKLC8N8mioQmJkRcpoveP8XJMdKUWbgS7doOwNhcdMLv9lLF17Eq7K4++AvRIPf6LmB1r8q3obmyHdgxS5zuNRvoMUMnvwIsHURfp55viJ9PrQEgiRqpslbiVYcqaXpwU/TiI9kxaarN9FkAXpH6zQsTJ3fxgrtuKJB6r/Rxuu7P9CiNk6ZD4vvjuGquPDYNgBmngKAQ3Rboq6j2oDOEkaaEq8CfUwFIgKe/eHNTGIkplivbRCL0YwCwsBHwQwCw+x3g8tbSo1HnfgFOF06bjfoeqN9M97EWLwzPTAR+GiRGWBw8q1ZoXhHVG/LDKP32RVJJjhFTWjEnRV3dxG1A6xGaXVehAPymiVEe1fTYuqHA4S/K3rj71mExCiQpgU6TRH2ULhkZi1HBUT+IwnJA91NzgPhgY2otngNlNaalGifzjqVUZcULwLtUsQN4dTg1BV7YCawbDjy4IV7AJu8oWplWkF80vaDrInAVTZImSTK8/eYMhbbL47WhqmlKixWjC1aO+ruvimQmAb+OBXLTRLH7xG1i1DMnXRRd3zktRpnunBJF8XdOi6+Thde3ayh6Izm3Bo5+Jc7rMw9oOUh/MasKw9f0ETEBYjWZrhuyWjcQU9xZD8VIhiaryaoq/rJokpsWKz5sPf9n0XNEG26+wLTDoov6hc3AwU+AqCMiiVWN8tw9K1bjFeSKmrNhS/TXzNb3aZF8Xv5LjBLqmpGR6Oofe058QG3wmOxkYMA40lRbFS8Ab6HHF/CKODYRiZO9p1gl9dOQoj4z986LNyoLe7Hbuz6okqaEq+V/Ur5/TWyVYGIJNNLBvnekGXPbotFPuZpcFuSJKa6HUWIa8pkNRdPE5jaAd29RbDxuM/BWBPDaWeCp74AuU8RzVmFcNBp16DPRqqHFYKD3HP3HXrwwHNBdq4HiFIqaKTSOOgasHSwSpgatgKn7qpYwqZjbAKO+E/sqmlqLFbqregI3/gMSbwAbxwC56eLvO/rH6m+cWxk3XyDgA8DaST+3r/obsTO4QeBIU22lLgCfoP8C8IrUa1w44jRMbEvw0xAx4hRV2GrAq5f+XrTsGopPyxn3xSfZRl1KH6OqZ/LsDpha6CcOKptLW5GwxF+SZ2p011wxRWxmI/ZUrOhNTaEQo6dOTYH2Y8V5OeniE/6dU2I0ythUtGzQVRPQyjTtKxKnmJCShfu6VL8FEB2sv7qmy9tEn6WCXDE1+tyvYnRLFzo8J/7nf39BLDrZOFo04s1OFh+oxm7Sz9RzTZO7NQSVwKSpNkq6VfMF4BVx8ARe+LdY4jS0aDpGX1NzQFEx+I294s2tzKTpkPjOqbma59pOFPzKUdd0+gfgzI8QjSd/qNrIhrmNeP7q8zlcmTYjxZe+6HOkKWQNsGsOAEkkfaN/0M2G3cXVbw5M/Q/YO1/Um2UnA07NC/fO1HGRvlzkbA1BpXB6rjY6u0F8b9YfqOclbywq9o1E4uTYFEiJFk0wAf0VgatUVNdUkF/UJ4pJU81Tb6dSw9NzkUeAfwun0Pov0G//stpOH0vaJUls1bPrLQAS0HWqmBrVdcKkYmoBDP0SGPsr0PkFUbdmXV8/9yUH9ca9N8ouepdDTSwcMFBMmmqbmugAXlV27iJxUg0nWzqKAlp9qihpij0r6qos6+mvrorKp2o7cD+85pZLJ90SdUxSAdDuGaDXrJq539pK9YacFKFZk1hN7P8IOPa1ON1vvujDpO+6IgBoNQQYvlR8gKtL6jUW7Rnys4Hk2/LFUZAvep39NAT41BU48Y18sciISVNtoy4Ad5WvALwitq7ApB1A29Fig1h913+4dRDf718DcjNKXqbuAt675upQqIiDl+hnVJBbM/ubZacCm8aK1WDunYD/Ldffqqm6wq6hqPlS5ouEs7rS4kXfK0D0Auv9Fv8G1WVkLKYhgZpvRAqIFajHlgLLO4gPJLcLV0Uf+ARIjq75eGTGd5LaJvQn8b0mOoBXla0LMGYt0GGc/u/Lzk002pSUpVdpsZ5JXgqF2H4H0H9dk7JA9GJKDBfPh7Gb9DcdVJcU3xRWF6uzQlaLVYaNuhreSHhtJsfGvfFXgH/eEE1g/3sfSIkRswdP/B/g0V2MfO3Tcf+rWoBJU22SdKswETCQAnBDUdYUXW6G2FQV4H5zcqqpuqb9HwI39ohGg2M3imSaNFNfR3VN2SmiAB8Q06IcYdKdmtqDTlkAXPsXWP8/YJW/WKWdnyWarY5YAcy+IuoEh34p2mFc3lpUN/qY4Oq52iS0sAO4IRWAGwL3jmLa8u7ZovNuB4suuvZ66KRMmlPVNelzpOn8ZrE9CiBe2Bt21t991UW6GsU48xOQkyqSsBYsvtcpfY80ZSUXbhS9RrQJAURS1GoY4PeK2AqreBLs2k6MJJ5ZC+x6G3j5cM3UrRkAJk21RX6ueFIDHPZ+VFkjTbcOiu9NnuQnXjmptlPR1x50MaeB7a+L00/8H9BujH7upy5Tj2JUo14mLxs4uVKc7vkGawh1Td3g8rpYnair17TEG0DId0DYJiCvsCbUwgHoPEmsenTwLP+6fecDl/4Uo8hn1wNdXtRNTAaOSVNtEb7TsAvA5aRKmh7cEMXAFnbcOsVQOPuIT6wZ90WRsK2L7m475W7hdhk5QMuh4kWctKfamiPxupieqcqIwYXNovO+XUOg3dO6jY/EaLmRieh0nnq3+isEU+6IeqWb/xWd18AH8HsZ8H1WbOVTGWsnoM87wO65wP6PgTZP6a5xqQHjx4HaQt0B3IALwOViXV9MwwFi+5aMxKKicO/e8sVF4sXXsak4rcu6ptxMYPNzQEaCaGsx6juOblSVg5eoBSvIKZqa0YayoGh61D8IMDHTaXgE8Zqv+j+q7hSdJAHbphcmTAqg5RBg4t/A9GCxj6kmCZNK1yliFCwrCTi0qHpx1RJ8lakNHkSwALwy7h3E99hzRaNMLm0BG2fZQqJCuq5rkiTg7yCRIFs5ia056kr3ZzkUX9JeldYQV/8Ri1QsHIBOk3QaGhWjq0ak4f+K10hjc+DV4+L/p0mfqk35GZsCgxaK06e+BxLqftdyJk21gSF2ADc0xeuaVPvNcdWcYVCvoNNR0nTkS7GrvJGJ6DSt2hiYqq6qW3VIEnBsiTjt97LYeob0QxfbqeTnAHveFad7zChqCVIdTfuJ6XGpANj9tnhO1GFMmgxdiQLwF+SNxZCVSJoOidOsZzIMrqpi8MvVv62r/wAHPxGnh3wJNO5V/dukqrcdiDwstkwysQS6vazzsKgYXYw0hawW+4PauAK9ZusmLgAI/AQwNhMLcMJ36e52DRCTJkNXogA8UO5oDJdqeu5hpNhqwMhELJMl+alGmhKvi0+6VXXnDPDnS+J0t5dF/QXpRlXfkFWjTJ0misJg0p/if6OqjOakJwCHvxCnA97X7aigYxNRzwYAe96p3v+5gWPSZOjMbUV33U4TWABeEct6QD3vop8bdeVUgaGwcxd/H2V+1acWEm8CG58Wjfaa9gcCP9NtjI+74s0TNX1DVo3qKoyL3jBJf5yaiZWo2ckiAdLWgY/FXpzuHQHfsToPD0/8n/hw/zCyaCudOohJk6FrFgBM/Q948m25IzF8qik6gFNzhkShKBptqkoxeFo88MsosULHrYOoYzJmtxSdcvQWo7N5GWI5uiaOLRXf241hrWVNMLUsqt/T9sPHvfPA2Z/F6UGL9LPS1NwWGPChOH3kSyD1nu7vwwAwaaot+CZROSZNhquqxeA5acCmp8WUaz1vYPzvHEHUB2NTMZIBaLYH3YMIseM9IJpZUs2oynYqkgTsfgeAJDZS9+yul9AAAO2eARp2Ecn3/g/1dz8yYtJEdUfDTuK7mQ230jA06rYDWvRqys8FtkwobC1QH3j+T7aQ0Cdt6pqOLwMgAc0DdbMCizRTv7ARqTYjTVe3A7ePiWL9AD0nMkZGwODF4vT5X0UdYh3DpInqDs8eQO85Yv8x1n8ZluIjTZrUzCiVwPYZYjWOqRUw/jfAqal+Y3zc1ddwf7O0OPGGCIiNeanmFN9ORRN52cDewk75PV8HHDz0E1dxjToDHcaL07vmiP/lOoRJE9UdRkZAv3eBNiPljoQe1aCVKBjOegikxlZ+/P4PgAtbxHWe2cCRw5qgHmmq5A355EqgIBfw6A54+es/Liqi7ca9J1cAydGArXvNTqP2f1+M+N8NFVvs1CFMmohI/0wtiqYWKqtrOrm6aFuO/30DNB+g39hIKN48sbzRwKxk4PRacbrXzJqIiopT/Q9l3AcyHlR8bFoccOQrcXrAh4CZtX5jK87WBej9ljj93weiNrGOYNJERDVDk7qmy1tFV2EA6Pce0HG8/uMiQZMl7WfWimXrDXxEPRPVLHObon02KyvY3/+RKMhu1FWeTZS7vyr6N6XHi9V0dQSTJiKqGZWtoIs6Bvw1DYAEdJ0q+r5QzTG1KFrSXtYbcl42cHKVON3zDW6QLJcGGhSD3z1btJPEoEVV21euukzMgcDCfelOrhQrLusAPuuJqGZUtHFv/GXg13GiVsZnuFiBI8cL/eOuoiXt5zcBGQmAXSPRm4nkof4blVN7JknA7nnitO+zQKMuNRNXWVoEima0BblFBem1HJMmIqoZLoV70CVFALmZReen3AF+GQPkpACe/sCo7wEjY3lifNyVt6S9IL+ozqzHa1ydKqfKisEv/wXEnBSrTgM+qLGwyqRQFDbTNAHC/wVu7pc3Hh1g0kRENcPWBbBuAEhKIOGqOC8zCfhlNJAWK5a8j90kOh+TPMobabr6N/AwCrB0FFs6kXwqGg3MywL2vS9O95oltjCSW4MWRZs5754HFOTJG081MWkiopqjrmu6KF7gN48Tn5ht3UXzSitHeeN73JXV4FKSirZM8Xu5ZldhUWmq0cC0WCA7peRlJ74BUmIAew8xImgonpwjGtQmhgOnf5A7mmox6KSpoKAA7733Hry9vWFpaYmmTZvi448/hlRsOawkSViwYAHc3NxgaWmJgIAA3Lhxo8TtJCUlYfz48bCzs4ODgwOmTJmC9PT0EsdcuHABTzzxBCwsLODh4YHFixfXyO9I9FhR1TXdOw/8ORWIDgbM7YHn/6iZxntUMfWS9gQxCggAEQeAuAtiuqfbNPliI8HSQWyMCwCJxd7rUmOBY0vE6QEfGtaIraUD0P89cfrgQiAjUdZwqsOgk6bPP/8cq1atwrfffourV6/i888/x+LFi/HNN9+oj1m8eDGWL1+O1atXIyQkBNbW1ggMDER2drb6mPHjx+Py5cvYt28fduzYgSNHjmDatKJ//tTUVAwcOBBeXl4IDQ3FF198gQ8++ABr1qyp0d+XqM5T1TWFrgeu7QCMzYCxG7kVh6EwtxGjFEDRaJPqjbjTJI4EGoqy6pr++wDIyxR1gW1GyRJWhTpOAFx9Re3iiW8qP95AGfQusCdOnMCIESMwdOhQAEDjxo3x66+/4tSpUwDEKNPSpUsxf/58jBgxAgCwYcMGuLi4YNu2bRg7diyuXr2K3bt34/Tp0+jSRawi+OabbzBkyBB8+eWXcHd3x8aNG5Gbm4u1a9fCzMwMbdq0QVhYGL7++usSyVVxOTk5yMnJUf+cmpqqz4eCqG5QjTRJBQAUwKg1gPcTsoZEj2jQUkzxJIaLpDbqqCjk9Q+SOzJSadAKiDxclDTFnBYd9KEABi00zJWnRsZievfvIOBemNzRVJlBjzT16NED+/fvx/XrYmnl+fPncezYMQwePBgAEBkZibi4OAQEBKivY29vDz8/PwQHBwMAgoOD4eDgoE6YACAgIABGRkYICQlRH9O7d2+YmZmpjwkMDER4eDgePnxYZmwLFy6Evb29+svDg1MLRJWq30JsrwCIVTVtnpI3HiqteKHx8cJRpnZPc/rUkBSvPVMqixrCdhgHuHeUL67KqKZ/E2/KG0c1GPRI09tvv43U1FS0atUKxsbGKCgowKefforx40WX4Li4OACAi4tLieu5uLioL4uLi4Ozc8md0U1MTODo6FjiGG9v71K3obqsXr16pWKbN28eZs+erf45NTWViRNRZYxNgXG/AVlJoh8TGR7VG9v1PUDSLXG6Jvcto8oVn567+Dtw94z4MNJ/gbxxVcapmfieeke0HTGzkjeeKjDopOm3337Dxo0bsWnTJvWU2cyZM+Hu7o5JkybJGpu5uTnMzc1ljYGoVmrcU+4IqCKqkaakwg7OLQYDzj7yxUOlqf5GydHAvsJE6YnZgK2rfDFpwspRtK3IShLPL9d2ckekNYOennvrrbfw9ttvY+zYsWjXrh0mTJiAWbNmYeFC0Zrd1VU8QeLj40tcLz4+Xn2Zq6srEhJK7qOUn5+PpKSkEseUdRvF74OI6LGg2qZDpdcseeKg8lnXB6ycxOn0OMDBC+heS2rOVKNND2rnFJ1BJ02ZmZkwemR/I2NjYyiVSgCAt7c3XF1dsX9/UZfR1NRUhISEwN/fHwDg7++P5ORkhIaGqo85cOAAlEol/Pz81MccOXIEeXlFTbf27duHli1bljk1R0RUZ1nWA2wKSx48ewCefvLGQ2VTjTYBwMCPxd6BtUH95uJ7La1rMuikafjw4fj000+xc+dOREVFYevWrfj666/x1FOieFShUGDmzJn45JNPsH37dly8eBETJ06Eu7s7Ro4cCQDw8fHBoEGD8NJLL+HUqVM4fvw4ZsyYgbFjx8LdXXRLHTduHMzMzDBlyhRcvnwZW7ZswbJly0rULBERPTa8ewMKI9GUkAyTc2vx3asX4PM/eWPRhlNT8f3BjYqPM1SSAUtNTZXeeOMNydPTU7KwsJCaNGkivfvuu1JOTo76GKVSKb333nuSi4uLZG5uLvXv318KDw8vcTsPHjyQnnvuOcnGxkays7OTXnjhBSktLa3EMefPn5d69eolmZubSw0bNpQWLVqkVawpKSkSACklJaXqvzARkSHIyZCkpEi5o6CKPLwtSbvfkaTkGLkj0c7lvyXpfTtJWtNX7kjUtHn/VkhSsfbaVGWpqamwt7dHSkoK7Ozs5A6HiIjI8CRcBVZ2FzsBvH3bIHpKafP+bdDTc0RERFSH1PMGoBCdwWvhdipMmoiIiKhmmFoADp7idC2sa2LSRERERDWnFrcdYNJERERENUfddoAjTURERETl40gTERERkQaYNBERERFpQDU9lxQJFOTLG4uWmDQRERFRzbF1B0wsAWUekHxb7mi0wqSJiIiIao6RUa2domPSRERERDVLtQddLVtBx6SJiIiIapaqrokjTUREREQV4PQcERERkQacONJEREREVDlVTVPaPSAnTd5YtMCkiYiIiGqWpQNg3UCcfhAhayjaYNJERERENa8WTtExaSIiIqKaVwvbDjBpIiIioppXC9sOMGkiIiKimqduO8CRJiIiIqLyqWuaIgBJkjcWDTFpIiIioppXrzGgMAZy04G0OLmj0QiTJiIiIqp5JmZAPS9xupbUNTFpIiIiInmop+hqR10TkyYiIiKSh6oYPJEjTURERETlq1+7Nu5l0kRERETyqGVtB5g0ERERkTxUNU0PbwP5ufLGogEmTURERCQPW1fAzAaQCoCHUXJHUykmTURERCQPhaJoD7paUNfEpImIiIjkU4vaDjBpIiIiIvmo2w4waSIiIiIqX/1ie9AZOBNtr3Djxg38/fffiIqKgkKhgLe3N0aOHIkmTZroIz4iIiKqy9Q1TYY/0qRV0rRw4UIsWLAASqUSzs7OkCQJ9+/fx9tvv43PPvsMb775pr7iJCIiorpINT2XcR/ISgYsHeSMpkIaT88dPHgQ8+fPx7vvvovExETcu3cPcXFx6qTp7bffxpEjR/QZKxEREdU15raArZs4beBTdApJkiRNDnz22Wfh4OCA7777rszLp02bhrS0NPz66686DbC2SE1Nhb29PVJSUmBnZyd3OERERLXHumFA1FHgqTVA+2dr9K61ef/WeKTp1KlTmDBhQrmXT5gwASdPntQ8SiIiIiKg1mynonHSFB8fj8aNG5d7ube3N+Li4nQRExERET1OaknbAY0LwbOzs2FmZlbu5aampsjNNfx9Y+RWUFCAvLw8ucMgPTIzM4OREbt5EBFprJa0HdBq9dwPP/wAGxubMi9LS0vTSUB1lSRJiIuLQ3JystyhkJ4ZGRnB29u7wg8ZRERUjHp67iagVAIG+sFT46TJ09MT33//faXHUNlUCZOzszOsrKygUCjkDon0QKlUIjY2Fvfu3YOnpyf/zkREmnDwAoxMgfwsIC0WsG8kd0Rl0jhpioqK0mMYdVtBQYE6YXJycpI7HNKzBg0aIDY2Fvn5+TA1NZU7HCIiw2dsAjh6A4nXRV2TgSZNhjn+VceoapisrKxkjoRqgmparqCgQOZIiIhqkeJTdAZK45Gm5cuXa3Tc66+/XuVg6jpO1Twe+HcmIqqCupQ0LVmypNJjFAoFkyYiIiLSXi1oO6Bx0hQZGanPOIiIiOhxpm47YLgjTaxpIiIiIvmpRpqSo4G8bHljKQeTpsdEXFwcXnvtNTRp0gTm5ubw8PDA8OHDsX//frlDIyIiAqwbAOb2ACTgoWHObmnV3JJqp6ioKPTs2RMODg744osv0K5dO+Tl5WHPnj0ICgrCtWvX5A6RiIgedwoFUL8ZcDdU1DU5+8gdUSkcaXoMTJ8+HQqFAqdOncLo0aPRokULtGnTBrNnz1ZvshwdHY0RI0bAxsYGdnZ2eOaZZxAfH6++jQ8++AAdOnTA2rVr4enpCRsbG0yfPh0FBQVYvHgxXF1d4ezsjE8//bTEfSsUCqxatQqDBw+GpaUlmjRpgj/++KPEMXPnzkWLFi1gZWWFJk2a4L333iux1Yzqvn/++Wc0btwY9vb2GDt2rLoL/YYNG+Dk5IScnJwStzty5MgKN5kmIiIDY+Ar6LRKmvLz87Fhw4YSb6Zk2JKSkrB7924EBQXB2tq61OUODg5QKpUYMWIEkpKScPjwYezbtw+3bt3Cs88+W+LYiIgI7Nq1C7t378avv/6KH3/8EUOHDsWdO3dw+PBhfP7555g/fz5CQkJKXO+9997D6NGjcf78eYwfPx5jx47F1atX1Zfb2tpi3bp1uHLlCpYtW4bvv/++1GrNiIgIbNu2DTt27MCOHTtw+PBhLFq0CADw9NNPo6CgANu3b1cfn5CQgJ07d+LFF1+s9mNIREQ1xMnAi8ElLVlaWkpRUVHaXq3OS0lJkQBIKSkppS7LysqSrly5ImVlZdV4XCEhIRIA6a+//ir3mL1790rGxsZSdHS0+rzLly9LAKRTp05JkiRJ77//vmRlZSWlpqaqjwkMDJQaN24sFRQUqM9r2bKltHDhQvXPAKRXXnmlxP35+flJr776arnxfPHFF1Lnzp3VP5d132+99Zbk5+en/vnVV1+VBg8erP75q6++kpo0aSIplcpy70df5Px7ExHVahf/lKT37STp+4Aau8uK3r8fpXVNU7du3RAWFgYvLy8dp2+kD5IkVXrM1atX4eHhAQ8PD/V5rVu3hoODA65evYquXbsCABo3bgxbW1v1MS4uLjA2NoZRsY0VXVxckJCQUOL2/f39S/0cFham/nnLli1Yvnw5IiIikJ6ejvz8fNjZ2ZW4zqP37ebmVuJ+XnrpJXTt2hV3795Fw4YNsW7dOkyePJmNJomIahMDbzugddI0ffp0zJ49GzExMejcuXOpKR9fX1+dBUfV17x5cygUCp0Uez+6j5pCoSjzPKVSqfFtBgcHY/z48fjwww8RGBgIe3t7bN68GV999VWl9138fjp27Ij27dtjw4YNGDhwIC5fvoydO3dqHAcRERkAxybie1YSkJkEWDnKG88jtE6axo4dC6DkdikKhQKSJEGhUHC/LQPj6OiIwMBArFixAq+//nqpJDc5ORk+Pj6IiYlBTEyMerTpypUrSE5ORuvWrasdw8mTJzFx4sQSP3fs2BEAcOLECXh5eeHdd99VX3779u0q3c/UqVOxdOlS3L17FwEBASVGzoiIqBYwswbsGgGpd8Rok1U3uSMqQeukiZ3Ba58VK1agZ8+e6NatGz766CP4+voiPz8f+/btw6pVq3DlyhW0a9cO48ePx9KlS5Gfn4/p06fjySefRJcuXap9/7///ju6dOmCXr16YePGjTh16hR+/PFHAGIkLDo6Gps3b0bXrl2xc+dObN26tUr3M27cOLz55pv4/vvvsWHDhmrHTUREMqjfTCRNiTcAD8NKmrRuOeDl5VXhFxmeJk2a4OzZs+jbty/+7//+D23btsWAAQOwf/9+rFq1CgqFAn///Tfq1auH3r17IyAgAE2aNMGWLVt0cv8ffvghNm/eDF9fX2zYsAG//vqregTrf//7H2bNmoUZM2agQ4cOOHHiBN57770q3Y+9vT1Gjx4NGxsbjBw5UiexExFRDVO3HTC8PegUkiaVwo/4+eefsXr1akRGRiI4OBheXl5YunQpvL29MWLECH3EafBSU1Nhb2+PlJSUUkXM2dnZiIyMhLe3NywsLGSKUB4KhQJbt26tsSSmf//+aNOmDZYvX14j91eWx/nvTURUbSdXA7vnAj7DgWd/0fvdVfT+/SitR5pWrVqF2bNnY8iQIUhOTlbXMDk4OGDp0qVVCpiouh4+fIitW7fi0KFDCAoKkjscIiKqKtVIU6LhraDTOmn65ptv8P333+Pdd9+FsbGx+vwuXbrg4sWLOg2OSFMdO3bE5MmT8fnnn6Nly5Zyh0NERFVVvzBpSroFKA1rcVmVCsFVK5+KMzc3R0ZGhk6CorqjCrO/VRIVFVUj90NERHpm7wEYmwMFOUBKDFCvsdwRqWk90uTt7V2iMaHK7t274eNjeJvrERERUS1iZFzUr8nAmlxqPdI0e/ZsBAUFITs7G5Ik4dSpU/j111+xcOFC/PDDD/qIkYiIiB4n9ZsB96+KuqZmAXJHo6Z10jR16lRYWlpi/vz5yMzMxLhx4+Du7o5ly5apG18SERERVZmBth3QOmkCgPHjx2P8+PHIzMxEeno6nJ2ddR0XERERPa6cDHMPuiolTSpWVlawsrLSVSxEREREBtt2QOuk6cGDB1iwYAEOHjyIhISEUpuzJiUl6Sw4IiIiegzVLxxpSr0D5GYCZoYxQKP16rkJEyZg3759mDRpEr788kssWbKkxJeu3b17F88//zycnJxgaWmJdu3a4cyZM+rLJUnCggUL4ObmBktLSwQEBODGjZJzoElJSRg/fjzs7Ozg4OCAKVOmID09vcQxFy5cwBNPPAELCwt4eHhg8eLFOv9d6qLJkydr3e1boVBg27ZteomnIlFRUVAoFGWu/iQiIgNi5QhY1hOnkyLkjaUYrUeajh49imPHjqF9+/b6iKeEhw8fomfPnujbty927dqFBg0a4MaNG6hXr576mMWLF2P58uVYv349vL298d577yEwMBBXrlxRb2Exfvx43Lt3D/v27UNeXh5eeOEFTJs2DZs2bQIgWqgPHDgQAQEBWL16NS5evIgXX3wRDg4OmDZtmt5/T0M2efJkrF+/HgBgamoKT09PTJw4Ee+88w5MTEywbNmyGunFlJubi6VLl2Ljxo24ceMGrKys0LJlS0ydOhXPP/88TE1N9R4DERHVIKfmwJ1Toq7JtZ3c0QCoQtLUqlUrZGVl6SOWUj7//HN4eHjgp59+Up/n7e2tPi1JEpYuXYr58+er97zbsGEDXFxcsG3bNowdOxZXr17F7t27cfr0aXTp0gWA6Go+ZMgQfPnll3B3d8fGjRuRm5uLtWvXwszMDG3atEFYWBi+/vrrxz5pAoBBgwbhp59+Qk5ODv79918EBQXB1NQU8+bNg729vd7vPzc3F4GBgTh//jw+/vhj9OzZE3Z2djh58iS+/PJLdOzYER06dNB7HEREVIPqFyZNBlTXpPX03MqVK/Huu+/i8OHDePDgAVJTU0t86dL27dvRpUsXPP3003B2dkbHjh3x/fffqy+PjIxEXFwcAgKKejjY29vDz88PwcHBAIDg4GA4ODioEyYACAgIgJGREUJCQtTH9O7dG2ZmZupjAgMDER4ejocPH5YZW05OTrV+d0mSkJmbX+NfVRkVMjc3h6urK7y8vPDqq68iICAA27dvB1B6eq5Pnz54/fXXMWfOHDg6OsLV1RUffPBBhbf//vvvw83NDRcuXCjz8qVLl+LIkSPYv38/goKC0KFDBzRp0gTjxo1DSEgImjcXc9+7d+9Gr1694ODgACcnJwwbNgwREaWHda9du4YePXrAwsICbdu2xeHDh7V+TIiISM+cmorvBtR2QOuRJgcHB6SmpqJfv34lzpckCQqFQr2Bry7cunVLvUHwO++8g9OnT+P111+HmZkZJk2ahLi4OACAi4tLieu5uLioL4uLiyvVEsHExASOjo4ljik+glX8NuPi4kpMB6osXLgQH374YZV/t6y8ArResKfK16+qKx8FwsqsWosmYWlpiQcPHpR7+fr16zF79myEhIQgODgYkydPRs+ePTFgwIASx0mShNdffx07duzA0aNH0axZszJvb+PGjQgICChz+x5TU1P11FxGRgZmz54NX19fpKenY8GCBXjqqacQFhYGI6OizwdvvfUWli5ditatW+Prr7/G8OHDERkZCScnp6o8HEREpA8G2HZA63fP8ePHw9TUFJs2bYKLiwsUCoU+4gIAKJVKdOnSBZ999hkAsSnrpUuXsHr1akyaNElv96uJefPmYfbs2eqfU1NT4eHhIWNE+idJEvbv3489e/bgtddeK/c4X19fvP/++wCA5s2b49tvv8X+/ftLJE35+fl4/vnnce7cORw7dgwNGzYs9/Zu3LiBPn36VBrf6NGjS/y8du1aNGjQAFeuXEHbtm3V58+YMUN97KpVq7B79278+OOPmDNnTqX3QURENaR42wFJAvSYb2hK66Tp0qVLOHfuXI3sJO/m5obWrVuXOM/Hxwd//vknAMDV1RUAEB8fDzc3N/Ux8fHx6hoXV1dXJCQklLiN/Px8JCUlqa/v6uqK+Pj4EseoflYd8yhzc3OYm5tX8TcDLE2NceWjwCpfvzr3q60dO3bAxsYGeXl5UCqVGDduXIVTbr6+viV+dnNzK/U3mDVrFszNzXHy5EnUr1+/wvvXdErxxo0bWLBgAUJCQpCYmKhuhxEdHV0iafL391efNjExQZcuXXD16lWN7oOIiGqIYxMACiAnBchIBGwayB2R9jVNXbp0QUxMjD5iKaVnz54IDw8vcd7169fh5eUFQBSFu7q6Yv/+/erLU1NTERISon5j9Pf3R3JyMkJDQ9XHHDhwAEqlEn5+fupjjhw5gry8PPUx+/btQ8uWLcucmtMFhUIBKzOTGv+qyshg3759ERYWhhs3biArKwvr16+HtbV1ucc/upJNoVCU6uc1YMAA3L17F3v2VD5F2aJFC1y7dq3S44YPH46kpCR8//33CAkJUdes5ebmVnpdIiIyMKYWgEPhDI6B1DVpnTS99tpreOONN7Bu3TqEhobiwoULJb50adasWTh58iQ+++wz3Lx5E5s2bcKaNWsQFBQEQLwZz5w5E5988gm2b9+OixcvYuLEiXB3d1cXJ/v4+GDQoEF46aWXcOrUKRw/fhwzZszA2LFj4e7uDgAYN24czMzMMGXKFFy+fBlbtmzBsmXLSky/Pc6sra3RrFkzeHp6wsSkevVQKv/73/+wadMmTJ06FZs3b67w2HHjxuG///7DuXPnSl2Wl5eHjIwMPHjwAOHh4Zg/fz769+8PHx+fcov4T548qT6dn5+P0NBQ+Pj4VO8XIiIi3TOwuiat3wGfffZZAMCLL76oPk+hUOilELxr167YunUr5s2bh48++gje3t5YunQpxo8frz5mzpw5yMjIwLRp05CcnIxevXph9+7d6h5NgCgknjFjBvr37w8jIyOMHj0ay5cvV19ub2+PvXv3IigoCJ07d0b9+vWxYMECthvQs6eeego///wzJkyYABMTE4wZM6bM42bOnImdO3eif//++Pjjj9GrVy/Y2trizJkz+Pzzz/Hjjz/C19cXTk5OWLNmDdzc3BAdHY233367zNtbsWIFmjdvDh8fHyxZsgQPHz4s8XwmIiIDUb85ELEfSDSMkSatk6bIyEh9xFGuYcOGYdiwYeVerlAo8NFHH+Gjjz4q9xhHR0d1I8vy+Pr64ujRo1WOk6pmzJgxUCqVmDBhAoyMjDBq1KhSx5ibm2Pfvn1YsmQJvvvuO7z55puwsrKCj48PXn/9dbRt2xZGRkbYvHmz+ueWLVti+fLlZRaQL1q0CIsWLUJYWBiaNWuG7du3V1pXRUREMlAVgxvISJNCqol2zo+B1NRU2NvbIyUlBXZ2diUuy87ORmRkJLy9vUuMgFHdxL83EZGORBwEfh4J1G8BzDitl7uo6P37UVUqUImIiMDSpUvVK45at26NN954A02bNq3KzRERERGVphppSooECvIBY93U1VaV1oXge/bsQevWrXHq1Cn4+vrC19cXISEhaNOmDfbt26ePGImIiOhxZNcQMLEElHlA8m25o9F+pOntt9/GrFmzsGjRolLnz507t1TXZyIiIqIqMTIS26nEXxJ1TU7yzmhpPdJ09epVTJkypdT5L774Iq5cuaKToIiIiIgAGFQxuNZJU4MGDRAWFlbq/LCwsFJ7vBERERFVS/3CXk0G0HZA6+m5l156CdOmTcOtW7fQo0cPAMDx48fx+eefsxkkERER6ZYBjTRpnTS99957sLW1xVdffYV58+YBANzd3fHBBx/g9ddf13mARERE9BgzoK7gWidNCoUCs2bNwqxZs5CWlgYAsLW11XlgREREROri77R7QE4aYC5fzqF1TVO/fv2QnJwMQCRLqoQpNTUV/fr102lwRERE9JizdACsG4jTDyJkDUXrpOnQoUNl7hqfnZ3NbUhIrU+fPpg5c6b658aNG2Pp0qWyxVNV69atg4ODg9xhEBE93gykrknjpOnChQu4cOECAODKlSvqny9cuIBz587hxx9/RMOGDfUWKNUsSZIQEBCAwMDAUpetXLkSDg4OuHPnjgyRaS4uLg6vvfYamjRpAnNzc3h4eGD48OHYv3+/3KEREZE2DCRp0rimqUOHDlAoFFAoFGVOw1laWuKbb77RaXAkH4VCgZ9++gnt2rXDd999h5dffhmA2LB5zpw5WLVqFRo1aiRzlOWLiopCz5494eDggC+++ALt2rVDXl4e9uzZg6CgIFy7dk3uEImISFMG0nZA45GmyMhIREREQJIknDp1CpGRkeqvu3fvIjU1FS+++KI+Y61bJAnIzaj5Ly32Z/bw8MCyZcvw5ptvIjIyEpIkYcqUKRg4cCA6duyIwYMHw8bGBi4uLpgwYQISExM1vu3o6GiMGDECNjY2sLOzwzPPPIP4+HgAQEpKCoyNjXHmzBkAgFKphKOjI7p3766+/i+//AIPD49yb3/69OlQKBQ4deoURo8ejRYtWqBNmzaYPXs2Tp48qT7u66+/Rrt27WBtbQ0PDw9Mnz4d6enppW5v27ZtaN68OSwsLBAYGIiYmBiNf1ciIqqmhl2Adk8D3r1lDUPjkSYvLy8A4g2MdCAvE/jMvebv951YwMxa48MnTZqErVu34sUXX8SoUaNw6dIlXL58GW3atMHUqVOxZMkSZGVlYe7cuXjmmWdw4MCBSm9TqVSqE6bDhw8jPz8fQUFBePbZZ3Ho0CHY29ujQ4cOOHToELp06YKLFy9CoVDg3LlzSE9PV1/vySefLPP2k5KSsHv3bnz66aewti79uxavUTIyMsLy5cvh7e2NW7duYfr06ZgzZw5WrlypPiYzMxOffvopNmzYADMzM0yfPh1jx47F8ePHNX4ciYioGhr3FF8y07oQfP369di5c6f65zlz5sDBwQE9evTA7dvyb6ZHurdmzRpcunQJM2fOxJo1a/Ddd9+hY8eO+Oyzz9CqVSt07NgRa9euxcGDB3H9+vVKb2///v24ePEiNm3ahM6dO8PPzw8bNmzA4cOHcfr0aQCikPzQoUMAxOKDAQMGwMfHB8eOHVOfV17SdPPmTUiShFatWlUay8yZM9G3b180btwY/fr1wyeffILffvutxDF5eXn49ttv4e/vj86dO2P9+vU4ceIETp06VentExFR3aF1n6bPPvsMq1atAgAEBwfj22+/xdKlS7Fjxw7MmjULf/31l86DrJNMrcSojxz3qyVnZ2e8/PLL2LZtG0aOHImNGzfi4MGDsLGxKXVsREQEWrRoUeHtXb16FR4eHiWm11q3bg0HBwdcvXoVXbt2xZNPPokff/wRBQUFOHz4MAYOHAhXV1ccOnQIvr6+uHnzJvr06VPm7UtaTEH+999/WLhwIa5du4bU1FTk5+cjOzsbmZmZsLISj5WJiQm6du2qvk6rVq3UsXbr1k3j+yIiotpN66QpJiYGzZqJKvZt27ZhzJgxmDZtGnr27FnumxiVQaHQappMbiYmJjAxEU+X9PR0DB8+HJ9//nmp49zc3HRyf71790ZaWhrOnj2LI0eO4LPPPoOrqysWLVqE9u3bw93dHc2bNy/zus2bN4dCoai02DsqKgrDhg3Dq6++ik8//RSOjo44duwYpkyZgtzcXHXSREREBFRhes7GxgYPHjwAAOzduxcDBgwAAFhYWCArK0u30ZFB6tSpEy5fvozGjRujWbNmJb7KqiF6lI+PD2JiYkoUU1+5cgXJyclo3bo1AFF35Ovri2+//RampqZo1aoVevfujXPnzmHHjh3lTs0BgKOjIwIDA7FixQpkZGSUulzVnDU0NBRKpRJfffUVunfvjhYtWiA2tvToX35+vrooHQDCw8ORnJwMHx+fSn9XIiKqO7ROmgYMGICpU6di6tSpuH79OoYMGQIA6jdRqvuCgoKQlJSE5557DqdPn0ZERAT27NmDF154AQUFBZVePyAgAO3atcP48eNx9uxZnDp1ChMnTsSTTz6JLl26qI/r06cPNm7cqE6QHB0d4ePjgy1btlSYNAHAihUrUFBQgG7duuHPP//EjRs3cPXqVSxfvhz+/v4AgGbNmiEvLw/ffPMNbt26hZ9//hmrV68udVumpqZ47bXXEBISgtDQUEyePBndu3fn1BwR0WNG66RpxYoV8Pf3x/379/Hnn3/CyckJgPjU/txzz+k8QDI87u7uOH78OAoKCjBw4EC0a9cOM2fOhIODA4yMKn9KKRQK/P3336hXrx569+6NgIAANGnSBFu2bClx3JNPPomCgoIS0759+vQpdV5ZmjRpgrNnz6Jv3774v//7P7Rt2xYDBgzA/v371TV57du3x9dff43PP/8cbdu2xcaNG7Fw4cJSt2VlZYW5c+di3Lhx6NmzJ2xsbErFSkREdZ9C0qZqlsqVmpoKe3t7pKSkwM7OrsRl2dnZiIyMhLe3NywsLGSKkGoK/95ERLVHRe/fj9K6EPzIkSMVXt67t7yNp4iIiIj0QeukqaxpEYVCoT6tSU0LERERUW2jdU3Tw4cPS3wlJCRg9+7d6Nq1K/bu3auPGImIiIhkp/VIk729fanzBgwYADMzM8yePRuhoaE6CYyIiIjIkGg90lQeFxcXhIeH6+rm6iTu2/d44NoKIqK6SeuRpgsXLpT4WZIk3Lt3D4sWLUKHDh10FVedYmZmBiMjI8TGxqJBgwYwMzMrUQdGdYckSbh//z4UCgVMTU3lDoeIiHRI66SpQ4cOUCgUpT5Nd+/eHWvXrtVZYHWJkZERvL29ce/evTI7TlPdolAo0KhRIxgbG8sdChER6ZDWSVNkZGSJn42MjNCgQQP2o6mEmZkZPD09kZ+fzxWGdZypqSkTJiKiOkjrpMnLy0sfcTwWVFM2nLYhIiKqfTQuBD9w4ABat26N1NTUUpelpKSgTZs2OHr0qE6DIyIiIjIUGidNS5cuxUsvvVRmi3F7e3u8/PLL+Prrr3UaHBEREZGh0DhpOn/+PAYNGlTu5QMHDmSPJiIiIqqzNE6a4uPjK6zFMTExwf3793USFBEREZGh0ThpatiwIS5dulTu5RcuXICbm5tOgiIiIiIyNBonTUOGDMF7772H7OzsUpdlZWXh/fffx7Bhw3QaHBEREZGhUEga7vkQHx+PTp06wdjYGDNmzEDLli0BANeuXcOKFStQUFCAs2fPwsXFRa8BG6rU1FTY29sjJSWlzGJ5IiIiMjzavH9r3KfJxcUFJ06cwKuvvop58+apO4IrFAoEBgZixYoVj23CRERERHWfVs0tvby88O+//+Lhw4e4efMmJElC8+bNUa9ePX3FR0RERGQQtO4IDgD16tVD165ddR0LERERkcHSuBCciIiI6HHGpImIiIhIA0yaiIiIiDTApImIiIhIA0yaiIiIiDTApImIiIhIA0yaiIiIiDTApImIiIhIA0yaiIiIiDTApImIiIhIA0yaiIiIiDTApImIiIhIA0yaiIiIiDTApImIiIhIA0yaiIiIiDTApImIiIhIA0yaiIiIiDTApImIiIhIA0yaiIiIiDTApImIiIhIA0yaiIiIiDTApImIiIhIA0yaiIiIiDTApImIiIhIA0yaiIiIiDTApImIiIhIA0yaiIiIiDRQq5KmRYsWQaFQYObMmerzsrOzERQUBCcnJ9jY2GD06NGIj48vcb3o6GgMHToUVlZWcHZ2xltvvYX8/PwSxxw6dAidOnWCubk5mjVrhnXr1tXAb0RERES1Ra1Jmk6fPo3vvvsOvr6+Jc6fNWsW/vnnH/z+++84fPgwYmNjMWrUKPXlBQUFGDp0KHJzc3HixAmsX78e69atw4IFC9THREZGYujQoejbty/CwsIwc+ZMTJ06FXv27Kmx34+IiIgMm0KSJEnuICqTnp6OTp06YeXKlfjkk0/QoUMHLF26FCkpKWjQoAE2bdqEMWPGAACuXbsGHx8fBAcHo3v37ti1axeGDRuG2NhYuLi4AABWr16NuXPn4v79+zAzM8PcuXOxc+dOXLp0SX2fY8eORXJyMnbv3l1mTDk5OcjJyVH/nJqaCg8PD6SkpMDOzk6PjwYRERHpSmpqKuzt7TV6/64VI01BQUEYOnQoAgICSpwfGhqKvLy8Eue3atUKnp6eCA4OBgAEBwejXbt26oQJAAIDA5GamorLly+rj3n0tgMDA9W3UZaFCxfC3t5e/eXh4VHt35OIiIgMl8EnTZs3b8bZs2excOHCUpfFxcXBzMwMDg4OJc53cXFBXFyc+pjiCZPqctVlFR2TmpqKrKysMuOaN28eUlJS1F8xMTFV+v2IiIiodjCRO4CKxMTE4I033sC+fftgYWEhdzglmJubw9zcXO4wiIiIqIYY9EhTaGgoEhIS0KlTJ5iYmMDExASHDx/G8uXLYWJiAhcXF+Tm5iI5ObnE9eLj4+Hq6goAcHV1LbWaTvVzZcfY2dnB0tJST78dERER1SYGnTT1798fFy9eRFhYmPqrS5cuGD9+vPq0qakp9u/fr75OeHg4oqOj4e/vDwDw9/fHxYsXkZCQoD5m3759sLOzQ+vWrdXHFL8N1TGq2yAiIiIy6Ok5W1tbtG3btsR51tbWcHJyUp8/ZcoUzJ49G46OjrCzs8Nrr70Gf39/dO/eHQAwcOBAtG7dGhMmTMDixYsRFxeH+fPnIygoSD299sorr+Dbb7/FnDlz8OKLL+LAgQP47bffsHPnzpr9hYmIiMhgGXTSpIklS5bAyMgIo0ePRk5ODgIDA7Fy5Ur15cbGxtixYwdeffVV+Pv7w9raGpMmTcJHH32kPsbb2xs7d+7ErFmzsGzZMjRq1Ag//PADAgMD5fiViIiIyADVij5NtYE2fR6IiIjIMNS5Pk1EREREcmPSRERERKQBJk1EREREGmDSRERERKQBJk1EREREGmDSRERERKQBJk1EREREGmDSRERERKQBJk1EREREGmDSRERERKQBJk1EREREGmDSRERERKQBJk1EREREGmDSRERERKQBJk1EREREGmDSRERERKQBJk1EREREGmDSRERERKQBJk1EREREGmDSRERERKQBJk1EREREGmDSRERERKQBJk1ERHWQJEmQJEnuMIjqFCZNRKS13Hwl8gqUcodB5ShQSpix6Rzaf7gX4XFpcodDVGcwaSIirdxNzsKAJYfR54tDSM/JlzscKsMnO69g58V7SM3Ox/xtFzniRKQjTJrI4DxIz0FuPkcxDFFieg4m/BCC2w8ycTc5C5tCbssdEj1iQ3AUfjoeBQAwMzHC6aiH2BZ2V96giOoIJk1kUA5eS4D/wgN4auVxZOcVyB0OFZOSlYeJP57CrcQMWJiKl44fjkby72RADoUn4IPtlwEAbwW2xBv9mwMAPvv3GlKz8+QMjcqQnVeAU5FJUCo5ElhbMGkig3E9Pg2v/XoOuQVKXI5NxZJ91+UOiQpl5RZgyrrTuHIvFfVtzLB9Ri+42VsgIS0Hf569I3d4BCA8Lg0zNp2DUgLGdG6E6X2aYuoT3vCub437aTlYuu+G3CFSMRk5+Rj3/Uk8810wFu66Knc4pCEmTWQQkjJyMWX9aaTn5KNJfWsAwJqjt3AmKknmyCg3X4mXfwnFmdsPYWthgg0v+qGFiy1eeqIJAOC7w7eQz6JwWSWkZePFdeL/x8/bEZ891Q4KhQLmJsb44H9tAADrg6NwLS5V5kgJECNMU9efwdnoZADAT8ejcDOBBfu1AZMmkl1uvhKv/BKKmKQseDpa4Y9Xe2BM50aQJOD/fj+PzFz9FxvnFyix9L/rWPbfDUTcT9f7/dUWBUoJs7aE4cj1+7A0Nca6F7qitbsdAGBsNw84WpshOikTOy/ekznSx1d2XgGmbQjF3eQseNe3xncTOsPMpOil/ckWDRDYxgUFSgkL/r7MonCZ5eYr8eovoQi+9QA25ibo6OmAfKWED/+5wr9NLcCkiWQlSRIW/H0JpyKTYGNugh8mdYGjtRkWDG8Nd3sL3H6Qic93XdN7HAt3XcPS/25gyX/X0f+rwxi6/Ci+OxyBu8lZer9vQyVJEt756yJ2XrwHU2MFvpvQGZ29HNWXW5mZ4IUejQEAqw5F8AVfBkqlhP/77TzCYpLhYGWKtZO7wsHKrNRx7w1rDQtTI5yKTML287EyREqA+HD2xuZzOBh+HxamRlg7uSuWPtsBZsZGOHojEfuuxMsdIlWCSRPJau3xKGw+HQMjBfDNcx3RwsUWAGBnYYrPx/gCANYH38bxm4l6i+HP0Dv48VgkAMDP2xEmRgpcjk3Fwl3X0HPRATy9+gQ2BEchMT1HbzEYGkmS8Nm/V7HljPjbLB/bEb1bNCh13ET/xrAxN8G1uDQcuJYgQ6SPt6/3XVcntauf7wzvwqntRzWqZ4WgPs0AAJ/uvIo0FoXXOKVSwlt/XMCuS3EwMzbC9xO7oJu3I7ycrPFSb28AwCc7r3JhhYFj0kSyORiegE93XgEAvDPEB31bOZe4/InmDfB8d08AwJw/Lujlhf58TDLmbb0IAHitXzNsedkfp94NwKdPtYWftyMUCuB01EMs+Psy/D7bjwk/huD3MzEGsxLpenwabibofjpxxcGb+P6oSCQXjfLF4HZuZR5nb2WK8YV/oxUHb3K0qQb9EXoH3x68CQBYOMoX3Zs4VXj8S72bwMvJCglpOVi+n0XhNUmSJLy77RK2nrsLEyMFVozvhCeaF30Imd6nGVzszBGdlKn+AEeGiUkTyeJmQhpeL1zp80yXRpjSy7vM4+YN9oGnoxXuJmfhkx26XWGSkJaNl38ORW6+EgE+zpgV0AIA4GhthvF+Xtjysj9OvN0P84f6wLeRPQqUEo7eSMRbf1xAl0/+w8s/n8HOC/dk+WQYk5SJ1349h4FLjiDg68OYuv4MwmKSdXLb609E4cu9YuXi/KE+eKarR4XHT+nlDTMTI5yNTkZIJAv3HxUWk4wtp6N12gg05NYDzPvrAgAgqG9TjOncqNLrWJga44Phoij8p+NRuBHPwuOaIEkSPt5xFb+eioaRAljybAcMaO1S4hhrcxO8M8QHAPDtgZu4l/L4lgUYOoXEj4Y6kZqaCnt7e6SkpMDOzk7ucAzaw4xcjFx5HLcfZKJbY0f8MtWvROHqo05FJuHZNcGQJGDt5C7o18ql3GM1lZuvxLjvT+LM7Ydo2sAa24J6wtbCtMLrRCZm4J/zsdh+PrbE6I61mTEGtnHFqE4N0atZfSgUimrHV56UrDysPHgTPx2PQm6BEqq7Uv0XP9G8Pmb0bQa/SkYdyrP13B3M2nIeAPB6/+aYPaCFRtebv+0ifjkZjSea18fPU/yqdN910eZT0Zi/7RLylRLsLU0xqUdjvNCjMepZl6470lRkYgaeWnkcyZl5GNrODd881xFGRpo/56auP4P/rsbDv4kTNr3kp9fnq7YeZuTiUmwK/Js4wcS4Zj7TFyglrDsRhT2X4/BsFw+M7NgQxlo8npX5ck+4ekRw8RhfPNOl7A8hkiTh6dXBOHP7IUZ0cMeysR11FgNVTJv3byZNOlKXkiZJknAzIR0X7qSgtbsdfNx09/vk5isxcW0ITt5KQqN6lvg7qCecbMwrvd4nO67gh2ORaGBrjr0ze1frTQcA5v11Eb+eioathQn+DuqJJg1sNL6uJEm4ei8N28/H4p/zsSWKxZs522BSj8YY3akhrMxMqhVjcXkFSmw8eRvL9t/Aw0wxNdijqRPeGeIDC1NjrDoUgW1hd1FQ2CSvW2NHBPVrht7NNU/i9l2Jxyu/hKJAKWFyj8Z4f3hrja8bk5SJPl8eQoFSwj8zeqFdI/uq/aJ1hFIp4fPd1/DdkVsAgHpWpuq/m6WpMZ7r5omXenvDzd5Sq9tNzszFUytPIDIxA+09HLBlWndYmBprdRsxSZkI+PowcvKV+Oa5jhje3l2r6+vLwWsJeOuP80hMz0Xbhnb4dGQ7tPdw0Ot9Xo9Pw5w/LpQYpW3laou3B7fCky0aVDuhXHHwJr7YEw4A+GhEG0z0b1zh8ZfupmD4t8cgScDvr/ija2PHCo8n3WDSJIPanDRJkoSI++kIjniAk7eScPLWAzzIyFVf/lTHhngzsCUaOmj3Al/W/byz9RJ+PRUNazNj/DW9J1q62mp03ey8AgxdfhQR9zPwv/buWP5c1T+F/XLyNuZvuwSFAlg7qWupWiptKJUSzsU8xNZzd7H17F1k5IqpOjsLEzzb1QMT/RvDw9GqyrcvSRL2XonHol3XEJmYAUAkZu8MaYW+LZ1LvKjHJGVi1eEI/HHmDnIL+yb5NrLHjL7NEODjUuFoxImIREz+6TRy85UY1akhvhzTXqvRCwCYtSUMW8/dxZB2rlg5vnMVftu6ITM3HzM3h2Fv4UqomQHNMaNvM+y9Eo+Vh27i0l3RK8nUWIGnOjbEK0821ShpL/6Bo6GDJbYG9YCzrUWVYlxWuFLUxc4c+/+vD2zMdZfgays7rwCLdl3DuhNRJc5XKIAJ3b3wZmBL2FUyCqyt3HwlVh2KwLcHbyCvQIKtuQlGdmyIbWF3kZYtplF7NHXCvME+Vf4AsPZYJD7aIWo23x7cCq882VSj68376wJ+PRWDNu522D6jl05HvahsTJpkUJuSJnWSVJgghdx6gMT03BLHWJgaobmzLS7eTQEg9rB6oWdjTO/TDPaWVXsB++l4JD785woUCuCHiV3Q30e7abawmGSMXnUCBUoJK8d3wpByipMrEnLrAcb/EIJ8pYQ5g1pieuGKIl1Izc7DH2fuYH1wFG4/yAQAGCmAAB8XvNDTG92bOGr1yfXCnWR8uvOquk7IydoMswa0wNiuHhVOXcSlZGPNkVvYdOo2svNE8tTK1RZBfZthSDu3Ui/CYTHJGP/9SWTkFmBgaxesHN+pSlMj1+PTMHDJESgUwL5ZT6KZs+ajd3VFXEo2pm44jUt3U2FmbIQvnvbFiA4N1ZdLkqiLW3HwpvrvqlAAg9u6YnqfZmjbsOw3aEmSMOePC/g99A5szE3wx6v+aOVa9deZ7LwCDFxyBNFJmXi5dxPMK6ynqWnhcWl4Y/M5XIsT9VWTezTG1Ce88dXe69h6TuyX52xrjgXDW2NoOzedTCWej0nG3D8vqO8zwMcZn4xsB1d7CzzMyMWKgzexIfi2+oPH8PbueGtgS3g6af7hZ/OpaLz9l1hgos00NyD23uzz5SGkZefjs6faYZyfpxa/HVUFkyYZGHLSJJKkDJy89aDwK6nU8nlzEyN09qoH/yZO6N7UCb6N7GFuYowLd5Lx2b9XcfKWeIGvZ2WK1/s3x3g/rwrrkB515Pp9TP7pFJQS8M6QVpjWW7NPXY/6am84vjlwE47WZtgzszca2FY+tadyNzkL//vmGB5k5GKYr6gF0Uc9R4FSwqHwBKw7EYWjN4paJbRytcXkHo0xsmPDCqdU7iZn4Yvd17AtTPTTMTcxwtQnvPHKk00rrbsqLjE9Bz8ei8TPwbfVRchN6lvj1T5NMbJjQ5gaGyE8Lg3PrglGcmYeejZzwo+Tumo93VOcql7m6c6N8MXT7at8O7XRpbspmLr+DOJSs+FobYY1EzqjSwXTK6G3H2LVoZv472pRq4YnmtfH9D7NSiXYKw/dxOLd4TBSAGsnd0WfllUfHVXZfzUeU9afgYmRArtnPoFmzpqN+uqCJEn4+eRtfLrzKnLylahvY4YvxrQvMep7/GYi5m+7pB5hfbJFA3w0og28nMpuq1CZ7LwCLNl3Hd8fvQWlJBZ8fPC/NhjuWzoZi0nKxFd7w9X/g6bGCjzf3Quv9WsOx0pKA7adu4tZv4VBkoCXnvDGO0N8tH6dUX3AdLQ2w8H/6wN7K92OtFFJTJpkYGhJk1Ip4UTEA/wRGoPjEQ9wP63sJKl7Eyd0b+KE9h4iSSqLJEk4cC0BC3ddUxdAN3aywpxBrTC4rWulLwg3E9Lx1MrjSMvOx9OdG2HxGN8qJyu5+UqMWHEcV++lYmBrF3w3obNGt5WVW4CnvzuBS3dT0drNDn++2gOWZlVPDjR1Iz4N605E4a+zd5FVuMrOwcoUz3XzxITuXnAvNuWZlp2HlYci8OOxSOTmi0+5owqnRt2rMTWakpmHdSeisPZ4JFKyRF1NQwdLTO7RGN8fvYWEtBx08HDAxql+sK7mNM3Z6IcYtfIETIwUODynb7WndGuLfVfi8cbmc8jMLUAzZxusndRV45GJa3GpWH0oAv9cuKeuSevo6YDpfZqhfytn7L4ch+kbzwLQrC5GG1PWncb+awno2cwJv0ypmaLwB+k5mPPHBewv7OvVp2UDfDGmfZkfgLLzCrD6cARWHoxAboES5iZGeK1fM0zr3VSrD20nbz3A239eQFThCPD/2rvj/eGtK62nvHQ3BZ/vvqb+8GNrboJX+jTFiz29y3z92H0pDkGbzqJAKeH57p74eETbKj2meQVKDFl2FDcS0jG5R2P1VjikH0yaZGAoSdP9tBz8HhqDzadiEJ2UqT7fzMQInT1VSZIj2ns4aD2ikF+gxJYzMViy74Z6pKqTpwPeHepTolN0ccmZuRi54jiiHmSia+N6+GWqX7nJmaauxKZixIpjyCuQsOTZ9niqY8XLrSVJwswtYfg7LBaO1mbYPqMnGtWrep1RVaRk5mHLmWisP3FbXThubKTAoDaumOjvhevxaVj63w11LVn3Jo6YP7R1udM1VZGek49fTt7GD0dvlZiObeliiy0vdy+zk3RVPLfmJIJvPXgsXuwlScKPxyLx6b9XIUlipOjbcZ2qNIUdk5SJ745E4Lczd9RJcwsXG0QnZSI7T6mXxzP6QSYClhxGbr4SK8Z1wlBf7ae8tXHk+n383+/ncT8tB2bGRpg3pBUm92hcaWJx63463vv7Eo7ffABA1PV9MrJtpb2p0rLzsGjXNWwMiQYAuNpZ4JORbRHQWrvSgKM37mPhv9dw5Z6oR3OxM8fsAS0wulMj9VT2wfAETNtwBnkFEkZ3aoQvxvhqXRdY3LEbiXj+xxAYGymw640n1I1/SfeYNMlAzqRJqZRwPCIRv56Kxt7L8cgv/LRqa26Cpzo1xJB2buhQhSSpPOk5+Vhz5Ba+P3JLPXoyqI0r5g5uVaIjcV6BEpPWnsKJiAdo6GCJv2f0RH0NVsppQrUqxdbCBHtn9a5wFdKaIxH47N9rMDZS4JcpfvBvWrXl+LpQoJTw39V4/HQ8Uj3lWVyTBtZ4Z7AP+vs46+1Tf1ZuAbacjsb3RyNhY26Cn6d0g7Nd1QqKy6J6sbcwNcLxuf00Wh1ZG+UVKPH+9svYVPiGPM7PEx/+rw1Mq7lUPiEtG2uPReGXk0XTqn1bNsAPk7rqpSj4633XsXz/DbjZW+C/2U9We7SxLDn5BVi8O1zduLG5sw2WP9dRq5W5kiTh77BYfLLzijrpH9O5Ed4Z4lPmlNnBawl4d+tFxKZkAwCe6+aBeUN8qlxUrlRK2H4+Fl/sCVd/8GnubIO5g1rBytwYL/x0Gjn5Sgxt54ZlYzvopGXCyz+fwZ7L8TU6Evg4YtIkAzmSpoS0bPwReqfUqFJHTwc8180Tw3zddLrs/VHxqdlYsu86fjsTA6UEmBgpMN7PE6/3bw4nG3N17x5rM2P8Ob1HtQpXH5VfoMTo1cE4H5OM3i0aYP0LXct8QTl8/T5eKKyl+vB/bTCpcK80Q3D1XirWHY/CtrC7sDY3wayA5hjbzbPab7rakCRJ5y/EkiRhxIrjuHAnBTP6NsObgS11evtVlZVbAKUk6SQpSMnKw4xNZ3H0RiIUCuDdIT6Y0stbp49lSlYeNobcRnxKNt4a1EpvK9yy8woQ8PVh3HmYhVf7NMXcQa10evs3E9Lw2q9huFo4SjPR30vdKqMqUjLz8Pmea+pk1cHKFO8M9sGYzo1gZKTAw4xcfLTjirqQ3NPRCotGtUOPZvV18vvk5Bfg5+Db+PbgTSQXtpEwUgBKCejfyhmrnu+s1dRhRWKSMtH/azESuPr5zhjU1lUnt0slMWmSQU0lTapRpU0h0dh3pfSo0nPdPHXaV0kT4XFpWLTrKg6G31fH8mTLBthx4R4UCuD7CV20Hg7XxM2EdAxdfhQ5+coyV5lEJWbgf98eQ2p2Pp7p0gifj656LZU+5eYrYWKkqNZQvqHZfSkOr/wSClsLE5x4u59WBexVoVRKSEzPwd3kLMQmZyM2OavwdBZiU7Jw92EWHmbmQaEQ05EdPeuhs1c9dPJ0gHd9a62eF9EPMvHi+tO4mZAOKzNjLBvbsVSH59pm7+U4TPs5FKbGCuye2RtNtehbVh5JkrDpVDQ+3nEF2XlKOFqbYfFoX529FoTefoh3t15Ur4Lr1tgRw9u7qae5jRTAiz298X8DW+qlfjElKw+rD0dg7bFI5OQr0atZffwwqYvORvRVVItfGtWzxH+zn9T57VeFUinVqdcrJk0y0HfSlJCWjd/P3MHm09GISSpqplhTo0qaOHEzEZ/+exWXY1PV52nTn6Qqfjh6C5/svAprM2Psntlb3RMpPScfT604jhsJ6ejo6YDN07pXu5aKNKdUShi49AhuJqRj7qBWeLWPbp4DUYkZCL71oGRSlJyNeylZyCuo2ktZPStTdPKsh05e9dDJsx7ae9iX+790JioJ034ORVJGLlztLPDDpC46rTuTiyRJeGHdaRwKv48nmtfHhhe7VesDRlJGLub+eQH7CntVPdG8Pr56ur1Op4EBMUX60/FILNl3Q10qAIhps8VjfNHRs55O768s91KycDrqIQa2dtFLQpOZm4/+Xx3GvZRszB7QAq/3b67z+6hMYnoOTkUmIeTWA4REJiE8Pg3e9a3h5y1qZP28neBqr9u/bU1i0iQDfSVN56IfYs2RWyVHlSxMMKpjQ4yVYVSpMkqlhL/P38WaI5Ho2dQJ7w7Vfrmttvc39vuTOBWZBD9vR/z6UncAwMu/hGLflXg425rjn9d6wUXHL9ZUuT9C7+DN38+jvo05js3tW603FEkSW10s/Peaun/Oo4wUotDX3cFS/dXQoeTPOfkFOHs7GWejH+Ls7Ye4cDdFXXStYmykgI+bLToXS6Qa1bPE9vOxeOv3C8gtUKJtQzv8MLFrrX6jeFRUYgYGLjmC3AIlVj/fCYPaal4ULkkS4lKzce1eGq7GiWnnhMJi7zmDWuLFnt56HZm4m5yFD7ZfxtEb9zGtd1ME9W1apz4k/XM+Fq/9eg4WpkY48H99qrWaVhPxqdmih19kEk5FJmm0KbiXkxX8vEUC5dfEscYX21QHkyYZ6Ctp+v1MDN76Q2zM2dHTAeO6eWKYr3uNLJevLaIfZGLQsiPIzC3AgmGtkZKVh2X7b8DM2AhbXu5eI582qbS8AiX6fHEId5Oz8PHItpjQ3atKt5OUkYu3fj+vXqLe0dMBrd3sCpMiVUJkAVc7C62Lb3PyC3AlNhWhtx/iXHQyQm8/RFxqdqnj6tuYq1eMDmztgqVjO8g+sqsPqn3SGjpYYt/s3mX+juk5+QiPS0N4XBquxaXiWlwart1LRWp2yQ2JmzawxvLnOqKNe82NxNW1aSMVSZLw7Brx4XCYrxu+HddJp7d/NzlLjCLdSkJI5AN1a4biWrnaws/bEd28ndC2oR3C49IQEimOvxKbCuUjmURDB0uRRBWORHk5WRlkeQTApEkW+kqasnIL8MWecDzdpZHBjSoZEtXWKGbGRuqRiC/G+OLpcjbHpJqx/kQU3t9+GY3qWeLQm320TmpO3EzEzC1hYtTCxAjvDvHBRH8vvb74xiZn4Wz0Q4Tefoiz0cm4fDdFPcr7cu8mmDuoVZ18YwbE603A14dxN1kUhY/u1KhkchSXWqI8oDhjIwWa1LdGS1dbdPBwwHg/L36406HLsSkY/s0xKCVgy7TuVd6UGxDlHofC7xfuCJFUYv9MQHSpb+1mpx416tbYscL9PlOz8xAa9RAnI8XtXbybou45puJiZw4/byf4N3XCmM6NanTBS2WYNMnAUPo0Pa4kScLEtafUTegehx5BtUF2XgF6fX4Aiem5GvXUUskrUGLJvutYdTgCkiRGLb55rhNau9f8/1Z2XgEu3k2BlZlxjY6ayGX3pXt45ZezFR7jbGuOVm52aOVqi1autmjpaotmzjZ1akrMEL279SI2hkTDx80OO17Tbl+6yMQM7L0chz2X43AuJhnF3/mNjRRo29Ae3QtHhjp7OVZ5uywAyMjJR+jth6IOKvIBwmKSS9QcPtfNEwtHtavy7esakyYZMGmSX2xyFl5cdxotXGzx1TPtDeqTzONM1VOrhYsNdr/Ru9JRmpikTLy++RzORScDEP113hvWuk5OhxkiSZLw0oZQ/Hc1HpamxmjhagufwsSopastWrnaVbqVCOlHUkYu+n55CClZefhkZFs8X8GUtyRJuHg3BXsvx2PP5TjceKQuqX0je/RsVh9+TZzQ2aueXjdtzs4rwNnohzhyPRGrD0fAzNgIJ+b101nfvupi0iQDJk2GQR99h6h6UrPz0HPhAaTl5GPNhM4Y2Kb8XjPbz8fi3b8uIi0nH7YWJlg0ylfvXaqptLwCJRLTc+Bia1FnpyJrK9WUt4OVKQ692adEJ/+8AiVORSZh7+U47L0Sj3spRfV5JkYK+Dd1wsDWLgho7VJhQ2B9GrHiOM7HJOPNgS0wo1/NrwQsizbv3/zoRnUKEybDY2dhign+Xlh5KAIrDkVgQGuXUn+nzNx8vP/3ZfweegcA0NmrHpaN7VCrVuDUJabGRrK9qVLFxvt5YlNINMLj07Bk33XMHdwKR67fx57L8dh/Nb5EQb6VmTH6tGyAga1d0beVc7Wm3HRlcg8vzNqSjF9ORuPlJ5vWuhkBjjTpCEeaiMqXmJ6DnosOICdfiU1T/Up0Z750NwWvbz6HW/czoFAAr/Vthtf7N9fJNhREddGJiESM+z4ERgqR4OYUa5vhZG2GAB8XBLZ1QY+m9Q2iGWZxOfkF6LlI1DnWxH6HmuBIExEZlPo25hjb1QPrg29j5aEI9GhWH5IkYe3xKHy+S/RecrWzwJJnO8i6NyBRbdCjaX0MaeeKfy/GISdfCU9HKwxs7YLAtq7o5FlPL3sU6oq5iTHGdfPE8gM3sf5ElEEkTdpg0kRENeKl3k2wMSQax24m4uC1BGwIjlJvvTOgtQsWj/atcFkzERX5Ykx79GnpDN9G9mjpYlurShPGdxfT9aeiknA5NqVWrUrl+DcR1YhG9awwokNDAMAL607jYPh9mJkY4eMRbbBmQmcmTERasDY3wTNdPNDK1a5WJUwA4GJngcHtxAjT+hNR8gajJSZNRFRjXu3TBKrX9+bONtg+oycm+DeudS/6RFQ9k3uIdgl/h8XiYUauzNFojtNzRFRjmjnb4ssx7RGXmo0Xe3qzYzTRY6qTZz20bWiHS3dTsfl0jM429dY3jjQRUY0a3bkRgvo2Y8JE9BhTKBSY5N8YgNgGK7+cjbgNDZMmIiIiqnHD27vD0doMd5Oz8N/VeLnD0QiTJiIiIqpxFqbGeK6b2FR9XS0pCGfSRERERLJ4vrsXjI0UOHkrCdfiUuUOp1JMmoiIiEgWbvaWCGzjAgBYf+K2zNFUjkkTERERyWZyD28AwNZzd5CSmSdzNBVj0kRERESy6dq4Hnzc7JCdp8SWM9Fyh1MhJk1EREQkG4VCoW52uSH4NgqUkswRlY9JExEREclqRIeGcLAyxZ2HWThwLUHucMpl0EnTwoUL0bVrV9ja2sLZ2RkjR45EeHh4iWOys7MRFBQEJycn2NjYYPTo0YiPL9nvITo6GkOHDoWVlRWcnZ3x1ltvIT8/v8Qxhw4dQqdOnWBubo5mzZph3bp1+v71iIiICKL9wLNdRfsBQ96PzqCTpsOHDyMoKAgnT57Evn37kJeXh4EDByIjI0N9zKxZs/DPP//g999/x+HDhxEbG4tRo0apLy8oKMDQoUORm5uLEydOYP369Vi3bh0WLFigPiYyMhJDhw5F3759ERYWhpkzZ2Lq1KnYs2dPjf6+REREj6sJ3b1gpACO3UzEjfg0ucMpk0KSJMOdPHzE/fv34ezsjMOHD6N3795ISUlBgwYNsGnTJowZMwYAcO3aNfj4+CA4OBjdu3fHrl27MGzYMMTGxsLFRSxrXL16NebOnYv79+/DzMwMc+fOxc6dO3Hp0iX1fY0dOxbJycnYvXu3RrGlpqbC3t4eKSkpsLOz0/0vT0REVMe9/PMZ7Lkcj+e7e+KTke1q5D61ef826JGmR6WkpAAAHB0dAQChoaHIy8tDQECA+phWrVrB09MTwcHBAIDg4GC0a9dOnTABQGBgIFJTU3H58mX1McVvQ3WM6jbKkpOTg9TU1BJfREREVHWTejQGAPx19i5Ssw2v/UCtSZqUSiVmzpyJnj17om3btgCAuLg4mJmZwcHBocSxLi4uiIuLUx9TPGFSXa66rKJjUlNTkZWVVWY8CxcuhL29vfrLw8Oj2r8jERHR48y/iRNautgiM7cAv5+5I3c4pdSapCkoKAiXLl3C5s2b5Q4FADBv3jykpKSov2JiYuQOiYiIqFZTKBSYqG4/EAWlgbUfqBVJ04wZM7Bjxw4cPHgQjRo1Up/v6uqK3NxcJCcnlzg+Pj4erq6u6mMeXU2n+rmyY+zs7GBpaVlmTObm5rCzsyvxRURERNXzVMeGsLMwwe0HmTh03bDaDxh00iRJEmbMmIGtW7fiwIED8Pb2LnF5586dYWpqiv3796vPCw8PR3R0NPz9/QEA/v7+uHjxIhISih74ffv2wc7ODq1bt1YfU/w2VMeoboOIiIhqhpWZibr9wDoD24/OoJOmoKAg/PLLL9i0aRNsbW0RFxeHuLg4dZ2Rvb09pkyZgtmzZ+PgwYMIDQ3FCy+8AH9/f3Tv3h0AMHDgQLRu3RoTJkzA+fPnsWfPHsyfPx9BQUEwNzcHALzyyiu4desW5syZg2vXrmHlypX47bffMGvWLNl+dyIiosfVhO6NoVAAR67fR8T9dLnDUTPopGnVqlVISUlBnz594Obmpv7asmWL+pglS5Zg2LBhGD16NHr37g1XV1f89ddf6suNjY2xY8cOGBsbw9/fH88//zwmTpyIjz76SH2Mt7c3du7ciX379qF9+/b46quv8MMPPyAwMLBGf18iIiICPJ2s0L+VMwDg52DDGW2qVX2aDBn7NBEREenO0Rv3MeHHU7AxN0HwvH6wtTDVy/3U2T5NRERE9Hjo1aw+mjnbID0nH3+GGkb7ASZNREREZHAUCgUm+avaD9w2iPYDTJqIiIjIII3q1Ai25ia4lZiBozcT5Q6HSRMREREZJmtzE4zpIvozrj8RJW8wYNJEREREBmySv2g/cDA8AVGJGbLGwqSJiIiIDFbj+tbo06IBJEnUNsmJSRMREREZtEk9GsNIAaTn5Mkah4ms905ERERUid7NG+DY3H5wdyh7P9iawpEmIiIiMmhGRgrZEyaASRMRERGRRpg0EREREWmASRMRERGRBpg0EREREWmASRMRERGRBpg0EREREWmASRMRERGRBpg0EREREWmASRMRERGRBpg0EREREWmASRMRERGRBpg0EREREWmASRMRERGRBkzkDqCukCQJAJCamipzJERERKQp1fu26n28IkyadCQtLQ0A4OHhIXMkREREpK20tDTY29tXeIxC0iS1okoplUrExsbC1tYWCoWi1OWpqanw8PBATEwM7OzsZIiw9uBjpTk+VprjY6U5Plaa42OlHUN8vCRJQlpaGtzd3WFkVHHVEkeadMTIyAiNGjWq9Dg7OzuDeaIYOj5WmuNjpTk+VprjY6U5PlbaMbTHq7IRJhUWghMRERFpgEkTERERkQaYNNUQc3NzvP/++zA3N5c7FIPHx0pzfKw0x8dKc3ysNMfHSju1/fFiITgRERGRBjjSRERERKQBJk1EREREGmDSRERERKQBJk1EREREGmDSVANWrFiBxo0bw8LCAn5+fjh16pTcIRmkDz74AAqFosRXq1at5A7LIBw5cgTDhw+Hu7s7FAoFtm3bVuJySZKwYMECuLm5wdLSEgEBAbhx44Y8wcqsssdq8uTJpZ5ngwYNkidYmS1cuBBdu3aFra0tnJ2dMXLkSISHh5c4Jjs7G0FBQXBycoKNjQ1Gjx6N+Ph4mSKWjyaPVZ8+fUo9t1555RWZIpbPqlWr4Ovrq25g6e/vj127dqkvr83PKSZNerZlyxbMnj0b77//Ps6ePYv27dsjMDAQCQkJcodmkNq0aYN79+6pv44dOyZ3SAYhIyMD7du3x4oVK8q8fPHixVi+fDlWr16NkJAQWFtbIzAwENnZ2TUcqfwqe6wAYNCgQSWeZ7/++msNRmg4Dh8+jKCgIJw8eRL79u1DXl4eBg4ciIyMDPUxs2bNwj///IPff/8dhw8fRmxsLEaNGiVj1PLQ5LECgJdeeqnEc2vx4sUyRSyfRo0aYdGiRQgNDcWZM2fQr18/jBgxApcvXwZQy59TEulVt27dpKCgIPXPBQUFkru7u7Rw4UIZozJM77//vtS+fXu5wzB4AKStW7eqf1YqlZKrq6v0xRdfqM9LTk6WzM3NpV9//VWGCA3Ho4+VJEnSpEmTpBEjRsgSj6FLSEiQAEiHDx+WJEk8j0xNTaXff/9dfczVq1clAFJwcLBcYRqERx8rSZKkJ598UnrjjTfkC8qA1atXT/rhhx9q/XOKI016lJubi9DQUAQEBKjPMzIyQkBAAIKDg2WMzHDduHED7u7uaNKkCcaPH4/o6Gi5QzJ4kZGRiIuLK/E8s7e3h5+fH59n5Th06BCcnZ3RsmVLvPrqq3jw4IHcIRmElJQUAICjoyMAIDQ0FHl5eSWeW61atYKnp+dj/9x69LFS2bhxI+rXr4+2bdti3rx5yMzMlCM8g1FQUIDNmzcjIyMD/v7+tf45xQ179SgxMREFBQVwcXEpcb6LiwuuXbsmU1SGy8/PD+vWrUPLli1x7949fPjhh3jiiSdw6dIl2Nrayh2ewYqLiwOAMp9nqsuoyKBBgzBq1Ch4e3sjIiIC77zzDgYPHozg4GAYGxvLHZ5slEolZs6ciZ49e6Jt27YAxHPLzMwMDg4OJY593J9bZT1WADBu3Dh4eXnB3d0dFy5cwNy5cxEeHo6//vpLxmjlcfHiRfj7+yM7Oxs2NjbYunUrWrdujbCwsFr9nGLSRAZj8ODB6tO+vr7w8/ODl5cXfvvtN0yZMkXGyKguGTt2rPp0u3bt4Ovri6ZNm+LQoUPo37+/jJHJKygoCJcuXWIdoQbKe6ymTZumPt2uXTu4ubmhf//+iIiIQNOmTWs6TFm1bNkSYWFhSElJwR9//IFJkybh8OHDcodVbZye06P69evD2Ni41KqA+Ph4uLq6yhRV7eHg4IAWLVrg5s2bcodi0FTPJT7PqqZJkyaoX7/+Y/08mzFjBnbs2IGDBw+iUaNG6vNdXV2Rm5uL5OTkEsc/zs+t8h6rsvj5+QHAY/ncMjMzQ7NmzdC5c2csXLgQ7du3x7Jly2r9c4pJkx6ZmZmhc+fO2L9/v/o8pVKJ/fv3w9/fX8bIaof09HRERETAzc1N7lAMmre3N1xdXUs8z1JTUxESEsLnmQbu3LmDBw8ePJbPM0mSMGPGDGzduhUHDhyAt7d3ics7d+4MU1PTEs+t8PBwREdHP3bPrcoeq7KEhYUBwGP53HqUUqlETk5OrX9OcXpOz2bPno1JkyahS5cu6NatG5YuXYqMjAy88MILcodmcN58800MHz4cXl5eiI2Nxfvvvw9jY2M899xzcocmu/T09BKfViMjIxEWFgZHR0d4enpi5syZ+OSTT9C8eXN4e3vjvffeg7u7O0aOHClf0DKp6LFydHTEhx9+iNGjR8PV1RURERGYM2cOmjVrhsDAQBmjlkdQUBA2bdqEv//+G7a2tuqaEnt7e1haWsLe3h5TpkzB7Nmz4ejoCDs7O7z22mvw9/dH9+7dZY6+ZlX2WEVERGDTpk0YMmQInJyccOHCBcyaNQu9e/eGr6+vzNHXrHnz5mHw4MHw9PREWloaNm3ahEOHDmHPnj21/zkl9/K9x8E333wjeXp6SmZmZlK3bt2kkydPyh2SQXr22WclNzc3yczMTGrYsKH07LPPSjdv3pQ7LINw8OBBCUCpr0mTJkmSJNoOvPfee5KLi4tkbm4u9e/fXwoPD5c3aJlU9FhlZmZKAwcOlBo0aCCZmppKXl5e0ksvvSTFxcXJHbYsynqcAEg//fST+pisrCxp+vTpUr169SQrKyvpqaeeku7duydf0DKp7LGKjo6WevfuLTk6Okrm5uZSs2bNpLfeektKSUmRN3AZvPjii5KXl5dkZmYmNWjQQOrfv7+0d+9e9eW1+TmlkCRJqskkjYiIiKg2Yk0TERERkQaYNBERERFpgEkTERERkQaYNBERERFpgEkTERERkQaYNBERERFpgEkTERERkQaYNBERERFpgEkTERERkQaYNBHRY2ny5MlQKBRQKBQwNTWFi4sLBgwYgLVr10KpVModHhEZICZNRPTYGjRoEO7du4eoqCjs2rULffv2xRtvvIFhw4YhPz9f7vCIyMAwaSKix5a5uTlcXV3RsGFDdOrUCe+88w7+/vtv7Nq1C+vWrQMAfP3112jXrh2sra3h4eGB6dOnIz09HQCQkZEBOzs7/PHHHyVud9u2bbC2tkZaWlpN/0pEpEdMmoiIiunXrx/at2+Pv/76CwBgZGSE5cuX4/Lly1i/fj0OHDiAOXPmAACsra0xduxY/PTTTyVu46effsKYMWNga2tb4/ETkf4oJEmS5A6CiKimTZ48GcnJydi2bVupy8aOHYsLFy7gypUrpS77448/8MorryAxMREAcOrUKfTo0QMxMTFwc3NDQkICGjZsiP/++w9PPvmkvn8NIqpBHGkiInqEJElQKBQAgP/++w/9+/dHw4YNYWtriwkTJuDBgwfIzMwEAHTr1g1t2rTB+vXrAQC//PILvLy80Lt3b9niJyL9YNJERPSIq1evwtvbG1FRURg2bBh8fX3x559/IjQ0FCtWrAAA5Obmqo+fOnWqugbqp59+wgsvvKBOuoio7mDSRERUzIEDB3Dx4kWMHj0aoaGhUCqV+Oqrr9C9e3e0aNECsbGxpa7z/PPP4/bt21i+fDmuXLmCSZMmyRA5EembidwBEBHJJScnB3FxcSgoKEB8fDx2796NhQsXYtiwYZg4cSIuXbqEvLw8fPPNNxg+fDiOHz+O1atXl7qdevXqYdSoUXjrrbcwcOBANGrUSIbfhoj0jSNNRPTY2r17N9zc3NC4cWMMGjQIBw8exPLly/H333/D2NgY7du3x9dff43PP/8cbdu2xcaNG7Fw4cIyb2vKlCnIzc3Fiy++WMO/BRHVFK6eIyLSgZ9//hmzZs1CbGwszMzM5A6HiPSA03NERNWQmZmJe/fuYdGiRXj55ZeZMBHVYZyeIyKqhsWLF6NVq1ZwdXXFvHnz5A6HiPSI03NEREREGuBIExEREZEGmDQRERERaYBJExEREZEGmDQRERERaYBJExEREZEGmDQRERERaYBJExEREZEGmDQRERERaeD/Aalrg2IRirZ/AAAAAElFTkSuQmCC">
            <a:extLst>
              <a:ext uri="{FF2B5EF4-FFF2-40B4-BE49-F238E27FC236}">
                <a16:creationId xmlns:a16="http://schemas.microsoft.com/office/drawing/2014/main" id="{2A3AE1E7-1506-219E-E63D-B1549C00E5CD}"/>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a:extLst>
              <a:ext uri="{FF2B5EF4-FFF2-40B4-BE49-F238E27FC236}">
                <a16:creationId xmlns:a16="http://schemas.microsoft.com/office/drawing/2014/main" id="{DAC01385-316A-7AD2-1181-4C117BCD0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252" y="1884148"/>
            <a:ext cx="8180173" cy="481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0981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Data Glacier Internship (1)</Template>
  <TotalTime>0</TotalTime>
  <Words>2428</Words>
  <Application>Microsoft Office PowerPoint</Application>
  <PresentationFormat>Widescreen</PresentationFormat>
  <Paragraphs>155</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Angsana New</vt:lpstr>
      <vt:lpstr>Aptos</vt:lpstr>
      <vt:lpstr>Arial</vt:lpstr>
      <vt:lpstr>Calibri</vt:lpstr>
      <vt:lpstr>Calibri Light</vt:lpstr>
      <vt:lpstr>var(--colab-chrome-font-family)</vt:lpstr>
      <vt:lpstr>var(--colab-code-font-family)</vt:lpstr>
      <vt:lpstr>Office Theme</vt:lpstr>
      <vt:lpstr>PowerPoint Presentation</vt:lpstr>
      <vt:lpstr>   Agenda</vt:lpstr>
      <vt:lpstr>   Executive Summary</vt:lpstr>
      <vt:lpstr>   Problem  Statement</vt:lpstr>
      <vt:lpstr>   Data Information</vt:lpstr>
      <vt:lpstr>  Correlation Analysis: Insights Visualization: Correlation Heatmap Purpose: Analyze relationships between key numerical variables in the dataset.  Key Features: Heatmap created using the 'rainbow' palette for vibrant color representation.  Annotations: Correlation values displayed with customized styling for clarity. Upper triangle of the heatmap masked for a cleaner visual.  Key Insights: Strong Positive Correlations Identified: Population and Number of Cab Users: Higher population correlates with increased cab users. Price Charged, Cost of Trip, and KM Travelled: These metrics are closely related, indicating that longer trips incur higher costs and prices.  Customization Highlights: Transparent, italic annotations enhance readability. A detailed color bar provides precise correlation scaling.  Conclusion: The strong correlations provide actionable insights for pricing strategies and targeting cities with high populations to maximize profitability. </vt:lpstr>
      <vt:lpstr>   Customer Segmentation Analysis Scatter Plot Overview Purpose: Examine the relationship between Number of Rides and Customer Lifetime Value (CLV) across segments. Key Features: Distinct customer segments visualized with vibrant colors. Positive correlation observed: More rides = Higher CLV. Key Takeaways: Ride Frequency Drives Value: Increasing rides boosts CLV significantly. Segment Insights: Enables targeted strategies for high-value customers. </vt:lpstr>
      <vt:lpstr>Exploratory Data Analysis (EDA)</vt:lpstr>
      <vt:lpstr>Exploratory Data Analysis (EDA)</vt:lpstr>
      <vt:lpstr>Exploratory Data Analysis (EDA)</vt:lpstr>
      <vt:lpstr>       Year-on-Year Profit Trend Analysis Objective: Analyze the profit trends over the years for Yellow Cab and Pink Cab.  Key Insights: Overall Trend: Both companies show a declining profit margin year-over-year. Indicates possible industry challenges or increasing operational costs over time.  Visualization: A line graph comparing yearly profit trends for both companies with clear markers for each year. </vt:lpstr>
      <vt:lpstr> Monthly Profit Trend by Company Objective:  Analyze monthly profit variations for Yellow Cab and Pink Cab across different months.  Key Insights: Profit Fluctuations: Both companies show varying profits across months, with clear seasonal trends. Understanding these trends can help in identifying peak business periods and strategizing for better revenue during lean months.  Visualization: A line graph comparing monthly profit trends for Yellow Cab and Pink Cab, highlighting the changes in profit month-over-month.  </vt:lpstr>
      <vt:lpstr> Payment Mode Preferences by Company Hypothesis: Customers of both Yellow Cab and Pink Cab are more likely to use card payments than cash payments. Motivation: The increasing popularity of digital payment methods driven by convenience and security. Younger, tech-savvy customers prefer card payments over cash. Understanding payment preferences can help optimize payment systems and improve the customer experience. Key Insight: The count plot confirms a clear preference for card payments across both companies, supporting the hypothesis. Visualization: Count plot showing the distribution of Payment Modes (Card vs Cash) for Yellow Cab and Pink Cab.</vt:lpstr>
      <vt:lpstr>   Age Group Contribution to Profit for Both Companies Hypothesis:  The age groups contributing to profits for Yellow Cab and Pink Cab will be similar, predominantly consisting of younger individuals.  Reasoning: Younger people are more inclined to use cab services, which is expected to drive significant profit.  Objective: To verify if there’s any bias or noise within the age demographic affecting the profit distribution.  Key Insight: Age Distribution: The majority of users for both companies are young adults. Profit Distribution: A significant portion of profits is generated by younger individuals. Conclusion: Age demographics do not significantly differentiate between the two companies, suggesting age is not a determining factor for investment preference.  Visualizations: Pie charts showing: Age Distribution of users Income Distribution of users Profit Distribution by Age Group </vt:lpstr>
      <vt:lpstr>Exploratory Data Analysis (EDA)</vt:lpstr>
      <vt:lpstr>   Average Price per Kilometer Comparison Hypothesis: Yellow Cab will charge a higher average price per kilometer compared to Pink Cab. Findings: The average price per kilometer for Yellow Cab is higher than for Pink Cab. Analysis: Calculated the Price per KM for each trip and averaged it across each company. Yellow Cab tends to have a higher rate compared to Pink Cab. Visualizations: Bar Chart comparing the average price per KM for both companies. </vt:lpstr>
      <vt:lpstr>Exploratory Data Analysis (EDA)</vt:lpstr>
      <vt:lpstr> Hypothesis tests</vt:lpstr>
      <vt:lpstr>Exploratory Data Analysis (EDA)</vt:lpstr>
      <vt:lpstr> Hypothesis tests</vt:lpstr>
      <vt:lpstr>    1. Focus on High-Profit Urban Centers Target cities like New York, Los Angeles, and Washington DC, where both companies generate the most profit. Enhance marketing and optimize fleet size in these areas to drive further revenue growth.  2. Encourage Card Payments Since customers prefer card payments, both companies should enhance digital payment options, incentivize card transactions, and ensure secure, fast payment processes to boost convenience and reduce reliance on cash.  3. Target Younger Demographics With younger individuals contributing the most to profits, both companies should tailor marketing campaigns, loyalty programs, and discounts to young, tech-savvy consumers. Consider offering services like group rides or short-distance trips that appeal to this demographic. </vt:lpstr>
      <vt:lpstr>    4. Adjust Pricing Models Yellow Cab's higher price per km suggests a premium service offering, while Pink Cab has a lower average price. Pink Cab should assess pricing strategies to improve profitability, while Yellow Cab can further leverage its premium positioning to emphasize quality service. These focused actions will help both companies improve profitability, better cater to customer preferences, and stay competitive in the market.  5. Leverage Gender Insights Yellow Cab shows a significant difference in profits between genders. They could consider targeted promotions or campaigns for female customers, possibly addressing safety concerns or offering female-specific perks, which might attract more customers.  6. Seasonal and Monthly Planning Profitability varies significantly by month. Companies should use this insight to run seasonal promotions or discounts during low-profit months and ramp up fleet availability during high-demand periods like the summer or holidays. These combined strategies will help both companies align with customer needs, optimize operations, and boost overall profitability.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Blessed Adjei-Gyan</dc:creator>
  <cp:lastModifiedBy>Blessed Adjei-Gyan</cp:lastModifiedBy>
  <cp:revision>3</cp:revision>
  <dcterms:created xsi:type="dcterms:W3CDTF">2024-11-23T23:10:50Z</dcterms:created>
  <dcterms:modified xsi:type="dcterms:W3CDTF">2024-11-24T01:33:59Z</dcterms:modified>
</cp:coreProperties>
</file>