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90" r:id="rId4"/>
    <p:sldId id="270" r:id="rId5"/>
    <p:sldId id="291" r:id="rId6"/>
    <p:sldId id="272" r:id="rId7"/>
    <p:sldId id="293" r:id="rId8"/>
    <p:sldId id="292" r:id="rId9"/>
    <p:sldId id="275" r:id="rId10"/>
    <p:sldId id="295" r:id="rId11"/>
    <p:sldId id="308" r:id="rId12"/>
    <p:sldId id="296" r:id="rId13"/>
    <p:sldId id="297" r:id="rId14"/>
    <p:sldId id="29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74F"/>
    <a:srgbClr val="548235"/>
    <a:srgbClr val="003366"/>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5388" autoAdjust="0"/>
  </p:normalViewPr>
  <p:slideViewPr>
    <p:cSldViewPr snapToGrid="0">
      <p:cViewPr varScale="1">
        <p:scale>
          <a:sx n="85" d="100"/>
          <a:sy n="85" d="100"/>
        </p:scale>
        <p:origin x="427"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764DE79-268F-4C1A-8933-263129D2AF90}" type="datetimeFigureOut">
              <a:rPr lang="en-US" dirty="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318442"/>
            <a:ext cx="2738649" cy="2738649"/>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128799" y="1599812"/>
            <a:ext cx="10449052" cy="4955203"/>
          </a:xfrm>
          <a:prstGeom prst="rect">
            <a:avLst/>
          </a:prstGeom>
          <a:solidFill>
            <a:srgbClr val="37474F"/>
          </a:solidFill>
        </p:spPr>
        <p:txBody>
          <a:bodyPr wrap="square" rtlCol="0">
            <a:spAutoFit/>
          </a:bodyPr>
          <a:lstStyle/>
          <a:p>
            <a:pPr algn="ctr"/>
            <a:r>
              <a:rPr lang="en-GB" sz="6000" dirty="0">
                <a:solidFill>
                  <a:schemeClr val="bg1"/>
                </a:solidFill>
                <a:latin typeface="Angsana New" pitchFamily="18" charset="-34"/>
                <a:cs typeface="Angsana New" pitchFamily="18" charset="-34"/>
              </a:rPr>
              <a:t>Data Glacier Virtual Internship</a:t>
            </a:r>
          </a:p>
          <a:p>
            <a:pPr algn="ctr"/>
            <a:r>
              <a:rPr lang="en-GB" sz="6000" dirty="0">
                <a:solidFill>
                  <a:schemeClr val="bg1"/>
                </a:solidFill>
                <a:latin typeface="Angsana New" pitchFamily="18" charset="-34"/>
                <a:cs typeface="Angsana New" pitchFamily="18" charset="-34"/>
              </a:rPr>
              <a:t>Final Project – Customer Segmentation</a:t>
            </a:r>
            <a:endParaRPr lang="en-US" sz="3600" dirty="0">
              <a:solidFill>
                <a:schemeClr val="bg1"/>
              </a:solidFill>
              <a:latin typeface="Angsana New" pitchFamily="18" charset="-34"/>
              <a:cs typeface="Angsana New" pitchFamily="18" charset="-34"/>
            </a:endParaRPr>
          </a:p>
          <a:p>
            <a:endParaRPr lang="tr-TR" sz="3600" dirty="0">
              <a:solidFill>
                <a:schemeClr val="bg1"/>
              </a:solidFill>
              <a:latin typeface="Angsana New" pitchFamily="18" charset="-34"/>
              <a:cs typeface="Angsana New" pitchFamily="18" charset="-34"/>
            </a:endParaRPr>
          </a:p>
          <a:p>
            <a:pPr algn="ctr"/>
            <a:r>
              <a:rPr lang="en-GB" sz="4400" dirty="0">
                <a:solidFill>
                  <a:schemeClr val="bg1"/>
                </a:solidFill>
                <a:latin typeface="Angsana New" pitchFamily="18" charset="-34"/>
                <a:cs typeface="Angsana New" pitchFamily="18" charset="-34"/>
              </a:rPr>
              <a:t>Blessed Adjei-Gyan</a:t>
            </a:r>
          </a:p>
          <a:p>
            <a:pPr algn="ctr"/>
            <a:endParaRPr lang="tr-TR" sz="4400" dirty="0">
              <a:solidFill>
                <a:schemeClr val="bg1"/>
              </a:solidFill>
              <a:latin typeface="Angsana New" pitchFamily="18" charset="-34"/>
              <a:cs typeface="Angsana New" pitchFamily="18" charset="-34"/>
            </a:endParaRPr>
          </a:p>
          <a:p>
            <a:pPr algn="ctr"/>
            <a:r>
              <a:rPr lang="en-US" sz="3600" dirty="0">
                <a:solidFill>
                  <a:schemeClr val="bg1"/>
                </a:solidFill>
                <a:latin typeface="Angsana New" pitchFamily="18" charset="-34"/>
                <a:cs typeface="Angsana New" pitchFamily="18" charset="-34"/>
              </a:rPr>
              <a:t>13</a:t>
            </a:r>
            <a:r>
              <a:rPr lang="en-US" sz="3600" baseline="30000" dirty="0">
                <a:solidFill>
                  <a:schemeClr val="bg1"/>
                </a:solidFill>
                <a:latin typeface="Angsana New" pitchFamily="18" charset="-34"/>
                <a:cs typeface="Angsana New" pitchFamily="18" charset="-34"/>
              </a:rPr>
              <a:t>th</a:t>
            </a:r>
            <a:r>
              <a:rPr lang="en-US" sz="3600" dirty="0">
                <a:solidFill>
                  <a:schemeClr val="bg1"/>
                </a:solidFill>
                <a:latin typeface="Angsana New" pitchFamily="18" charset="-34"/>
                <a:cs typeface="Angsana New" pitchFamily="18" charset="-34"/>
              </a:rPr>
              <a:t> January, 2025</a:t>
            </a:r>
          </a:p>
          <a:p>
            <a:pPr algn="ctr"/>
            <a:endParaRPr lang="en-US" sz="2800" dirty="0">
              <a:solidFill>
                <a:srgbClr val="FF6600"/>
              </a:solidFill>
              <a:latin typeface="Angsana New" pitchFamily="18" charset="-34"/>
              <a:cs typeface="Angsana New" pitchFamily="18" charset="-3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15956" y="1415956"/>
            <a:ext cx="6858002" cy="4026090"/>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tr-TR" sz="4800" b="1" dirty="0" err="1">
                <a:solidFill>
                  <a:schemeClr val="bg1"/>
                </a:solidFill>
                <a:latin typeface="Angsana New" pitchFamily="18" charset="-34"/>
                <a:cs typeface="Angsana New" pitchFamily="18" charset="-34"/>
              </a:rPr>
              <a:t>Understanding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5478317" y="818632"/>
            <a:ext cx="5375189" cy="523220"/>
          </a:xfrm>
          <a:prstGeom prst="rect">
            <a:avLst/>
          </a:prstGeom>
        </p:spPr>
        <p:txBody>
          <a:bodyPr wrap="none">
            <a:spAutoFit/>
          </a:bodyPr>
          <a:lstStyle/>
          <a:p>
            <a:r>
              <a:rPr lang="en-US" sz="2800" dirty="0">
                <a:solidFill>
                  <a:srgbClr val="37474F"/>
                </a:solidFill>
                <a:latin typeface="Angsana New" pitchFamily="18" charset="-34"/>
                <a:cs typeface="Angsana New" pitchFamily="18" charset="-34"/>
              </a:rPr>
              <a:t>The dataset consists of 48 columns and 1000000 rows.</a:t>
            </a:r>
          </a:p>
        </p:txBody>
      </p:sp>
      <p:pic>
        <p:nvPicPr>
          <p:cNvPr id="5" name="Picture 4">
            <a:extLst>
              <a:ext uri="{FF2B5EF4-FFF2-40B4-BE49-F238E27FC236}">
                <a16:creationId xmlns:a16="http://schemas.microsoft.com/office/drawing/2014/main" id="{584C0998-28B0-F91C-31CE-160E1E9DD28B}"/>
              </a:ext>
            </a:extLst>
          </p:cNvPr>
          <p:cNvPicPr>
            <a:picLocks noChangeAspect="1"/>
          </p:cNvPicPr>
          <p:nvPr/>
        </p:nvPicPr>
        <p:blipFill>
          <a:blip r:embed="rId3"/>
          <a:stretch>
            <a:fillRect/>
          </a:stretch>
        </p:blipFill>
        <p:spPr>
          <a:xfrm>
            <a:off x="4417332" y="1577590"/>
            <a:ext cx="6959534" cy="4843306"/>
          </a:xfrm>
          <a:prstGeom prst="rect">
            <a:avLst/>
          </a:prstGeom>
        </p:spPr>
      </p:pic>
    </p:spTree>
    <p:extLst>
      <p:ext uri="{BB962C8B-B14F-4D97-AF65-F5344CB8AC3E}">
        <p14:creationId xmlns:p14="http://schemas.microsoft.com/office/powerpoint/2010/main" val="151085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4F385-AA4E-B829-DDF6-AB6AAC405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38220-04A2-43C8-2207-5588289F8C0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Preprocessing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Column Renaming </a:t>
            </a:r>
            <a:br>
              <a:rPr lang="en-GB" sz="4800" b="1" dirty="0">
                <a:solidFill>
                  <a:schemeClr val="bg1"/>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A955F536-C3CA-B034-9A80-E0FD2F1C211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F660C40B-9DE0-2127-7B68-02A827998D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a:extLst>
              <a:ext uri="{FF2B5EF4-FFF2-40B4-BE49-F238E27FC236}">
                <a16:creationId xmlns:a16="http://schemas.microsoft.com/office/drawing/2014/main" id="{2D3E9D6B-BCA3-1736-3CF8-344C9701B518}"/>
              </a:ext>
            </a:extLst>
          </p:cNvPr>
          <p:cNvSpPr/>
          <p:nvPr/>
        </p:nvSpPr>
        <p:spPr>
          <a:xfrm>
            <a:off x="4276644" y="1251563"/>
            <a:ext cx="7395588" cy="369332"/>
          </a:xfrm>
          <a:prstGeom prst="rect">
            <a:avLst/>
          </a:prstGeom>
        </p:spPr>
        <p:txBody>
          <a:bodyPr wrap="square">
            <a:spAutoFit/>
          </a:bodyPr>
          <a:lstStyle/>
          <a:p>
            <a:r>
              <a:rPr lang="en-GB" b="1" dirty="0"/>
              <a:t>        </a:t>
            </a:r>
            <a:endParaRPr lang="en-US" sz="2800" dirty="0">
              <a:latin typeface="Angsana New" pitchFamily="18" charset="-34"/>
              <a:cs typeface="Angsana New" pitchFamily="18" charset="-34"/>
            </a:endParaRPr>
          </a:p>
        </p:txBody>
      </p:sp>
      <p:pic>
        <p:nvPicPr>
          <p:cNvPr id="9" name="Picture 8">
            <a:extLst>
              <a:ext uri="{FF2B5EF4-FFF2-40B4-BE49-F238E27FC236}">
                <a16:creationId xmlns:a16="http://schemas.microsoft.com/office/drawing/2014/main" id="{D3F9524D-701E-E67F-63D3-FE4B966AB081}"/>
              </a:ext>
            </a:extLst>
          </p:cNvPr>
          <p:cNvPicPr>
            <a:picLocks noChangeAspect="1"/>
          </p:cNvPicPr>
          <p:nvPr/>
        </p:nvPicPr>
        <p:blipFill>
          <a:blip r:embed="rId3"/>
          <a:stretch>
            <a:fillRect/>
          </a:stretch>
        </p:blipFill>
        <p:spPr>
          <a:xfrm>
            <a:off x="4541855" y="0"/>
            <a:ext cx="7395588" cy="6858000"/>
          </a:xfrm>
          <a:prstGeom prst="rect">
            <a:avLst/>
          </a:prstGeom>
        </p:spPr>
      </p:pic>
    </p:spTree>
    <p:extLst>
      <p:ext uri="{BB962C8B-B14F-4D97-AF65-F5344CB8AC3E}">
        <p14:creationId xmlns:p14="http://schemas.microsoft.com/office/powerpoint/2010/main" val="196728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Preprocessing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Column Renaming </a:t>
            </a:r>
            <a:br>
              <a:rPr lang="en-GB" sz="4800" b="1" dirty="0">
                <a:solidFill>
                  <a:schemeClr val="bg1"/>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4276644" y="1241514"/>
            <a:ext cx="7395588" cy="4678204"/>
          </a:xfrm>
          <a:prstGeom prst="rect">
            <a:avLst/>
          </a:prstGeom>
        </p:spPr>
        <p:txBody>
          <a:bodyPr wrap="square">
            <a:spAutoFit/>
          </a:bodyPr>
          <a:lstStyle/>
          <a:p>
            <a:r>
              <a:rPr lang="en-GB" b="1" dirty="0"/>
              <a:t>        </a:t>
            </a:r>
            <a:r>
              <a:rPr lang="en-GB" b="1" dirty="0">
                <a:solidFill>
                  <a:srgbClr val="37474F"/>
                </a:solidFill>
              </a:rPr>
              <a:t>Objective:</a:t>
            </a:r>
            <a:br>
              <a:rPr lang="en-GB" dirty="0">
                <a:solidFill>
                  <a:srgbClr val="37474F"/>
                </a:solidFill>
              </a:rPr>
            </a:br>
            <a:r>
              <a:rPr lang="en-GB" dirty="0">
                <a:solidFill>
                  <a:srgbClr val="37474F"/>
                </a:solidFill>
              </a:rPr>
              <a:t>        To enhance dataset clarity and interpretability by renaming columns with   </a:t>
            </a:r>
          </a:p>
          <a:p>
            <a:r>
              <a:rPr lang="en-GB" dirty="0">
                <a:solidFill>
                  <a:srgbClr val="37474F"/>
                </a:solidFill>
              </a:rPr>
              <a:t>        meaningful and descriptive names.  </a:t>
            </a:r>
          </a:p>
          <a:p>
            <a:endParaRPr lang="en-GB" dirty="0">
              <a:solidFill>
                <a:srgbClr val="37474F"/>
              </a:solidFill>
            </a:endParaRPr>
          </a:p>
          <a:p>
            <a:r>
              <a:rPr lang="en-GB" b="1" dirty="0">
                <a:solidFill>
                  <a:srgbClr val="37474F"/>
                </a:solidFill>
              </a:rPr>
              <a:t>        Key Highlights:</a:t>
            </a:r>
          </a:p>
          <a:p>
            <a:endParaRPr lang="en-GB" dirty="0">
              <a:solidFill>
                <a:srgbClr val="37474F"/>
              </a:solidFill>
            </a:endParaRPr>
          </a:p>
          <a:p>
            <a:r>
              <a:rPr lang="en-GB" b="1" dirty="0">
                <a:solidFill>
                  <a:srgbClr val="37474F"/>
                </a:solidFill>
              </a:rPr>
              <a:t>        Column Standardization:</a:t>
            </a:r>
            <a:endParaRPr lang="en-GB" dirty="0">
              <a:solidFill>
                <a:srgbClr val="37474F"/>
              </a:solidFill>
            </a:endParaRPr>
          </a:p>
          <a:p>
            <a:pPr marL="742950" lvl="1" indent="-285750">
              <a:buFont typeface="Arial" panose="020B0604020202020204" pitchFamily="34" charset="0"/>
              <a:buChar char="•"/>
            </a:pPr>
            <a:r>
              <a:rPr lang="en-GB" dirty="0">
                <a:solidFill>
                  <a:srgbClr val="37474F"/>
                </a:solidFill>
              </a:rPr>
              <a:t>Original dataset contained ambiguous column names.</a:t>
            </a:r>
          </a:p>
          <a:p>
            <a:pPr marL="742950" lvl="1" indent="-285750">
              <a:buFont typeface="Arial" panose="020B0604020202020204" pitchFamily="34" charset="0"/>
              <a:buChar char="•"/>
            </a:pPr>
            <a:r>
              <a:rPr lang="en-GB" dirty="0">
                <a:solidFill>
                  <a:srgbClr val="37474F"/>
                </a:solidFill>
              </a:rPr>
              <a:t>Renamed columns to improve readability and facilitate analysis.</a:t>
            </a:r>
          </a:p>
          <a:p>
            <a:pPr lvl="1"/>
            <a:endParaRPr lang="en-GB" dirty="0">
              <a:solidFill>
                <a:srgbClr val="37474F"/>
              </a:solidFill>
            </a:endParaRPr>
          </a:p>
          <a:p>
            <a:pPr lvl="1"/>
            <a:endParaRPr lang="en-GB" dirty="0">
              <a:solidFill>
                <a:srgbClr val="37474F"/>
              </a:solidFill>
            </a:endParaRPr>
          </a:p>
          <a:p>
            <a:pPr lvl="1"/>
            <a:r>
              <a:rPr lang="en-GB" b="1" dirty="0">
                <a:solidFill>
                  <a:srgbClr val="37474F"/>
                </a:solidFill>
              </a:rPr>
              <a:t>Benefits:</a:t>
            </a:r>
            <a:br>
              <a:rPr lang="en-GB" dirty="0">
                <a:solidFill>
                  <a:srgbClr val="37474F"/>
                </a:solidFill>
              </a:rPr>
            </a:br>
            <a:r>
              <a:rPr lang="en-GB" dirty="0">
                <a:solidFill>
                  <a:srgbClr val="37474F"/>
                </a:solidFill>
              </a:rPr>
              <a:t>✔ Enhanced data readability for stakeholders.</a:t>
            </a:r>
            <a:br>
              <a:rPr lang="en-GB" dirty="0">
                <a:solidFill>
                  <a:srgbClr val="37474F"/>
                </a:solidFill>
              </a:rPr>
            </a:br>
            <a:r>
              <a:rPr lang="en-GB" dirty="0">
                <a:solidFill>
                  <a:srgbClr val="37474F"/>
                </a:solidFill>
              </a:rPr>
              <a:t>✔ Improved consistency in variable naming across analyses.</a:t>
            </a:r>
            <a:br>
              <a:rPr lang="en-GB" dirty="0">
                <a:solidFill>
                  <a:srgbClr val="37474F"/>
                </a:solidFill>
              </a:rPr>
            </a:br>
            <a:r>
              <a:rPr lang="en-GB" dirty="0">
                <a:solidFill>
                  <a:srgbClr val="37474F"/>
                </a:solidFill>
              </a:rPr>
              <a:t>✔ Facilitates efficient feature engineering and model building.</a:t>
            </a:r>
          </a:p>
          <a:p>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258310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Transformation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Value Mapping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4340393" y="2245341"/>
            <a:ext cx="3807319" cy="3293209"/>
          </a:xfrm>
          <a:prstGeom prst="rect">
            <a:avLst/>
          </a:prstGeom>
        </p:spPr>
        <p:txBody>
          <a:bodyPr wrap="square">
            <a:spAutoFit/>
          </a:bodyPr>
          <a:lstStyle/>
          <a:p>
            <a:r>
              <a:rPr lang="en-GB" b="1" dirty="0">
                <a:solidFill>
                  <a:srgbClr val="37474F"/>
                </a:solidFill>
              </a:rPr>
              <a:t>Objective:</a:t>
            </a:r>
            <a:br>
              <a:rPr lang="en-GB" dirty="0">
                <a:solidFill>
                  <a:srgbClr val="37474F"/>
                </a:solidFill>
              </a:rPr>
            </a:br>
            <a:r>
              <a:rPr lang="en-GB" dirty="0">
                <a:solidFill>
                  <a:srgbClr val="37474F"/>
                </a:solidFill>
              </a:rPr>
              <a:t>To enhance data interpretability by mapping categorical codes to meaningful labels for key attributes.</a:t>
            </a:r>
          </a:p>
          <a:p>
            <a:endParaRPr lang="en-GB" b="1" dirty="0">
              <a:solidFill>
                <a:srgbClr val="37474F"/>
              </a:solidFill>
            </a:endParaRPr>
          </a:p>
          <a:p>
            <a:r>
              <a:rPr lang="en-GB" b="1" dirty="0">
                <a:solidFill>
                  <a:srgbClr val="37474F"/>
                </a:solidFill>
              </a:rPr>
              <a:t>Key Highlights:</a:t>
            </a:r>
          </a:p>
          <a:p>
            <a:r>
              <a:rPr lang="en-GB" b="1" dirty="0">
                <a:solidFill>
                  <a:srgbClr val="37474F"/>
                </a:solidFill>
              </a:rPr>
              <a:t>Mapping Approach:</a:t>
            </a:r>
          </a:p>
          <a:p>
            <a:r>
              <a:rPr lang="en-GB" dirty="0">
                <a:solidFill>
                  <a:srgbClr val="37474F"/>
                </a:solidFill>
              </a:rPr>
              <a:t>Transformed categorical values into human-readable labels to facilitate analysis and reporting.</a:t>
            </a:r>
          </a:p>
          <a:p>
            <a:pPr marL="0" lvl="1"/>
            <a:endParaRPr lang="en-US" sz="2800" dirty="0">
              <a:latin typeface="Angsana New" pitchFamily="18" charset="-34"/>
              <a:cs typeface="Angsana New" pitchFamily="18" charset="-34"/>
            </a:endParaRPr>
          </a:p>
        </p:txBody>
      </p:sp>
      <p:pic>
        <p:nvPicPr>
          <p:cNvPr id="5" name="Picture 4">
            <a:extLst>
              <a:ext uri="{FF2B5EF4-FFF2-40B4-BE49-F238E27FC236}">
                <a16:creationId xmlns:a16="http://schemas.microsoft.com/office/drawing/2014/main" id="{477AAD9A-41B6-6FB6-635B-E4AE0BFDD663}"/>
              </a:ext>
            </a:extLst>
          </p:cNvPr>
          <p:cNvPicPr>
            <a:picLocks noChangeAspect="1"/>
          </p:cNvPicPr>
          <p:nvPr/>
        </p:nvPicPr>
        <p:blipFill>
          <a:blip r:embed="rId3"/>
          <a:stretch>
            <a:fillRect/>
          </a:stretch>
        </p:blipFill>
        <p:spPr>
          <a:xfrm>
            <a:off x="7985160" y="0"/>
            <a:ext cx="3717758" cy="6858000"/>
          </a:xfrm>
          <a:prstGeom prst="rect">
            <a:avLst/>
          </a:prstGeom>
        </p:spPr>
      </p:pic>
    </p:spTree>
    <p:extLst>
      <p:ext uri="{BB962C8B-B14F-4D97-AF65-F5344CB8AC3E}">
        <p14:creationId xmlns:p14="http://schemas.microsoft.com/office/powerpoint/2010/main" val="54918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p:cNvSpPr/>
          <p:nvPr/>
        </p:nvSpPr>
        <p:spPr>
          <a:xfrm>
            <a:off x="653143" y="332507"/>
            <a:ext cx="10852220" cy="2431435"/>
          </a:xfrm>
          <a:prstGeom prst="rect">
            <a:avLst/>
          </a:prstGeom>
        </p:spPr>
        <p:txBody>
          <a:bodyPr wrap="square">
            <a:spAutoFit/>
          </a:bodyPr>
          <a:lstStyle/>
          <a:p>
            <a:r>
              <a:rPr lang="en-GB" sz="1600" b="1" dirty="0">
                <a:solidFill>
                  <a:schemeClr val="bg1"/>
                </a:solidFill>
              </a:rPr>
              <a:t>Outlier Detection Using Boxplots</a:t>
            </a:r>
            <a:endParaRPr lang="en-GB" sz="1600" dirty="0">
              <a:solidFill>
                <a:schemeClr val="bg1"/>
              </a:solidFill>
            </a:endParaRPr>
          </a:p>
          <a:p>
            <a:r>
              <a:rPr lang="en-GB" sz="1600" b="1" dirty="0">
                <a:solidFill>
                  <a:schemeClr val="bg1"/>
                </a:solidFill>
              </a:rPr>
              <a:t>Age Distribution Analysis:</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Boxplot visualization revealed potential outliers.</a:t>
            </a:r>
          </a:p>
          <a:p>
            <a:pPr marL="742950" lvl="1" indent="-285750">
              <a:buFont typeface="Arial" panose="020B0604020202020204" pitchFamily="34" charset="0"/>
              <a:buChar char="•"/>
            </a:pPr>
            <a:r>
              <a:rPr lang="en-GB" sz="1600" dirty="0">
                <a:solidFill>
                  <a:schemeClr val="bg1"/>
                </a:solidFill>
              </a:rPr>
              <a:t>Majority of the customers are within a normal range (25 -55), but a few extreme values  were identified.</a:t>
            </a:r>
          </a:p>
          <a:p>
            <a:pPr marL="742950" lvl="1" indent="-285750">
              <a:buFont typeface="Arial" panose="020B0604020202020204" pitchFamily="34" charset="0"/>
              <a:buChar char="•"/>
            </a:pPr>
            <a:r>
              <a:rPr lang="en-GB" sz="1600" dirty="0">
                <a:solidFill>
                  <a:schemeClr val="bg1"/>
                </a:solidFill>
              </a:rPr>
              <a:t>Red markers indicate possible data anomalies requiring further inspection.</a:t>
            </a:r>
          </a:p>
          <a:p>
            <a:r>
              <a:rPr lang="en-GB" sz="1600" b="1" dirty="0">
                <a:solidFill>
                  <a:schemeClr val="bg1"/>
                </a:solidFill>
              </a:rPr>
              <a:t>Customer Seniority Analysis:</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Seniority data contains outliers, potentially due to data entry errors or special cases (e.g., long-term customers).</a:t>
            </a:r>
          </a:p>
          <a:p>
            <a:pPr marL="742950" lvl="1" indent="-285750">
              <a:buFont typeface="Arial" panose="020B0604020202020204" pitchFamily="34" charset="0"/>
              <a:buChar char="•"/>
            </a:pPr>
            <a:r>
              <a:rPr lang="en-GB" sz="1600" dirty="0">
                <a:solidFill>
                  <a:schemeClr val="bg1"/>
                </a:solidFill>
              </a:rPr>
              <a:t>Helps in defining capping or transformation strategies to handle extreme values.</a:t>
            </a:r>
          </a:p>
          <a:p>
            <a:pPr marL="0" lvl="1"/>
            <a:endParaRPr lang="en-US" sz="2400" dirty="0">
              <a:latin typeface="Angsana New" pitchFamily="18" charset="-34"/>
              <a:cs typeface="Angsana New" pitchFamily="18" charset="-34"/>
            </a:endParaRPr>
          </a:p>
        </p:txBody>
      </p:sp>
      <p:pic>
        <p:nvPicPr>
          <p:cNvPr id="8" name="Picture 7">
            <a:extLst>
              <a:ext uri="{FF2B5EF4-FFF2-40B4-BE49-F238E27FC236}">
                <a16:creationId xmlns:a16="http://schemas.microsoft.com/office/drawing/2014/main" id="{57CDEEF9-FF4E-ECE2-74DD-09C38175CB92}"/>
              </a:ext>
            </a:extLst>
          </p:cNvPr>
          <p:cNvPicPr>
            <a:picLocks noChangeAspect="1"/>
          </p:cNvPicPr>
          <p:nvPr/>
        </p:nvPicPr>
        <p:blipFill>
          <a:blip r:embed="rId3"/>
          <a:stretch>
            <a:fillRect/>
          </a:stretch>
        </p:blipFill>
        <p:spPr>
          <a:xfrm>
            <a:off x="460375" y="2735894"/>
            <a:ext cx="5572190" cy="3383552"/>
          </a:xfrm>
          <a:prstGeom prst="rect">
            <a:avLst/>
          </a:prstGeom>
        </p:spPr>
      </p:pic>
      <p:pic>
        <p:nvPicPr>
          <p:cNvPr id="12" name="Picture 11">
            <a:extLst>
              <a:ext uri="{FF2B5EF4-FFF2-40B4-BE49-F238E27FC236}">
                <a16:creationId xmlns:a16="http://schemas.microsoft.com/office/drawing/2014/main" id="{381DFE94-CCD4-33CF-4796-9B2583292880}"/>
              </a:ext>
            </a:extLst>
          </p:cNvPr>
          <p:cNvPicPr>
            <a:picLocks noChangeAspect="1"/>
          </p:cNvPicPr>
          <p:nvPr/>
        </p:nvPicPr>
        <p:blipFill>
          <a:blip r:embed="rId4"/>
          <a:stretch>
            <a:fillRect/>
          </a:stretch>
        </p:blipFill>
        <p:spPr>
          <a:xfrm>
            <a:off x="6252912" y="2735893"/>
            <a:ext cx="5478713" cy="3383551"/>
          </a:xfrm>
          <a:prstGeom prst="rect">
            <a:avLst/>
          </a:prstGeom>
        </p:spPr>
      </p:pic>
    </p:spTree>
    <p:extLst>
      <p:ext uri="{BB962C8B-B14F-4D97-AF65-F5344CB8AC3E}">
        <p14:creationId xmlns:p14="http://schemas.microsoft.com/office/powerpoint/2010/main" val="357525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BF1EBA49-9584-1734-1ED5-11BEC26F9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30AAE-2B5D-CFF8-B5B4-3DC90577823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79F5197D-827A-EC78-E88F-69EDA06BF39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359B2267-FD1F-765C-1E40-5FD7E2445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a:extLst>
              <a:ext uri="{FF2B5EF4-FFF2-40B4-BE49-F238E27FC236}">
                <a16:creationId xmlns:a16="http://schemas.microsoft.com/office/drawing/2014/main" id="{EF72146E-0FFA-613A-CF44-935A2CA33967}"/>
              </a:ext>
            </a:extLst>
          </p:cNvPr>
          <p:cNvSpPr/>
          <p:nvPr/>
        </p:nvSpPr>
        <p:spPr>
          <a:xfrm>
            <a:off x="653143" y="332507"/>
            <a:ext cx="10852220" cy="2954655"/>
          </a:xfrm>
          <a:prstGeom prst="rect">
            <a:avLst/>
          </a:prstGeom>
        </p:spPr>
        <p:txBody>
          <a:bodyPr wrap="square">
            <a:spAutoFit/>
          </a:bodyPr>
          <a:lstStyle/>
          <a:p>
            <a:r>
              <a:rPr lang="en-GB" b="1" dirty="0">
                <a:solidFill>
                  <a:schemeClr val="bg1"/>
                </a:solidFill>
              </a:rPr>
              <a:t>Age Distribution by Employment Status</a:t>
            </a:r>
            <a:endParaRPr lang="en-GB" dirty="0">
              <a:solidFill>
                <a:schemeClr val="bg1"/>
              </a:solidFill>
            </a:endParaRPr>
          </a:p>
          <a:p>
            <a:pPr>
              <a:buFont typeface="Arial" panose="020B0604020202020204" pitchFamily="34" charset="0"/>
              <a:buChar char="•"/>
            </a:pPr>
            <a:r>
              <a:rPr lang="en-GB" b="1" dirty="0">
                <a:solidFill>
                  <a:schemeClr val="bg1"/>
                </a:solidFill>
              </a:rPr>
              <a:t>Analysis: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boxplot was generated to compare age distribution across different employment categories (employee index: A active, B ex employed, F filial, N not employed, P passive) The distribution highlights variations in customer demographics based on employment type.</a:t>
            </a:r>
          </a:p>
          <a:p>
            <a:pPr>
              <a:buFont typeface="Arial" panose="020B0604020202020204" pitchFamily="34" charset="0"/>
              <a:buChar char="•"/>
            </a:pPr>
            <a:r>
              <a:rPr lang="en-GB" b="1" dirty="0">
                <a:solidFill>
                  <a:schemeClr val="bg1"/>
                </a:solidFill>
              </a:rPr>
              <a:t>Key Observations:</a:t>
            </a:r>
            <a:endParaRPr lang="en-GB" dirty="0">
              <a:solidFill>
                <a:schemeClr val="bg1"/>
              </a:solidFill>
            </a:endParaRPr>
          </a:p>
          <a:p>
            <a:pPr marL="742950" lvl="1" indent="-285750">
              <a:buFont typeface="Arial" panose="020B0604020202020204" pitchFamily="34" charset="0"/>
              <a:buChar char="•"/>
            </a:pPr>
            <a:r>
              <a:rPr lang="en-GB" b="1" dirty="0">
                <a:solidFill>
                  <a:schemeClr val="bg1"/>
                </a:solidFill>
              </a:rPr>
              <a:t>Active employees</a:t>
            </a:r>
            <a:r>
              <a:rPr lang="en-GB" dirty="0">
                <a:solidFill>
                  <a:schemeClr val="bg1"/>
                </a:solidFill>
              </a:rPr>
              <a:t> tend to have a narrower age range, with a higher concentration in mid-age groups.</a:t>
            </a:r>
          </a:p>
          <a:p>
            <a:pPr marL="742950" lvl="1" indent="-285750">
              <a:buFont typeface="Arial" panose="020B0604020202020204" pitchFamily="34" charset="0"/>
              <a:buChar char="•"/>
            </a:pPr>
            <a:r>
              <a:rPr lang="en-GB" b="1" dirty="0">
                <a:solidFill>
                  <a:schemeClr val="bg1"/>
                </a:solidFill>
              </a:rPr>
              <a:t>Ex-Employees</a:t>
            </a:r>
            <a:r>
              <a:rPr lang="en-GB" dirty="0">
                <a:solidFill>
                  <a:schemeClr val="bg1"/>
                </a:solidFill>
              </a:rPr>
              <a:t> show a higher median age, indicating they might be retirees or long-term customers.</a:t>
            </a:r>
          </a:p>
          <a:p>
            <a:pPr marL="742950" lvl="1" indent="-285750">
              <a:buFont typeface="Arial" panose="020B0604020202020204" pitchFamily="34" charset="0"/>
              <a:buChar char="•"/>
            </a:pPr>
            <a:r>
              <a:rPr lang="en-GB" dirty="0">
                <a:solidFill>
                  <a:schemeClr val="bg1"/>
                </a:solidFill>
              </a:rPr>
              <a:t>Outliers (marked by dots) suggest a few customers with unusual age values in specific categories.</a:t>
            </a:r>
          </a:p>
          <a:p>
            <a:pPr marL="0" lvl="1"/>
            <a:endParaRPr lang="en-US" sz="2400" dirty="0">
              <a:latin typeface="Angsana New" pitchFamily="18" charset="-34"/>
              <a:cs typeface="Angsana New" pitchFamily="18" charset="-34"/>
            </a:endParaRPr>
          </a:p>
        </p:txBody>
      </p:sp>
      <p:pic>
        <p:nvPicPr>
          <p:cNvPr id="3" name="Picture 2">
            <a:extLst>
              <a:ext uri="{FF2B5EF4-FFF2-40B4-BE49-F238E27FC236}">
                <a16:creationId xmlns:a16="http://schemas.microsoft.com/office/drawing/2014/main" id="{CCB2FE78-0B97-72C0-AAA6-0D5C285B17BA}"/>
              </a:ext>
            </a:extLst>
          </p:cNvPr>
          <p:cNvPicPr>
            <a:picLocks noChangeAspect="1"/>
          </p:cNvPicPr>
          <p:nvPr/>
        </p:nvPicPr>
        <p:blipFill>
          <a:blip r:embed="rId3"/>
          <a:stretch>
            <a:fillRect/>
          </a:stretch>
        </p:blipFill>
        <p:spPr>
          <a:xfrm>
            <a:off x="1943125" y="3127076"/>
            <a:ext cx="8715584" cy="3524931"/>
          </a:xfrm>
          <a:prstGeom prst="rect">
            <a:avLst/>
          </a:prstGeom>
        </p:spPr>
      </p:pic>
    </p:spTree>
    <p:extLst>
      <p:ext uri="{BB962C8B-B14F-4D97-AF65-F5344CB8AC3E}">
        <p14:creationId xmlns:p14="http://schemas.microsoft.com/office/powerpoint/2010/main" val="4851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E95F08FD-4834-F78F-F797-F51A6E6AE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CB81C-608B-8EE6-E025-3759788D96E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BBED321-5490-6BE9-DBA9-988D78CFF3B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B222B5E-B9D9-E9C7-3246-32A5073BF7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a:extLst>
              <a:ext uri="{FF2B5EF4-FFF2-40B4-BE49-F238E27FC236}">
                <a16:creationId xmlns:a16="http://schemas.microsoft.com/office/drawing/2014/main" id="{0263E75E-3A9C-208D-AED2-E2AC599D6F57}"/>
              </a:ext>
            </a:extLst>
          </p:cNvPr>
          <p:cNvSpPr/>
          <p:nvPr/>
        </p:nvSpPr>
        <p:spPr>
          <a:xfrm>
            <a:off x="653143" y="332507"/>
            <a:ext cx="10852220" cy="2954655"/>
          </a:xfrm>
          <a:prstGeom prst="rect">
            <a:avLst/>
          </a:prstGeom>
        </p:spPr>
        <p:txBody>
          <a:bodyPr wrap="square">
            <a:spAutoFit/>
          </a:bodyPr>
          <a:lstStyle/>
          <a:p>
            <a:r>
              <a:rPr lang="en-GB" b="1" dirty="0">
                <a:solidFill>
                  <a:schemeClr val="bg1"/>
                </a:solidFill>
              </a:rPr>
              <a:t>Age Distribution by Gender</a:t>
            </a:r>
            <a:endParaRPr lang="en-GB" dirty="0">
              <a:solidFill>
                <a:schemeClr val="bg1"/>
              </a:solidFill>
            </a:endParaRPr>
          </a:p>
          <a:p>
            <a:pPr>
              <a:buFont typeface="Arial" panose="020B0604020202020204" pitchFamily="34" charset="0"/>
              <a:buChar char="•"/>
            </a:pPr>
            <a:r>
              <a:rPr lang="en-GB" b="1" dirty="0">
                <a:solidFill>
                  <a:schemeClr val="bg1"/>
                </a:solidFill>
              </a:rPr>
              <a:t>Analysis: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gender-based age comparison was conducted using a boxplot to identify trends between male and female customers.</a:t>
            </a:r>
          </a:p>
          <a:p>
            <a:pPr marL="742950" lvl="1" indent="-285750">
              <a:buFont typeface="Arial" panose="020B0604020202020204" pitchFamily="34" charset="0"/>
              <a:buChar char="•"/>
            </a:pPr>
            <a:r>
              <a:rPr lang="en-GB" dirty="0">
                <a:solidFill>
                  <a:schemeClr val="bg1"/>
                </a:solidFill>
              </a:rPr>
              <a:t>The visualization helps in understanding whether age distribution varies significantly across genders.</a:t>
            </a:r>
          </a:p>
          <a:p>
            <a:pPr>
              <a:buFont typeface="Arial" panose="020B0604020202020204" pitchFamily="34" charset="0"/>
              <a:buChar char="•"/>
            </a:pPr>
            <a:r>
              <a:rPr lang="en-GB" b="1" dirty="0">
                <a:solidFill>
                  <a:schemeClr val="bg1"/>
                </a:solidFill>
              </a:rPr>
              <a:t>Key Observations: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Median age is slightly higher for </a:t>
            </a:r>
            <a:r>
              <a:rPr lang="en-GB" b="1" dirty="0">
                <a:solidFill>
                  <a:schemeClr val="bg1"/>
                </a:solidFill>
              </a:rPr>
              <a:t>female (V) </a:t>
            </a:r>
            <a:r>
              <a:rPr lang="en-GB" dirty="0">
                <a:solidFill>
                  <a:schemeClr val="bg1"/>
                </a:solidFill>
              </a:rPr>
              <a:t> customers compared to </a:t>
            </a:r>
            <a:r>
              <a:rPr lang="en-GB" b="1" dirty="0">
                <a:solidFill>
                  <a:schemeClr val="bg1"/>
                </a:solidFill>
              </a:rPr>
              <a:t>male (H)</a:t>
            </a:r>
            <a:r>
              <a:rPr lang="en-GB" dirty="0">
                <a:solidFill>
                  <a:schemeClr val="bg1"/>
                </a:solidFill>
              </a:rPr>
              <a:t> customers.</a:t>
            </a:r>
          </a:p>
          <a:p>
            <a:pPr marL="742950" lvl="1" indent="-285750">
              <a:buFont typeface="Arial" panose="020B0604020202020204" pitchFamily="34" charset="0"/>
              <a:buChar char="•"/>
            </a:pPr>
            <a:r>
              <a:rPr lang="en-GB" dirty="0">
                <a:solidFill>
                  <a:schemeClr val="bg1"/>
                </a:solidFill>
              </a:rPr>
              <a:t>Both genders have similar spread, but male customers show a few more age outliers.</a:t>
            </a:r>
          </a:p>
          <a:p>
            <a:pPr marL="742950" lvl="1" indent="-285750">
              <a:buFont typeface="Arial" panose="020B0604020202020204" pitchFamily="34" charset="0"/>
              <a:buChar char="•"/>
            </a:pPr>
            <a:r>
              <a:rPr lang="en-GB" dirty="0">
                <a:solidFill>
                  <a:schemeClr val="bg1"/>
                </a:solidFill>
              </a:rPr>
              <a:t>The distribution is relatively symmetrical, with no significant skewness observed.</a:t>
            </a:r>
          </a:p>
          <a:p>
            <a:pPr marL="0" lvl="1"/>
            <a:endParaRPr lang="en-US" sz="2400" dirty="0">
              <a:latin typeface="Angsana New" pitchFamily="18" charset="-34"/>
              <a:cs typeface="Angsana New" pitchFamily="18" charset="-34"/>
            </a:endParaRPr>
          </a:p>
        </p:txBody>
      </p:sp>
      <p:pic>
        <p:nvPicPr>
          <p:cNvPr id="5" name="Picture 4">
            <a:extLst>
              <a:ext uri="{FF2B5EF4-FFF2-40B4-BE49-F238E27FC236}">
                <a16:creationId xmlns:a16="http://schemas.microsoft.com/office/drawing/2014/main" id="{1CC56722-FB0B-66C7-37A8-DFBF8C1426C9}"/>
              </a:ext>
            </a:extLst>
          </p:cNvPr>
          <p:cNvPicPr>
            <a:picLocks noChangeAspect="1"/>
          </p:cNvPicPr>
          <p:nvPr/>
        </p:nvPicPr>
        <p:blipFill>
          <a:blip r:embed="rId3"/>
          <a:stretch>
            <a:fillRect/>
          </a:stretch>
        </p:blipFill>
        <p:spPr>
          <a:xfrm>
            <a:off x="1943125" y="3034602"/>
            <a:ext cx="8963000" cy="3637503"/>
          </a:xfrm>
          <a:prstGeom prst="rect">
            <a:avLst/>
          </a:prstGeom>
        </p:spPr>
      </p:pic>
    </p:spTree>
    <p:extLst>
      <p:ext uri="{BB962C8B-B14F-4D97-AF65-F5344CB8AC3E}">
        <p14:creationId xmlns:p14="http://schemas.microsoft.com/office/powerpoint/2010/main" val="429340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53D4288E-4DE5-A8CE-DABD-8E8B5EB66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0A904-1BEC-D2EA-FF5F-AD9D30E0C378}"/>
              </a:ext>
            </a:extLst>
          </p:cNvPr>
          <p:cNvSpPr>
            <a:spLocks noGrp="1"/>
          </p:cNvSpPr>
          <p:nvPr>
            <p:ph type="ctrTitle"/>
          </p:nvPr>
        </p:nvSpPr>
        <p:spPr>
          <a:xfrm rot="5400000">
            <a:off x="2666999" y="-2667000"/>
            <a:ext cx="6858002"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71BDCCF-BFEB-FA27-7DC6-E3A8E464A08E}"/>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0E760772-7F85-1BCF-BB82-BD8D9BE6F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20" name="Picture 19">
            <a:extLst>
              <a:ext uri="{FF2B5EF4-FFF2-40B4-BE49-F238E27FC236}">
                <a16:creationId xmlns:a16="http://schemas.microsoft.com/office/drawing/2014/main" id="{B7E56991-B884-2ED6-80ED-6F459CF8D74F}"/>
              </a:ext>
            </a:extLst>
          </p:cNvPr>
          <p:cNvPicPr>
            <a:picLocks noChangeAspect="1"/>
          </p:cNvPicPr>
          <p:nvPr/>
        </p:nvPicPr>
        <p:blipFill>
          <a:blip r:embed="rId3"/>
          <a:stretch>
            <a:fillRect/>
          </a:stretch>
        </p:blipFill>
        <p:spPr>
          <a:xfrm>
            <a:off x="2388159" y="829319"/>
            <a:ext cx="7415682" cy="3049340"/>
          </a:xfrm>
          <a:prstGeom prst="rect">
            <a:avLst/>
          </a:prstGeom>
        </p:spPr>
      </p:pic>
      <p:sp>
        <p:nvSpPr>
          <p:cNvPr id="22" name="TextBox 21">
            <a:extLst>
              <a:ext uri="{FF2B5EF4-FFF2-40B4-BE49-F238E27FC236}">
                <a16:creationId xmlns:a16="http://schemas.microsoft.com/office/drawing/2014/main" id="{71CACAC5-368B-C4F9-CC26-93270DA1BEAD}"/>
              </a:ext>
            </a:extLst>
          </p:cNvPr>
          <p:cNvSpPr txBox="1"/>
          <p:nvPr/>
        </p:nvSpPr>
        <p:spPr>
          <a:xfrm>
            <a:off x="1791119" y="4041898"/>
            <a:ext cx="9221874" cy="2308324"/>
          </a:xfrm>
          <a:prstGeom prst="rect">
            <a:avLst/>
          </a:prstGeom>
          <a:noFill/>
        </p:spPr>
        <p:txBody>
          <a:bodyPr wrap="square">
            <a:spAutoFit/>
          </a:bodyPr>
          <a:lstStyle/>
          <a:p>
            <a:r>
              <a:rPr lang="en-GB" b="1" dirty="0">
                <a:solidFill>
                  <a:schemeClr val="bg1"/>
                </a:solidFill>
              </a:rPr>
              <a:t>Key Observations:</a:t>
            </a:r>
            <a:endParaRPr lang="en-GB" dirty="0">
              <a:solidFill>
                <a:schemeClr val="bg1"/>
              </a:solidFill>
            </a:endParaRPr>
          </a:p>
          <a:p>
            <a:r>
              <a:rPr lang="en-GB" b="1" dirty="0">
                <a:solidFill>
                  <a:schemeClr val="bg1"/>
                </a:solidFill>
              </a:rPr>
              <a:t>Critical missing values: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Fields such as </a:t>
            </a:r>
            <a:r>
              <a:rPr lang="en-GB" i="1" dirty="0" err="1">
                <a:solidFill>
                  <a:schemeClr val="bg1"/>
                </a:solidFill>
              </a:rPr>
              <a:t>Last_Primary_Customer_Date</a:t>
            </a:r>
            <a:r>
              <a:rPr lang="en-GB" dirty="0">
                <a:solidFill>
                  <a:schemeClr val="bg1"/>
                </a:solidFill>
              </a:rPr>
              <a:t> and </a:t>
            </a:r>
            <a:r>
              <a:rPr lang="en-GB" i="1" dirty="0" err="1">
                <a:solidFill>
                  <a:schemeClr val="bg1"/>
                </a:solidFill>
              </a:rPr>
              <a:t>Spouse_Index</a:t>
            </a:r>
            <a:r>
              <a:rPr lang="en-GB" dirty="0">
                <a:solidFill>
                  <a:schemeClr val="bg1"/>
                </a:solidFill>
              </a:rPr>
              <a:t> have nearly complete data loss, which might indicate data redundancy or non-relevance for analysis.</a:t>
            </a:r>
          </a:p>
          <a:p>
            <a:pPr marL="742950" lvl="1" indent="-285750">
              <a:buFont typeface="Arial" panose="020B0604020202020204" pitchFamily="34" charset="0"/>
              <a:buChar char="•"/>
            </a:pPr>
            <a:r>
              <a:rPr lang="en-GB" dirty="0">
                <a:solidFill>
                  <a:schemeClr val="bg1"/>
                </a:solidFill>
              </a:rPr>
              <a:t>Missing </a:t>
            </a:r>
            <a:r>
              <a:rPr lang="en-GB" i="1" dirty="0" err="1">
                <a:solidFill>
                  <a:schemeClr val="bg1"/>
                </a:solidFill>
              </a:rPr>
              <a:t>Gross_Household_Income</a:t>
            </a:r>
            <a:r>
              <a:rPr lang="en-GB" dirty="0">
                <a:solidFill>
                  <a:schemeClr val="bg1"/>
                </a:solidFill>
              </a:rPr>
              <a:t> could impact financial insights.</a:t>
            </a:r>
          </a:p>
          <a:p>
            <a:r>
              <a:rPr lang="en-GB" b="1" dirty="0">
                <a:solidFill>
                  <a:schemeClr val="bg1"/>
                </a:solidFill>
              </a:rPr>
              <a:t>Low missing percentages: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Columns like </a:t>
            </a:r>
            <a:r>
              <a:rPr lang="en-GB" i="1" dirty="0" err="1">
                <a:solidFill>
                  <a:schemeClr val="bg1"/>
                </a:solidFill>
              </a:rPr>
              <a:t>Province_Code</a:t>
            </a:r>
            <a:r>
              <a:rPr lang="en-GB" dirty="0">
                <a:solidFill>
                  <a:schemeClr val="bg1"/>
                </a:solidFill>
              </a:rPr>
              <a:t>, </a:t>
            </a:r>
            <a:r>
              <a:rPr lang="en-GB" i="1" dirty="0">
                <a:solidFill>
                  <a:schemeClr val="bg1"/>
                </a:solidFill>
              </a:rPr>
              <a:t>Payroll</a:t>
            </a:r>
            <a:r>
              <a:rPr lang="en-GB" dirty="0">
                <a:solidFill>
                  <a:schemeClr val="bg1"/>
                </a:solidFill>
              </a:rPr>
              <a:t>, and </a:t>
            </a:r>
            <a:r>
              <a:rPr lang="en-GB" i="1" dirty="0">
                <a:solidFill>
                  <a:schemeClr val="bg1"/>
                </a:solidFill>
              </a:rPr>
              <a:t>Gender</a:t>
            </a:r>
            <a:r>
              <a:rPr lang="en-GB" dirty="0">
                <a:solidFill>
                  <a:schemeClr val="bg1"/>
                </a:solidFill>
              </a:rPr>
              <a:t> have minimal missing data, making them suitable for simple imputation.</a:t>
            </a:r>
          </a:p>
        </p:txBody>
      </p:sp>
    </p:spTree>
    <p:extLst>
      <p:ext uri="{BB962C8B-B14F-4D97-AF65-F5344CB8AC3E}">
        <p14:creationId xmlns:p14="http://schemas.microsoft.com/office/powerpoint/2010/main" val="365434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59DE164E-81A6-3B5D-10D0-5A0DC9C29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AFCA7-7A89-6B35-2432-017280F6B26F}"/>
              </a:ext>
            </a:extLst>
          </p:cNvPr>
          <p:cNvSpPr>
            <a:spLocks noGrp="1"/>
          </p:cNvSpPr>
          <p:nvPr>
            <p:ph type="ctrTitle"/>
          </p:nvPr>
        </p:nvSpPr>
        <p:spPr>
          <a:xfrm rot="5400000">
            <a:off x="2666998" y="-2667002"/>
            <a:ext cx="6858002"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FE942A95-0B7B-C6C4-4E37-08538A314CE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C30517D-2719-8C43-755A-6121AEE29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57547"/>
            <a:ext cx="1943125" cy="1876570"/>
          </a:xfrm>
          <a:prstGeom prst="rect">
            <a:avLst/>
          </a:prstGeom>
        </p:spPr>
      </p:pic>
      <p:sp>
        <p:nvSpPr>
          <p:cNvPr id="22" name="TextBox 21">
            <a:extLst>
              <a:ext uri="{FF2B5EF4-FFF2-40B4-BE49-F238E27FC236}">
                <a16:creationId xmlns:a16="http://schemas.microsoft.com/office/drawing/2014/main" id="{E752B28E-FF38-063B-3C8F-A21F1B1754BD}"/>
              </a:ext>
            </a:extLst>
          </p:cNvPr>
          <p:cNvSpPr txBox="1"/>
          <p:nvPr/>
        </p:nvSpPr>
        <p:spPr>
          <a:xfrm>
            <a:off x="4382632" y="6771633"/>
            <a:ext cx="18300197" cy="230832"/>
          </a:xfrm>
          <a:prstGeom prst="rect">
            <a:avLst/>
          </a:prstGeom>
          <a:noFill/>
        </p:spPr>
        <p:txBody>
          <a:bodyPr wrap="square">
            <a:spAutoFit/>
          </a:bodyPr>
          <a:lstStyle/>
          <a:p>
            <a:endParaRPr lang="en-GB" sz="900" dirty="0">
              <a:solidFill>
                <a:schemeClr val="bg1"/>
              </a:solidFill>
            </a:endParaRPr>
          </a:p>
        </p:txBody>
      </p:sp>
      <p:sp>
        <p:nvSpPr>
          <p:cNvPr id="4" name="Rectangle 2">
            <a:extLst>
              <a:ext uri="{FF2B5EF4-FFF2-40B4-BE49-F238E27FC236}">
                <a16:creationId xmlns:a16="http://schemas.microsoft.com/office/drawing/2014/main" id="{D220F14A-C157-C769-26A1-3AB9755C4417}"/>
              </a:ext>
            </a:extLst>
          </p:cNvPr>
          <p:cNvSpPr>
            <a:spLocks noChangeArrowheads="1"/>
          </p:cNvSpPr>
          <p:nvPr/>
        </p:nvSpPr>
        <p:spPr bwMode="auto">
          <a:xfrm>
            <a:off x="1075174" y="640240"/>
            <a:ext cx="1004165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Categorical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Missing values in key categorical columns (</a:t>
            </a:r>
            <a:r>
              <a:rPr kumimoji="0" lang="en-US" altLang="en-US" sz="1400" b="0" i="0" u="none" strike="noStrike" cap="none" normalizeH="0" baseline="0" dirty="0" err="1">
                <a:ln>
                  <a:noFill/>
                </a:ln>
                <a:solidFill>
                  <a:schemeClr val="bg1"/>
                </a:solidFill>
                <a:effectLst/>
                <a:latin typeface="Arial Unicode MS"/>
              </a:rPr>
              <a:t>Employee_Index</a:t>
            </a:r>
            <a:r>
              <a:rPr kumimoji="0" lang="en-US" altLang="en-US" sz="11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Gender</a:t>
            </a:r>
            <a:r>
              <a:rPr kumimoji="0" lang="en-US" altLang="en-US" sz="1100" b="0" i="0" u="none" strike="noStrike" cap="none" normalizeH="0" baseline="0" dirty="0">
                <a:ln>
                  <a:noFill/>
                </a:ln>
                <a:solidFill>
                  <a:schemeClr val="bg1"/>
                </a:solidFill>
                <a:effectLst/>
              </a:rPr>
              <a:t>, </a:t>
            </a:r>
            <a:r>
              <a:rPr kumimoji="0" lang="en-US" altLang="en-US" sz="1400" b="0" i="0" u="none" strike="noStrike" cap="none" normalizeH="0" baseline="0" dirty="0" err="1">
                <a:ln>
                  <a:noFill/>
                </a:ln>
                <a:solidFill>
                  <a:schemeClr val="bg1"/>
                </a:solidFill>
                <a:effectLst/>
                <a:latin typeface="Arial Unicode MS"/>
              </a:rPr>
              <a:t>Joining_Channel</a:t>
            </a:r>
            <a:r>
              <a:rPr kumimoji="0" lang="en-US" altLang="en-US" sz="11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were imputed using the most frequent value (mode).</a:t>
            </a: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This ensures consistency and preserves data integrity.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Numerical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Columns with numerical data such as </a:t>
            </a:r>
            <a:r>
              <a:rPr kumimoji="0" lang="en-US" altLang="en-US" sz="1400" b="0" i="0" u="none" strike="noStrike" cap="none" normalizeH="0" baseline="0" dirty="0" err="1">
                <a:ln>
                  <a:noFill/>
                </a:ln>
                <a:solidFill>
                  <a:schemeClr val="bg1"/>
                </a:solidFill>
                <a:effectLst/>
                <a:latin typeface="Arial Unicode MS"/>
              </a:rPr>
              <a:t>Gross_Household_Income</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Payroll</a:t>
            </a:r>
            <a:r>
              <a:rPr kumimoji="0" lang="en-US" altLang="en-US" sz="1400" b="0" i="0" u="none" strike="noStrike" cap="none" normalizeH="0" baseline="0" dirty="0">
                <a:ln>
                  <a:noFill/>
                </a:ln>
                <a:solidFill>
                  <a:schemeClr val="bg1"/>
                </a:solidFill>
                <a:effectLst/>
              </a:rPr>
              <a:t>, and </a:t>
            </a:r>
            <a:r>
              <a:rPr kumimoji="0" lang="en-US" altLang="en-US" sz="1400" b="0" i="0" u="none" strike="noStrike" cap="none" normalizeH="0" baseline="0" dirty="0" err="1">
                <a:ln>
                  <a:noFill/>
                </a:ln>
                <a:solidFill>
                  <a:schemeClr val="bg1"/>
                </a:solidFill>
                <a:effectLst/>
                <a:latin typeface="Arial Unicode MS"/>
              </a:rPr>
              <a:t>Pensions_Account</a:t>
            </a:r>
            <a:r>
              <a:rPr kumimoji="0" lang="en-US" altLang="en-US" sz="14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were imputed using the median value to prevent skewing the data distribution.</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The median is a robust measure against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8B3FFB9-F3EA-3DFD-984B-32C0224DE98B}"/>
              </a:ext>
            </a:extLst>
          </p:cNvPr>
          <p:cNvSpPr>
            <a:spLocks noChangeArrowheads="1"/>
          </p:cNvSpPr>
          <p:nvPr/>
        </p:nvSpPr>
        <p:spPr bwMode="auto">
          <a:xfrm>
            <a:off x="1098616" y="3264150"/>
            <a:ext cx="10088546"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Location-Based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Missing values in </a:t>
            </a:r>
            <a:r>
              <a:rPr kumimoji="0" lang="en-US" altLang="en-US" sz="1600" b="0" i="0" u="none" strike="noStrike" cap="none" normalizeH="0" baseline="0" dirty="0" err="1">
                <a:ln>
                  <a:noFill/>
                </a:ln>
                <a:solidFill>
                  <a:schemeClr val="bg1"/>
                </a:solidFill>
                <a:effectLst/>
                <a:latin typeface="Arial Unicode MS"/>
              </a:rPr>
              <a:t>Province_Code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err="1">
                <a:ln>
                  <a:noFill/>
                </a:ln>
                <a:solidFill>
                  <a:schemeClr val="bg1"/>
                </a:solidFill>
                <a:effectLst/>
                <a:latin typeface="Arial Unicode MS"/>
              </a:rPr>
              <a:t>Province_Name</a:t>
            </a:r>
            <a:r>
              <a:rPr kumimoji="0" lang="en-US" altLang="en-US" sz="16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rPr>
              <a:t>were replaced using the most frequent value of </a:t>
            </a:r>
            <a:r>
              <a:rPr kumimoji="0" lang="en-US" altLang="en-US" sz="1600" b="0" i="0" u="none" strike="noStrike" cap="none" normalizeH="0" baseline="0" dirty="0" err="1">
                <a:ln>
                  <a:noFill/>
                </a:ln>
                <a:solidFill>
                  <a:schemeClr val="bg1"/>
                </a:solidFill>
                <a:effectLst/>
                <a:latin typeface="Arial Unicode MS"/>
              </a:rPr>
              <a:t>Country_Residence</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This approach maintains geographical consistency.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B810E9A8-7B30-1916-CFFC-650951C8C0AD}"/>
              </a:ext>
            </a:extLst>
          </p:cNvPr>
          <p:cNvSpPr>
            <a:spLocks noChangeArrowheads="1"/>
          </p:cNvSpPr>
          <p:nvPr/>
        </p:nvSpPr>
        <p:spPr bwMode="auto">
          <a:xfrm>
            <a:off x="673240" y="4257288"/>
            <a:ext cx="10208298"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lvl="1" eaLnBrk="0" fontAlgn="base" hangingPunct="0">
              <a:spcBef>
                <a:spcPct val="0"/>
              </a:spcBef>
              <a:spcAft>
                <a:spcPct val="0"/>
              </a:spcAft>
            </a:pPr>
            <a:r>
              <a:rPr kumimoji="0" lang="en-US" altLang="en-US" b="1" i="0" u="none" strike="noStrike" cap="none" normalizeH="0" baseline="0" dirty="0">
                <a:ln>
                  <a:noFill/>
                </a:ln>
                <a:solidFill>
                  <a:schemeClr val="bg1"/>
                </a:solidFill>
                <a:effectLst/>
                <a:latin typeface="Arial" panose="020B0604020202020204" pitchFamily="34" charset="0"/>
              </a:rPr>
              <a:t>Column Removal:</a:t>
            </a:r>
            <a:endParaRPr lang="en-US" altLang="en-US" dirty="0">
              <a:solidFill>
                <a:schemeClr val="bg1"/>
              </a:solidFill>
              <a:latin typeface="Arial" panose="020B0604020202020204" pitchFamily="34" charset="0"/>
            </a:endParaRPr>
          </a:p>
          <a:p>
            <a:pPr lvl="1" eaLnBrk="0" fontAlgn="base" hangingPunct="0">
              <a:spcBef>
                <a:spcPct val="0"/>
              </a:spcBef>
              <a:spcAft>
                <a:spcPct val="0"/>
              </a:spcAft>
            </a:pPr>
            <a:r>
              <a:rPr kumimoji="0" lang="en-US" altLang="en-US" b="0" i="0" u="none" strike="noStrike" cap="none" normalizeH="0" baseline="0" dirty="0">
                <a:ln>
                  <a:noFill/>
                </a:ln>
                <a:solidFill>
                  <a:schemeClr val="bg1"/>
                </a:solidFill>
                <a:effectLst/>
                <a:latin typeface="Arial" panose="020B0604020202020204" pitchFamily="34" charset="0"/>
              </a:rPr>
              <a:t>The columns </a:t>
            </a:r>
            <a:r>
              <a:rPr kumimoji="0" lang="en-US" altLang="en-US" sz="1600" b="0" i="0" u="none" strike="noStrike" cap="none" normalizeH="0" baseline="0" dirty="0" err="1">
                <a:ln>
                  <a:noFill/>
                </a:ln>
                <a:solidFill>
                  <a:schemeClr val="bg1"/>
                </a:solidFill>
                <a:effectLst/>
                <a:latin typeface="Arial Unicode MS"/>
              </a:rPr>
              <a:t>Last_Primary_Customer_Date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err="1">
                <a:ln>
                  <a:noFill/>
                </a:ln>
                <a:solidFill>
                  <a:schemeClr val="bg1"/>
                </a:solidFill>
                <a:effectLst/>
                <a:latin typeface="Arial Unicode MS"/>
              </a:rPr>
              <a:t>Spouse_Index</a:t>
            </a:r>
            <a:r>
              <a:rPr kumimoji="0" lang="en-US" altLang="en-US" sz="16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rPr>
              <a:t>were dropped due to a high percentage of missing values, reducing noise in the dataset</a:t>
            </a:r>
            <a:r>
              <a:rPr kumimoji="0" lang="en-US" altLang="en-US" sz="800"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Post-Imputation Check:</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 final validation confirmed that </a:t>
            </a:r>
            <a:r>
              <a:rPr kumimoji="0" lang="en-US" altLang="en-US" sz="1800" b="1" i="0" u="none" strike="noStrike" cap="none" normalizeH="0" baseline="0" dirty="0">
                <a:ln>
                  <a:noFill/>
                </a:ln>
                <a:solidFill>
                  <a:schemeClr val="bg1"/>
                </a:solidFill>
                <a:effectLst/>
                <a:latin typeface="Arial" panose="020B0604020202020204" pitchFamily="34" charset="0"/>
              </a:rPr>
              <a:t>all missing values were successfully handled</a:t>
            </a:r>
            <a:r>
              <a:rPr kumimoji="0" lang="en-US" altLang="en-US" sz="1800" b="0" i="0" u="none" strike="noStrike" cap="none" normalizeH="0" baseline="0" dirty="0">
                <a:ln>
                  <a:noFill/>
                </a:ln>
                <a:solidFill>
                  <a:schemeClr val="bg1"/>
                </a:solidFill>
                <a:effectLst/>
                <a:latin typeface="Arial" panose="020B0604020202020204" pitchFamily="34" charset="0"/>
              </a:rPr>
              <a:t>, ensuring a clean dataset for further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6640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098B4F43-AE14-013E-AA56-AC00A31D17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4A73E-9C12-708B-9CB4-4B95842F099D}"/>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D3D085B5-1204-5223-EC9A-0C4CF31807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971BB44E-251C-7E81-371C-CF2A845C65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4" name="Picture 3">
            <a:extLst>
              <a:ext uri="{FF2B5EF4-FFF2-40B4-BE49-F238E27FC236}">
                <a16:creationId xmlns:a16="http://schemas.microsoft.com/office/drawing/2014/main" id="{2CF7304C-5313-A0C7-EE72-333B846E54DC}"/>
              </a:ext>
            </a:extLst>
          </p:cNvPr>
          <p:cNvPicPr>
            <a:picLocks noChangeAspect="1"/>
          </p:cNvPicPr>
          <p:nvPr/>
        </p:nvPicPr>
        <p:blipFill>
          <a:blip r:embed="rId3"/>
          <a:stretch>
            <a:fillRect/>
          </a:stretch>
        </p:blipFill>
        <p:spPr>
          <a:xfrm>
            <a:off x="2174232" y="1063451"/>
            <a:ext cx="3643759" cy="5573638"/>
          </a:xfrm>
          <a:prstGeom prst="rect">
            <a:avLst/>
          </a:prstGeom>
        </p:spPr>
      </p:pic>
      <p:pic>
        <p:nvPicPr>
          <p:cNvPr id="8" name="Picture 7">
            <a:extLst>
              <a:ext uri="{FF2B5EF4-FFF2-40B4-BE49-F238E27FC236}">
                <a16:creationId xmlns:a16="http://schemas.microsoft.com/office/drawing/2014/main" id="{FAAE0E12-3A27-F974-5DEF-2F39411732F0}"/>
              </a:ext>
            </a:extLst>
          </p:cNvPr>
          <p:cNvPicPr>
            <a:picLocks noChangeAspect="1"/>
          </p:cNvPicPr>
          <p:nvPr/>
        </p:nvPicPr>
        <p:blipFill>
          <a:blip r:embed="rId4"/>
          <a:stretch>
            <a:fillRect/>
          </a:stretch>
        </p:blipFill>
        <p:spPr>
          <a:xfrm>
            <a:off x="6029011" y="1063450"/>
            <a:ext cx="3868614" cy="5573638"/>
          </a:xfrm>
          <a:prstGeom prst="rect">
            <a:avLst/>
          </a:prstGeom>
        </p:spPr>
      </p:pic>
    </p:spTree>
    <p:extLst>
      <p:ext uri="{BB962C8B-B14F-4D97-AF65-F5344CB8AC3E}">
        <p14:creationId xmlns:p14="http://schemas.microsoft.com/office/powerpoint/2010/main" val="184305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7474F"/>
          </a:solidFill>
        </p:spPr>
        <p:txBody>
          <a:bodyPr vert="vert270" anchor="t" anchorCtr="0"/>
          <a:lstStyle/>
          <a:p>
            <a:br>
              <a:rPr lang="en-US" dirty="0"/>
            </a:br>
            <a:br>
              <a:rPr lang="en-US" dirty="0"/>
            </a:br>
            <a:br>
              <a:rPr lang="en-US" dirty="0"/>
            </a:br>
            <a:endParaRPr lang="en-US" b="1" dirty="0">
              <a:solidFill>
                <a:srgbClr val="FF6600"/>
              </a:solidFill>
              <a:latin typeface="Angsana New" pitchFamily="18" charset="-34"/>
              <a:cs typeface="Angsana New" pitchFamily="18" charset="-3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522199826"/>
              </p:ext>
            </p:extLst>
          </p:nvPr>
        </p:nvGraphicFramePr>
        <p:xfrm>
          <a:off x="2669778" y="1516708"/>
          <a:ext cx="7034664" cy="3824583"/>
        </p:xfrm>
        <a:graphic>
          <a:graphicData uri="http://schemas.openxmlformats.org/drawingml/2006/table">
            <a:tbl>
              <a:tblPr firstRow="1" bandRow="1">
                <a:tableStyleId>{5C22544A-7EE6-4342-B048-85BDC9FD1C3A}</a:tableStyleId>
              </a:tblPr>
              <a:tblGrid>
                <a:gridCol w="2183257">
                  <a:extLst>
                    <a:ext uri="{9D8B030D-6E8A-4147-A177-3AD203B41FA5}">
                      <a16:colId xmlns:a16="http://schemas.microsoft.com/office/drawing/2014/main" val="20000"/>
                    </a:ext>
                  </a:extLst>
                </a:gridCol>
                <a:gridCol w="4851407">
                  <a:extLst>
                    <a:ext uri="{9D8B030D-6E8A-4147-A177-3AD203B41FA5}">
                      <a16:colId xmlns:a16="http://schemas.microsoft.com/office/drawing/2014/main" val="20001"/>
                    </a:ext>
                  </a:extLst>
                </a:gridCol>
              </a:tblGrid>
              <a:tr h="546369">
                <a:tc>
                  <a:txBody>
                    <a:bodyPr/>
                    <a:lstStyle/>
                    <a:p>
                      <a:r>
                        <a:rPr lang="tr-TR" sz="2800" b="1" dirty="0">
                          <a:ln>
                            <a:noFill/>
                          </a:ln>
                          <a:solidFill>
                            <a:schemeClr val="bg1"/>
                          </a:solidFill>
                          <a:latin typeface="Angsana New" pitchFamily="18" charset="-34"/>
                          <a:cs typeface="Angsana New" pitchFamily="18" charset="-34"/>
                        </a:rPr>
                        <a:t>Project</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kern="1200" dirty="0">
                          <a:solidFill>
                            <a:schemeClr val="bg1"/>
                          </a:solidFill>
                          <a:effectLst/>
                          <a:latin typeface="Angsana New" pitchFamily="18" charset="-34"/>
                          <a:ea typeface="+mn-ea"/>
                          <a:cs typeface="Angsana New" pitchFamily="18" charset="-34"/>
                        </a:rPr>
                        <a:t>Customer Segmentation</a:t>
                      </a:r>
                      <a:endParaRPr lang="en-US" sz="2800" b="0" dirty="0">
                        <a:ln>
                          <a:solidFill>
                            <a:schemeClr val="bg1"/>
                          </a:solid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0"/>
                  </a:ext>
                </a:extLst>
              </a:tr>
              <a:tr h="546369">
                <a:tc>
                  <a:txBody>
                    <a:bodyPr/>
                    <a:lstStyle/>
                    <a:p>
                      <a:r>
                        <a:rPr lang="tr-TR" sz="2800" b="1" dirty="0" err="1">
                          <a:ln>
                            <a:noFill/>
                          </a:ln>
                          <a:solidFill>
                            <a:schemeClr val="bg1"/>
                          </a:solidFill>
                          <a:latin typeface="Angsana New" pitchFamily="18" charset="-34"/>
                          <a:cs typeface="Angsana New" pitchFamily="18" charset="-34"/>
                        </a:rPr>
                        <a:t>Submitted</a:t>
                      </a:r>
                      <a:r>
                        <a:rPr lang="tr-TR" sz="2800" b="1" dirty="0">
                          <a:ln>
                            <a:noFill/>
                          </a:ln>
                          <a:solidFill>
                            <a:schemeClr val="bg1"/>
                          </a:solidFill>
                          <a:latin typeface="Angsana New" pitchFamily="18" charset="-34"/>
                          <a:cs typeface="Angsana New" pitchFamily="18" charset="-34"/>
                        </a:rPr>
                        <a:t> By</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Blessed Adjei-Gyan</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1"/>
                  </a:ext>
                </a:extLst>
              </a:tr>
              <a:tr h="546369">
                <a:tc>
                  <a:txBody>
                    <a:bodyPr/>
                    <a:lstStyle/>
                    <a:p>
                      <a:r>
                        <a:rPr lang="tr-TR" sz="2800" b="1" dirty="0" err="1">
                          <a:ln>
                            <a:noFill/>
                          </a:ln>
                          <a:solidFill>
                            <a:schemeClr val="bg1"/>
                          </a:solidFill>
                          <a:latin typeface="Angsana New" pitchFamily="18" charset="-34"/>
                          <a:cs typeface="Angsana New" pitchFamily="18" charset="-34"/>
                        </a:rPr>
                        <a:t>Email</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blessedadjei13@gmail.com</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2"/>
                  </a:ext>
                </a:extLst>
              </a:tr>
              <a:tr h="546369">
                <a:tc>
                  <a:txBody>
                    <a:bodyPr/>
                    <a:lstStyle/>
                    <a:p>
                      <a:r>
                        <a:rPr lang="tr-TR" sz="2800" b="1" dirty="0">
                          <a:ln>
                            <a:noFill/>
                          </a:ln>
                          <a:solidFill>
                            <a:schemeClr val="bg1"/>
                          </a:solidFill>
                          <a:latin typeface="Angsana New" pitchFamily="18" charset="-34"/>
                          <a:cs typeface="Angsana New" pitchFamily="18" charset="-34"/>
                        </a:rPr>
                        <a:t>Country</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Germany</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3"/>
                  </a:ext>
                </a:extLst>
              </a:tr>
              <a:tr h="546369">
                <a:tc>
                  <a:txBody>
                    <a:bodyPr/>
                    <a:lstStyle/>
                    <a:p>
                      <a:r>
                        <a:rPr lang="en-US" sz="2800" b="1" kern="1200" dirty="0">
                          <a:ln>
                            <a:noFill/>
                          </a:ln>
                          <a:solidFill>
                            <a:schemeClr val="bg1"/>
                          </a:solidFill>
                          <a:effectLst/>
                          <a:latin typeface="Angsana New" pitchFamily="18" charset="-34"/>
                          <a:ea typeface="+mn-ea"/>
                          <a:cs typeface="Angsana New" pitchFamily="18" charset="-34"/>
                        </a:rPr>
                        <a:t>Specialization</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dirty="0">
                          <a:ln>
                            <a:noFill/>
                          </a:ln>
                          <a:solidFill>
                            <a:schemeClr val="bg1"/>
                          </a:solidFill>
                          <a:latin typeface="Angsana New" pitchFamily="18" charset="-34"/>
                          <a:cs typeface="Angsana New" pitchFamily="18" charset="-34"/>
                        </a:rPr>
                        <a:t>Data Analyst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4"/>
                  </a:ext>
                </a:extLst>
              </a:tr>
              <a:tr h="546369">
                <a:tc>
                  <a:txBody>
                    <a:bodyPr/>
                    <a:lstStyle/>
                    <a:p>
                      <a:r>
                        <a:rPr lang="en-US" sz="2800" b="1" kern="1200" dirty="0">
                          <a:ln>
                            <a:noFill/>
                          </a:ln>
                          <a:solidFill>
                            <a:schemeClr val="bg1"/>
                          </a:solidFill>
                          <a:effectLst/>
                          <a:latin typeface="Angsana New" pitchFamily="18" charset="-34"/>
                          <a:ea typeface="+mn-ea"/>
                          <a:cs typeface="Angsana New" pitchFamily="18" charset="-34"/>
                        </a:rPr>
                        <a:t>Internship Batch</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dirty="0">
                          <a:ln>
                            <a:noFill/>
                          </a:ln>
                          <a:solidFill>
                            <a:schemeClr val="bg1"/>
                          </a:solidFill>
                          <a:latin typeface="Angsana New" pitchFamily="18" charset="-34"/>
                          <a:cs typeface="Angsana New" pitchFamily="18" charset="-34"/>
                        </a:rPr>
                        <a:t>LISUM 39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5"/>
                  </a:ext>
                </a:extLst>
              </a:tr>
              <a:tr h="546369">
                <a:tc>
                  <a:txBody>
                    <a:bodyPr/>
                    <a:lstStyle/>
                    <a:p>
                      <a:r>
                        <a:rPr lang="tr-TR" sz="2800" b="1" dirty="0">
                          <a:ln>
                            <a:noFill/>
                          </a:ln>
                          <a:solidFill>
                            <a:schemeClr val="bg1"/>
                          </a:solidFill>
                          <a:latin typeface="Angsana New" pitchFamily="18" charset="-34"/>
                          <a:cs typeface="Angsana New" pitchFamily="18" charset="-34"/>
                        </a:rPr>
                        <a:t>Data</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tr-TR" sz="2800" b="0" dirty="0">
                          <a:ln>
                            <a:noFill/>
                          </a:ln>
                          <a:solidFill>
                            <a:schemeClr val="bg1"/>
                          </a:solidFill>
                          <a:latin typeface="Angsana New" pitchFamily="18" charset="-34"/>
                          <a:cs typeface="Angsana New" pitchFamily="18" charset="-34"/>
                        </a:rPr>
                        <a:t>1</a:t>
                      </a:r>
                      <a:r>
                        <a:rPr lang="en-GB" sz="2800" b="0" dirty="0">
                          <a:ln>
                            <a:noFill/>
                          </a:ln>
                          <a:solidFill>
                            <a:schemeClr val="bg1"/>
                          </a:solidFill>
                          <a:latin typeface="Angsana New" pitchFamily="18" charset="-34"/>
                          <a:cs typeface="Angsana New" pitchFamily="18" charset="-34"/>
                        </a:rPr>
                        <a:t>3</a:t>
                      </a:r>
                      <a:r>
                        <a:rPr lang="en-GB" sz="2800" b="0" baseline="30000" dirty="0">
                          <a:ln>
                            <a:noFill/>
                          </a:ln>
                          <a:solidFill>
                            <a:schemeClr val="bg1"/>
                          </a:solidFill>
                          <a:latin typeface="Angsana New" pitchFamily="18" charset="-34"/>
                          <a:cs typeface="Angsana New" pitchFamily="18" charset="-34"/>
                        </a:rPr>
                        <a:t>th</a:t>
                      </a:r>
                      <a:r>
                        <a:rPr lang="en-GB" sz="2800" b="0" dirty="0">
                          <a:ln>
                            <a:noFill/>
                          </a:ln>
                          <a:solidFill>
                            <a:schemeClr val="bg1"/>
                          </a:solidFill>
                          <a:latin typeface="Angsana New" pitchFamily="18" charset="-34"/>
                          <a:cs typeface="Angsana New" pitchFamily="18" charset="-34"/>
                        </a:rPr>
                        <a:t> January, 2025</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09A3-6937-F8EB-9FD3-AF75D4106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321C0-0D4B-3185-AD1B-A272C56F3E6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D75A5314-E434-9DFD-7FCD-45F3C7ED27D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A82C0FC7-132F-5E63-767B-4048EF1A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3" name="Picture 2">
            <a:extLst>
              <a:ext uri="{FF2B5EF4-FFF2-40B4-BE49-F238E27FC236}">
                <a16:creationId xmlns:a16="http://schemas.microsoft.com/office/drawing/2014/main" id="{961F95DD-EF64-F2D1-BA03-4234C1A87F74}"/>
              </a:ext>
            </a:extLst>
          </p:cNvPr>
          <p:cNvPicPr>
            <a:picLocks noChangeAspect="1"/>
          </p:cNvPicPr>
          <p:nvPr/>
        </p:nvPicPr>
        <p:blipFill>
          <a:blip r:embed="rId3"/>
          <a:stretch>
            <a:fillRect/>
          </a:stretch>
        </p:blipFill>
        <p:spPr>
          <a:xfrm>
            <a:off x="4217564" y="160338"/>
            <a:ext cx="7985927" cy="5191125"/>
          </a:xfrm>
          <a:prstGeom prst="rect">
            <a:avLst/>
          </a:prstGeom>
        </p:spPr>
      </p:pic>
      <p:sp>
        <p:nvSpPr>
          <p:cNvPr id="9" name="TextBox 8">
            <a:extLst>
              <a:ext uri="{FF2B5EF4-FFF2-40B4-BE49-F238E27FC236}">
                <a16:creationId xmlns:a16="http://schemas.microsoft.com/office/drawing/2014/main" id="{D40EA3A1-BDE5-2A74-BED0-B859DA511E57}"/>
              </a:ext>
            </a:extLst>
          </p:cNvPr>
          <p:cNvSpPr txBox="1"/>
          <p:nvPr/>
        </p:nvSpPr>
        <p:spPr>
          <a:xfrm>
            <a:off x="5019152" y="5351463"/>
            <a:ext cx="6099348" cy="1200329"/>
          </a:xfrm>
          <a:prstGeom prst="rect">
            <a:avLst/>
          </a:prstGeom>
          <a:noFill/>
        </p:spPr>
        <p:txBody>
          <a:bodyPr wrap="square">
            <a:spAutoFit/>
          </a:bodyPr>
          <a:lstStyle/>
          <a:p>
            <a:r>
              <a:rPr lang="en-GB" dirty="0"/>
              <a:t>This provides insights into the age demographics of the customer base.</a:t>
            </a:r>
          </a:p>
          <a:p>
            <a:r>
              <a:rPr lang="en-GB" dirty="0"/>
              <a:t>Key observations: Most of the customers are between the range of 20 and 60.</a:t>
            </a:r>
            <a:endParaRPr lang="en-US" dirty="0"/>
          </a:p>
        </p:txBody>
      </p:sp>
    </p:spTree>
    <p:extLst>
      <p:ext uri="{BB962C8B-B14F-4D97-AF65-F5344CB8AC3E}">
        <p14:creationId xmlns:p14="http://schemas.microsoft.com/office/powerpoint/2010/main" val="244665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7A4A3-A061-A619-3FA9-F4F5295A9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B342D-3A05-1F56-B712-AD5D3C0521E3}"/>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C1C20FB0-A557-86D1-4DBA-72622B68568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477C1D1-C989-81A9-45C2-672A72426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9" name="TextBox 8">
            <a:extLst>
              <a:ext uri="{FF2B5EF4-FFF2-40B4-BE49-F238E27FC236}">
                <a16:creationId xmlns:a16="http://schemas.microsoft.com/office/drawing/2014/main" id="{997AAB03-13DB-3161-0E7A-424F0CF40E5E}"/>
              </a:ext>
            </a:extLst>
          </p:cNvPr>
          <p:cNvSpPr txBox="1"/>
          <p:nvPr/>
        </p:nvSpPr>
        <p:spPr>
          <a:xfrm>
            <a:off x="5019152" y="5351463"/>
            <a:ext cx="6099348" cy="923330"/>
          </a:xfrm>
          <a:prstGeom prst="rect">
            <a:avLst/>
          </a:prstGeom>
          <a:noFill/>
        </p:spPr>
        <p:txBody>
          <a:bodyPr wrap="square">
            <a:spAutoFit/>
          </a:bodyPr>
          <a:lstStyle/>
          <a:p>
            <a:r>
              <a:rPr lang="en-GB" dirty="0"/>
              <a:t>A count plot was used to visualize the proportion of male and female customers.</a:t>
            </a:r>
          </a:p>
          <a:p>
            <a:r>
              <a:rPr lang="en-GB" dirty="0"/>
              <a:t>There are more Female customers than Male customers</a:t>
            </a:r>
            <a:endParaRPr lang="en-US" dirty="0"/>
          </a:p>
        </p:txBody>
      </p:sp>
      <p:pic>
        <p:nvPicPr>
          <p:cNvPr id="4" name="Picture 3">
            <a:extLst>
              <a:ext uri="{FF2B5EF4-FFF2-40B4-BE49-F238E27FC236}">
                <a16:creationId xmlns:a16="http://schemas.microsoft.com/office/drawing/2014/main" id="{14C4A751-1891-D858-F047-588A5B90C012}"/>
              </a:ext>
            </a:extLst>
          </p:cNvPr>
          <p:cNvPicPr>
            <a:picLocks noChangeAspect="1"/>
          </p:cNvPicPr>
          <p:nvPr/>
        </p:nvPicPr>
        <p:blipFill>
          <a:blip r:embed="rId3"/>
          <a:stretch>
            <a:fillRect/>
          </a:stretch>
        </p:blipFill>
        <p:spPr>
          <a:xfrm>
            <a:off x="4757580" y="523733"/>
            <a:ext cx="6877050" cy="4457700"/>
          </a:xfrm>
          <a:prstGeom prst="rect">
            <a:avLst/>
          </a:prstGeom>
        </p:spPr>
      </p:pic>
    </p:spTree>
    <p:extLst>
      <p:ext uri="{BB962C8B-B14F-4D97-AF65-F5344CB8AC3E}">
        <p14:creationId xmlns:p14="http://schemas.microsoft.com/office/powerpoint/2010/main" val="199425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7D67B-1057-C9C9-E609-33E6C555E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2F0A7-9DC3-3814-F681-8407B623FB52}"/>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ADA2484E-047C-9411-CA71-E909A06D623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EE2745B-6F77-19A3-2E78-55CCC6D1AC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9" name="TextBox 8">
            <a:extLst>
              <a:ext uri="{FF2B5EF4-FFF2-40B4-BE49-F238E27FC236}">
                <a16:creationId xmlns:a16="http://schemas.microsoft.com/office/drawing/2014/main" id="{E56FA8B7-34FB-2318-DF92-F37A1D10DBC9}"/>
              </a:ext>
            </a:extLst>
          </p:cNvPr>
          <p:cNvSpPr txBox="1"/>
          <p:nvPr/>
        </p:nvSpPr>
        <p:spPr>
          <a:xfrm>
            <a:off x="3717890" y="5004079"/>
            <a:ext cx="8460785" cy="2062103"/>
          </a:xfrm>
          <a:prstGeom prst="rect">
            <a:avLst/>
          </a:prstGeom>
          <a:noFill/>
        </p:spPr>
        <p:txBody>
          <a:bodyPr wrap="square">
            <a:spAutoFit/>
          </a:bodyPr>
          <a:lstStyle/>
          <a:p>
            <a:r>
              <a:rPr lang="en-GB" sz="1600" b="1" dirty="0"/>
              <a:t>Correlation Matrix Heatmap:</a:t>
            </a:r>
            <a:endParaRPr lang="en-GB" sz="1600" dirty="0"/>
          </a:p>
          <a:p>
            <a:pPr>
              <a:buFont typeface="Arial" panose="020B0604020202020204" pitchFamily="34" charset="0"/>
              <a:buChar char="•"/>
            </a:pPr>
            <a:r>
              <a:rPr lang="en-GB" sz="1600" b="1" dirty="0"/>
              <a:t>Purpose:</a:t>
            </a:r>
            <a:br>
              <a:rPr lang="en-GB" sz="1600" dirty="0"/>
            </a:br>
            <a:r>
              <a:rPr lang="en-GB" sz="1600" dirty="0"/>
              <a:t>The correlation matrix was created to </a:t>
            </a:r>
            <a:r>
              <a:rPr lang="en-GB" sz="1600" dirty="0" err="1"/>
              <a:t>analyze</a:t>
            </a:r>
            <a:r>
              <a:rPr lang="en-GB" sz="1600" dirty="0"/>
              <a:t> the relationships between key numerical variables within the dataset.</a:t>
            </a:r>
          </a:p>
          <a:p>
            <a:pPr>
              <a:buFont typeface="Arial" panose="020B0604020202020204" pitchFamily="34" charset="0"/>
              <a:buChar char="•"/>
            </a:pPr>
            <a:r>
              <a:rPr lang="en-GB" sz="1600" b="1" dirty="0"/>
              <a:t>Visual Representation:</a:t>
            </a:r>
            <a:br>
              <a:rPr lang="en-GB" sz="1600" dirty="0"/>
            </a:br>
            <a:r>
              <a:rPr lang="en-GB" sz="1600" dirty="0"/>
              <a:t>A heatmap was used to visualize the strength and direction of correlations between different financial products and customer attributes (e.g., Age, Customer Seniority, Gross Household Income).</a:t>
            </a:r>
          </a:p>
          <a:p>
            <a:endParaRPr lang="en-US" sz="1600" dirty="0"/>
          </a:p>
        </p:txBody>
      </p:sp>
      <p:pic>
        <p:nvPicPr>
          <p:cNvPr id="3" name="Picture 2">
            <a:extLst>
              <a:ext uri="{FF2B5EF4-FFF2-40B4-BE49-F238E27FC236}">
                <a16:creationId xmlns:a16="http://schemas.microsoft.com/office/drawing/2014/main" id="{2CB08AA4-8925-A992-7850-D5AF3DA431DD}"/>
              </a:ext>
            </a:extLst>
          </p:cNvPr>
          <p:cNvPicPr>
            <a:picLocks noChangeAspect="1"/>
          </p:cNvPicPr>
          <p:nvPr/>
        </p:nvPicPr>
        <p:blipFill>
          <a:blip r:embed="rId3"/>
          <a:stretch>
            <a:fillRect/>
          </a:stretch>
        </p:blipFill>
        <p:spPr>
          <a:xfrm>
            <a:off x="3892014" y="50240"/>
            <a:ext cx="8299987" cy="5004081"/>
          </a:xfrm>
          <a:prstGeom prst="rect">
            <a:avLst/>
          </a:prstGeom>
        </p:spPr>
      </p:pic>
    </p:spTree>
    <p:extLst>
      <p:ext uri="{BB962C8B-B14F-4D97-AF65-F5344CB8AC3E}">
        <p14:creationId xmlns:p14="http://schemas.microsoft.com/office/powerpoint/2010/main" val="333809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4EEAD-843F-416E-4E7D-B1B79A1D5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23B17-6B69-44B3-74FE-B8BFD412E78A}"/>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err="1">
                <a:solidFill>
                  <a:schemeClr val="bg1"/>
                </a:solidFill>
                <a:latin typeface="Angsana New" pitchFamily="18" charset="-34"/>
                <a:cs typeface="Angsana New" pitchFamily="18" charset="-34"/>
              </a:rPr>
              <a:t>Pairplot</a:t>
            </a:r>
            <a:r>
              <a:rPr lang="en-GB" sz="4800" b="1" dirty="0">
                <a:solidFill>
                  <a:schemeClr val="bg1"/>
                </a:solidFill>
                <a:latin typeface="Angsana New" pitchFamily="18" charset="-34"/>
                <a:cs typeface="Angsana New" pitchFamily="18" charset="-34"/>
              </a:rPr>
              <a:t> of Age, Customer Seniority, and Gross Household Income by Gender</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EB43DD3F-2764-09CE-5EC1-C6CB7B11F7A3}"/>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B40485B-5AC2-77DC-47D6-B5E3D67EA7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4" name="Picture 3">
            <a:extLst>
              <a:ext uri="{FF2B5EF4-FFF2-40B4-BE49-F238E27FC236}">
                <a16:creationId xmlns:a16="http://schemas.microsoft.com/office/drawing/2014/main" id="{3DA12EB6-E664-8207-FDC2-738689C99D92}"/>
              </a:ext>
            </a:extLst>
          </p:cNvPr>
          <p:cNvPicPr>
            <a:picLocks noChangeAspect="1"/>
          </p:cNvPicPr>
          <p:nvPr/>
        </p:nvPicPr>
        <p:blipFill>
          <a:blip r:embed="rId3"/>
          <a:stretch>
            <a:fillRect/>
          </a:stretch>
        </p:blipFill>
        <p:spPr>
          <a:xfrm>
            <a:off x="4363916" y="846918"/>
            <a:ext cx="7543800" cy="5134708"/>
          </a:xfrm>
          <a:prstGeom prst="rect">
            <a:avLst/>
          </a:prstGeom>
        </p:spPr>
      </p:pic>
    </p:spTree>
    <p:extLst>
      <p:ext uri="{BB962C8B-B14F-4D97-AF65-F5344CB8AC3E}">
        <p14:creationId xmlns:p14="http://schemas.microsoft.com/office/powerpoint/2010/main" val="265548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D8BF7-18ED-7FE3-5D6D-845391698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050A6-AC87-BA11-682A-6B79A5DA0235}"/>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Number of Customers by City</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10DB6DF8-480D-9CB8-7D5A-3080196D04B7}"/>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E340BF83-E08F-D25E-4291-495214C3BC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91FE0BAC-706F-8A66-BE36-C2AB9F23F076}"/>
              </a:ext>
            </a:extLst>
          </p:cNvPr>
          <p:cNvSpPr txBox="1"/>
          <p:nvPr/>
        </p:nvSpPr>
        <p:spPr>
          <a:xfrm>
            <a:off x="4969043" y="5704532"/>
            <a:ext cx="6217022" cy="923330"/>
          </a:xfrm>
          <a:prstGeom prst="rect">
            <a:avLst/>
          </a:prstGeom>
          <a:noFill/>
        </p:spPr>
        <p:txBody>
          <a:bodyPr wrap="square">
            <a:spAutoFit/>
          </a:bodyPr>
          <a:lstStyle/>
          <a:p>
            <a:r>
              <a:rPr lang="en-GB" dirty="0"/>
              <a:t>This chart helps in identifying trends in customer distribution and is valuable for regional business planning.</a:t>
            </a:r>
          </a:p>
          <a:p>
            <a:r>
              <a:rPr lang="en-GB" dirty="0"/>
              <a:t>Madrid, Barcelona and Valencia have the most customers by city.</a:t>
            </a:r>
            <a:endParaRPr lang="en-US" dirty="0"/>
          </a:p>
        </p:txBody>
      </p:sp>
      <p:pic>
        <p:nvPicPr>
          <p:cNvPr id="8" name="Picture 7">
            <a:extLst>
              <a:ext uri="{FF2B5EF4-FFF2-40B4-BE49-F238E27FC236}">
                <a16:creationId xmlns:a16="http://schemas.microsoft.com/office/drawing/2014/main" id="{B9D276F3-B010-B2C1-ACC9-6499F5176A47}"/>
              </a:ext>
            </a:extLst>
          </p:cNvPr>
          <p:cNvPicPr>
            <a:picLocks noChangeAspect="1"/>
          </p:cNvPicPr>
          <p:nvPr/>
        </p:nvPicPr>
        <p:blipFill>
          <a:blip r:embed="rId3"/>
          <a:stretch>
            <a:fillRect/>
          </a:stretch>
        </p:blipFill>
        <p:spPr>
          <a:xfrm>
            <a:off x="4043082" y="230138"/>
            <a:ext cx="7871011" cy="5283156"/>
          </a:xfrm>
          <a:prstGeom prst="rect">
            <a:avLst/>
          </a:prstGeom>
        </p:spPr>
      </p:pic>
    </p:spTree>
    <p:extLst>
      <p:ext uri="{BB962C8B-B14F-4D97-AF65-F5344CB8AC3E}">
        <p14:creationId xmlns:p14="http://schemas.microsoft.com/office/powerpoint/2010/main" val="163364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F9EBF-7F88-79D5-8274-2503AB24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CFFD9-3AF9-F23F-1D27-B6393EA481ED}"/>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Total Income by Province</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7B009F7E-3C2C-062D-6CDF-43AB1297C06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6EAB5253-5C5E-B8AC-B1D2-5576BB88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B06F30BF-C601-6712-66A3-F8C0A91F2B63}"/>
              </a:ext>
            </a:extLst>
          </p:cNvPr>
          <p:cNvSpPr txBox="1"/>
          <p:nvPr/>
        </p:nvSpPr>
        <p:spPr>
          <a:xfrm>
            <a:off x="4969043" y="5704532"/>
            <a:ext cx="6217022" cy="646331"/>
          </a:xfrm>
          <a:prstGeom prst="rect">
            <a:avLst/>
          </a:prstGeom>
          <a:noFill/>
        </p:spPr>
        <p:txBody>
          <a:bodyPr wrap="square">
            <a:spAutoFit/>
          </a:bodyPr>
          <a:lstStyle/>
          <a:p>
            <a:r>
              <a:rPr lang="en-GB" dirty="0"/>
              <a:t>Madrid, Barcelona and Sevilla have the most income by Province.</a:t>
            </a:r>
            <a:endParaRPr lang="en-US" dirty="0"/>
          </a:p>
        </p:txBody>
      </p:sp>
      <p:pic>
        <p:nvPicPr>
          <p:cNvPr id="3" name="Picture 2">
            <a:extLst>
              <a:ext uri="{FF2B5EF4-FFF2-40B4-BE49-F238E27FC236}">
                <a16:creationId xmlns:a16="http://schemas.microsoft.com/office/drawing/2014/main" id="{E0A7F9A0-975A-4601-AB90-ABA944C132B5}"/>
              </a:ext>
            </a:extLst>
          </p:cNvPr>
          <p:cNvPicPr>
            <a:picLocks noChangeAspect="1"/>
          </p:cNvPicPr>
          <p:nvPr/>
        </p:nvPicPr>
        <p:blipFill>
          <a:blip r:embed="rId3"/>
          <a:stretch>
            <a:fillRect/>
          </a:stretch>
        </p:blipFill>
        <p:spPr>
          <a:xfrm>
            <a:off x="3864897" y="160338"/>
            <a:ext cx="8171528" cy="5172635"/>
          </a:xfrm>
          <a:prstGeom prst="rect">
            <a:avLst/>
          </a:prstGeom>
        </p:spPr>
      </p:pic>
    </p:spTree>
    <p:extLst>
      <p:ext uri="{BB962C8B-B14F-4D97-AF65-F5344CB8AC3E}">
        <p14:creationId xmlns:p14="http://schemas.microsoft.com/office/powerpoint/2010/main" val="406974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48290997-7270-A9E0-A390-732389720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C3899-B811-5D14-8D6A-75AED6A5BA3E}"/>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4398673F-3B5B-8740-BFB3-0D36E880286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5FF6DE74-82A3-39D8-DAA8-93C2BB358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5" name="TextBox 4">
            <a:extLst>
              <a:ext uri="{FF2B5EF4-FFF2-40B4-BE49-F238E27FC236}">
                <a16:creationId xmlns:a16="http://schemas.microsoft.com/office/drawing/2014/main" id="{CB8807B4-E1B9-E5E8-4EBA-00689DCEE144}"/>
              </a:ext>
            </a:extLst>
          </p:cNvPr>
          <p:cNvSpPr txBox="1"/>
          <p:nvPr/>
        </p:nvSpPr>
        <p:spPr>
          <a:xfrm>
            <a:off x="463550" y="697956"/>
            <a:ext cx="11417860" cy="1477328"/>
          </a:xfrm>
          <a:prstGeom prst="rect">
            <a:avLst/>
          </a:prstGeom>
          <a:noFill/>
        </p:spPr>
        <p:txBody>
          <a:bodyPr wrap="square">
            <a:spAutoFit/>
          </a:bodyPr>
          <a:lstStyle/>
          <a:p>
            <a:r>
              <a:rPr lang="en-GB" b="1" dirty="0" err="1">
                <a:solidFill>
                  <a:schemeClr val="bg1"/>
                </a:solidFill>
              </a:rPr>
              <a:t>Objective</a:t>
            </a:r>
            <a:r>
              <a:rPr lang="en-GB" dirty="0" err="1">
                <a:solidFill>
                  <a:schemeClr val="bg1"/>
                </a:solidFill>
              </a:rPr>
              <a:t>:The</a:t>
            </a:r>
            <a:r>
              <a:rPr lang="en-GB" dirty="0">
                <a:solidFill>
                  <a:schemeClr val="bg1"/>
                </a:solidFill>
              </a:rPr>
              <a:t> K-Means clustering algorithm was applied to segment customers based on key financial and demographic attributes. The optimal number of clusters </a:t>
            </a:r>
            <a:r>
              <a:rPr lang="en-GB" b="1" dirty="0">
                <a:solidFill>
                  <a:schemeClr val="bg1"/>
                </a:solidFill>
              </a:rPr>
              <a:t>(k = 5) </a:t>
            </a:r>
            <a:r>
              <a:rPr lang="en-GB" dirty="0">
                <a:solidFill>
                  <a:schemeClr val="bg1"/>
                </a:solidFill>
              </a:rPr>
              <a:t>was determined using the Elbow Method, balancing inertia reduction with </a:t>
            </a:r>
            <a:r>
              <a:rPr lang="en-GB" dirty="0" err="1">
                <a:solidFill>
                  <a:schemeClr val="bg1"/>
                </a:solidFill>
              </a:rPr>
              <a:t>interpretability.</a:t>
            </a:r>
            <a:r>
              <a:rPr lang="en-GB" b="1" dirty="0" err="1">
                <a:solidFill>
                  <a:schemeClr val="bg1"/>
                </a:solidFill>
              </a:rPr>
              <a:t>Clustering</a:t>
            </a:r>
            <a:r>
              <a:rPr lang="en-GB" b="1" dirty="0">
                <a:solidFill>
                  <a:schemeClr val="bg1"/>
                </a:solidFill>
              </a:rPr>
              <a:t> </a:t>
            </a:r>
            <a:r>
              <a:rPr lang="en-GB" b="1" dirty="0" err="1">
                <a:solidFill>
                  <a:schemeClr val="bg1"/>
                </a:solidFill>
              </a:rPr>
              <a:t>Process</a:t>
            </a:r>
            <a:r>
              <a:rPr lang="en-GB" dirty="0" err="1">
                <a:solidFill>
                  <a:schemeClr val="bg1"/>
                </a:solidFill>
              </a:rPr>
              <a:t>:</a:t>
            </a:r>
            <a:r>
              <a:rPr lang="en-GB" b="1" dirty="0" err="1">
                <a:solidFill>
                  <a:schemeClr val="bg1"/>
                </a:solidFill>
              </a:rPr>
              <a:t>Key</a:t>
            </a:r>
            <a:r>
              <a:rPr lang="en-GB" b="1" dirty="0">
                <a:solidFill>
                  <a:schemeClr val="bg1"/>
                </a:solidFill>
              </a:rPr>
              <a:t> Features </a:t>
            </a:r>
            <a:r>
              <a:rPr lang="en-GB" b="1" dirty="0" err="1">
                <a:solidFill>
                  <a:schemeClr val="bg1"/>
                </a:solidFill>
              </a:rPr>
              <a:t>Used</a:t>
            </a:r>
            <a:r>
              <a:rPr lang="en-GB" dirty="0" err="1">
                <a:solidFill>
                  <a:schemeClr val="bg1"/>
                </a:solidFill>
              </a:rPr>
              <a:t>:Age</a:t>
            </a:r>
            <a:r>
              <a:rPr lang="en-GB" dirty="0">
                <a:solidFill>
                  <a:schemeClr val="bg1"/>
                </a:solidFill>
              </a:rPr>
              <a:t> – Customer's </a:t>
            </a:r>
            <a:r>
              <a:rPr lang="en-GB" dirty="0" err="1">
                <a:solidFill>
                  <a:schemeClr val="bg1"/>
                </a:solidFill>
              </a:rPr>
              <a:t>age.Customer_Seniority</a:t>
            </a:r>
            <a:r>
              <a:rPr lang="en-GB" dirty="0">
                <a:solidFill>
                  <a:schemeClr val="bg1"/>
                </a:solidFill>
              </a:rPr>
              <a:t> – Number of months as a </a:t>
            </a:r>
            <a:r>
              <a:rPr lang="en-GB" dirty="0" err="1">
                <a:solidFill>
                  <a:schemeClr val="bg1"/>
                </a:solidFill>
              </a:rPr>
              <a:t>customer.Gross_Household_Income</a:t>
            </a:r>
            <a:r>
              <a:rPr lang="en-GB" dirty="0">
                <a:solidFill>
                  <a:schemeClr val="bg1"/>
                </a:solidFill>
              </a:rPr>
              <a:t> – Estimated annual income. </a:t>
            </a:r>
            <a:r>
              <a:rPr lang="en-GB" b="1" dirty="0">
                <a:solidFill>
                  <a:schemeClr val="bg1"/>
                </a:solidFill>
              </a:rPr>
              <a:t>Cluster </a:t>
            </a:r>
            <a:r>
              <a:rPr lang="en-GB" b="1" dirty="0" err="1">
                <a:solidFill>
                  <a:schemeClr val="bg1"/>
                </a:solidFill>
              </a:rPr>
              <a:t>Assignment</a:t>
            </a:r>
            <a:r>
              <a:rPr lang="en-GB" dirty="0" err="1">
                <a:solidFill>
                  <a:schemeClr val="bg1"/>
                </a:solidFill>
              </a:rPr>
              <a:t>:Customers</a:t>
            </a:r>
            <a:r>
              <a:rPr lang="en-GB" dirty="0">
                <a:solidFill>
                  <a:schemeClr val="bg1"/>
                </a:solidFill>
              </a:rPr>
              <a:t> were assigned to one of the 5 </a:t>
            </a:r>
            <a:r>
              <a:rPr lang="en-GB" dirty="0" err="1">
                <a:solidFill>
                  <a:schemeClr val="bg1"/>
                </a:solidFill>
              </a:rPr>
              <a:t>clusters.</a:t>
            </a:r>
            <a:r>
              <a:rPr lang="en-GB" b="1" dirty="0" err="1">
                <a:solidFill>
                  <a:schemeClr val="bg1"/>
                </a:solidFill>
              </a:rPr>
              <a:t>The</a:t>
            </a:r>
            <a:r>
              <a:rPr lang="en-GB" b="1" dirty="0">
                <a:solidFill>
                  <a:schemeClr val="bg1"/>
                </a:solidFill>
              </a:rPr>
              <a:t> K-Means model </a:t>
            </a:r>
            <a:r>
              <a:rPr lang="en-GB" dirty="0">
                <a:solidFill>
                  <a:schemeClr val="bg1"/>
                </a:solidFill>
              </a:rPr>
              <a:t>groups customers with similar characteristics into the same cluster.</a:t>
            </a:r>
            <a:endParaRPr lang="en-US" dirty="0">
              <a:solidFill>
                <a:schemeClr val="bg1"/>
              </a:solidFill>
            </a:endParaRPr>
          </a:p>
        </p:txBody>
      </p:sp>
      <p:pic>
        <p:nvPicPr>
          <p:cNvPr id="13" name="Picture 12">
            <a:extLst>
              <a:ext uri="{FF2B5EF4-FFF2-40B4-BE49-F238E27FC236}">
                <a16:creationId xmlns:a16="http://schemas.microsoft.com/office/drawing/2014/main" id="{C4861D17-867F-A84F-30C5-87A45382E15A}"/>
              </a:ext>
            </a:extLst>
          </p:cNvPr>
          <p:cNvPicPr>
            <a:picLocks noChangeAspect="1"/>
          </p:cNvPicPr>
          <p:nvPr/>
        </p:nvPicPr>
        <p:blipFill>
          <a:blip r:embed="rId3"/>
          <a:stretch>
            <a:fillRect/>
          </a:stretch>
        </p:blipFill>
        <p:spPr>
          <a:xfrm>
            <a:off x="3021109" y="2342998"/>
            <a:ext cx="6271517" cy="2172003"/>
          </a:xfrm>
          <a:prstGeom prst="rect">
            <a:avLst/>
          </a:prstGeom>
        </p:spPr>
      </p:pic>
      <p:sp>
        <p:nvSpPr>
          <p:cNvPr id="15" name="TextBox 14">
            <a:extLst>
              <a:ext uri="{FF2B5EF4-FFF2-40B4-BE49-F238E27FC236}">
                <a16:creationId xmlns:a16="http://schemas.microsoft.com/office/drawing/2014/main" id="{B23BEC64-0E30-10E0-3428-C12BF2822892}"/>
              </a:ext>
            </a:extLst>
          </p:cNvPr>
          <p:cNvSpPr txBox="1"/>
          <p:nvPr/>
        </p:nvSpPr>
        <p:spPr>
          <a:xfrm>
            <a:off x="1622611" y="4848544"/>
            <a:ext cx="9341223" cy="1477328"/>
          </a:xfrm>
          <a:prstGeom prst="rect">
            <a:avLst/>
          </a:prstGeom>
          <a:noFill/>
        </p:spPr>
        <p:txBody>
          <a:bodyPr wrap="square">
            <a:spAutoFit/>
          </a:bodyPr>
          <a:lstStyle/>
          <a:p>
            <a:r>
              <a:rPr lang="en-GB" b="1" dirty="0">
                <a:solidFill>
                  <a:schemeClr val="bg1"/>
                </a:solidFill>
              </a:rPr>
              <a:t>Key Insights</a:t>
            </a:r>
            <a:r>
              <a:rPr lang="en-GB" dirty="0">
                <a:solidFill>
                  <a:schemeClr val="bg1"/>
                </a:solidFill>
              </a:rPr>
              <a:t>:</a:t>
            </a:r>
          </a:p>
          <a:p>
            <a:pPr marL="285750" indent="-285750">
              <a:buFont typeface="Arial" panose="020B0604020202020204" pitchFamily="34" charset="0"/>
              <a:buChar char="•"/>
            </a:pPr>
            <a:r>
              <a:rPr lang="en-GB" dirty="0">
                <a:solidFill>
                  <a:schemeClr val="bg1"/>
                </a:solidFill>
              </a:rPr>
              <a:t>Customers within </a:t>
            </a:r>
            <a:r>
              <a:rPr lang="en-GB" b="1" dirty="0">
                <a:solidFill>
                  <a:schemeClr val="bg1"/>
                </a:solidFill>
              </a:rPr>
              <a:t>Cluster 2</a:t>
            </a:r>
            <a:r>
              <a:rPr lang="en-GB" dirty="0">
                <a:solidFill>
                  <a:schemeClr val="bg1"/>
                </a:solidFill>
              </a:rPr>
              <a:t> exhibit a wide range of incomes but similar seniority.</a:t>
            </a:r>
          </a:p>
          <a:p>
            <a:pPr marL="285750" indent="-285750">
              <a:buFont typeface="Arial" panose="020B0604020202020204" pitchFamily="34" charset="0"/>
              <a:buChar char="•"/>
            </a:pPr>
            <a:r>
              <a:rPr lang="en-GB" dirty="0">
                <a:solidFill>
                  <a:schemeClr val="bg1"/>
                </a:solidFill>
              </a:rPr>
              <a:t>Different clusters may represent varying financial </a:t>
            </a:r>
            <a:r>
              <a:rPr lang="en-GB" dirty="0" err="1">
                <a:solidFill>
                  <a:schemeClr val="bg1"/>
                </a:solidFill>
              </a:rPr>
              <a:t>behaviors</a:t>
            </a:r>
            <a:r>
              <a:rPr lang="en-GB" dirty="0">
                <a:solidFill>
                  <a:schemeClr val="bg1"/>
                </a:solidFill>
              </a:rPr>
              <a:t>, tenure levels, and demographics.</a:t>
            </a:r>
          </a:p>
          <a:p>
            <a:pPr marL="285750" indent="-285750">
              <a:buFont typeface="Arial" panose="020B0604020202020204" pitchFamily="34" charset="0"/>
              <a:buChar char="•"/>
            </a:pPr>
            <a:r>
              <a:rPr lang="en-GB" dirty="0">
                <a:solidFill>
                  <a:schemeClr val="bg1"/>
                </a:solidFill>
              </a:rPr>
              <a:t>This clustering can be used to tailor marketing strategies, product offerings, and customer retention efforts.</a:t>
            </a:r>
            <a:endParaRPr lang="en-US" dirty="0">
              <a:solidFill>
                <a:schemeClr val="bg1"/>
              </a:solidFill>
            </a:endParaRPr>
          </a:p>
        </p:txBody>
      </p:sp>
    </p:spTree>
    <p:extLst>
      <p:ext uri="{BB962C8B-B14F-4D97-AF65-F5344CB8AC3E}">
        <p14:creationId xmlns:p14="http://schemas.microsoft.com/office/powerpoint/2010/main" val="197695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86BDF-1A03-EAC3-B4F7-A8A12322D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DFB6F-78DE-78C7-4FB1-735E1AD7E04A}"/>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Customer Segments based on K-means</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Clustering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1D1A4934-16C4-333D-CDC4-ACD2FC8F12C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135A0DE3-F9CD-08DA-64EA-5BEA2908A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F22F83FC-2C55-D5E6-F87F-8DDBD12E2DB4}"/>
              </a:ext>
            </a:extLst>
          </p:cNvPr>
          <p:cNvSpPr txBox="1"/>
          <p:nvPr/>
        </p:nvSpPr>
        <p:spPr>
          <a:xfrm>
            <a:off x="4978008" y="5332973"/>
            <a:ext cx="6711968" cy="1200329"/>
          </a:xfrm>
          <a:prstGeom prst="rect">
            <a:avLst/>
          </a:prstGeom>
          <a:noFill/>
        </p:spPr>
        <p:txBody>
          <a:bodyPr wrap="square">
            <a:spAutoFit/>
          </a:bodyPr>
          <a:lstStyle/>
          <a:p>
            <a:r>
              <a:rPr lang="en-GB" dirty="0"/>
              <a:t>This visualization helps in understanding how the customer segments are distributed in a 2D space after applying Principal Component Analysis (PCA). The </a:t>
            </a:r>
            <a:r>
              <a:rPr lang="en-GB" dirty="0" err="1"/>
              <a:t>colors</a:t>
            </a:r>
            <a:r>
              <a:rPr lang="en-GB" dirty="0"/>
              <a:t> represent different clusters obtained from the K-Means algorithm.</a:t>
            </a:r>
            <a:endParaRPr lang="en-US" dirty="0"/>
          </a:p>
        </p:txBody>
      </p:sp>
      <p:pic>
        <p:nvPicPr>
          <p:cNvPr id="4" name="Picture 3">
            <a:extLst>
              <a:ext uri="{FF2B5EF4-FFF2-40B4-BE49-F238E27FC236}">
                <a16:creationId xmlns:a16="http://schemas.microsoft.com/office/drawing/2014/main" id="{27EA7AE2-CE3C-035D-FBAD-D5D1B537857B}"/>
              </a:ext>
            </a:extLst>
          </p:cNvPr>
          <p:cNvPicPr>
            <a:picLocks noChangeAspect="1"/>
          </p:cNvPicPr>
          <p:nvPr/>
        </p:nvPicPr>
        <p:blipFill>
          <a:blip r:embed="rId3"/>
          <a:stretch>
            <a:fillRect/>
          </a:stretch>
        </p:blipFill>
        <p:spPr>
          <a:xfrm>
            <a:off x="5100918" y="324698"/>
            <a:ext cx="6305634" cy="4910690"/>
          </a:xfrm>
          <a:prstGeom prst="rect">
            <a:avLst/>
          </a:prstGeom>
        </p:spPr>
      </p:pic>
    </p:spTree>
    <p:extLst>
      <p:ext uri="{BB962C8B-B14F-4D97-AF65-F5344CB8AC3E}">
        <p14:creationId xmlns:p14="http://schemas.microsoft.com/office/powerpoint/2010/main" val="357682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C2C42212-E11B-FE6B-A307-5B4EC3F02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969C9-C3DA-E175-4725-D1FB2BFF994D}"/>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03220FE8-77FF-4F60-BBB2-0AE3DFD6208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445428E0-FC2D-A3A2-7B98-94C488864F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5" name="TextBox 4">
            <a:extLst>
              <a:ext uri="{FF2B5EF4-FFF2-40B4-BE49-F238E27FC236}">
                <a16:creationId xmlns:a16="http://schemas.microsoft.com/office/drawing/2014/main" id="{2A6A4266-5C50-46AD-2407-A6CA624A9AE4}"/>
              </a:ext>
            </a:extLst>
          </p:cNvPr>
          <p:cNvSpPr txBox="1"/>
          <p:nvPr/>
        </p:nvSpPr>
        <p:spPr>
          <a:xfrm>
            <a:off x="387070" y="658330"/>
            <a:ext cx="11417860" cy="2862322"/>
          </a:xfrm>
          <a:prstGeom prst="rect">
            <a:avLst/>
          </a:prstGeom>
          <a:noFill/>
        </p:spPr>
        <p:txBody>
          <a:bodyPr wrap="square">
            <a:spAutoFit/>
          </a:bodyPr>
          <a:lstStyle/>
          <a:p>
            <a:r>
              <a:rPr lang="en-GB" dirty="0">
                <a:solidFill>
                  <a:schemeClr val="bg1"/>
                </a:solidFill>
              </a:rPr>
              <a:t>The silhouette score of </a:t>
            </a:r>
            <a:r>
              <a:rPr lang="en-GB" b="1" dirty="0">
                <a:solidFill>
                  <a:schemeClr val="bg1"/>
                </a:solidFill>
              </a:rPr>
              <a:t>0.498</a:t>
            </a:r>
            <a:r>
              <a:rPr lang="en-GB" dirty="0">
                <a:solidFill>
                  <a:schemeClr val="bg1"/>
                </a:solidFill>
              </a:rPr>
              <a:t> indicates a moderately well-defined clustering structure, meaning that the clusters have reasonable separation and cohesion. The inertia value of </a:t>
            </a:r>
            <a:r>
              <a:rPr lang="en-GB" b="1" dirty="0">
                <a:solidFill>
                  <a:schemeClr val="bg1"/>
                </a:solidFill>
              </a:rPr>
              <a:t>559,698.03</a:t>
            </a:r>
            <a:r>
              <a:rPr lang="en-GB" dirty="0">
                <a:solidFill>
                  <a:schemeClr val="bg1"/>
                </a:solidFill>
              </a:rPr>
              <a:t> reflects the sum of squared distances of samples to their closest cluster </a:t>
            </a:r>
            <a:r>
              <a:rPr lang="en-GB" dirty="0" err="1">
                <a:solidFill>
                  <a:schemeClr val="bg1"/>
                </a:solidFill>
              </a:rPr>
              <a:t>center</a:t>
            </a:r>
            <a:r>
              <a:rPr lang="en-GB" dirty="0">
                <a:solidFill>
                  <a:schemeClr val="bg1"/>
                </a:solidFill>
              </a:rPr>
              <a:t>, indicating the compactness of the clusters.</a:t>
            </a:r>
          </a:p>
          <a:p>
            <a:endParaRPr lang="en-GB" dirty="0">
              <a:solidFill>
                <a:schemeClr val="bg1"/>
              </a:solidFill>
            </a:endParaRPr>
          </a:p>
          <a:p>
            <a:r>
              <a:rPr lang="en-GB" b="1" dirty="0">
                <a:solidFill>
                  <a:schemeClr val="bg1"/>
                </a:solidFill>
              </a:rPr>
              <a:t>Silhouette Score (0.498):</a:t>
            </a:r>
            <a:endParaRPr lang="en-GB" dirty="0">
              <a:solidFill>
                <a:schemeClr val="bg1"/>
              </a:solidFill>
            </a:endParaRPr>
          </a:p>
          <a:p>
            <a:pPr>
              <a:buFont typeface="Arial" panose="020B0604020202020204" pitchFamily="34" charset="0"/>
              <a:buChar char="•"/>
            </a:pPr>
            <a:r>
              <a:rPr lang="en-GB" dirty="0">
                <a:solidFill>
                  <a:schemeClr val="bg1"/>
                </a:solidFill>
              </a:rPr>
              <a:t>A score close to </a:t>
            </a:r>
            <a:r>
              <a:rPr lang="en-GB" b="1" dirty="0">
                <a:solidFill>
                  <a:schemeClr val="bg1"/>
                </a:solidFill>
              </a:rPr>
              <a:t>1</a:t>
            </a:r>
            <a:r>
              <a:rPr lang="en-GB" dirty="0">
                <a:solidFill>
                  <a:schemeClr val="bg1"/>
                </a:solidFill>
              </a:rPr>
              <a:t> implies well-separated clusters.</a:t>
            </a:r>
          </a:p>
          <a:p>
            <a:pPr>
              <a:buFont typeface="Arial" panose="020B0604020202020204" pitchFamily="34" charset="0"/>
              <a:buChar char="•"/>
            </a:pPr>
            <a:r>
              <a:rPr lang="en-GB" dirty="0">
                <a:solidFill>
                  <a:schemeClr val="bg1"/>
                </a:solidFill>
              </a:rPr>
              <a:t>A score near </a:t>
            </a:r>
            <a:r>
              <a:rPr lang="en-GB" b="1" dirty="0">
                <a:solidFill>
                  <a:schemeClr val="bg1"/>
                </a:solidFill>
              </a:rPr>
              <a:t>0</a:t>
            </a:r>
            <a:r>
              <a:rPr lang="en-GB" dirty="0">
                <a:solidFill>
                  <a:schemeClr val="bg1"/>
                </a:solidFill>
              </a:rPr>
              <a:t> suggests overlapping clusters.</a:t>
            </a:r>
          </a:p>
          <a:p>
            <a:pPr>
              <a:buFont typeface="Arial" panose="020B0604020202020204" pitchFamily="34" charset="0"/>
              <a:buChar char="•"/>
            </a:pPr>
            <a:r>
              <a:rPr lang="en-GB" dirty="0">
                <a:solidFill>
                  <a:schemeClr val="bg1"/>
                </a:solidFill>
              </a:rPr>
              <a:t>A negative score indicates potential misclassification.</a:t>
            </a:r>
          </a:p>
          <a:p>
            <a:pPr>
              <a:buFont typeface="Arial" panose="020B0604020202020204" pitchFamily="34" charset="0"/>
              <a:buChar char="•"/>
            </a:pPr>
            <a:r>
              <a:rPr lang="en-GB" dirty="0">
                <a:solidFill>
                  <a:schemeClr val="bg1"/>
                </a:solidFill>
              </a:rPr>
              <a:t>Your score suggests decent but not perfect clustering.</a:t>
            </a:r>
          </a:p>
          <a:p>
            <a:endParaRPr lang="en-US" dirty="0">
              <a:solidFill>
                <a:schemeClr val="bg1"/>
              </a:solidFill>
            </a:endParaRPr>
          </a:p>
        </p:txBody>
      </p:sp>
      <p:sp>
        <p:nvSpPr>
          <p:cNvPr id="15" name="TextBox 14">
            <a:extLst>
              <a:ext uri="{FF2B5EF4-FFF2-40B4-BE49-F238E27FC236}">
                <a16:creationId xmlns:a16="http://schemas.microsoft.com/office/drawing/2014/main" id="{F41A4CDA-01BB-B491-1E26-B2CC0647BE41}"/>
              </a:ext>
            </a:extLst>
          </p:cNvPr>
          <p:cNvSpPr txBox="1"/>
          <p:nvPr/>
        </p:nvSpPr>
        <p:spPr>
          <a:xfrm>
            <a:off x="387071" y="3862426"/>
            <a:ext cx="6237848" cy="2585323"/>
          </a:xfrm>
          <a:prstGeom prst="rect">
            <a:avLst/>
          </a:prstGeom>
          <a:noFill/>
        </p:spPr>
        <p:txBody>
          <a:bodyPr wrap="square">
            <a:spAutoFit/>
          </a:bodyPr>
          <a:lstStyle/>
          <a:p>
            <a:r>
              <a:rPr lang="en-GB" b="1" dirty="0">
                <a:solidFill>
                  <a:schemeClr val="bg1"/>
                </a:solidFill>
              </a:rPr>
              <a:t>Inertia (559,698.03):</a:t>
            </a:r>
            <a:endParaRPr lang="en-GB" dirty="0">
              <a:solidFill>
                <a:schemeClr val="bg1"/>
              </a:solidFill>
            </a:endParaRPr>
          </a:p>
          <a:p>
            <a:pPr>
              <a:buFont typeface="Arial" panose="020B0604020202020204" pitchFamily="34" charset="0"/>
              <a:buChar char="•"/>
            </a:pPr>
            <a:r>
              <a:rPr lang="en-GB" dirty="0">
                <a:solidFill>
                  <a:schemeClr val="bg1"/>
                </a:solidFill>
              </a:rPr>
              <a:t>Lower inertia values indicate tighter and more compact clusters.</a:t>
            </a:r>
          </a:p>
          <a:p>
            <a:pPr>
              <a:buFont typeface="Arial" panose="020B0604020202020204" pitchFamily="34" charset="0"/>
              <a:buChar char="•"/>
            </a:pPr>
            <a:r>
              <a:rPr lang="en-GB" dirty="0">
                <a:solidFill>
                  <a:schemeClr val="bg1"/>
                </a:solidFill>
              </a:rPr>
              <a:t>It is useful for comparing different values of </a:t>
            </a:r>
            <a:r>
              <a:rPr lang="en-GB" dirty="0" err="1">
                <a:solidFill>
                  <a:schemeClr val="bg1"/>
                </a:solidFill>
              </a:rPr>
              <a:t>kkk</a:t>
            </a:r>
            <a:r>
              <a:rPr lang="en-GB" dirty="0">
                <a:solidFill>
                  <a:schemeClr val="bg1"/>
                </a:solidFill>
              </a:rPr>
              <a:t> (number of clusters).</a:t>
            </a:r>
            <a:endParaRPr lang="en-GB" dirty="0"/>
          </a:p>
          <a:p>
            <a:r>
              <a:rPr lang="en-GB" dirty="0">
                <a:solidFill>
                  <a:schemeClr val="bg1"/>
                </a:solidFill>
              </a:rPr>
              <a:t>The </a:t>
            </a:r>
            <a:r>
              <a:rPr lang="en-GB" b="1" dirty="0">
                <a:solidFill>
                  <a:schemeClr val="bg1"/>
                </a:solidFill>
              </a:rPr>
              <a:t>Davies-Bouldin Index (DBI)</a:t>
            </a:r>
            <a:r>
              <a:rPr lang="en-GB" dirty="0">
                <a:solidFill>
                  <a:schemeClr val="bg1"/>
                </a:solidFill>
              </a:rPr>
              <a:t> of </a:t>
            </a:r>
            <a:r>
              <a:rPr lang="en-GB" b="1" dirty="0">
                <a:solidFill>
                  <a:schemeClr val="bg1"/>
                </a:solidFill>
              </a:rPr>
              <a:t>0.517</a:t>
            </a:r>
            <a:r>
              <a:rPr lang="en-GB" dirty="0">
                <a:solidFill>
                  <a:schemeClr val="bg1"/>
                </a:solidFill>
              </a:rPr>
              <a:t> suggests that the clustering structure is relatively well-separated and compact, but there is still room for improvement.</a:t>
            </a:r>
          </a:p>
          <a:p>
            <a:endParaRPr lang="en-GB"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836F5964-FBBA-2521-94A6-A0A3BA2168B4}"/>
              </a:ext>
            </a:extLst>
          </p:cNvPr>
          <p:cNvPicPr>
            <a:picLocks noChangeAspect="1"/>
          </p:cNvPicPr>
          <p:nvPr/>
        </p:nvPicPr>
        <p:blipFill>
          <a:blip r:embed="rId3"/>
          <a:stretch>
            <a:fillRect/>
          </a:stretch>
        </p:blipFill>
        <p:spPr>
          <a:xfrm>
            <a:off x="6917923" y="1737792"/>
            <a:ext cx="4887007" cy="4067743"/>
          </a:xfrm>
          <a:prstGeom prst="rect">
            <a:avLst/>
          </a:prstGeom>
        </p:spPr>
      </p:pic>
    </p:spTree>
    <p:extLst>
      <p:ext uri="{BB962C8B-B14F-4D97-AF65-F5344CB8AC3E}">
        <p14:creationId xmlns:p14="http://schemas.microsoft.com/office/powerpoint/2010/main" val="3883668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E0E2D3E7-F1D0-D253-B88C-8C06A3435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F4BD-2631-F321-A8A4-3A9B2E309CF9}"/>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4F54965F-B252-9FDB-FBB0-92C5A6A1C21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B4AE0541-0CE3-2782-673B-5EC59A2A1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3" name="Picture 2">
            <a:extLst>
              <a:ext uri="{FF2B5EF4-FFF2-40B4-BE49-F238E27FC236}">
                <a16:creationId xmlns:a16="http://schemas.microsoft.com/office/drawing/2014/main" id="{E888D093-F57A-4A1E-A718-B1EB979BEABE}"/>
              </a:ext>
            </a:extLst>
          </p:cNvPr>
          <p:cNvPicPr>
            <a:picLocks noChangeAspect="1"/>
          </p:cNvPicPr>
          <p:nvPr/>
        </p:nvPicPr>
        <p:blipFill>
          <a:blip r:embed="rId3"/>
          <a:stretch>
            <a:fillRect/>
          </a:stretch>
        </p:blipFill>
        <p:spPr>
          <a:xfrm>
            <a:off x="666563" y="660039"/>
            <a:ext cx="5160496" cy="3285002"/>
          </a:xfrm>
          <a:prstGeom prst="rect">
            <a:avLst/>
          </a:prstGeom>
        </p:spPr>
      </p:pic>
      <p:pic>
        <p:nvPicPr>
          <p:cNvPr id="4" name="Picture 3">
            <a:extLst>
              <a:ext uri="{FF2B5EF4-FFF2-40B4-BE49-F238E27FC236}">
                <a16:creationId xmlns:a16="http://schemas.microsoft.com/office/drawing/2014/main" id="{1D14126C-3B8E-0892-B11A-4EAC1BD3F611}"/>
              </a:ext>
            </a:extLst>
          </p:cNvPr>
          <p:cNvPicPr>
            <a:picLocks noChangeAspect="1"/>
          </p:cNvPicPr>
          <p:nvPr/>
        </p:nvPicPr>
        <p:blipFill>
          <a:blip r:embed="rId4"/>
          <a:stretch>
            <a:fillRect/>
          </a:stretch>
        </p:blipFill>
        <p:spPr>
          <a:xfrm>
            <a:off x="5964703" y="660039"/>
            <a:ext cx="5362575" cy="3285002"/>
          </a:xfrm>
          <a:prstGeom prst="rect">
            <a:avLst/>
          </a:prstGeom>
        </p:spPr>
      </p:pic>
      <p:sp>
        <p:nvSpPr>
          <p:cNvPr id="10" name="TextBox 9">
            <a:extLst>
              <a:ext uri="{FF2B5EF4-FFF2-40B4-BE49-F238E27FC236}">
                <a16:creationId xmlns:a16="http://schemas.microsoft.com/office/drawing/2014/main" id="{434EE5FD-BABD-EA66-E077-D22A20AB0256}"/>
              </a:ext>
            </a:extLst>
          </p:cNvPr>
          <p:cNvSpPr txBox="1"/>
          <p:nvPr/>
        </p:nvSpPr>
        <p:spPr>
          <a:xfrm>
            <a:off x="1037011" y="4153242"/>
            <a:ext cx="10117978" cy="2031325"/>
          </a:xfrm>
          <a:prstGeom prst="rect">
            <a:avLst/>
          </a:prstGeom>
          <a:noFill/>
        </p:spPr>
        <p:txBody>
          <a:bodyPr wrap="square">
            <a:spAutoFit/>
          </a:bodyPr>
          <a:lstStyle/>
          <a:p>
            <a:r>
              <a:rPr lang="en-GB" dirty="0">
                <a:solidFill>
                  <a:schemeClr val="bg1"/>
                </a:solidFill>
              </a:rPr>
              <a:t>The customer segmentation analysis revealed five distinct clusters based on age, income, and tenure. Younger customers (Cluster 2) have the shortest tenure and moderate incomes, while older customers (Cluster 4) exhibit the longest tenure and higher incomes. Cluster 3 stands out with significantly higher incomes, likely representing high-net-worth individuals. Age and tenure patterns show clear segmentation, with Cluster 1 presenting potential data quality issues due to negative values. The clustering model achieved a silhouette score of 0.50, indicating reasonably well-separated clusters. These insights can help tailor marketing strategies and customer engagement efforts effectively.</a:t>
            </a:r>
            <a:endParaRPr lang="en-US" dirty="0">
              <a:solidFill>
                <a:schemeClr val="bg1"/>
              </a:solidFill>
            </a:endParaRPr>
          </a:p>
        </p:txBody>
      </p:sp>
    </p:spTree>
    <p:extLst>
      <p:ext uri="{BB962C8B-B14F-4D97-AF65-F5344CB8AC3E}">
        <p14:creationId xmlns:p14="http://schemas.microsoft.com/office/powerpoint/2010/main" val="51693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7474F"/>
          </a:solidFill>
        </p:spPr>
        <p:txBody>
          <a:bodyPr vert="vert270" anchor="t" anchorCtr="0"/>
          <a:lstStyle/>
          <a:p>
            <a:br>
              <a:rPr lang="en-US" dirty="0"/>
            </a:br>
            <a:br>
              <a:rPr lang="en-US" dirty="0"/>
            </a:br>
            <a:br>
              <a:rPr lang="en-US" dirty="0"/>
            </a:br>
            <a:r>
              <a:rPr lang="en-US" b="1" dirty="0">
                <a:solidFill>
                  <a:schemeClr val="bg1"/>
                </a:solidFill>
                <a:latin typeface="Angsana New" pitchFamily="18" charset="-34"/>
                <a:cs typeface="Angsana New" pitchFamily="18" charset="-34"/>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tr-TR" sz="2800" dirty="0">
              <a:solidFill>
                <a:srgbClr val="FF6600"/>
              </a:solidFill>
            </a:endParaRPr>
          </a:p>
          <a:p>
            <a:pPr lvl="1" algn="l"/>
            <a:r>
              <a:rPr lang="en-US" sz="3200" b="1" dirty="0">
                <a:solidFill>
                  <a:srgbClr val="FF6600"/>
                </a:solidFill>
              </a:rPr>
              <a:t>   </a:t>
            </a:r>
            <a:endParaRPr lang="tr-TR" sz="3200" b="1" dirty="0">
              <a:solidFill>
                <a:srgbClr val="FF6600"/>
              </a:solidFill>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Problem Statement</a:t>
            </a:r>
            <a:endParaRPr lang="tr-TR"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Data </a:t>
            </a:r>
            <a:r>
              <a:rPr lang="tr-TR" sz="3200" b="1" dirty="0">
                <a:solidFill>
                  <a:srgbClr val="37474F"/>
                </a:solidFill>
                <a:latin typeface="Angsana New" pitchFamily="18" charset="-34"/>
                <a:cs typeface="Angsana New" pitchFamily="18" charset="-34"/>
              </a:rPr>
              <a:t>Information</a:t>
            </a: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Data </a:t>
            </a:r>
            <a:r>
              <a:rPr lang="tr-TR" sz="3200" b="1" dirty="0" err="1">
                <a:solidFill>
                  <a:srgbClr val="37474F"/>
                </a:solidFill>
                <a:latin typeface="Angsana New" pitchFamily="18" charset="-34"/>
                <a:cs typeface="Angsana New" pitchFamily="18" charset="-34"/>
              </a:rPr>
              <a:t>Understanding</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en-US" sz="3200" b="1" dirty="0">
                <a:solidFill>
                  <a:srgbClr val="37474F"/>
                </a:solidFill>
                <a:latin typeface="Angsana New" pitchFamily="18" charset="-34"/>
                <a:cs typeface="Angsana New" pitchFamily="18" charset="-34"/>
              </a:rPr>
              <a:t>   Exploratory Data Analysis</a:t>
            </a: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EDA</a:t>
            </a:r>
            <a:r>
              <a:rPr lang="tr-TR" sz="3200" b="1" dirty="0">
                <a:solidFill>
                  <a:srgbClr val="37474F"/>
                </a:solidFill>
                <a:latin typeface="Angsana New" pitchFamily="18" charset="-34"/>
                <a:cs typeface="Angsana New" pitchFamily="18" charset="-34"/>
              </a:rPr>
              <a:t>)</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  </a:t>
            </a:r>
            <a:r>
              <a:rPr lang="tr-TR" sz="3200" b="1" dirty="0">
                <a:solidFill>
                  <a:srgbClr val="37474F"/>
                </a:solidFill>
                <a:latin typeface="Angsana New" pitchFamily="18" charset="-34"/>
                <a:cs typeface="Angsana New" pitchFamily="18" charset="-34"/>
              </a:rPr>
              <a:t>M</a:t>
            </a:r>
            <a:r>
              <a:rPr lang="en-US" sz="3200" b="1" dirty="0" err="1">
                <a:solidFill>
                  <a:srgbClr val="37474F"/>
                </a:solidFill>
                <a:latin typeface="Angsana New" pitchFamily="18" charset="-34"/>
                <a:cs typeface="Angsana New" pitchFamily="18" charset="-34"/>
              </a:rPr>
              <a:t>odeling</a:t>
            </a:r>
            <a:r>
              <a:rPr lang="en-US" sz="3200" b="1" dirty="0">
                <a:solidFill>
                  <a:srgbClr val="37474F"/>
                </a:solidFill>
                <a:latin typeface="Angsana New" pitchFamily="18" charset="-34"/>
                <a:cs typeface="Angsana New" pitchFamily="18" charset="-34"/>
              </a:rPr>
              <a:t> </a:t>
            </a:r>
            <a:r>
              <a:rPr lang="tr-TR" sz="3200" b="1" dirty="0">
                <a:solidFill>
                  <a:srgbClr val="37474F"/>
                </a:solidFill>
                <a:latin typeface="Angsana New" pitchFamily="18" charset="-34"/>
                <a:cs typeface="Angsana New" pitchFamily="18" charset="-34"/>
              </a:rPr>
              <a:t>T</a:t>
            </a:r>
            <a:r>
              <a:rPr lang="en-US" sz="3200" b="1" dirty="0" err="1">
                <a:solidFill>
                  <a:srgbClr val="37474F"/>
                </a:solidFill>
                <a:latin typeface="Angsana New" pitchFamily="18" charset="-34"/>
                <a:cs typeface="Angsana New" pitchFamily="18" charset="-34"/>
              </a:rPr>
              <a:t>echnique</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en-US" sz="3200" b="1" dirty="0">
                <a:solidFill>
                  <a:srgbClr val="37474F"/>
                </a:solidFill>
                <a:latin typeface="Angsana New" pitchFamily="18" charset="-34"/>
                <a:cs typeface="Angsana New" pitchFamily="18" charset="-34"/>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Tree>
    <p:extLst>
      <p:ext uri="{BB962C8B-B14F-4D97-AF65-F5344CB8AC3E}">
        <p14:creationId xmlns:p14="http://schemas.microsoft.com/office/powerpoint/2010/main" val="179140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3A050228-EA11-50DE-1C5E-A0112A2BE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0168E-28FF-8776-4F68-58038C7BFB9C}"/>
              </a:ext>
            </a:extLst>
          </p:cNvPr>
          <p:cNvSpPr>
            <a:spLocks noGrp="1"/>
          </p:cNvSpPr>
          <p:nvPr>
            <p:ph type="ctrTitle"/>
          </p:nvPr>
        </p:nvSpPr>
        <p:spPr>
          <a:xfrm rot="5400000">
            <a:off x="5568246" y="-5560307"/>
            <a:ext cx="1055513" cy="12192002"/>
          </a:xfrm>
          <a:solidFill>
            <a:srgbClr val="37474F"/>
          </a:solidFill>
        </p:spPr>
        <p:txBody>
          <a:bodyPr vert="vert270" anchor="t" anchorCtr="0">
            <a:noAutofit/>
          </a:bodyPr>
          <a:lstStyle/>
          <a:p>
            <a:r>
              <a:rPr lang="en-GB" sz="6600" b="1" dirty="0">
                <a:solidFill>
                  <a:schemeClr val="bg1"/>
                </a:solidFill>
              </a:rPr>
              <a:t>Recommendations</a:t>
            </a:r>
            <a:endParaRPr lang="en-US" sz="6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88277E75-ED07-6D2B-5C08-073984E4A730}"/>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3427A504-452E-196C-9C4B-2EB188544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10" name="TextBox 9">
            <a:extLst>
              <a:ext uri="{FF2B5EF4-FFF2-40B4-BE49-F238E27FC236}">
                <a16:creationId xmlns:a16="http://schemas.microsoft.com/office/drawing/2014/main" id="{EE290951-843C-A0BD-ED08-D0EFAF47CB4A}"/>
              </a:ext>
            </a:extLst>
          </p:cNvPr>
          <p:cNvSpPr txBox="1"/>
          <p:nvPr/>
        </p:nvSpPr>
        <p:spPr>
          <a:xfrm>
            <a:off x="1037011" y="1212819"/>
            <a:ext cx="10117978" cy="646331"/>
          </a:xfrm>
          <a:prstGeom prst="rect">
            <a:avLst/>
          </a:prstGeom>
          <a:noFill/>
        </p:spPr>
        <p:txBody>
          <a:bodyPr wrap="square">
            <a:spAutoFit/>
          </a:bodyPr>
          <a:lstStyle/>
          <a:p>
            <a:r>
              <a:rPr lang="en-GB" b="1" dirty="0">
                <a:solidFill>
                  <a:schemeClr val="bg1"/>
                </a:solidFill>
              </a:rPr>
              <a:t>Final Recommendation</a:t>
            </a:r>
            <a:r>
              <a:rPr lang="en-GB" dirty="0">
                <a:solidFill>
                  <a:schemeClr val="bg1"/>
                </a:solidFill>
              </a:rPr>
              <a:t>: For practical and actionable insights, start with K-Means Clustering for customer segmentation and Logistic Regression for predicting customer </a:t>
            </a:r>
            <a:r>
              <a:rPr lang="en-GB" dirty="0" err="1">
                <a:solidFill>
                  <a:schemeClr val="bg1"/>
                </a:solidFill>
              </a:rPr>
              <a:t>behaviors</a:t>
            </a:r>
            <a:r>
              <a:rPr lang="en-GB" dirty="0">
                <a:solidFill>
                  <a:schemeClr val="bg1"/>
                </a:solidFill>
              </a:rPr>
              <a:t> such as churn.</a:t>
            </a:r>
            <a:endParaRPr lang="en-US" dirty="0">
              <a:solidFill>
                <a:schemeClr val="bg1"/>
              </a:solidFill>
            </a:endParaRPr>
          </a:p>
        </p:txBody>
      </p:sp>
      <p:sp>
        <p:nvSpPr>
          <p:cNvPr id="8" name="TextBox 7">
            <a:extLst>
              <a:ext uri="{FF2B5EF4-FFF2-40B4-BE49-F238E27FC236}">
                <a16:creationId xmlns:a16="http://schemas.microsoft.com/office/drawing/2014/main" id="{81C123FC-F0A0-547B-AE67-406274C688BB}"/>
              </a:ext>
            </a:extLst>
          </p:cNvPr>
          <p:cNvSpPr txBox="1"/>
          <p:nvPr/>
        </p:nvSpPr>
        <p:spPr>
          <a:xfrm>
            <a:off x="1748119" y="2311151"/>
            <a:ext cx="8704728" cy="3139321"/>
          </a:xfrm>
          <a:prstGeom prst="rect">
            <a:avLst/>
          </a:prstGeom>
          <a:noFill/>
        </p:spPr>
        <p:txBody>
          <a:bodyPr wrap="square">
            <a:spAutoFit/>
          </a:bodyPr>
          <a:lstStyle/>
          <a:p>
            <a:r>
              <a:rPr lang="en-GB" b="1" dirty="0">
                <a:solidFill>
                  <a:schemeClr val="bg1"/>
                </a:solidFill>
              </a:rPr>
              <a:t>K-Means Clustering:</a:t>
            </a:r>
          </a:p>
          <a:p>
            <a:r>
              <a:rPr lang="en-GB" b="1" dirty="0">
                <a:solidFill>
                  <a:schemeClr val="bg1"/>
                </a:solidFill>
              </a:rPr>
              <a:t>Purpose:</a:t>
            </a:r>
            <a:r>
              <a:rPr lang="en-GB" dirty="0">
                <a:solidFill>
                  <a:schemeClr val="bg1"/>
                </a:solidFill>
              </a:rPr>
              <a:t> Segment customers into distinct groups based on characteristics like age, income, and tenure.</a:t>
            </a:r>
          </a:p>
          <a:p>
            <a:r>
              <a:rPr lang="en-GB" b="1" dirty="0">
                <a:solidFill>
                  <a:schemeClr val="bg1"/>
                </a:solidFill>
              </a:rPr>
              <a:t>Why: </a:t>
            </a:r>
            <a:r>
              <a:rPr lang="en-GB" dirty="0">
                <a:solidFill>
                  <a:schemeClr val="bg1"/>
                </a:solidFill>
              </a:rPr>
              <a:t>It’s straightforward, requires minimal tuning, and helps in gaining insights into customer segmentation that can drive marketing and business strategies.</a:t>
            </a:r>
          </a:p>
          <a:p>
            <a:endParaRPr lang="en-GB" dirty="0">
              <a:solidFill>
                <a:schemeClr val="bg1"/>
              </a:solidFill>
            </a:endParaRPr>
          </a:p>
          <a:p>
            <a:r>
              <a:rPr lang="en-GB" b="1" dirty="0">
                <a:solidFill>
                  <a:schemeClr val="bg1"/>
                </a:solidFill>
              </a:rPr>
              <a:t>Logistic Regression:</a:t>
            </a:r>
          </a:p>
          <a:p>
            <a:r>
              <a:rPr lang="en-GB" b="1" dirty="0">
                <a:solidFill>
                  <a:schemeClr val="bg1"/>
                </a:solidFill>
              </a:rPr>
              <a:t>Purpose: </a:t>
            </a:r>
            <a:r>
              <a:rPr lang="en-GB" dirty="0">
                <a:solidFill>
                  <a:schemeClr val="bg1"/>
                </a:solidFill>
              </a:rPr>
              <a:t>Predict binary outcomes such as whether a customer will churn or not based on their attributes.</a:t>
            </a:r>
          </a:p>
          <a:p>
            <a:r>
              <a:rPr lang="en-GB" b="1" dirty="0">
                <a:solidFill>
                  <a:schemeClr val="bg1"/>
                </a:solidFill>
              </a:rPr>
              <a:t>Why: </a:t>
            </a:r>
            <a:r>
              <a:rPr lang="en-GB" dirty="0">
                <a:solidFill>
                  <a:schemeClr val="bg1"/>
                </a:solidFill>
              </a:rPr>
              <a:t>It's simple to implement, interpretable, and works well for classification tasks when you have </a:t>
            </a:r>
            <a:r>
              <a:rPr lang="en-GB" dirty="0" err="1">
                <a:solidFill>
                  <a:schemeClr val="bg1"/>
                </a:solidFill>
              </a:rPr>
              <a:t>labeled</a:t>
            </a:r>
            <a:r>
              <a:rPr lang="en-GB" dirty="0">
                <a:solidFill>
                  <a:schemeClr val="bg1"/>
                </a:solidFill>
              </a:rPr>
              <a:t> data.</a:t>
            </a:r>
            <a:endParaRPr lang="en-US" dirty="0">
              <a:solidFill>
                <a:schemeClr val="bg1"/>
              </a:solidFill>
            </a:endParaRPr>
          </a:p>
        </p:txBody>
      </p:sp>
    </p:spTree>
    <p:extLst>
      <p:ext uri="{BB962C8B-B14F-4D97-AF65-F5344CB8AC3E}">
        <p14:creationId xmlns:p14="http://schemas.microsoft.com/office/powerpoint/2010/main" val="102637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2A6AD6BA-6026-A4DA-0BF5-08CD25AC5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B3AE9-063C-78D7-F66D-C31352D51676}"/>
              </a:ext>
            </a:extLst>
          </p:cNvPr>
          <p:cNvSpPr>
            <a:spLocks noGrp="1"/>
          </p:cNvSpPr>
          <p:nvPr>
            <p:ph type="ctrTitle"/>
          </p:nvPr>
        </p:nvSpPr>
        <p:spPr>
          <a:xfrm rot="5400000">
            <a:off x="5568246" y="-2585734"/>
            <a:ext cx="1055513" cy="12192002"/>
          </a:xfrm>
          <a:solidFill>
            <a:srgbClr val="37474F"/>
          </a:solidFill>
        </p:spPr>
        <p:txBody>
          <a:bodyPr vert="vert270" anchor="t" anchorCtr="0">
            <a:noAutofit/>
          </a:bodyPr>
          <a:lstStyle/>
          <a:p>
            <a:r>
              <a:rPr lang="en-GB" sz="6600" b="1" dirty="0">
                <a:solidFill>
                  <a:schemeClr val="bg1"/>
                </a:solidFill>
              </a:rPr>
              <a:t>Thank You</a:t>
            </a:r>
            <a:endParaRPr lang="en-US" sz="6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687431AE-BD8A-34B4-1504-A807FDF2BC61}"/>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EEAA2C02-7815-321F-7B06-9F6A5FFFEB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Tree>
    <p:extLst>
      <p:ext uri="{BB962C8B-B14F-4D97-AF65-F5344CB8AC3E}">
        <p14:creationId xmlns:p14="http://schemas.microsoft.com/office/powerpoint/2010/main" val="180834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2404" y="972403"/>
            <a:ext cx="6858002" cy="4913195"/>
          </a:xfrm>
          <a:solidFill>
            <a:srgbClr val="37474F"/>
          </a:solidFill>
        </p:spPr>
        <p:txBody>
          <a:bodyPr vert="vert270" anchor="t" anchorCtr="0"/>
          <a:lstStyle/>
          <a:p>
            <a:br>
              <a:rPr lang="en-US" dirty="0"/>
            </a:br>
            <a:br>
              <a:rPr lang="en-US" dirty="0"/>
            </a:br>
            <a:br>
              <a:rPr lang="en-US" sz="4000" dirty="0"/>
            </a:br>
            <a:br>
              <a:rPr lang="tr-TR" sz="4000" dirty="0"/>
            </a:br>
            <a:r>
              <a:rPr lang="tr-TR" sz="4400" b="1" dirty="0">
                <a:solidFill>
                  <a:srgbClr val="FF6600"/>
                </a:solidFill>
                <a:latin typeface="+mn-lt"/>
                <a:cs typeface="Angsana New" pitchFamily="18" charset="-34"/>
              </a:rPr>
              <a:t> </a:t>
            </a:r>
            <a:r>
              <a:rPr lang="en-US" sz="5400" b="1" dirty="0">
                <a:solidFill>
                  <a:schemeClr val="bg1"/>
                </a:solidFill>
                <a:latin typeface="Angsana New" pitchFamily="18" charset="-34"/>
                <a:cs typeface="Angsana New" pitchFamily="18" charset="-34"/>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87201" y="167190"/>
            <a:ext cx="6858004" cy="7042244"/>
          </a:xfrm>
        </p:spPr>
        <p:txBody>
          <a:bodyPr vert="vert270">
            <a:noAutofit/>
          </a:bodyPr>
          <a:lstStyle/>
          <a:p>
            <a:pPr algn="just">
              <a:lnSpc>
                <a:spcPct val="100000"/>
              </a:lnSpc>
            </a:pPr>
            <a:r>
              <a:rPr lang="en-US" b="1" dirty="0">
                <a:solidFill>
                  <a:srgbClr val="37474F"/>
                </a:solidFill>
                <a:latin typeface="Angsana New" pitchFamily="18" charset="-34"/>
                <a:cs typeface="Angsana New" pitchFamily="18" charset="-34"/>
              </a:rPr>
              <a:t>1.Problem Description</a:t>
            </a:r>
          </a:p>
          <a:p>
            <a:pPr algn="just">
              <a:lnSpc>
                <a:spcPct val="100000"/>
              </a:lnSpc>
            </a:pPr>
            <a:r>
              <a:rPr lang="en-US" dirty="0">
                <a:solidFill>
                  <a:srgbClr val="37474F"/>
                </a:solidFill>
                <a:latin typeface="Angsana New" pitchFamily="18" charset="-34"/>
                <a:cs typeface="Angsana New" pitchFamily="18" charset="-34"/>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 Bank approached ABC analytics company to solve their problem. Bank also shared information with ABC analytics that they don't want more than 5 group as this will be inefficient for their campaign.</a:t>
            </a:r>
            <a:endParaRPr lang="tr-TR" dirty="0">
              <a:solidFill>
                <a:srgbClr val="37474F"/>
              </a:solidFill>
              <a:latin typeface="Angsana New" pitchFamily="18" charset="-34"/>
              <a:cs typeface="Angsana New" pitchFamily="18" charset="-34"/>
            </a:endParaRPr>
          </a:p>
          <a:p>
            <a:pPr algn="just">
              <a:lnSpc>
                <a:spcPct val="100000"/>
              </a:lnSpc>
            </a:pPr>
            <a:endParaRPr lang="en-US" dirty="0">
              <a:solidFill>
                <a:srgbClr val="37474F"/>
              </a:solidFill>
              <a:latin typeface="Angsana New" pitchFamily="18" charset="-34"/>
              <a:cs typeface="Angsana New" pitchFamily="18" charset="-34"/>
            </a:endParaRPr>
          </a:p>
          <a:p>
            <a:pPr algn="just">
              <a:lnSpc>
                <a:spcPct val="100000"/>
              </a:lnSpc>
            </a:pPr>
            <a:r>
              <a:rPr lang="en-US" b="1" dirty="0">
                <a:solidFill>
                  <a:srgbClr val="37474F"/>
                </a:solidFill>
                <a:latin typeface="Angsana New" pitchFamily="18" charset="-34"/>
                <a:cs typeface="Angsana New" pitchFamily="18" charset="-34"/>
              </a:rPr>
              <a:t>2.Business Understanding</a:t>
            </a:r>
          </a:p>
          <a:p>
            <a:pPr algn="just">
              <a:lnSpc>
                <a:spcPct val="100000"/>
              </a:lnSpc>
            </a:pPr>
            <a:r>
              <a:rPr lang="en-US" dirty="0">
                <a:solidFill>
                  <a:srgbClr val="37474F"/>
                </a:solidFill>
                <a:latin typeface="Angsana New" pitchFamily="18" charset="-34"/>
                <a:cs typeface="Angsana New" pitchFamily="18" charset="-34"/>
              </a:rPr>
              <a:t>ABC analytics proposed customer segmentation approach to Bank. ABC analytics assigned this talk to their analytics team and instructed their team to come up with the approach and feature which group similar behavior customer in one category and others in different category.</a:t>
            </a: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Tree>
    <p:extLst>
      <p:ext uri="{BB962C8B-B14F-4D97-AF65-F5344CB8AC3E}">
        <p14:creationId xmlns:p14="http://schemas.microsoft.com/office/powerpoint/2010/main" val="182770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7474F"/>
          </a:solidFill>
        </p:spPr>
        <p:txBody>
          <a:bodyPr vert="vert270" anchor="t" anchorCtr="0"/>
          <a:lstStyle/>
          <a:p>
            <a:r>
              <a:rPr lang="en-US" b="1" dirty="0">
                <a:solidFill>
                  <a:schemeClr val="bg1"/>
                </a:solidFill>
                <a:latin typeface="Angsana New" pitchFamily="18" charset="-34"/>
                <a:cs typeface="Angsana New" pitchFamily="18" charset="-34"/>
              </a:rPr>
              <a:t>Data </a:t>
            </a:r>
            <a:r>
              <a:rPr lang="tr-TR" b="1" dirty="0">
                <a:solidFill>
                  <a:schemeClr val="bg1"/>
                </a:solidFill>
                <a:latin typeface="Angsana New" pitchFamily="18" charset="-34"/>
                <a:cs typeface="Angsana New" pitchFamily="18" charset="-34"/>
              </a:rPr>
              <a:t>Information</a:t>
            </a:r>
            <a:endParaRPr lang="en-US" b="1" dirty="0">
              <a:solidFill>
                <a:schemeClr val="bg1"/>
              </a:solidFill>
              <a:latin typeface="Angsana New" pitchFamily="18" charset="-34"/>
              <a:cs typeface="Angsana New" pitchFamily="18" charset="-3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1037357762"/>
              </p:ext>
            </p:extLst>
          </p:nvPr>
        </p:nvGraphicFramePr>
        <p:xfrm>
          <a:off x="2993653" y="1326086"/>
          <a:ext cx="6425755" cy="4452655"/>
        </p:xfrm>
        <a:graphic>
          <a:graphicData uri="http://schemas.openxmlformats.org/drawingml/2006/table">
            <a:tbl>
              <a:tblPr firstRow="1" bandRow="1">
                <a:tableStyleId>{5C22544A-7EE6-4342-B048-85BDC9FD1C3A}</a:tableStyleId>
              </a:tblPr>
              <a:tblGrid>
                <a:gridCol w="2722740">
                  <a:extLst>
                    <a:ext uri="{9D8B030D-6E8A-4147-A177-3AD203B41FA5}">
                      <a16:colId xmlns:a16="http://schemas.microsoft.com/office/drawing/2014/main" val="20000"/>
                    </a:ext>
                  </a:extLst>
                </a:gridCol>
                <a:gridCol w="3703015">
                  <a:extLst>
                    <a:ext uri="{9D8B030D-6E8A-4147-A177-3AD203B41FA5}">
                      <a16:colId xmlns:a16="http://schemas.microsoft.com/office/drawing/2014/main" val="20001"/>
                    </a:ext>
                  </a:extLst>
                </a:gridCol>
              </a:tblGrid>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observations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a:solidFill>
                            <a:schemeClr val="bg1"/>
                          </a:solidFill>
                          <a:effectLst/>
                          <a:latin typeface="Angsana New" pitchFamily="18" charset="-34"/>
                          <a:ea typeface="Calibri"/>
                          <a:cs typeface="Angsana New" pitchFamily="18" charset="-34"/>
                        </a:rPr>
                        <a:t>1000000</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0"/>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files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1"/>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features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a:solidFill>
                            <a:schemeClr val="bg1"/>
                          </a:solidFill>
                          <a:effectLst/>
                          <a:latin typeface="Angsana New" pitchFamily="18" charset="-34"/>
                          <a:ea typeface="Calibri"/>
                          <a:cs typeface="Angsana New" pitchFamily="18" charset="-34"/>
                        </a:rPr>
                        <a:t>48</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2"/>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Base format of the file</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err="1">
                          <a:solidFill>
                            <a:schemeClr val="bg1"/>
                          </a:solidFill>
                          <a:effectLst/>
                          <a:latin typeface="Angsana New" pitchFamily="18" charset="-34"/>
                          <a:ea typeface="Calibri"/>
                          <a:cs typeface="Angsana New" pitchFamily="18" charset="-34"/>
                        </a:rPr>
                        <a:t>csv</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3"/>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Size of the data</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154 MB</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4"/>
                  </a:ext>
                </a:extLst>
              </a:tr>
              <a:tr h="549155">
                <a:tc>
                  <a:txBody>
                    <a:bodyPr/>
                    <a:lstStyle/>
                    <a:p>
                      <a:pPr>
                        <a:spcAft>
                          <a:spcPts val="0"/>
                        </a:spcAft>
                      </a:pPr>
                      <a:r>
                        <a:rPr lang="en-US" sz="2800" b="1">
                          <a:solidFill>
                            <a:schemeClr val="bg1"/>
                          </a:solidFill>
                          <a:effectLst/>
                          <a:latin typeface="Angsana New" pitchFamily="18" charset="-34"/>
                          <a:ea typeface="Calibri"/>
                          <a:cs typeface="Angsana New" pitchFamily="18" charset="-34"/>
                        </a:rPr>
                        <a:t>Total number of observations</a:t>
                      </a:r>
                      <a:endParaRPr lang="en-US" sz="280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1000000</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5"/>
                  </a:ext>
                </a:extLst>
              </a:tr>
              <a:tr h="549155">
                <a:tc>
                  <a:txBody>
                    <a:bodyPr/>
                    <a:lstStyle/>
                    <a:p>
                      <a:pPr>
                        <a:spcAft>
                          <a:spcPts val="0"/>
                        </a:spcAft>
                      </a:pPr>
                      <a:r>
                        <a:rPr lang="en-US" sz="2800" b="1">
                          <a:solidFill>
                            <a:schemeClr val="bg1"/>
                          </a:solidFill>
                          <a:effectLst/>
                          <a:latin typeface="Angsana New" pitchFamily="18" charset="-34"/>
                          <a:ea typeface="Calibri"/>
                          <a:cs typeface="Angsana New" pitchFamily="18" charset="-34"/>
                        </a:rPr>
                        <a:t>Total number of files</a:t>
                      </a:r>
                      <a:endParaRPr lang="en-US" sz="280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1210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803377" y="-1642078"/>
            <a:ext cx="4457866" cy="10945512"/>
          </a:xfrm>
        </p:spPr>
        <p:txBody>
          <a:bodyPr vert="vert270">
            <a:noAutofit/>
          </a:bodyPr>
          <a:lstStyle/>
          <a:p>
            <a:pPr algn="l"/>
            <a:r>
              <a:rPr lang="en-US" b="1" dirty="0" err="1">
                <a:solidFill>
                  <a:schemeClr val="bg1"/>
                </a:solidFill>
                <a:latin typeface="Angsana New" pitchFamily="18" charset="-34"/>
                <a:cs typeface="Angsana New" pitchFamily="18" charset="-34"/>
              </a:rPr>
              <a:t>fecha_dato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The table is partitioned for this column</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ncodpers</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 code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ind_empleado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Employee index: A active, B ex employed, F filial, N not employee, P </a:t>
            </a:r>
            <a:r>
              <a:rPr lang="en-US" dirty="0" err="1">
                <a:solidFill>
                  <a:schemeClr val="bg1"/>
                </a:solidFill>
                <a:latin typeface="Angsana New" pitchFamily="18" charset="-34"/>
                <a:cs typeface="Angsana New" pitchFamily="18" charset="-34"/>
              </a:rPr>
              <a:t>pasive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pais_residencia</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Customer's Country residence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sexo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Customer's sex</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age:</a:t>
            </a:r>
            <a:r>
              <a:rPr lang="en-US" dirty="0">
                <a:solidFill>
                  <a:schemeClr val="bg1"/>
                </a:solidFill>
                <a:latin typeface="Angsana New" pitchFamily="18" charset="-34"/>
                <a:cs typeface="Angsana New" pitchFamily="18" charset="-34"/>
              </a:rPr>
              <a:t> Age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fecha_alta</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The date in which the customer became as the first holder of a contract in the bank</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ind_nuevo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New customer Index. 1 if the customer registered in the last 6 months.</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antiguedad</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 seniority (in months)</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indrel</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1 (First/Primary), 99 (Primary customer during the month but not at the end of the month)</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ult_fec_cli_1t:</a:t>
            </a:r>
            <a:r>
              <a:rPr lang="en-US" dirty="0">
                <a:solidFill>
                  <a:schemeClr val="bg1"/>
                </a:solidFill>
                <a:latin typeface="Angsana New" pitchFamily="18" charset="-34"/>
                <a:cs typeface="Angsana New" pitchFamily="18" charset="-34"/>
              </a:rPr>
              <a:t> Last date as primary customer (if he isn't at the end of the month)</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indrel_1mes:</a:t>
            </a:r>
            <a:r>
              <a:rPr lang="en-US" dirty="0">
                <a:solidFill>
                  <a:schemeClr val="bg1"/>
                </a:solidFill>
                <a:latin typeface="Angsana New" pitchFamily="18" charset="-34"/>
                <a:cs typeface="Angsana New" pitchFamily="18" charset="-34"/>
              </a:rPr>
              <a:t> Customer type at the beginning of the month ,1 (First/Primary customer), 2 (co-owner ),P (Potential),3 (former primary), 4(former co-owner)</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tiprel_1mes:</a:t>
            </a:r>
            <a:r>
              <a:rPr lang="en-US" dirty="0">
                <a:solidFill>
                  <a:schemeClr val="bg1"/>
                </a:solidFill>
                <a:latin typeface="Angsana New" pitchFamily="18" charset="-34"/>
                <a:cs typeface="Angsana New" pitchFamily="18" charset="-34"/>
              </a:rPr>
              <a:t> Customer relation type at the beginning of the month, A (active), I (inactive), P (former customer),R (Potential)</a:t>
            </a:r>
            <a:br>
              <a:rPr lang="en-US" dirty="0">
                <a:solidFill>
                  <a:schemeClr val="bg1"/>
                </a:solidFill>
                <a:latin typeface="Angsana New" pitchFamily="18" charset="-34"/>
                <a:cs typeface="Angsana New" pitchFamily="18" charset="-34"/>
              </a:rPr>
            </a:br>
            <a:endParaRPr lang="en-US" dirty="0">
              <a:solidFill>
                <a:schemeClr val="bg1"/>
              </a:solidFill>
            </a:endParaRPr>
          </a:p>
        </p:txBody>
      </p:sp>
      <p:sp>
        <p:nvSpPr>
          <p:cNvPr id="16" name="Dikdörtgen 15"/>
          <p:cNvSpPr/>
          <p:nvPr/>
        </p:nvSpPr>
        <p:spPr>
          <a:xfrm>
            <a:off x="4031602" y="390483"/>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406886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715902" y="-1201002"/>
            <a:ext cx="6714705" cy="10945512"/>
          </a:xfrm>
        </p:spPr>
        <p:txBody>
          <a:bodyPr vert="vert270">
            <a:noAutofit/>
          </a:bodyPr>
          <a:lstStyle/>
          <a:p>
            <a:pPr algn="l"/>
            <a:r>
              <a:rPr lang="en-US" sz="2300" b="1" dirty="0" err="1">
                <a:solidFill>
                  <a:schemeClr val="bg1"/>
                </a:solidFill>
                <a:latin typeface="Angsana New" pitchFamily="18" charset="-34"/>
                <a:cs typeface="Angsana New" pitchFamily="18" charset="-34"/>
              </a:rPr>
              <a:t>indresi</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Residence index (S (Yes) or N (No) if the residence country is the same than the bank country)</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indext</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Foreigner index (S (Yes) or N (No) if the customer's birth country is different than the bank country)</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conyuemp</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Spouse index. 1 if the customer is spouse of an employee</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canal_entrada</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channel used by the customer to join</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indfall</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Deceased index. N/S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tipodom</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a:t>
            </a:r>
            <a:r>
              <a:rPr lang="en-US" sz="2300" dirty="0" err="1">
                <a:solidFill>
                  <a:schemeClr val="bg1"/>
                </a:solidFill>
                <a:latin typeface="Angsana New" pitchFamily="18" charset="-34"/>
                <a:cs typeface="Angsana New" pitchFamily="18" charset="-34"/>
              </a:rPr>
              <a:t>Addres</a:t>
            </a:r>
            <a:r>
              <a:rPr lang="en-US" sz="2300" dirty="0">
                <a:solidFill>
                  <a:schemeClr val="bg1"/>
                </a:solidFill>
                <a:latin typeface="Angsana New" pitchFamily="18" charset="-34"/>
                <a:cs typeface="Angsana New" pitchFamily="18" charset="-34"/>
              </a:rPr>
              <a:t> type. 1, primary address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cod_prov</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Province code (customer's address)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nomprov</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Province name</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ind_actividad_cliente</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Activity index (1, active customer; 0, inactive customer)</a:t>
            </a:r>
            <a:endParaRPr lang="tr-TR" sz="2300" dirty="0">
              <a:solidFill>
                <a:schemeClr val="bg1"/>
              </a:solidFill>
              <a:latin typeface="Angsana New" pitchFamily="18" charset="-34"/>
              <a:cs typeface="Angsana New" pitchFamily="18" charset="-34"/>
            </a:endParaRPr>
          </a:p>
          <a:p>
            <a:pPr algn="l"/>
            <a:r>
              <a:rPr lang="en-US" sz="2300" b="1" dirty="0" err="1">
                <a:solidFill>
                  <a:schemeClr val="bg1"/>
                </a:solidFill>
                <a:latin typeface="Angsana New" pitchFamily="18" charset="-34"/>
                <a:cs typeface="Angsana New" pitchFamily="18" charset="-34"/>
              </a:rPr>
              <a:t>renta</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Gross income of the household</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ind_ahor_fin_ult1:</a:t>
            </a:r>
            <a:r>
              <a:rPr lang="en-US" sz="2300" dirty="0">
                <a:solidFill>
                  <a:schemeClr val="bg1"/>
                </a:solidFill>
                <a:latin typeface="Angsana New" pitchFamily="18" charset="-34"/>
                <a:cs typeface="Angsana New" pitchFamily="18" charset="-34"/>
              </a:rPr>
              <a:t> Saving Account</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ind_aval_fin_ult1:</a:t>
            </a:r>
            <a:r>
              <a:rPr lang="en-US" sz="2300" dirty="0">
                <a:solidFill>
                  <a:schemeClr val="bg1"/>
                </a:solidFill>
                <a:latin typeface="Angsana New" pitchFamily="18" charset="-34"/>
                <a:cs typeface="Angsana New" pitchFamily="18" charset="-34"/>
              </a:rPr>
              <a:t> Guarantees</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ind_cco_fin_ult1:</a:t>
            </a:r>
            <a:r>
              <a:rPr lang="en-US" sz="2300" dirty="0">
                <a:solidFill>
                  <a:schemeClr val="bg1"/>
                </a:solidFill>
                <a:latin typeface="Angsana New" pitchFamily="18" charset="-34"/>
                <a:cs typeface="Angsana New" pitchFamily="18" charset="-34"/>
              </a:rPr>
              <a:t> Current Accounts</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ind_cder_fin_ult1:</a:t>
            </a:r>
            <a:r>
              <a:rPr lang="en-US" sz="2300" dirty="0">
                <a:solidFill>
                  <a:schemeClr val="bg1"/>
                </a:solidFill>
                <a:latin typeface="Angsana New" pitchFamily="18" charset="-34"/>
                <a:cs typeface="Angsana New" pitchFamily="18" charset="-34"/>
              </a:rPr>
              <a:t> </a:t>
            </a:r>
            <a:r>
              <a:rPr lang="en-US" sz="2300" dirty="0" err="1">
                <a:solidFill>
                  <a:schemeClr val="bg1"/>
                </a:solidFill>
                <a:latin typeface="Angsana New" pitchFamily="18" charset="-34"/>
                <a:cs typeface="Angsana New" pitchFamily="18" charset="-34"/>
              </a:rPr>
              <a:t>Derivada</a:t>
            </a:r>
            <a:r>
              <a:rPr lang="en-US" sz="2300" dirty="0">
                <a:solidFill>
                  <a:schemeClr val="bg1"/>
                </a:solidFill>
                <a:latin typeface="Angsana New" pitchFamily="18" charset="-34"/>
                <a:cs typeface="Angsana New" pitchFamily="18" charset="-34"/>
              </a:rPr>
              <a:t> Account</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ind_cno_fin_ult1:</a:t>
            </a:r>
            <a:r>
              <a:rPr lang="en-US" sz="2300" dirty="0">
                <a:solidFill>
                  <a:schemeClr val="bg1"/>
                </a:solidFill>
                <a:latin typeface="Angsana New" pitchFamily="18" charset="-34"/>
                <a:cs typeface="Angsana New" pitchFamily="18" charset="-34"/>
              </a:rPr>
              <a:t> Payroll Account</a:t>
            </a:r>
            <a:br>
              <a:rPr lang="en-US" sz="2300" dirty="0">
                <a:solidFill>
                  <a:schemeClr val="bg1"/>
                </a:solidFill>
                <a:latin typeface="Angsana New" pitchFamily="18" charset="-34"/>
                <a:cs typeface="Angsana New" pitchFamily="18" charset="-34"/>
              </a:rPr>
            </a:br>
            <a:br>
              <a:rPr lang="en-US" sz="2300" dirty="0">
                <a:solidFill>
                  <a:schemeClr val="bg1"/>
                </a:solidFill>
                <a:latin typeface="Angsana New" pitchFamily="18" charset="-34"/>
                <a:cs typeface="Angsana New" pitchFamily="18" charset="-34"/>
              </a:rPr>
            </a:br>
            <a:br>
              <a:rPr lang="en-US" sz="2300" dirty="0">
                <a:latin typeface="Angsana New" pitchFamily="18" charset="-34"/>
                <a:cs typeface="Angsana New" pitchFamily="18" charset="-34"/>
              </a:rPr>
            </a:br>
            <a:endParaRPr lang="en-US" sz="2300" dirty="0">
              <a:solidFill>
                <a:srgbClr val="FF6600"/>
              </a:solidFill>
            </a:endParaRPr>
          </a:p>
        </p:txBody>
      </p:sp>
      <p:sp>
        <p:nvSpPr>
          <p:cNvPr id="4" name="Dikdörtgen 3"/>
          <p:cNvSpPr/>
          <p:nvPr/>
        </p:nvSpPr>
        <p:spPr>
          <a:xfrm>
            <a:off x="3751848" y="98333"/>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174100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0B3D5A6-E766-7C41-BD00-B22DA4727FBA}"/>
              </a:ext>
            </a:extLst>
          </p:cNvPr>
          <p:cNvSpPr txBox="1">
            <a:spLocks/>
          </p:cNvSpPr>
          <p:nvPr/>
        </p:nvSpPr>
        <p:spPr>
          <a:xfrm rot="5400000">
            <a:off x="2139438" y="-76919"/>
            <a:ext cx="5358075" cy="8128532"/>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1"/>
                </a:solidFill>
                <a:latin typeface="Angsana New" pitchFamily="18" charset="-34"/>
                <a:cs typeface="Angsana New" pitchFamily="18" charset="-34"/>
              </a:rPr>
              <a:t>ind_ctju_fin_ult1: </a:t>
            </a:r>
            <a:r>
              <a:rPr lang="en-US" sz="2000" dirty="0">
                <a:solidFill>
                  <a:schemeClr val="bg1"/>
                </a:solidFill>
                <a:latin typeface="Angsana New" pitchFamily="18" charset="-34"/>
                <a:cs typeface="Angsana New" pitchFamily="18" charset="-34"/>
              </a:rPr>
              <a:t>Junior Account</a:t>
            </a:r>
            <a:br>
              <a:rPr lang="en-US" sz="2000" b="1"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ind_ctma_fin_ult1: </a:t>
            </a:r>
            <a:r>
              <a:rPr lang="en-US" sz="2000" dirty="0">
                <a:solidFill>
                  <a:schemeClr val="bg1"/>
                </a:solidFill>
                <a:latin typeface="Angsana New" pitchFamily="18" charset="-34"/>
                <a:cs typeface="Angsana New" pitchFamily="18" charset="-34"/>
              </a:rPr>
              <a:t>Más particular Account</a:t>
            </a:r>
            <a:br>
              <a:rPr lang="en-US" sz="2000" b="1"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ind_ctop_fin_ult1: </a:t>
            </a:r>
            <a:r>
              <a:rPr lang="en-US" sz="2000" dirty="0">
                <a:solidFill>
                  <a:schemeClr val="bg1"/>
                </a:solidFill>
                <a:latin typeface="Angsana New" pitchFamily="18" charset="-34"/>
                <a:cs typeface="Angsana New" pitchFamily="18" charset="-34"/>
              </a:rPr>
              <a:t>particular Account</a:t>
            </a:r>
          </a:p>
          <a:p>
            <a:pPr algn="l"/>
            <a:r>
              <a:rPr lang="en-US" sz="2000" b="1" dirty="0">
                <a:solidFill>
                  <a:schemeClr val="bg1"/>
                </a:solidFill>
                <a:latin typeface="Angsana New" pitchFamily="18" charset="-34"/>
                <a:cs typeface="Angsana New" pitchFamily="18" charset="-34"/>
              </a:rPr>
              <a:t>ind_ctpp_fin_ult1:</a:t>
            </a:r>
            <a:r>
              <a:rPr lang="en-US" sz="2000" dirty="0">
                <a:solidFill>
                  <a:schemeClr val="bg1"/>
                </a:solidFill>
                <a:latin typeface="Angsana New" pitchFamily="18" charset="-34"/>
                <a:cs typeface="Angsana New" pitchFamily="18" charset="-34"/>
              </a:rPr>
              <a:t> </a:t>
            </a:r>
            <a:r>
              <a:rPr lang="tr-TR" sz="2000" dirty="0">
                <a:solidFill>
                  <a:schemeClr val="bg1"/>
                </a:solidFill>
                <a:latin typeface="Angsana New" pitchFamily="18" charset="-34"/>
                <a:cs typeface="Angsana New" pitchFamily="18" charset="-34"/>
              </a:rPr>
              <a:t>P</a:t>
            </a:r>
            <a:r>
              <a:rPr lang="en-US" sz="2000" dirty="0">
                <a:solidFill>
                  <a:schemeClr val="bg1"/>
                </a:solidFill>
                <a:latin typeface="Angsana New" pitchFamily="18" charset="-34"/>
                <a:cs typeface="Angsana New" pitchFamily="18" charset="-34"/>
              </a:rPr>
              <a:t>articular Plus 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ind_deco_fin_ult1:</a:t>
            </a:r>
            <a:r>
              <a:rPr lang="en-US" sz="2000" dirty="0">
                <a:solidFill>
                  <a:schemeClr val="bg1"/>
                </a:solidFill>
                <a:latin typeface="Angsana New" pitchFamily="18" charset="-34"/>
                <a:cs typeface="Angsana New" pitchFamily="18" charset="-34"/>
              </a:rPr>
              <a:t> Short-term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ind_deme_fin_ult1:</a:t>
            </a:r>
            <a:r>
              <a:rPr lang="en-US" sz="2000" dirty="0">
                <a:solidFill>
                  <a:schemeClr val="bg1"/>
                </a:solidFill>
                <a:latin typeface="Angsana New" pitchFamily="18" charset="-34"/>
                <a:cs typeface="Angsana New" pitchFamily="18" charset="-34"/>
              </a:rPr>
              <a:t> Medium-term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ind_dela_fin_ult1:</a:t>
            </a:r>
            <a:r>
              <a:rPr lang="en-US" sz="2000" dirty="0">
                <a:solidFill>
                  <a:schemeClr val="bg1"/>
                </a:solidFill>
                <a:latin typeface="Angsana New" pitchFamily="18" charset="-34"/>
                <a:cs typeface="Angsana New" pitchFamily="18" charset="-34"/>
              </a:rPr>
              <a:t> Long-term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ind_ecue_fin_ult1:</a:t>
            </a:r>
            <a:r>
              <a:rPr lang="en-US" sz="2000" dirty="0">
                <a:solidFill>
                  <a:schemeClr val="bg1"/>
                </a:solidFill>
                <a:latin typeface="Angsana New" pitchFamily="18" charset="-34"/>
                <a:cs typeface="Angsana New" pitchFamily="18" charset="-34"/>
              </a:rPr>
              <a:t> e-account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ind_fond_fin_ult1:</a:t>
            </a:r>
            <a:r>
              <a:rPr lang="en-US" sz="2000" dirty="0">
                <a:solidFill>
                  <a:schemeClr val="bg1"/>
                </a:solidFill>
                <a:latin typeface="Angsana New" pitchFamily="18" charset="-34"/>
                <a:cs typeface="Angsana New" pitchFamily="18" charset="-34"/>
              </a:rPr>
              <a:t> Funds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ind_hip_fin_ult1:</a:t>
            </a:r>
            <a:r>
              <a:rPr lang="en-US" sz="2000" dirty="0">
                <a:solidFill>
                  <a:schemeClr val="bg1"/>
                </a:solidFill>
                <a:latin typeface="Angsana New" pitchFamily="18" charset="-34"/>
                <a:cs typeface="Angsana New" pitchFamily="18" charset="-34"/>
              </a:rPr>
              <a:t> Mortgage</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ind_plan_fin_ult1:</a:t>
            </a:r>
            <a:r>
              <a:rPr lang="en-US" sz="2000" dirty="0">
                <a:solidFill>
                  <a:schemeClr val="bg1"/>
                </a:solidFill>
                <a:latin typeface="Angsana New" pitchFamily="18" charset="-34"/>
                <a:cs typeface="Angsana New" pitchFamily="18" charset="-34"/>
              </a:rPr>
              <a:t> Pensions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ind_pres_fin_ult1:</a:t>
            </a:r>
            <a:r>
              <a:rPr lang="en-US" sz="2000" dirty="0">
                <a:solidFill>
                  <a:schemeClr val="bg1"/>
                </a:solidFill>
                <a:latin typeface="Angsana New" pitchFamily="18" charset="-34"/>
                <a:cs typeface="Angsana New" pitchFamily="18" charset="-34"/>
              </a:rPr>
              <a:t> Loans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ind_reca_fin_ult1:</a:t>
            </a:r>
            <a:r>
              <a:rPr lang="en-US" sz="2000" dirty="0">
                <a:solidFill>
                  <a:schemeClr val="bg1"/>
                </a:solidFill>
                <a:latin typeface="Angsana New" pitchFamily="18" charset="-34"/>
                <a:cs typeface="Angsana New" pitchFamily="18" charset="-34"/>
              </a:rPr>
              <a:t> Taxes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ind_tjcr_fin_ult1:</a:t>
            </a:r>
            <a:r>
              <a:rPr lang="en-US" sz="2000" dirty="0">
                <a:solidFill>
                  <a:schemeClr val="bg1"/>
                </a:solidFill>
                <a:latin typeface="Angsana New" pitchFamily="18" charset="-34"/>
                <a:cs typeface="Angsana New" pitchFamily="18" charset="-34"/>
              </a:rPr>
              <a:t> Credit Card</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ind_valo_fin_ult1:</a:t>
            </a:r>
            <a:r>
              <a:rPr lang="en-US" sz="2000" dirty="0">
                <a:solidFill>
                  <a:schemeClr val="bg1"/>
                </a:solidFill>
                <a:latin typeface="Angsana New" pitchFamily="18" charset="-34"/>
                <a:cs typeface="Angsana New" pitchFamily="18" charset="-34"/>
              </a:rPr>
              <a:t> Securities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ind_viv_fin_ult1:</a:t>
            </a:r>
            <a:r>
              <a:rPr lang="en-US" sz="2000" dirty="0">
                <a:solidFill>
                  <a:schemeClr val="bg1"/>
                </a:solidFill>
                <a:latin typeface="Angsana New" pitchFamily="18" charset="-34"/>
                <a:cs typeface="Angsana New" pitchFamily="18" charset="-34"/>
              </a:rPr>
              <a:t> Home 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ind_nomina_ult1:</a:t>
            </a:r>
            <a:r>
              <a:rPr lang="en-US" sz="2000" dirty="0">
                <a:solidFill>
                  <a:schemeClr val="bg1"/>
                </a:solidFill>
                <a:latin typeface="Angsana New" pitchFamily="18" charset="-34"/>
                <a:cs typeface="Angsana New" pitchFamily="18" charset="-34"/>
              </a:rPr>
              <a:t> Payroll</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ind_nom_pens_ult1:</a:t>
            </a:r>
            <a:r>
              <a:rPr lang="en-US" sz="2000" dirty="0">
                <a:solidFill>
                  <a:schemeClr val="bg1"/>
                </a:solidFill>
                <a:latin typeface="Angsana New" pitchFamily="18" charset="-34"/>
                <a:cs typeface="Angsana New" pitchFamily="18" charset="-34"/>
              </a:rPr>
              <a:t> Pensions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ind_recibo_ult1:</a:t>
            </a:r>
            <a:r>
              <a:rPr lang="en-US" sz="2000" dirty="0">
                <a:solidFill>
                  <a:schemeClr val="bg1"/>
                </a:solidFill>
                <a:latin typeface="Angsana New" pitchFamily="18" charset="-34"/>
                <a:cs typeface="Angsana New" pitchFamily="18" charset="-34"/>
              </a:rPr>
              <a:t> Direct Debit</a:t>
            </a:r>
          </a:p>
        </p:txBody>
      </p:sp>
      <p:sp>
        <p:nvSpPr>
          <p:cNvPr id="7" name="Dikdörtgen 6"/>
          <p:cNvSpPr/>
          <p:nvPr/>
        </p:nvSpPr>
        <p:spPr>
          <a:xfrm>
            <a:off x="3689445" y="191617"/>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299916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56862" y="1056861"/>
            <a:ext cx="6858002" cy="4744279"/>
          </a:xfrm>
          <a:solidFill>
            <a:srgbClr val="37474F"/>
          </a:solidFill>
        </p:spPr>
        <p:txBody>
          <a:bodyPr vert="vert270" anchor="t" anchorCtr="0"/>
          <a:lstStyle/>
          <a:p>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r>
              <a:rPr lang="tr-TR" sz="6600" b="1" dirty="0" err="1">
                <a:solidFill>
                  <a:schemeClr val="bg1"/>
                </a:solidFill>
                <a:latin typeface="Angsana New" pitchFamily="18" charset="-34"/>
                <a:cs typeface="Angsana New" pitchFamily="18" charset="-34"/>
              </a:rPr>
              <a:t>Task</a:t>
            </a: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3" name="Dikdörtgen 2"/>
          <p:cNvSpPr/>
          <p:nvPr/>
        </p:nvSpPr>
        <p:spPr>
          <a:xfrm>
            <a:off x="5177050" y="1375477"/>
            <a:ext cx="6096000" cy="4524315"/>
          </a:xfrm>
          <a:prstGeom prst="rect">
            <a:avLst/>
          </a:prstGeom>
        </p:spPr>
        <p:txBody>
          <a:bodyPr>
            <a:spAutoFit/>
          </a:bodyPr>
          <a:lstStyle/>
          <a:p>
            <a:r>
              <a:rPr lang="en-US" sz="3600" dirty="0">
                <a:solidFill>
                  <a:srgbClr val="37474F"/>
                </a:solidFill>
                <a:latin typeface="Angsana New" pitchFamily="18" charset="-34"/>
                <a:cs typeface="Angsana New" pitchFamily="18" charset="-34"/>
              </a:rPr>
              <a:t>1. Business Understanding</a:t>
            </a:r>
          </a:p>
          <a:p>
            <a:r>
              <a:rPr lang="en-US" sz="3600" dirty="0">
                <a:solidFill>
                  <a:srgbClr val="37474F"/>
                </a:solidFill>
                <a:latin typeface="Angsana New" pitchFamily="18" charset="-34"/>
                <a:cs typeface="Angsana New" pitchFamily="18" charset="-34"/>
              </a:rPr>
              <a:t>2. Data Understanding</a:t>
            </a:r>
          </a:p>
          <a:p>
            <a:r>
              <a:rPr lang="en-US" sz="3600" dirty="0">
                <a:solidFill>
                  <a:srgbClr val="37474F"/>
                </a:solidFill>
                <a:latin typeface="Angsana New" pitchFamily="18" charset="-34"/>
                <a:cs typeface="Angsana New" pitchFamily="18" charset="-34"/>
              </a:rPr>
              <a:t>3. EDA</a:t>
            </a:r>
          </a:p>
          <a:p>
            <a:r>
              <a:rPr lang="en-US" sz="3600" dirty="0">
                <a:solidFill>
                  <a:srgbClr val="37474F"/>
                </a:solidFill>
                <a:latin typeface="Angsana New" pitchFamily="18" charset="-34"/>
                <a:cs typeface="Angsana New" pitchFamily="18" charset="-34"/>
              </a:rPr>
              <a:t>4. Feature Engineering</a:t>
            </a:r>
          </a:p>
          <a:p>
            <a:r>
              <a:rPr lang="en-US" sz="3600" dirty="0">
                <a:solidFill>
                  <a:srgbClr val="37474F"/>
                </a:solidFill>
                <a:latin typeface="Angsana New" pitchFamily="18" charset="-34"/>
                <a:cs typeface="Angsana New" pitchFamily="18" charset="-34"/>
              </a:rPr>
              <a:t>4. Model Building</a:t>
            </a:r>
          </a:p>
          <a:p>
            <a:r>
              <a:rPr lang="en-US" sz="3600" dirty="0">
                <a:solidFill>
                  <a:srgbClr val="37474F"/>
                </a:solidFill>
                <a:latin typeface="Angsana New" pitchFamily="18" charset="-34"/>
                <a:cs typeface="Angsana New" pitchFamily="18" charset="-34"/>
              </a:rPr>
              <a:t>5. Model Evaluation</a:t>
            </a:r>
          </a:p>
          <a:p>
            <a:r>
              <a:rPr lang="en-US" sz="3600" dirty="0">
                <a:solidFill>
                  <a:srgbClr val="37474F"/>
                </a:solidFill>
                <a:latin typeface="Angsana New" pitchFamily="18" charset="-34"/>
                <a:cs typeface="Angsana New" pitchFamily="18" charset="-34"/>
              </a:rPr>
              <a:t>6. Presentation (Recommendation slide is must)</a:t>
            </a:r>
          </a:p>
          <a:p>
            <a:r>
              <a:rPr lang="en-US" sz="3600" dirty="0">
                <a:solidFill>
                  <a:srgbClr val="37474F"/>
                </a:solidFill>
                <a:latin typeface="Angsana New" pitchFamily="18" charset="-34"/>
                <a:cs typeface="Angsana New" pitchFamily="18" charset="-34"/>
              </a:rPr>
              <a:t>7. Document the challenges</a:t>
            </a:r>
          </a:p>
        </p:txBody>
      </p:sp>
    </p:spTree>
    <p:extLst>
      <p:ext uri="{BB962C8B-B14F-4D97-AF65-F5344CB8AC3E}">
        <p14:creationId xmlns:p14="http://schemas.microsoft.com/office/powerpoint/2010/main" val="1415928385"/>
      </p:ext>
    </p:extLst>
  </p:cSld>
  <p:clrMapOvr>
    <a:masterClrMapping/>
  </p:clrMapOvr>
</p:sld>
</file>

<file path=ppt/theme/theme1.xml><?xml version="1.0" encoding="utf-8"?>
<a:theme xmlns:a="http://schemas.openxmlformats.org/drawingml/2006/main" name="Data Glacier Internship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0</TotalTime>
  <Words>2480</Words>
  <Application>Microsoft Office PowerPoint</Application>
  <PresentationFormat>Widescreen</PresentationFormat>
  <Paragraphs>189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Angsana New</vt:lpstr>
      <vt:lpstr>Arial</vt:lpstr>
      <vt:lpstr>Arial Unicode MS</vt:lpstr>
      <vt:lpstr>Calibri</vt:lpstr>
      <vt:lpstr>Calibri Light</vt:lpstr>
      <vt:lpstr>Data Glacier Internship (1)</vt:lpstr>
      <vt:lpstr>PowerPoint Presentation</vt:lpstr>
      <vt:lpstr>   </vt:lpstr>
      <vt:lpstr>   Agenda</vt:lpstr>
      <vt:lpstr>     Problem Statement</vt:lpstr>
      <vt:lpstr>Data Information</vt:lpstr>
      <vt:lpstr>PowerPoint Presentation</vt:lpstr>
      <vt:lpstr>PowerPoint Presentation</vt:lpstr>
      <vt:lpstr>PowerPoint Presentation</vt:lpstr>
      <vt:lpstr>    Task </vt:lpstr>
      <vt:lpstr>    Data Understanding </vt:lpstr>
      <vt:lpstr>    Data Preprocessing –  Column Renaming   </vt:lpstr>
      <vt:lpstr>    Data Preprocessing –  Column Renaming   </vt:lpstr>
      <vt:lpstr>    Data Transformation –  Value Mapping </vt:lpstr>
      <vt:lpstr>     </vt:lpstr>
      <vt:lpstr>     </vt:lpstr>
      <vt:lpstr>     </vt:lpstr>
      <vt:lpstr>Summary of Missing Values</vt:lpstr>
      <vt:lpstr>Summary of Missing Values</vt:lpstr>
      <vt:lpstr>Summary of Missing Values</vt:lpstr>
      <vt:lpstr>    Data Visualization  after handling missing data </vt:lpstr>
      <vt:lpstr>    Data Visualization  after handling missing data </vt:lpstr>
      <vt:lpstr>   Data Visualization  after handling missing data </vt:lpstr>
      <vt:lpstr>  Pairplot of Age, Customer Seniority, and Gross Household Income by Gender </vt:lpstr>
      <vt:lpstr>   Number of Customers by City </vt:lpstr>
      <vt:lpstr>   Total Income by Province </vt:lpstr>
      <vt:lpstr>Summary of K-Means Clustering Results</vt:lpstr>
      <vt:lpstr>   Customer Segments based on K-means Clustering </vt:lpstr>
      <vt:lpstr>Summary of K-Means Clustering Results</vt:lpstr>
      <vt:lpstr>Summary of K-Means Clustering Results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Samsung</dc:creator>
  <cp:lastModifiedBy>Blessed Adjei-Gyan</cp:lastModifiedBy>
  <cp:revision>47</cp:revision>
  <dcterms:created xsi:type="dcterms:W3CDTF">2023-05-21T09:19:29Z</dcterms:created>
  <dcterms:modified xsi:type="dcterms:W3CDTF">2025-01-26T23:33:24Z</dcterms:modified>
</cp:coreProperties>
</file>